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29"/>
  </p:notesMasterIdLst>
  <p:sldIdLst>
    <p:sldId id="271" r:id="rId2"/>
    <p:sldId id="256" r:id="rId3"/>
    <p:sldId id="257" r:id="rId4"/>
    <p:sldId id="258" r:id="rId5"/>
    <p:sldId id="259" r:id="rId6"/>
    <p:sldId id="272" r:id="rId7"/>
    <p:sldId id="267" r:id="rId8"/>
    <p:sldId id="268" r:id="rId9"/>
    <p:sldId id="270" r:id="rId10"/>
    <p:sldId id="269" r:id="rId11"/>
    <p:sldId id="287" r:id="rId12"/>
    <p:sldId id="288" r:id="rId13"/>
    <p:sldId id="289" r:id="rId14"/>
    <p:sldId id="290" r:id="rId15"/>
    <p:sldId id="274" r:id="rId16"/>
    <p:sldId id="275" r:id="rId17"/>
    <p:sldId id="281" r:id="rId18"/>
    <p:sldId id="276" r:id="rId19"/>
    <p:sldId id="277" r:id="rId20"/>
    <p:sldId id="278" r:id="rId21"/>
    <p:sldId id="279" r:id="rId22"/>
    <p:sldId id="280" r:id="rId23"/>
    <p:sldId id="282" r:id="rId24"/>
    <p:sldId id="283" r:id="rId25"/>
    <p:sldId id="284" r:id="rId26"/>
    <p:sldId id="285" r:id="rId27"/>
    <p:sldId id="286" r:id="rId2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0099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118" autoAdjust="0"/>
    <p:restoredTop sz="94660"/>
  </p:normalViewPr>
  <p:slideViewPr>
    <p:cSldViewPr>
      <p:cViewPr varScale="1">
        <p:scale>
          <a:sx n="69" d="100"/>
          <a:sy n="69" d="100"/>
        </p:scale>
        <p:origin x="-564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3C8B437-046C-44EA-9BE2-266E929EEAFB}" type="datetimeFigureOut">
              <a:rPr lang="ru-RU" smtClean="0"/>
              <a:pPr/>
              <a:t>25.10.2011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FC0228F-8EB1-4B35-9CE3-D595344271A7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 smtClean="0"/>
              <a:t>Поверхностные воды области представлены рекой Волгой, ее рукавами, а также множеством протоков,  пресными, солеными озерами и крупнейшим озером нашей планеты - Каспийским морем. 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Река Волга, самая длинная в Европе, тянется на протяжении 3530 км, площадь ее водосборного бассейна составляет 1360000кв.км. </a:t>
            </a:r>
            <a:br>
              <a:rPr lang="ru-RU" dirty="0" smtClean="0"/>
            </a:br>
            <a:r>
              <a:rPr lang="ru-RU" sz="1200" b="1" dirty="0" smtClean="0"/>
              <a:t>Поверхностные воды области представлены рекой Волгой, ее рукавами, а также множеством протоков,  пресными, солеными озерами и крупнейшим озером нашей планеты - Каспийским морем. </a:t>
            </a:r>
            <a:br>
              <a:rPr lang="ru-RU" sz="1200" b="1" dirty="0" smtClean="0"/>
            </a:br>
            <a:r>
              <a:rPr lang="ru-RU" sz="1200" b="1" dirty="0" smtClean="0"/>
              <a:t/>
            </a:r>
            <a:br>
              <a:rPr lang="ru-RU" sz="1200" b="1" dirty="0" smtClean="0"/>
            </a:br>
            <a:r>
              <a:rPr lang="ru-RU" sz="1200" b="1" dirty="0" smtClean="0"/>
              <a:t>Река Волга, самая длинная в Европе, тянется на протяжении 3530 км, площадь ее водосборного бассейна составляет 1360000кв.км. </a:t>
            </a:r>
            <a:br>
              <a:rPr lang="ru-RU" sz="1200" b="1" dirty="0" smtClean="0"/>
            </a:br>
            <a:endParaRPr lang="ru-RU" sz="1200" b="1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b="1" dirty="0" smtClean="0"/>
              <a:t>Поверхностные воды области представлены рекой Волгой, ее рукавами, а также множеством протоков,  пресными, солеными озерами и крупнейшим озером нашей планеты - Каспийским морем. </a:t>
            </a:r>
            <a:br>
              <a:rPr lang="ru-RU" sz="1200" b="1" dirty="0" smtClean="0"/>
            </a:br>
            <a:r>
              <a:rPr lang="ru-RU" sz="1200" b="1" dirty="0" smtClean="0"/>
              <a:t/>
            </a:r>
            <a:br>
              <a:rPr lang="ru-RU" sz="1200" b="1" dirty="0" smtClean="0"/>
            </a:br>
            <a:r>
              <a:rPr lang="ru-RU" sz="1200" b="1" dirty="0" smtClean="0"/>
              <a:t>Река Волга, самая длинная в Европе, тянется на протяжении 3530 км, площадь ее водосборного бассейна составляет 1360000кв.км. </a:t>
            </a:r>
            <a:br>
              <a:rPr lang="ru-RU" sz="1200" b="1" dirty="0" smtClean="0"/>
            </a:br>
            <a:endParaRPr lang="ru-RU" sz="1200" b="1" smtClean="0"/>
          </a:p>
          <a:p>
            <a:endParaRPr lang="ru-RU" smtClean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C0228F-8EB1-4B35-9CE3-D595344271A7}" type="slidenum">
              <a:rPr lang="ru-RU" smtClean="0"/>
              <a:pPr/>
              <a:t>10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4524FB9-4982-4257-9136-FBA71054E95C}" type="slidenum">
              <a:rPr lang="ru-RU"/>
              <a:pPr/>
              <a:t>15</a:t>
            </a:fld>
            <a:endParaRPr lang="ru-RU"/>
          </a:p>
        </p:txBody>
      </p:sp>
      <p:sp>
        <p:nvSpPr>
          <p:cNvPr id="839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39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25.10.2011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25.10.2011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25.10.2011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25.10.2011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25.10.2011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25.10.2011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25.10.2011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25.10.2011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25.10.2011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25.10.2011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25.10.2011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25.10.2011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ransition/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6.jpe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hyperlink" Target="http://www.lien.ru/children/saratov/History/ist0.html" TargetMode="Externa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hyperlink" Target="http://www.lien.ru/children/saratov/History/ist1.html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hyperlink" Target="http://www.lien.ru/children/saratov/History/ist2.html" TargetMode="Externa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hbar.phys.msu.ru/gorm/wwwboard/messages59/23674.html" TargetMode="External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6.bmp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14163" y="0"/>
            <a:ext cx="9258163" cy="68580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643042" y="571480"/>
            <a:ext cx="628654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7200" dirty="0" smtClean="0">
                <a:latin typeface="Monotype Corsiva" pitchFamily="66" charset="0"/>
              </a:rPr>
              <a:t>Имя нашего дома</a:t>
            </a:r>
            <a:endParaRPr lang="ru-RU" sz="7200" dirty="0">
              <a:latin typeface="Monotype Corsiva" pitchFamily="66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волга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625" y="35719"/>
            <a:ext cx="9096375" cy="6822281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волга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57290" y="2877"/>
            <a:ext cx="6715172" cy="682006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волга6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4475" y="0"/>
            <a:ext cx="9168475" cy="685800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наша волга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волга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0"/>
            <a:ext cx="9143999" cy="685800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45" name="Rectangle 9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5214942" y="2500306"/>
            <a:ext cx="3602035" cy="3214710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90000"/>
              </a:lnSpc>
            </a:pPr>
            <a:endParaRPr lang="ru-RU" sz="2400" dirty="0"/>
          </a:p>
          <a:p>
            <a:pPr>
              <a:lnSpc>
                <a:spcPct val="90000"/>
              </a:lnSpc>
            </a:pPr>
            <a:endParaRPr lang="ru-RU" sz="2400" dirty="0"/>
          </a:p>
          <a:p>
            <a:pPr>
              <a:lnSpc>
                <a:spcPct val="90000"/>
              </a:lnSpc>
            </a:pPr>
            <a:r>
              <a:rPr lang="ru-RU" dirty="0" err="1"/>
              <a:t>Екатериненштад</a:t>
            </a:r>
            <a:endParaRPr lang="ru-RU" dirty="0"/>
          </a:p>
          <a:p>
            <a:pPr>
              <a:lnSpc>
                <a:spcPct val="90000"/>
              </a:lnSpc>
            </a:pPr>
            <a:r>
              <a:rPr lang="ru-RU" dirty="0" err="1"/>
              <a:t>Баронск</a:t>
            </a:r>
            <a:r>
              <a:rPr lang="ru-RU" dirty="0"/>
              <a:t> </a:t>
            </a:r>
          </a:p>
          <a:p>
            <a:pPr>
              <a:lnSpc>
                <a:spcPct val="90000"/>
              </a:lnSpc>
            </a:pPr>
            <a:r>
              <a:rPr lang="ru-RU" dirty="0" err="1"/>
              <a:t>Екатериноград</a:t>
            </a:r>
            <a:r>
              <a:rPr lang="ru-RU" dirty="0"/>
              <a:t> </a:t>
            </a:r>
          </a:p>
          <a:p>
            <a:pPr>
              <a:lnSpc>
                <a:spcPct val="90000"/>
              </a:lnSpc>
            </a:pPr>
            <a:r>
              <a:rPr lang="ru-RU" dirty="0" err="1"/>
              <a:t>Марксштадт</a:t>
            </a:r>
            <a:endParaRPr lang="ru-RU" dirty="0"/>
          </a:p>
          <a:p>
            <a:pPr>
              <a:lnSpc>
                <a:spcPct val="90000"/>
              </a:lnSpc>
            </a:pPr>
            <a:r>
              <a:rPr lang="ru-RU" sz="6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Маркс.  </a:t>
            </a:r>
          </a:p>
          <a:p>
            <a:pPr>
              <a:lnSpc>
                <a:spcPct val="90000"/>
              </a:lnSpc>
            </a:pPr>
            <a:endParaRPr lang="ru-RU" dirty="0"/>
          </a:p>
        </p:txBody>
      </p:sp>
      <p:pic>
        <p:nvPicPr>
          <p:cNvPr id="39946" name="Picture 10" descr="marx-inter-11.jpg"/>
          <p:cNvPicPr>
            <a:picLocks noGrp="1" noChangeAspect="1" noChangeArrowheads="1"/>
          </p:cNvPicPr>
          <p:nvPr>
            <p:ph type="body" sz="half" idx="4294967295"/>
          </p:nvPr>
        </p:nvPicPr>
        <p:blipFill>
          <a:blip r:embed="rId3"/>
          <a:srcRect/>
          <a:stretch>
            <a:fillRect/>
          </a:stretch>
        </p:blipFill>
        <p:spPr>
          <a:xfrm>
            <a:off x="500034" y="285728"/>
            <a:ext cx="3744912" cy="2795588"/>
          </a:xfrm>
          <a:ln/>
        </p:spPr>
      </p:pic>
      <p:pic>
        <p:nvPicPr>
          <p:cNvPr id="4" name="Рисунок 3" descr="герб маркса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43636" y="357166"/>
            <a:ext cx="1514480" cy="2127484"/>
          </a:xfrm>
          <a:prstGeom prst="rect">
            <a:avLst/>
          </a:prstGeom>
        </p:spPr>
      </p:pic>
      <p:pic>
        <p:nvPicPr>
          <p:cNvPr id="5" name="Рисунок 4" descr="земское учил, ныне музучил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2910" y="3643314"/>
            <a:ext cx="3754960" cy="240317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572132" y="6072206"/>
            <a:ext cx="283558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Работу подготовил ученик </a:t>
            </a:r>
          </a:p>
          <a:p>
            <a:r>
              <a:rPr lang="ru-RU" dirty="0" smtClean="0"/>
              <a:t>9 класса Фролов И.</a:t>
            </a:r>
            <a:endParaRPr lang="ru-RU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7" dur="2000"/>
                                        <p:tgtEl>
                                          <p:spTgt spid="399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1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1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3994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3994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4000"/>
                            </p:stCondLst>
                            <p:childTnLst>
                              <p:par>
                                <p:cTn id="20" presetID="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2000" fill="hold"/>
                                        <p:tgtEl>
                                          <p:spTgt spid="3994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2000" fill="hold"/>
                                        <p:tgtEl>
                                          <p:spTgt spid="3994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6000"/>
                            </p:stCondLst>
                            <p:childTnLst>
                              <p:par>
                                <p:cTn id="25" presetID="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2000" fill="hold"/>
                                        <p:tgtEl>
                                          <p:spTgt spid="3994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2000" fill="hold"/>
                                        <p:tgtEl>
                                          <p:spTgt spid="3994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8000"/>
                            </p:stCondLst>
                            <p:childTnLst>
                              <p:par>
                                <p:cTn id="30" presetID="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2000" fill="hold"/>
                                        <p:tgtEl>
                                          <p:spTgt spid="3994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2000" fill="hold"/>
                                        <p:tgtEl>
                                          <p:spTgt spid="3994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000"/>
                            </p:stCondLst>
                            <p:childTnLst>
                              <p:par>
                                <p:cTn id="35" presetID="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2000" fill="hold"/>
                                        <p:tgtEl>
                                          <p:spTgt spid="3994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2000" fill="hold"/>
                                        <p:tgtEl>
                                          <p:spTgt spid="3994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945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57158" y="357166"/>
            <a:ext cx="8358246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 smtClean="0">
                <a:solidFill>
                  <a:srgbClr val="292420"/>
                </a:solidFill>
                <a:ea typeface="Calibri" pitchFamily="34" charset="0"/>
                <a:cs typeface="Tahoma" pitchFamily="34" charset="0"/>
              </a:rPr>
              <a:t>Город </a:t>
            </a:r>
            <a:r>
              <a:rPr lang="ru-RU" sz="3200" b="1" dirty="0" smtClean="0">
                <a:solidFill>
                  <a:srgbClr val="292420"/>
                </a:solidFill>
                <a:ea typeface="Calibri" pitchFamily="34" charset="0"/>
                <a:cs typeface="Times New Roman" pitchFamily="18" charset="0"/>
              </a:rPr>
              <a:t>Маркс</a:t>
            </a:r>
            <a:r>
              <a:rPr lang="ru-RU" sz="3200" dirty="0" smtClean="0">
                <a:solidFill>
                  <a:srgbClr val="292420"/>
                </a:solidFill>
                <a:ea typeface="Calibri" pitchFamily="34" charset="0"/>
                <a:cs typeface="Tahoma" pitchFamily="34" charset="0"/>
              </a:rPr>
              <a:t> – районный центр; бывший </a:t>
            </a:r>
            <a:r>
              <a:rPr lang="ru-RU" sz="3200" i="1" dirty="0" err="1" smtClean="0">
                <a:solidFill>
                  <a:srgbClr val="292420"/>
                </a:solidFill>
                <a:ea typeface="Calibri" pitchFamily="34" charset="0"/>
                <a:cs typeface="Tahoma" pitchFamily="34" charset="0"/>
              </a:rPr>
              <a:t>Екатериненштадт</a:t>
            </a:r>
            <a:r>
              <a:rPr lang="ru-RU" sz="3200" dirty="0" smtClean="0">
                <a:solidFill>
                  <a:srgbClr val="292420"/>
                </a:solidFill>
                <a:ea typeface="Calibri" pitchFamily="34" charset="0"/>
                <a:cs typeface="Tahoma" pitchFamily="34" charset="0"/>
              </a:rPr>
              <a:t> – с 1765 г.</a:t>
            </a:r>
            <a:endParaRPr lang="ru-RU" sz="3200" dirty="0"/>
          </a:p>
        </p:txBody>
      </p:sp>
      <p:pic>
        <p:nvPicPr>
          <p:cNvPr id="6" name="Рисунок 5" descr="пасторат, ныне поволжск.банк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0034" y="2071678"/>
            <a:ext cx="4217882" cy="2643206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642910" y="4857760"/>
            <a:ext cx="3714776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              </a:t>
            </a:r>
            <a:r>
              <a:rPr lang="ru-RU" sz="2800" dirty="0" smtClean="0"/>
              <a:t>Пасторат  </a:t>
            </a:r>
          </a:p>
          <a:p>
            <a:endParaRPr lang="ru-RU" sz="2400" dirty="0"/>
          </a:p>
        </p:txBody>
      </p:sp>
      <p:pic>
        <p:nvPicPr>
          <p:cNvPr id="8" name="Рисунок 7" descr="поволж банк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68758" y="2786058"/>
            <a:ext cx="4454842" cy="2643206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4857752" y="5643578"/>
            <a:ext cx="39605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/>
              <a:t>Ныне Поволжский Банк</a:t>
            </a:r>
            <a:endParaRPr lang="ru-RU" sz="28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1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8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16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/>
      <p:bldP spid="9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мужская гимн., ныне школа искусств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8596" y="410505"/>
            <a:ext cx="4857784" cy="2979441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071538" y="3571876"/>
            <a:ext cx="321471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 </a:t>
            </a:r>
            <a:r>
              <a:rPr lang="ru-RU" sz="2800" dirty="0" smtClean="0"/>
              <a:t>Мужская гимназия  </a:t>
            </a:r>
          </a:p>
        </p:txBody>
      </p:sp>
      <p:pic>
        <p:nvPicPr>
          <p:cNvPr id="4" name="Рисунок 3" descr="школа искусств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02731" y="2857496"/>
            <a:ext cx="3886757" cy="2786082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4929190" y="5929330"/>
            <a:ext cx="406880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    </a:t>
            </a:r>
            <a:r>
              <a:rPr lang="ru-RU" sz="2800" dirty="0" smtClean="0"/>
              <a:t>ныне Школа Искусств</a:t>
            </a:r>
            <a:endParaRPr lang="ru-RU" sz="28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1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28596" y="357166"/>
            <a:ext cx="842968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 smtClean="0">
                <a:solidFill>
                  <a:srgbClr val="292420"/>
                </a:solidFill>
                <a:ea typeface="Calibri" pitchFamily="34" charset="0"/>
                <a:cs typeface="Tahoma" pitchFamily="34" charset="0"/>
              </a:rPr>
              <a:t>затем </a:t>
            </a:r>
            <a:r>
              <a:rPr lang="ru-RU" sz="3200" b="1" i="1" dirty="0" err="1" smtClean="0">
                <a:solidFill>
                  <a:srgbClr val="292420"/>
                </a:solidFill>
                <a:ea typeface="Calibri" pitchFamily="34" charset="0"/>
                <a:cs typeface="Tahoma" pitchFamily="34" charset="0"/>
              </a:rPr>
              <a:t>Баронск</a:t>
            </a:r>
            <a:r>
              <a:rPr lang="ru-RU" sz="3200" b="1" dirty="0" smtClean="0">
                <a:solidFill>
                  <a:srgbClr val="292420"/>
                </a:solidFill>
                <a:ea typeface="Calibri" pitchFamily="34" charset="0"/>
                <a:cs typeface="Tahoma" pitchFamily="34" charset="0"/>
              </a:rPr>
              <a:t> </a:t>
            </a:r>
            <a:r>
              <a:rPr lang="ru-RU" sz="3200" dirty="0" smtClean="0">
                <a:solidFill>
                  <a:srgbClr val="292420"/>
                </a:solidFill>
                <a:ea typeface="Calibri" pitchFamily="34" charset="0"/>
                <a:cs typeface="Tahoma" pitchFamily="34" charset="0"/>
              </a:rPr>
              <a:t>– с 1875 до 1923 гг., с 1923 г. – </a:t>
            </a:r>
            <a:r>
              <a:rPr lang="ru-RU" sz="3200" b="1" i="1" dirty="0" err="1" smtClean="0">
                <a:solidFill>
                  <a:srgbClr val="292420"/>
                </a:solidFill>
                <a:ea typeface="Calibri" pitchFamily="34" charset="0"/>
                <a:cs typeface="Tahoma" pitchFamily="34" charset="0"/>
              </a:rPr>
              <a:t>Марксштадт</a:t>
            </a:r>
            <a:r>
              <a:rPr lang="ru-RU" sz="3200" b="1" i="1" dirty="0" smtClean="0">
                <a:solidFill>
                  <a:srgbClr val="292420"/>
                </a:solidFill>
                <a:ea typeface="Calibri" pitchFamily="34" charset="0"/>
                <a:cs typeface="Tahoma" pitchFamily="34" charset="0"/>
              </a:rPr>
              <a:t>.</a:t>
            </a:r>
            <a:endParaRPr lang="ru-RU" sz="3200" b="1" dirty="0"/>
          </a:p>
        </p:txBody>
      </p:sp>
      <p:pic>
        <p:nvPicPr>
          <p:cNvPr id="3" name="Рисунок 2" descr="земское учил, ныне музучил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6606" y="1817359"/>
            <a:ext cx="4192518" cy="2683211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57158" y="4929198"/>
            <a:ext cx="457203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          Земское училище            (ныне музыкальное училище)</a:t>
            </a:r>
            <a:endParaRPr lang="ru-RU" sz="2400" dirty="0"/>
          </a:p>
        </p:txBody>
      </p:sp>
      <p:pic>
        <p:nvPicPr>
          <p:cNvPr id="5" name="Рисунок 4" descr="маркс6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08804" y="1772694"/>
            <a:ext cx="4078038" cy="272787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786446" y="4857760"/>
            <a:ext cx="218944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/>
              <a:t>Фото 1927 года</a:t>
            </a:r>
            <a:endParaRPr lang="ru-RU" sz="24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1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8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1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6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42976" y="428604"/>
            <a:ext cx="337900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dirty="0" smtClean="0">
                <a:solidFill>
                  <a:srgbClr val="292420"/>
                </a:solidFill>
                <a:ea typeface="Calibri" pitchFamily="34" charset="0"/>
                <a:cs typeface="Tahoma" pitchFamily="34" charset="0"/>
              </a:rPr>
              <a:t>с 1942 г. – </a:t>
            </a:r>
            <a:r>
              <a:rPr lang="ru-RU" sz="3200" b="1" i="1" dirty="0" smtClean="0">
                <a:solidFill>
                  <a:srgbClr val="292420"/>
                </a:solidFill>
                <a:ea typeface="Calibri" pitchFamily="34" charset="0"/>
                <a:cs typeface="Tahoma" pitchFamily="34" charset="0"/>
              </a:rPr>
              <a:t>Маркс</a:t>
            </a:r>
            <a:r>
              <a:rPr lang="ru-RU" sz="3200" dirty="0" smtClean="0">
                <a:solidFill>
                  <a:srgbClr val="292420"/>
                </a:solidFill>
                <a:ea typeface="Calibri" pitchFamily="34" charset="0"/>
                <a:cs typeface="Tahoma" pitchFamily="34" charset="0"/>
              </a:rPr>
              <a:t> </a:t>
            </a:r>
            <a:endParaRPr lang="ru-RU" sz="3200" dirty="0"/>
          </a:p>
        </p:txBody>
      </p:sp>
      <p:pic>
        <p:nvPicPr>
          <p:cNvPr id="3" name="Рисунок 2" descr="змеевские горы маркс справа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79515" y="357166"/>
            <a:ext cx="3540008" cy="264320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857884" y="3214686"/>
            <a:ext cx="259096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err="1" smtClean="0"/>
              <a:t>Змеевские</a:t>
            </a:r>
            <a:r>
              <a:rPr lang="ru-RU" sz="2800" dirty="0" smtClean="0"/>
              <a:t> горы</a:t>
            </a:r>
            <a:endParaRPr lang="ru-RU" sz="2800" dirty="0"/>
          </a:p>
        </p:txBody>
      </p:sp>
      <p:pic>
        <p:nvPicPr>
          <p:cNvPr id="5" name="Рисунок 4" descr="пам марксу стоял напротив военкомата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57290" y="1500174"/>
            <a:ext cx="2981338" cy="378983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285852" y="5429264"/>
            <a:ext cx="3377015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/>
              <a:t>Памятник К. Марксу</a:t>
            </a:r>
          </a:p>
          <a:p>
            <a:r>
              <a:rPr lang="ru-RU" sz="2800" dirty="0" smtClean="0"/>
              <a:t>        90-е годы</a:t>
            </a:r>
            <a:endParaRPr lang="ru-RU" sz="2800" dirty="0"/>
          </a:p>
        </p:txBody>
      </p:sp>
      <p:pic>
        <p:nvPicPr>
          <p:cNvPr id="7" name="Рисунок 6" descr="мммаркс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40936" y="4000504"/>
            <a:ext cx="3436817" cy="2571768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герб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8016" y="4214818"/>
            <a:ext cx="1928826" cy="2353168"/>
          </a:xfrm>
          <a:prstGeom prst="rect">
            <a:avLst/>
          </a:prstGeom>
        </p:spPr>
      </p:pic>
      <p:pic>
        <p:nvPicPr>
          <p:cNvPr id="3" name="Рисунок 2" descr="саратов7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7158" y="428604"/>
            <a:ext cx="4009620" cy="3000396"/>
          </a:xfrm>
          <a:prstGeom prst="rect">
            <a:avLst/>
          </a:prstGeom>
        </p:spPr>
      </p:pic>
      <p:sp>
        <p:nvSpPr>
          <p:cNvPr id="13313" name="Rectangle 1"/>
          <p:cNvSpPr>
            <a:spLocks noChangeArrowheads="1"/>
          </p:cNvSpPr>
          <p:nvPr/>
        </p:nvSpPr>
        <p:spPr bwMode="auto">
          <a:xfrm>
            <a:off x="4643438" y="500042"/>
            <a:ext cx="3857620" cy="2677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Страна Россия</a:t>
            </a:r>
            <a:b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</a:b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Жителей 904 тыс.</a:t>
            </a:r>
            <a:b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</a:b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Телефонный код 8452</a:t>
            </a:r>
            <a:b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</a:b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Разница с Москвой 0 часов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00034" y="4214818"/>
            <a:ext cx="5642891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9600" dirty="0" smtClean="0">
                <a:solidFill>
                  <a:srgbClr val="FF0000"/>
                </a:solidFill>
                <a:latin typeface="Monotype Corsiva" pitchFamily="66" charset="0"/>
              </a:rPr>
              <a:t>САРАТОВ</a:t>
            </a:r>
            <a:endParaRPr lang="ru-RU" sz="9600" dirty="0">
              <a:solidFill>
                <a:srgbClr val="FF0000"/>
              </a:solidFill>
              <a:latin typeface="Monotype Corsiva" pitchFamily="66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7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33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3" grpId="0"/>
      <p:bldP spid="6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85720" y="357166"/>
            <a:ext cx="857256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solidFill>
                  <a:srgbClr val="292420"/>
                </a:solidFill>
                <a:ea typeface="Calibri" pitchFamily="34" charset="0"/>
                <a:cs typeface="Tahoma" pitchFamily="34" charset="0"/>
              </a:rPr>
              <a:t>    </a:t>
            </a:r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 pitchFamily="34" charset="0"/>
                <a:cs typeface="Tahoma" pitchFamily="34" charset="0"/>
              </a:rPr>
              <a:t>Город был основан немцами-колонистами, которые были приглашены Манифестом </a:t>
            </a:r>
            <a:r>
              <a:rPr lang="ru-RU" sz="24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 pitchFamily="34" charset="0"/>
                <a:cs typeface="Tahoma" pitchFamily="34" charset="0"/>
              </a:rPr>
              <a:t>Екатерины II</a:t>
            </a:r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 pitchFamily="34" charset="0"/>
                <a:cs typeface="Tahoma" pitchFamily="34" charset="0"/>
              </a:rPr>
              <a:t> (1763 г.) для заселения и освоения Заволжских степей. Одним из самых активных колонистов-предпринимателей был </a:t>
            </a:r>
            <a:r>
              <a:rPr lang="ru-RU" sz="24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 pitchFamily="34" charset="0"/>
                <a:cs typeface="Tahoma" pitchFamily="34" charset="0"/>
              </a:rPr>
              <a:t>барон</a:t>
            </a:r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 pitchFamily="34" charset="0"/>
                <a:cs typeface="Tahoma" pitchFamily="34" charset="0"/>
              </a:rPr>
              <a:t> </a:t>
            </a:r>
            <a:r>
              <a:rPr lang="ru-RU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 pitchFamily="34" charset="0"/>
                <a:cs typeface="Tahoma" pitchFamily="34" charset="0"/>
              </a:rPr>
              <a:t>Кано-де-Борегард</a:t>
            </a:r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 pitchFamily="34" charset="0"/>
                <a:cs typeface="Tahoma" pitchFamily="34" charset="0"/>
              </a:rPr>
              <a:t>. С 1923 года до 1941 года – центр Поволжской </a:t>
            </a:r>
            <a:r>
              <a:rPr lang="ru-RU" sz="24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 pitchFamily="34" charset="0"/>
                <a:cs typeface="Tahoma" pitchFamily="34" charset="0"/>
              </a:rPr>
              <a:t>немецкой</a:t>
            </a:r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 pitchFamily="34" charset="0"/>
                <a:cs typeface="Tahoma" pitchFamily="34" charset="0"/>
              </a:rPr>
              <a:t> республики. Смена названий города отражает историческую смену идейных приоритетов Российского государства. </a:t>
            </a:r>
            <a:endParaRPr lang="ru-RU" sz="2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  <p:pic>
        <p:nvPicPr>
          <p:cNvPr id="4" name="Рисунок 3" descr="маркс7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7158" y="3286124"/>
            <a:ext cx="3540008" cy="2643206"/>
          </a:xfrm>
          <a:prstGeom prst="rect">
            <a:avLst/>
          </a:prstGeom>
        </p:spPr>
      </p:pic>
      <p:pic>
        <p:nvPicPr>
          <p:cNvPr id="3" name="Рисунок 2" descr="маркс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57488" y="4429132"/>
            <a:ext cx="3163683" cy="2214578"/>
          </a:xfrm>
          <a:prstGeom prst="rect">
            <a:avLst/>
          </a:prstGeom>
        </p:spPr>
      </p:pic>
      <p:pic>
        <p:nvPicPr>
          <p:cNvPr id="5" name="Рисунок 4" descr="новый магазин магнит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43570" y="3143248"/>
            <a:ext cx="3348656" cy="250033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42844" y="214290"/>
            <a:ext cx="8786874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</a:t>
            </a:r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 гербе изображен летящий дикий гусь, несущий в клюве растение вайду над волнами на зеленом фоне, означающем зеленые просторы ранее преобладающие в данном регионе и лесные массивы вдоль рек Волга и Малый </a:t>
            </a:r>
            <a:r>
              <a:rPr lang="ru-RU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Караман</a:t>
            </a:r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Согласно историческим данным ранее местность, где ныне располагается город Маркс, отличалась большим изобилием диких гусей и зарослями растения дикой вайды, из которой первопоселенцы-колонисты делали синюю краску (индиго) для окрашивания сукна.</a:t>
            </a:r>
            <a:endParaRPr lang="ru-RU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" name="Рисунок 2" descr="герб маркса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57554" y="3571876"/>
            <a:ext cx="2143140" cy="3010601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28596" y="642918"/>
            <a:ext cx="8233344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dirty="0" smtClean="0">
                <a:latin typeface="Monotype Corsiva" pitchFamily="66" charset="0"/>
              </a:rPr>
              <a:t>Моя «малая» родина – </a:t>
            </a:r>
            <a:r>
              <a:rPr lang="ru-RU" sz="4400" dirty="0" smtClean="0">
                <a:solidFill>
                  <a:srgbClr val="00B0F0"/>
                </a:solidFill>
                <a:latin typeface="Monotype Corsiva" pitchFamily="66" charset="0"/>
              </a:rPr>
              <a:t>село Подлесное</a:t>
            </a:r>
            <a:endParaRPr lang="ru-RU" sz="4400" dirty="0">
              <a:solidFill>
                <a:srgbClr val="00B0F0"/>
              </a:solidFill>
              <a:latin typeface="Monotype Corsiva" pitchFamily="66" charset="0"/>
            </a:endParaRPr>
          </a:p>
        </p:txBody>
      </p:sp>
      <p:pic>
        <p:nvPicPr>
          <p:cNvPr id="3" name="Picture 2" descr="D:\Юлины 047.jp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428596" y="1643050"/>
            <a:ext cx="3929090" cy="294681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4" name="Picture 2" descr="D:\Юлины 05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4876" y="2357430"/>
            <a:ext cx="4000528" cy="300039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5" name="TextBox 4"/>
          <p:cNvSpPr txBox="1"/>
          <p:nvPr/>
        </p:nvSpPr>
        <p:spPr>
          <a:xfrm>
            <a:off x="4643438" y="5929330"/>
            <a:ext cx="4071966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Работу подготовила Водолагина Анна, ученица 9а</a:t>
            </a:r>
            <a:r>
              <a:rPr lang="ru-RU" sz="2000" dirty="0" smtClean="0"/>
              <a:t> класса</a:t>
            </a:r>
            <a:endParaRPr lang="ru-RU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мая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142984"/>
            <a:ext cx="9144000" cy="606528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42910" y="357166"/>
            <a:ext cx="778674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/>
              <a:t>Празднование 1 Мая 1937г. </a:t>
            </a:r>
            <a:r>
              <a:rPr lang="ru-RU" sz="3200" dirty="0" err="1" smtClean="0"/>
              <a:t>Унтервальден</a:t>
            </a:r>
            <a:endParaRPr lang="ru-RU" sz="32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дом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5440" y="214291"/>
            <a:ext cx="8502699" cy="6143668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стройка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42844" y="1142984"/>
            <a:ext cx="5196419" cy="3112398"/>
          </a:xfrm>
          <a:prstGeom prst="rect">
            <a:avLst/>
          </a:prstGeom>
        </p:spPr>
      </p:pic>
      <p:pic>
        <p:nvPicPr>
          <p:cNvPr id="3" name="Рисунок 2" descr="трех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805543" y="3500438"/>
            <a:ext cx="5338457" cy="3203838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142976" y="357166"/>
            <a:ext cx="664373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/>
              <a:t>Строительство нового поселка.</a:t>
            </a:r>
            <a:endParaRPr lang="ru-RU" sz="36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D:\Юлины 064.jp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357158" y="928670"/>
            <a:ext cx="5143536" cy="38576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Picture 2" descr="D:\Юлины 02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57686" y="3123117"/>
            <a:ext cx="4786314" cy="359200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TextBox 3"/>
          <p:cNvSpPr txBox="1"/>
          <p:nvPr/>
        </p:nvSpPr>
        <p:spPr>
          <a:xfrm>
            <a:off x="642910" y="214290"/>
            <a:ext cx="735811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/>
              <a:t>         Современное с.Подлесное</a:t>
            </a:r>
            <a:endParaRPr lang="ru-RU" sz="36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соколовая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0"/>
            <a:ext cx="9144000" cy="73152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642910" y="3214686"/>
            <a:ext cx="7929619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dirty="0" smtClean="0">
                <a:latin typeface="Monotype Corsiva" pitchFamily="66" charset="0"/>
              </a:rPr>
              <a:t>        </a:t>
            </a:r>
            <a:r>
              <a:rPr lang="ru-RU" sz="4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Изучение топонимии – путь к познанию своего Отечества</a:t>
            </a:r>
            <a:endParaRPr lang="ru-RU" sz="4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214282" y="285729"/>
          <a:ext cx="6286544" cy="4235283"/>
        </p:xfrm>
        <a:graphic>
          <a:graphicData uri="http://schemas.openxmlformats.org/drawingml/2006/table">
            <a:tbl>
              <a:tblPr/>
              <a:tblGrid>
                <a:gridCol w="6286544"/>
              </a:tblGrid>
              <a:tr h="15481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000" dirty="0">
                        <a:latin typeface="Calibri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06002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solidFill>
                            <a:schemeClr val="tx1"/>
                          </a:solidFill>
                          <a:latin typeface="Bookman Old Style"/>
                          <a:ea typeface="Times New Roman"/>
                          <a:cs typeface="Times New Roman"/>
                        </a:rPr>
                        <a:t>У каждого из нас есть свой дорогой сердцу уголок земли, где человек родился, сделал первые в жизни </a:t>
                      </a:r>
                      <a:endParaRPr lang="ru-RU" sz="2400" dirty="0" smtClean="0">
                        <a:solidFill>
                          <a:schemeClr val="tx1"/>
                        </a:solidFill>
                        <a:latin typeface="Bookman Old Style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 smtClean="0">
                          <a:solidFill>
                            <a:schemeClr val="tx1"/>
                          </a:solidFill>
                          <a:latin typeface="Bookman Old Style"/>
                          <a:ea typeface="Times New Roman"/>
                          <a:cs typeface="Times New Roman"/>
                        </a:rPr>
                        <a:t>шаги</a:t>
                      </a:r>
                      <a:r>
                        <a:rPr lang="ru-RU" sz="2400" dirty="0">
                          <a:solidFill>
                            <a:schemeClr val="tx1"/>
                          </a:solidFill>
                          <a:latin typeface="Bookman Old Style"/>
                          <a:ea typeface="Times New Roman"/>
                          <a:cs typeface="Times New Roman"/>
                        </a:rPr>
                        <a:t>, стал ЧЕЛОВЕКОМ. Именно с такого уголка, будь то большой город или село, начинается для нас Родина. Более четырех веков стоит на берегу </a:t>
                      </a:r>
                      <a:r>
                        <a:rPr lang="ru-RU" sz="2400" dirty="0" smtClean="0">
                          <a:solidFill>
                            <a:schemeClr val="tx1"/>
                          </a:solidFill>
                          <a:latin typeface="Bookman Old Style"/>
                          <a:ea typeface="Times New Roman"/>
                          <a:cs typeface="Times New Roman"/>
                        </a:rPr>
                        <a:t>красавицы Волги наш прекрасный город, </a:t>
                      </a:r>
                      <a:r>
                        <a:rPr kumimoji="0" lang="ru-RU" sz="24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наша малая Родина - Саратов</a:t>
                      </a:r>
                      <a:endParaRPr lang="ru-RU" sz="24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pic>
        <p:nvPicPr>
          <p:cNvPr id="26625" name="Рисунок 3" descr="http://www.lien.ru/children/saratov/images/ist0_m.jpg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20" y="4500570"/>
            <a:ext cx="3000396" cy="2180616"/>
          </a:xfrm>
          <a:prstGeom prst="rect">
            <a:avLst/>
          </a:prstGeom>
          <a:noFill/>
        </p:spPr>
      </p:pic>
      <p:pic>
        <p:nvPicPr>
          <p:cNvPr id="26626" name="Рисунок 2" descr="http://www.lien.ru/children/saratov/images/ist1_m.jpg">
            <a:hlinkClick r:id="rId4"/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072198" y="285728"/>
            <a:ext cx="3007916" cy="2000264"/>
          </a:xfrm>
          <a:prstGeom prst="rect">
            <a:avLst/>
          </a:prstGeom>
          <a:noFill/>
        </p:spPr>
      </p:pic>
      <p:sp>
        <p:nvSpPr>
          <p:cNvPr id="26627" name="Rectangle 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7" name="Рисунок 6" descr="саратов2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500694" y="4214817"/>
            <a:ext cx="3357586" cy="2238391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266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266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www.lien.ru/children/saratov/images/ist2_m.jpg">
            <a:hlinkClick r:id="rId2"/>
          </p:cNvPr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28662" y="2857496"/>
            <a:ext cx="4857784" cy="37862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6286512" y="3071810"/>
            <a:ext cx="257180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i="1" dirty="0" smtClean="0"/>
              <a:t>Запись на листе Евангелия о возникновении</a:t>
            </a:r>
            <a:br>
              <a:rPr lang="ru-RU" sz="2800" i="1" dirty="0" smtClean="0"/>
            </a:br>
            <a:r>
              <a:rPr lang="ru-RU" sz="2800" i="1" dirty="0" smtClean="0"/>
              <a:t>города Саратова </a:t>
            </a:r>
            <a:endParaRPr lang="ru-RU" sz="28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285720" y="214290"/>
            <a:ext cx="857256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rgbClr val="0E218A"/>
                </a:solidFill>
                <a:latin typeface="Bookman Old Style"/>
                <a:ea typeface="Times New Roman"/>
                <a:cs typeface="Times New Roman"/>
              </a:rPr>
              <a:t>   </a:t>
            </a:r>
            <a:r>
              <a:rPr lang="ru-RU" sz="2000" dirty="0" smtClean="0">
                <a:latin typeface="Bookman Old Style"/>
                <a:ea typeface="Times New Roman"/>
                <a:cs typeface="Times New Roman"/>
              </a:rPr>
              <a:t>Города, как и </a:t>
            </a:r>
            <a:r>
              <a:rPr lang="ru-RU" sz="2000" dirty="0" err="1" smtClean="0">
                <a:latin typeface="Bookman Old Style"/>
                <a:ea typeface="Times New Roman"/>
                <a:cs typeface="Times New Roman"/>
              </a:rPr>
              <a:t>люди,имеют</a:t>
            </a:r>
            <a:r>
              <a:rPr lang="ru-RU" sz="2000" dirty="0" smtClean="0">
                <a:latin typeface="Bookman Old Style"/>
                <a:ea typeface="Times New Roman"/>
                <a:cs typeface="Times New Roman"/>
              </a:rPr>
              <a:t> своё неповторимое лицо и свою биографию. В отличие от ряда городов Верхней и Средней Волги Саратов сравнительно «молодой». День рождения Саратова  июль 1590 года. Об этом свидетельствует запись на чистом листе Евангелия: « Лето 7098 месяца во 2 день на память Положения пояса </a:t>
            </a:r>
            <a:r>
              <a:rPr lang="ru-RU" sz="2000" dirty="0" err="1" smtClean="0">
                <a:latin typeface="Bookman Old Style"/>
                <a:ea typeface="Times New Roman"/>
                <a:cs typeface="Times New Roman"/>
              </a:rPr>
              <a:t>Пречистыя</a:t>
            </a:r>
            <a:r>
              <a:rPr lang="ru-RU" sz="2000" dirty="0" smtClean="0">
                <a:latin typeface="Bookman Old Style"/>
                <a:ea typeface="Times New Roman"/>
                <a:cs typeface="Times New Roman"/>
              </a:rPr>
              <a:t> Богородицы приехал князь Григорий Осипович Засекин, да Федор Михайлович Туров на заклад города Саратова </a:t>
            </a:r>
            <a:r>
              <a:rPr lang="ru-RU" sz="2000" dirty="0" err="1" smtClean="0">
                <a:latin typeface="Bookman Old Style"/>
                <a:ea typeface="Times New Roman"/>
                <a:cs typeface="Times New Roman"/>
              </a:rPr>
              <a:t>ставити</a:t>
            </a:r>
            <a:r>
              <a:rPr lang="ru-RU" sz="2000" dirty="0" smtClean="0">
                <a:latin typeface="Bookman Old Style"/>
                <a:ea typeface="Times New Roman"/>
                <a:cs typeface="Times New Roman"/>
              </a:rPr>
              <a:t>»</a:t>
            </a:r>
            <a:endParaRPr lang="ru-RU" sz="20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4286184" y="357166"/>
            <a:ext cx="4857816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  но вероятнее всего имя городу дала </a:t>
            </a:r>
            <a:r>
              <a:rPr lang="ru-RU" sz="2400" dirty="0" err="1" smtClean="0"/>
              <a:t>Соколовая</a:t>
            </a:r>
            <a:r>
              <a:rPr lang="ru-RU" sz="2400" dirty="0" smtClean="0"/>
              <a:t> гора. Желтая и красивая, она возвышалась над окружающей местностью и в свое время являлась прекрасным ориентиром всем путешествующим по Волге</a:t>
            </a:r>
            <a:endParaRPr lang="ru-RU" sz="2400" dirty="0"/>
          </a:p>
        </p:txBody>
      </p:sp>
      <p:pic>
        <p:nvPicPr>
          <p:cNvPr id="8" name="Рисунок 7" descr="саратовв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282" y="500042"/>
            <a:ext cx="3810000" cy="335758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0" y="4214818"/>
            <a:ext cx="435775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 По мнению ряда историков, название «Саратов» произошло от татаро-монгольских слов «Сары» – желтый и «</a:t>
            </a:r>
            <a:r>
              <a:rPr lang="ru-RU" sz="2400" dirty="0" err="1" smtClean="0"/>
              <a:t>тау</a:t>
            </a:r>
            <a:r>
              <a:rPr lang="ru-RU" sz="2400" dirty="0" smtClean="0"/>
              <a:t>»- гора </a:t>
            </a:r>
            <a:endParaRPr lang="ru-RU" sz="2400" dirty="0"/>
          </a:p>
        </p:txBody>
      </p:sp>
      <p:pic>
        <p:nvPicPr>
          <p:cNvPr id="5" name="Рисунок 4" descr="соколовая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00562" y="3071810"/>
            <a:ext cx="4464855" cy="3571884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саратов левобережный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0" y="3786190"/>
            <a:ext cx="4297023" cy="2857520"/>
          </a:xfrm>
          <a:prstGeom prst="rect">
            <a:avLst/>
          </a:prstGeom>
        </p:spPr>
      </p:pic>
      <p:pic>
        <p:nvPicPr>
          <p:cNvPr id="4" name="Рисунок 3" descr="вид с заволжской стороны акварель1830г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2910" y="428604"/>
            <a:ext cx="4941577" cy="328614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71472" y="3786190"/>
            <a:ext cx="500066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chemeClr val="bg1"/>
                </a:solidFill>
              </a:rPr>
              <a:t>Вид с заволжской стороны. Акварель 1830 г.</a:t>
            </a:r>
            <a:endParaRPr lang="ru-RU" sz="2400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072198" y="3214686"/>
            <a:ext cx="189481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solidFill>
                  <a:schemeClr val="bg1"/>
                </a:solidFill>
              </a:rPr>
              <a:t>Левобережье</a:t>
            </a:r>
            <a:endParaRPr lang="ru-RU" sz="2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сар1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282" y="2143116"/>
            <a:ext cx="4082172" cy="27146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 descr="саратов3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43438" y="2143116"/>
            <a:ext cx="4071966" cy="25789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 descr="сар14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26621" y="4357694"/>
            <a:ext cx="3759859" cy="250030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2770" name="Rectangle 2"/>
          <p:cNvSpPr>
            <a:spLocks noChangeArrowheads="1"/>
          </p:cNvSpPr>
          <p:nvPr/>
        </p:nvSpPr>
        <p:spPr bwMode="auto">
          <a:xfrm>
            <a:off x="0" y="0"/>
            <a:ext cx="9144000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i="0" u="none" strike="noStrike" cap="none" normalizeH="0" baseline="0" dirty="0" smtClean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Times New Roman" pitchFamily="18" charset="0"/>
                <a:cs typeface="Times New Roman" pitchFamily="18" charset="0"/>
              </a:rPr>
              <a:t>Еще по одной версии корень слова «Саратов» следует искать на стыке древнетюркского и древнерусского языков. Здесь лингвисты уверенно называют </a:t>
            </a:r>
            <a:r>
              <a:rPr kumimoji="0" lang="ru-RU" sz="2400" i="0" u="none" strike="noStrike" cap="none" normalizeH="0" baseline="0" dirty="0" err="1" smtClean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Times New Roman" pitchFamily="18" charset="0"/>
                <a:cs typeface="Times New Roman" pitchFamily="18" charset="0"/>
              </a:rPr>
              <a:t>скифско</a:t>
            </a:r>
            <a:r>
              <a:rPr kumimoji="0" lang="ru-RU" sz="2400" i="0" u="none" strike="noStrike" cap="none" normalizeH="0" baseline="0" dirty="0" smtClean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Times New Roman" pitchFamily="18" charset="0"/>
                <a:cs typeface="Times New Roman" pitchFamily="18" charset="0"/>
              </a:rPr>
              <a:t>—иранский гидроним «</a:t>
            </a:r>
            <a:r>
              <a:rPr kumimoji="0" lang="ru-RU" sz="2400" i="0" u="none" strike="noStrike" cap="none" normalizeH="0" baseline="0" dirty="0" err="1" smtClean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Times New Roman" pitchFamily="18" charset="0"/>
                <a:cs typeface="Times New Roman" pitchFamily="18" charset="0"/>
              </a:rPr>
              <a:t>Сарат</a:t>
            </a:r>
            <a:r>
              <a:rPr kumimoji="0" lang="ru-RU" sz="2400" i="0" u="none" strike="noStrike" cap="none" normalizeH="0" baseline="0" dirty="0" smtClean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Times New Roman" pitchFamily="18" charset="0"/>
                <a:cs typeface="Times New Roman" pitchFamily="18" charset="0"/>
              </a:rPr>
              <a:t>». И, согласно всем канонам лингвистики, слово «</a:t>
            </a:r>
            <a:r>
              <a:rPr kumimoji="0" lang="ru-RU" sz="2400" i="0" u="none" strike="noStrike" cap="none" normalizeH="0" baseline="0" dirty="0" err="1" smtClean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Times New Roman" pitchFamily="18" charset="0"/>
                <a:cs typeface="Times New Roman" pitchFamily="18" charset="0"/>
              </a:rPr>
              <a:t>Сарат</a:t>
            </a:r>
            <a:r>
              <a:rPr kumimoji="0" lang="ru-RU" sz="2400" i="0" u="none" strike="noStrike" cap="none" normalizeH="0" baseline="0" dirty="0" smtClean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Times New Roman" pitchFamily="18" charset="0"/>
                <a:cs typeface="Times New Roman" pitchFamily="18" charset="0"/>
              </a:rPr>
              <a:t>» преобразуется в первоначальное «За—Ра», что означает «За—Волга»,«Заволжье». </a:t>
            </a:r>
            <a:endParaRPr kumimoji="0" lang="ru-RU" sz="2400" i="0" u="none" strike="noStrike" cap="none" normalizeH="0" baseline="0" dirty="0" smtClean="0">
              <a:ln>
                <a:noFill/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27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70" grpId="2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волга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642910" y="500042"/>
            <a:ext cx="7858180" cy="52322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5400" b="1" u="sng" dirty="0" smtClean="0">
                <a:solidFill>
                  <a:schemeClr val="bg1"/>
                </a:solidFill>
                <a:hlinkClick r:id="rId3"/>
              </a:rPr>
              <a:t>Ра - Волга</a:t>
            </a:r>
            <a:r>
              <a:rPr lang="ru-RU" sz="5400" b="1" dirty="0" smtClean="0">
                <a:solidFill>
                  <a:schemeClr val="bg1"/>
                </a:solidFill>
              </a:rPr>
              <a:t> </a:t>
            </a:r>
          </a:p>
          <a:p>
            <a:r>
              <a:rPr lang="ru-RU" sz="2800" dirty="0" smtClean="0">
                <a:solidFill>
                  <a:schemeClr val="bg1"/>
                </a:solidFill>
              </a:rPr>
              <a:t>Так называли Волгу античные авторы. Нет упоминаний о том, чтобы Волгу так называли славяне (кроме одиозной книги Велеса), хотя, утверждают, что в современных финно-угорских языках есть похожие названия. Есть ещё одно древнее название Волги - Итиль, видимо, тюркского происхождения. Само происхождение слова Волга тоже не ясно - оно то ли славянское, то ли тоже угро-финское, как многие названия русских рек. </a:t>
            </a:r>
            <a:endParaRPr lang="ru-RU" sz="28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335846"/>
            <a:ext cx="91440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/>
              <a:t>  </a:t>
            </a:r>
            <a:r>
              <a:rPr lang="ru-RU" sz="2000" b="1" dirty="0" smtClean="0">
                <a:solidFill>
                  <a:schemeClr val="bg1"/>
                </a:solidFill>
              </a:rPr>
              <a:t> </a:t>
            </a:r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Первое упоминание о Волге как о реке Ра имеется в записях грека </a:t>
            </a:r>
            <a:r>
              <a:rPr lang="ru-RU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Птоломея</a:t>
            </a:r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во 2 в. н. э. Позднее, в 9 и 10 веках, Ра обретает название </a:t>
            </a:r>
            <a:r>
              <a:rPr lang="ru-RU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Эдиль</a:t>
            </a:r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но чаще Итиль. </a:t>
            </a:r>
            <a:endParaRPr lang="ru-RU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" name="Рисунок 2" descr="в в калязине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6851" y="1694486"/>
            <a:ext cx="4215149" cy="28060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 descr="в в твери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31117" y="1714488"/>
            <a:ext cx="3707714" cy="278608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Прямоугольник 5"/>
          <p:cNvSpPr/>
          <p:nvPr/>
        </p:nvSpPr>
        <p:spPr>
          <a:xfrm>
            <a:off x="500034" y="4572008"/>
            <a:ext cx="792961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</a:rPr>
              <a:t>  </a:t>
            </a:r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Ученые предполагают, что название  произошло от древнерусского слова «</a:t>
            </a:r>
            <a:r>
              <a:rPr lang="ru-RU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волога</a:t>
            </a:r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» - влага. Разные путешественники, путешествующие по Волги, оставили ее описание и интересные сведения о ней. </a:t>
            </a:r>
            <a:endParaRPr lang="ru-RU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6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716</TotalTime>
  <Words>681</Words>
  <PresentationFormat>Экран (4:3)</PresentationFormat>
  <Paragraphs>49</Paragraphs>
  <Slides>27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27</vt:i4>
      </vt:variant>
    </vt:vector>
  </HeadingPairs>
  <TitlesOfParts>
    <vt:vector size="28" baseType="lpstr">
      <vt:lpstr>Апекс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EEE_PC</cp:lastModifiedBy>
  <cp:revision>74</cp:revision>
  <dcterms:modified xsi:type="dcterms:W3CDTF">2011-10-25T11:38:46Z</dcterms:modified>
</cp:coreProperties>
</file>