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73" r:id="rId13"/>
    <p:sldId id="269" r:id="rId14"/>
    <p:sldId id="270" r:id="rId15"/>
    <p:sldId id="271" r:id="rId16"/>
    <p:sldId id="267" r:id="rId17"/>
    <p:sldId id="268" r:id="rId18"/>
    <p:sldId id="272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66"/>
    <a:srgbClr val="FF66FF"/>
    <a:srgbClr val="00FFFF"/>
    <a:srgbClr val="00FF00"/>
    <a:srgbClr val="FF9900"/>
    <a:srgbClr val="FFFF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544C0-3C4F-491C-AAB4-366FDDBEE1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489F-7B85-4219-B441-2809ABC0F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EB40A-BFB6-4A1D-ADEE-580202AA1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4337D-C5D9-4C0E-A403-F5FA52854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A63AE-172C-4FC9-91BE-E2F0FAC957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41696-9542-4B4D-9A27-D085248FC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4FF65-2103-4CD6-8FDB-A856A4E0D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DA4BA-8F23-4481-A0A4-8B0EC1FA91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92728-A62A-498F-BD34-D9B83C55A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F28FD-1FC7-43D6-B747-965BC4834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F9596-0205-4C87-8D6E-18760D6E2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8E83-A449-44AC-A50F-247E654C7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631D2-8B85-4FA5-AA2B-2DFA95521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969D-1123-443E-8FDF-DC1544D03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E822A-9BEA-4B9E-AA44-38A6F30EE3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737153-D752-4DD3-98CF-F4A038EA5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slide" Target="slide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1.xml"/><Relationship Id="rId4" Type="http://schemas.openxmlformats.org/officeDocument/2006/relationships/slide" Target="slide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6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ОСНОВЫ ЛОГИКИ И ЛОГИЧЕСКИЕ ЭЛЕМЕНТЫ КОМПЬЮТЕРА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636838"/>
            <a:ext cx="7010400" cy="23923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ИНФОРМАТИКА 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10 класс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Марковская Наталья Ивановна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МБОУ СОШ № 23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г. Новочеркасск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defRPr/>
            </a:pP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ИНВЕРТОР</a:t>
            </a:r>
          </a:p>
        </p:txBody>
      </p:sp>
      <p:graphicFrame>
        <p:nvGraphicFramePr>
          <p:cNvPr id="20516" name="Group 36"/>
          <p:cNvGraphicFramePr>
            <a:graphicFrameLocks noGrp="1"/>
          </p:cNvGraphicFramePr>
          <p:nvPr>
            <p:ph idx="1"/>
          </p:nvPr>
        </p:nvGraphicFramePr>
        <p:xfrm>
          <a:off x="5724525" y="1752600"/>
          <a:ext cx="2843213" cy="2252664"/>
        </p:xfrm>
        <a:graphic>
          <a:graphicData uri="http://schemas.openxmlformats.org/drawingml/2006/table">
            <a:tbl>
              <a:tblPr/>
              <a:tblGrid>
                <a:gridCol w="1471613"/>
                <a:gridCol w="1371600"/>
              </a:tblGrid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ВХОД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ВЫХОД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1619250" y="2852738"/>
            <a:ext cx="1439863" cy="936625"/>
          </a:xfrm>
          <a:prstGeom prst="rect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NOT</a:t>
            </a:r>
            <a:endParaRPr lang="ru-RU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4354" name="WordArt 38"/>
          <p:cNvSpPr>
            <a:spLocks noChangeArrowheads="1" noChangeShapeType="1" noTextEdit="1"/>
          </p:cNvSpPr>
          <p:nvPr/>
        </p:nvSpPr>
        <p:spPr bwMode="auto">
          <a:xfrm>
            <a:off x="539750" y="3141663"/>
            <a:ext cx="947738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entury"/>
              </a:rPr>
              <a:t>ВХОД </a:t>
            </a:r>
          </a:p>
        </p:txBody>
      </p:sp>
      <p:sp>
        <p:nvSpPr>
          <p:cNvPr id="14355" name="WordArt 39"/>
          <p:cNvSpPr>
            <a:spLocks noChangeArrowheads="1" noChangeShapeType="1" noTextEdit="1"/>
          </p:cNvSpPr>
          <p:nvPr/>
        </p:nvSpPr>
        <p:spPr bwMode="auto">
          <a:xfrm>
            <a:off x="3132138" y="3141663"/>
            <a:ext cx="947737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Century"/>
              </a:rPr>
              <a:t>ВЫХОД </a:t>
            </a:r>
          </a:p>
        </p:txBody>
      </p:sp>
      <p:sp>
        <p:nvSpPr>
          <p:cNvPr id="14356" name="Line 40"/>
          <p:cNvSpPr>
            <a:spLocks noChangeShapeType="1"/>
          </p:cNvSpPr>
          <p:nvPr/>
        </p:nvSpPr>
        <p:spPr bwMode="auto">
          <a:xfrm>
            <a:off x="684213" y="3357563"/>
            <a:ext cx="9350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7" name="Line 41"/>
          <p:cNvSpPr>
            <a:spLocks noChangeShapeType="1"/>
          </p:cNvSpPr>
          <p:nvPr/>
        </p:nvSpPr>
        <p:spPr bwMode="auto">
          <a:xfrm>
            <a:off x="3059113" y="3357563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8" name="AutoShape 4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827087" cy="549275"/>
          </a:xfrm>
          <a:prstGeom prst="actionButtonBackPrevious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ЛОГИЧЕСКИЕ СХЕМЫ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ru-RU" sz="2400" smtClean="0">
                <a:latin typeface="Times New Roman" pitchFamily="18" charset="0"/>
              </a:rPr>
              <a:t>ОПРЕДЕЛИТЕ, КАКИЕ СИГНАЛЫ </a:t>
            </a:r>
            <a:r>
              <a:rPr lang="ru-RU" sz="2400" smtClean="0">
                <a:solidFill>
                  <a:schemeClr val="accent2"/>
                </a:solidFill>
                <a:latin typeface="Times New Roman" pitchFamily="18" charset="0"/>
              </a:rPr>
              <a:t>0</a:t>
            </a:r>
            <a:r>
              <a:rPr lang="ru-RU" sz="2400" smtClean="0">
                <a:latin typeface="Times New Roman" pitchFamily="18" charset="0"/>
              </a:rPr>
              <a:t> ИЛИ </a:t>
            </a:r>
            <a:r>
              <a:rPr lang="ru-RU" sz="2400" smtClean="0">
                <a:solidFill>
                  <a:schemeClr val="accent2"/>
                </a:solidFill>
                <a:latin typeface="Times New Roman" pitchFamily="18" charset="0"/>
              </a:rPr>
              <a:t>1</a:t>
            </a:r>
            <a:r>
              <a:rPr lang="ru-RU" sz="2400" smtClean="0">
                <a:latin typeface="Times New Roman" pitchFamily="18" charset="0"/>
              </a:rPr>
              <a:t> НУЖНО ПОДАТЬ НА ВХОДЫ, ЧТОБЫ ЗАГОРЕЛАСЬ ЛАМПОЧКА</a:t>
            </a:r>
            <a:r>
              <a:rPr lang="ru-RU" smtClean="0"/>
              <a:t>.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195513" y="4005263"/>
            <a:ext cx="914400" cy="914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AND</a:t>
            </a:r>
            <a:endParaRPr lang="ru-RU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500563" y="4005263"/>
            <a:ext cx="9144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NOT</a:t>
            </a:r>
            <a:endParaRPr lang="ru-RU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258888" y="42211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1258888" y="46529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059113" y="3500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3132138" y="44370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435600" y="44370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6156325" y="4149725"/>
            <a:ext cx="609600" cy="609600"/>
          </a:xfrm>
          <a:prstGeom prst="flowChartSummingJunction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6" name="WordArt 12"/>
          <p:cNvSpPr>
            <a:spLocks noChangeArrowheads="1" noChangeShapeType="1" noTextEdit="1"/>
          </p:cNvSpPr>
          <p:nvPr/>
        </p:nvSpPr>
        <p:spPr bwMode="auto">
          <a:xfrm>
            <a:off x="1258888" y="3860800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21517" name="WordArt 13"/>
          <p:cNvSpPr>
            <a:spLocks noChangeArrowheads="1" noChangeShapeType="1" noTextEdit="1"/>
          </p:cNvSpPr>
          <p:nvPr/>
        </p:nvSpPr>
        <p:spPr bwMode="auto">
          <a:xfrm>
            <a:off x="1258888" y="4292600"/>
            <a:ext cx="128587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21518" name="WordArt 14"/>
          <p:cNvSpPr>
            <a:spLocks noChangeArrowheads="1" noChangeShapeType="1" noTextEdit="1"/>
          </p:cNvSpPr>
          <p:nvPr/>
        </p:nvSpPr>
        <p:spPr bwMode="auto">
          <a:xfrm>
            <a:off x="5795963" y="4076700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21519" name="WordArt 15"/>
          <p:cNvSpPr>
            <a:spLocks noChangeArrowheads="1" noChangeShapeType="1" noTextEdit="1"/>
          </p:cNvSpPr>
          <p:nvPr/>
        </p:nvSpPr>
        <p:spPr bwMode="auto">
          <a:xfrm>
            <a:off x="3708400" y="4076700"/>
            <a:ext cx="128588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6156325" y="4005263"/>
            <a:ext cx="914400" cy="91440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7" name="AutoShape 1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165850"/>
            <a:ext cx="684212" cy="692150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2" name="AutoShape 1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6237288"/>
            <a:ext cx="1727200" cy="620712"/>
          </a:xfrm>
          <a:prstGeom prst="actionButtonBlank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ЗАДАНИЯ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5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animBg="1"/>
      <p:bldP spid="21517" grpId="0" animBg="1"/>
      <p:bldP spid="21518" grpId="0" animBg="1"/>
      <p:bldP spid="21519" grpId="0" animBg="1"/>
      <p:bldP spid="215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800" b="1" i="1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ТАБЛИЦЫ  ИСТИННОСТИ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2600" smtClean="0"/>
          </a:p>
          <a:p>
            <a:pPr eaLnBrk="1" hangingPunct="1">
              <a:buFont typeface="Wingdings" pitchFamily="2" charset="2"/>
              <a:buNone/>
            </a:pPr>
            <a:endParaRPr lang="ru-RU" sz="2600" smtClean="0"/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1752600"/>
            <a:ext cx="8172450" cy="47005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2600" smtClean="0"/>
          </a:p>
          <a:p>
            <a:pPr eaLnBrk="1" hangingPunct="1">
              <a:buFont typeface="Wingdings" pitchFamily="2" charset="2"/>
              <a:buNone/>
            </a:pPr>
            <a:endParaRPr lang="ru-RU" sz="2600" smtClean="0"/>
          </a:p>
          <a:p>
            <a:pPr eaLnBrk="1" hangingPunct="1">
              <a:buFont typeface="Wingdings" pitchFamily="2" charset="2"/>
              <a:buNone/>
            </a:pPr>
            <a:endParaRPr lang="ru-RU" sz="26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600" smtClean="0"/>
              <a:t>           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en-US" sz="2600" smtClean="0"/>
          </a:p>
          <a:p>
            <a:pPr eaLnBrk="1" hangingPunct="1">
              <a:buFont typeface="Wingdings" pitchFamily="2" charset="2"/>
              <a:buNone/>
            </a:pPr>
            <a:endParaRPr lang="en-US" sz="2600" smtClean="0"/>
          </a:p>
          <a:p>
            <a:pPr eaLnBrk="1" hangingPunct="1">
              <a:buFont typeface="Wingdings" pitchFamily="2" charset="2"/>
              <a:buNone/>
            </a:pPr>
            <a:endParaRPr lang="en-US" sz="2600" smtClean="0"/>
          </a:p>
          <a:p>
            <a:pPr algn="ctr" eaLnBrk="1" hangingPunct="1">
              <a:buFont typeface="Wingdings" pitchFamily="2" charset="2"/>
              <a:buNone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</a:pPr>
            <a:endParaRPr lang="ru-RU" sz="2600" smtClean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84213" y="3644900"/>
          <a:ext cx="8135937" cy="1112838"/>
        </p:xfrm>
        <a:graphic>
          <a:graphicData uri="http://schemas.openxmlformats.org/presentationml/2006/ole">
            <p:oleObj spid="_x0000_s1026" name="Формула" r:id="rId3" imgW="1485720" imgH="203040" progId="Equation.3">
              <p:embed/>
            </p:oleObj>
          </a:graphicData>
        </a:graphic>
      </p:graphicFrame>
      <p:sp>
        <p:nvSpPr>
          <p:cNvPr id="1030" name="AutoShape 10"/>
          <p:cNvSpPr>
            <a:spLocks/>
          </p:cNvSpPr>
          <p:nvPr/>
        </p:nvSpPr>
        <p:spPr bwMode="auto">
          <a:xfrm rot="5400000">
            <a:off x="2042319" y="1854994"/>
            <a:ext cx="742950" cy="3027362"/>
          </a:xfrm>
          <a:prstGeom prst="leftBrace">
            <a:avLst>
              <a:gd name="adj1" fmla="val 33957"/>
              <a:gd name="adj2" fmla="val 50000"/>
            </a:avLst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1"/>
          <p:cNvSpPr>
            <a:spLocks/>
          </p:cNvSpPr>
          <p:nvPr/>
        </p:nvSpPr>
        <p:spPr bwMode="auto">
          <a:xfrm rot="5400000">
            <a:off x="6577807" y="1926431"/>
            <a:ext cx="742950" cy="3027363"/>
          </a:xfrm>
          <a:prstGeom prst="leftBrace">
            <a:avLst>
              <a:gd name="adj1" fmla="val 33957"/>
              <a:gd name="adj2" fmla="val 50000"/>
            </a:avLst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WordArt 12"/>
          <p:cNvSpPr>
            <a:spLocks noChangeArrowheads="1" noChangeShapeType="1" noTextEdit="1"/>
          </p:cNvSpPr>
          <p:nvPr/>
        </p:nvSpPr>
        <p:spPr bwMode="auto">
          <a:xfrm>
            <a:off x="827088" y="2060575"/>
            <a:ext cx="3311525" cy="884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логические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переменные</a:t>
            </a:r>
          </a:p>
        </p:txBody>
      </p:sp>
      <p:sp>
        <p:nvSpPr>
          <p:cNvPr id="1033" name="WordArt 13"/>
          <p:cNvSpPr>
            <a:spLocks noChangeArrowheads="1" noChangeShapeType="1" noTextEdit="1"/>
          </p:cNvSpPr>
          <p:nvPr/>
        </p:nvSpPr>
        <p:spPr bwMode="auto">
          <a:xfrm>
            <a:off x="5364163" y="2133600"/>
            <a:ext cx="3311525" cy="884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логические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переменные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2555875" y="5661025"/>
            <a:ext cx="4464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v B)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35" name="AutoShape 15"/>
          <p:cNvSpPr>
            <a:spLocks/>
          </p:cNvSpPr>
          <p:nvPr/>
        </p:nvSpPr>
        <p:spPr bwMode="auto">
          <a:xfrm rot="5400000">
            <a:off x="4646612" y="3929063"/>
            <a:ext cx="144463" cy="1303338"/>
          </a:xfrm>
          <a:prstGeom prst="rightBracket">
            <a:avLst>
              <a:gd name="adj" fmla="val 7518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6" name="WordArt 16"/>
          <p:cNvSpPr>
            <a:spLocks noChangeArrowheads="1" noChangeShapeType="1" noTextEdit="1"/>
          </p:cNvSpPr>
          <p:nvPr/>
        </p:nvSpPr>
        <p:spPr bwMode="auto">
          <a:xfrm>
            <a:off x="3635375" y="4797425"/>
            <a:ext cx="230505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логическая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операция</a:t>
            </a:r>
          </a:p>
        </p:txBody>
      </p:sp>
      <p:sp>
        <p:nvSpPr>
          <p:cNvPr id="1037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3275" y="6308725"/>
            <a:ext cx="720725" cy="549275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ТАБЛИЦЫ ИСТИННОСТИ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326437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- КОЛИЧЕСТВО СТРОК =         , </a:t>
            </a:r>
            <a:endParaRPr lang="en-US" sz="260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600" smtClean="0"/>
              <a:t>  n- </a:t>
            </a:r>
            <a:r>
              <a:rPr lang="ru-RU" sz="2600" smtClean="0"/>
              <a:t>количество логических переменных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- 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219700" y="1773238"/>
          <a:ext cx="750888" cy="927100"/>
        </p:xfrm>
        <a:graphic>
          <a:graphicData uri="http://schemas.openxmlformats.org/presentationml/2006/ole">
            <p:oleObj spid="_x0000_s2050" name="Формула" r:id="rId3" imgW="215640" imgH="266400" progId="Equation.3">
              <p:embed/>
            </p:oleObj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987675" y="3716338"/>
            <a:ext cx="3311525" cy="5048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КОЛИЧЕСТВО СТОЛБЦОВ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900113" y="5084763"/>
            <a:ext cx="3527425" cy="720725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КОЛИЧЕСТВО ЛОГИЧЕСКИХ</a:t>
            </a:r>
          </a:p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ПЕРЕМЕННЫХ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5148263" y="5084763"/>
            <a:ext cx="3671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ru-RU"/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КОЛИЧЕСТВО ЛОГИЧЕСКИХ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ОПЕРАЦИЙ</a:t>
            </a:r>
          </a:p>
          <a:p>
            <a:pPr algn="ctr">
              <a:defRPr/>
            </a:pPr>
            <a:endParaRPr lang="ru-RU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6" name="WordArt 9"/>
          <p:cNvSpPr>
            <a:spLocks noChangeArrowheads="1" noChangeShapeType="1" noTextEdit="1"/>
          </p:cNvSpPr>
          <p:nvPr/>
        </p:nvSpPr>
        <p:spPr bwMode="auto">
          <a:xfrm>
            <a:off x="4643438" y="5229225"/>
            <a:ext cx="2873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+</a:t>
            </a:r>
          </a:p>
        </p:txBody>
      </p:sp>
      <p:sp>
        <p:nvSpPr>
          <p:cNvPr id="2057" name="Line 10"/>
          <p:cNvSpPr>
            <a:spLocks noChangeShapeType="1"/>
          </p:cNvSpPr>
          <p:nvPr/>
        </p:nvSpPr>
        <p:spPr bwMode="auto">
          <a:xfrm flipH="1">
            <a:off x="2484438" y="4221163"/>
            <a:ext cx="1439862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11"/>
          <p:cNvSpPr>
            <a:spLocks noChangeShapeType="1"/>
          </p:cNvSpPr>
          <p:nvPr/>
        </p:nvSpPr>
        <p:spPr bwMode="auto">
          <a:xfrm>
            <a:off x="5292725" y="4221163"/>
            <a:ext cx="158432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8" name="AutoShape 1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659563" y="6308725"/>
            <a:ext cx="2160587" cy="549275"/>
          </a:xfrm>
          <a:prstGeom prst="actionButtonBlank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УПРАЖНЕНИЯ</a:t>
            </a:r>
          </a:p>
        </p:txBody>
      </p:sp>
      <p:sp>
        <p:nvSpPr>
          <p:cNvPr id="2060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0425" y="6308725"/>
            <a:ext cx="649288" cy="549275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292725" y="6308725"/>
            <a:ext cx="647700" cy="549275"/>
          </a:xfrm>
          <a:prstGeom prst="actionButtonBackPrevious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СОСТАВИТЬ ТАБЛИЦУ ИСТИННОСТИ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326437" cy="4267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 = (A v B) &amp; (A v B)</a:t>
            </a:r>
            <a:endParaRPr lang="ru-RU" sz="2800" b="1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5651500" y="1773238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372225" y="1773238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778" name="Group 58"/>
          <p:cNvGraphicFramePr>
            <a:graphicFrameLocks noGrp="1"/>
          </p:cNvGraphicFramePr>
          <p:nvPr>
            <p:ph sz="half" idx="2"/>
          </p:nvPr>
        </p:nvGraphicFramePr>
        <p:xfrm>
          <a:off x="611188" y="2636838"/>
          <a:ext cx="7956550" cy="3382963"/>
        </p:xfrm>
        <a:graphic>
          <a:graphicData uri="http://schemas.openxmlformats.org/drawingml/2006/table">
            <a:tbl>
              <a:tblPr/>
              <a:tblGrid>
                <a:gridCol w="1138237"/>
                <a:gridCol w="1135063"/>
                <a:gridCol w="1136650"/>
                <a:gridCol w="1136650"/>
                <a:gridCol w="1136650"/>
                <a:gridCol w="1135062"/>
                <a:gridCol w="1138238"/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AvB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B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AvB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F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0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40" name="AutoShape 5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381750"/>
            <a:ext cx="755650" cy="476250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41" name="AutoShape 6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67625" y="6381750"/>
            <a:ext cx="720725" cy="476250"/>
          </a:xfrm>
          <a:prstGeom prst="actionButtonBackPrevious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42" name="Line 65"/>
          <p:cNvSpPr>
            <a:spLocks noChangeShapeType="1"/>
          </p:cNvSpPr>
          <p:nvPr/>
        </p:nvSpPr>
        <p:spPr bwMode="auto">
          <a:xfrm>
            <a:off x="4500563" y="2781300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43" name="Line 66"/>
          <p:cNvSpPr>
            <a:spLocks noChangeShapeType="1"/>
          </p:cNvSpPr>
          <p:nvPr/>
        </p:nvSpPr>
        <p:spPr bwMode="auto">
          <a:xfrm>
            <a:off x="5651500" y="2781300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44" name="Line 67"/>
          <p:cNvSpPr>
            <a:spLocks noChangeShapeType="1"/>
          </p:cNvSpPr>
          <p:nvPr/>
        </p:nvSpPr>
        <p:spPr bwMode="auto">
          <a:xfrm>
            <a:off x="6516688" y="2781300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45" name="Line 68"/>
          <p:cNvSpPr>
            <a:spLocks noChangeShapeType="1"/>
          </p:cNvSpPr>
          <p:nvPr/>
        </p:nvSpPr>
        <p:spPr bwMode="auto">
          <a:xfrm>
            <a:off x="7019925" y="2781300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2000"/>
                                        <p:tgtEl>
                                          <p:spTgt spid="3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ДОКАЖИТЕ, ЧТО </a:t>
            </a:r>
            <a:r>
              <a:rPr lang="en-US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/>
            </a:r>
            <a:br>
              <a:rPr lang="en-US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</a:br>
            <a:r>
              <a:rPr lang="en-US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v (B&amp;C) = (A v B) &amp; (A v C)</a:t>
            </a:r>
            <a:endParaRPr lang="ru-RU" sz="3400" b="1" i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33904" name="Group 112"/>
          <p:cNvGraphicFramePr>
            <a:graphicFrameLocks noGrp="1"/>
          </p:cNvGraphicFramePr>
          <p:nvPr>
            <p:ph idx="1"/>
          </p:nvPr>
        </p:nvGraphicFramePr>
        <p:xfrm>
          <a:off x="250825" y="1752600"/>
          <a:ext cx="8642350" cy="4352290"/>
        </p:xfrm>
        <a:graphic>
          <a:graphicData uri="http://schemas.openxmlformats.org/drawingml/2006/table">
            <a:tbl>
              <a:tblPr/>
              <a:tblGrid>
                <a:gridCol w="623888"/>
                <a:gridCol w="625475"/>
                <a:gridCol w="923925"/>
                <a:gridCol w="1184275"/>
                <a:gridCol w="1182687"/>
                <a:gridCol w="1184275"/>
                <a:gridCol w="1217613"/>
                <a:gridCol w="1700212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B&amp;C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AvB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Av(B&amp;C)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(AvB)&amp;(AvC)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03" name="AutoShape 1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6453188"/>
            <a:ext cx="611187" cy="404812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400" b="1" smtClean="0">
                <a:solidFill>
                  <a:srgbClr val="800000"/>
                </a:solidFill>
                <a:latin typeface="Times New Roman" pitchFamily="18" charset="0"/>
              </a:rPr>
              <a:t>ЗАПОЛНИТЕ ТАБЛИЦУ ИСТИННОСТИ</a:t>
            </a:r>
          </a:p>
        </p:txBody>
      </p:sp>
      <p:graphicFrame>
        <p:nvGraphicFramePr>
          <p:cNvPr id="25683" name="Group 83"/>
          <p:cNvGraphicFramePr>
            <a:graphicFrameLocks noGrp="1"/>
          </p:cNvGraphicFramePr>
          <p:nvPr>
            <p:ph idx="1"/>
          </p:nvPr>
        </p:nvGraphicFramePr>
        <p:xfrm>
          <a:off x="566738" y="1752600"/>
          <a:ext cx="8004175" cy="4285488"/>
        </p:xfrm>
        <a:graphic>
          <a:graphicData uri="http://schemas.openxmlformats.org/drawingml/2006/table">
            <a:tbl>
              <a:tblPr/>
              <a:tblGrid>
                <a:gridCol w="1333500"/>
                <a:gridCol w="1333500"/>
                <a:gridCol w="1333500"/>
                <a:gridCol w="1333500"/>
                <a:gridCol w="1336675"/>
                <a:gridCol w="13335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ФОРМУЛА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ВЫСКАЗЫ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ВАНИЕ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ТИГР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ВОЛК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БУРУНДУК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ЗАЯЦ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Зверь полосатый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Зверь хищный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 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 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А и 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А или 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84" name="AutoShape 8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67625" y="6237288"/>
            <a:ext cx="1476375" cy="620712"/>
          </a:xfrm>
          <a:prstGeom prst="actionButtonBlank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ОТВЕТ</a:t>
            </a: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84" name="Rectangle 2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6000" b="1" i="1" u="sng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ПРОВЕРИМ!</a:t>
            </a:r>
          </a:p>
        </p:txBody>
      </p:sp>
      <p:graphicFrame>
        <p:nvGraphicFramePr>
          <p:cNvPr id="27915" name="Group 267"/>
          <p:cNvGraphicFramePr>
            <a:graphicFrameLocks noGrp="1"/>
          </p:cNvGraphicFramePr>
          <p:nvPr>
            <p:ph idx="1"/>
          </p:nvPr>
        </p:nvGraphicFramePr>
        <p:xfrm>
          <a:off x="539750" y="1566863"/>
          <a:ext cx="8001000" cy="5291328"/>
        </p:xfrm>
        <a:graphic>
          <a:graphicData uri="http://schemas.openxmlformats.org/drawingml/2006/table">
            <a:tbl>
              <a:tblPr/>
              <a:tblGrid>
                <a:gridCol w="1333500"/>
                <a:gridCol w="1331913"/>
                <a:gridCol w="1333500"/>
                <a:gridCol w="1333500"/>
                <a:gridCol w="1335087"/>
                <a:gridCol w="1333500"/>
              </a:tblGrid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ФОРМУЛА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ВЫСКАЗЫ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ВАНИЕ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ТИГР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ВОЛК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БУРУНДУК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ЗАЯЦ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Зверь полосатый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Зверь хищный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 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Зверь не полосатый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 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Зверь не хищный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А и В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Зверь полосатый и хищный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А или В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Зверь полосатый или хищный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7" name="AutoShape 26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BackPrevious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79388" y="927100"/>
            <a:ext cx="8713787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588963" algn="l"/>
              </a:tabLst>
              <a:defRPr/>
            </a:pPr>
            <a:r>
              <a:rPr lang="ru-RU" sz="2800" b="1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Для решения многих логических задач необходимо:</a:t>
            </a:r>
            <a:endParaRPr lang="en-US" sz="2800" b="1" i="1" u="sng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tabLst>
                <a:tab pos="588963" algn="l"/>
              </a:tabLst>
              <a:defRPr/>
            </a:pPr>
            <a:endParaRPr lang="ru-RU" sz="2800" b="1" i="1" u="sng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1)      выделить  элементарные  (простые) высказывания и обозначить их  буквами;</a:t>
            </a: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2)      записать  условие  задачи  на  языке алгебры логики,  соединив простые высказывания в сложные с помощью логических операций;</a:t>
            </a: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3)      составить  единое логическое выражение для всех требований задачи; </a:t>
            </a: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4)      используя  законы алгебры логики попытаться упростить полученное выражение и вычислить все его значения либо построить таблицу истинности для рассматриваемого выражения;</a:t>
            </a: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5)      выбрать  решение — набор значений простых высказываний, при котором логическое выражение является истинным;</a:t>
            </a:r>
          </a:p>
          <a:p>
            <a:pPr>
              <a:tabLst>
                <a:tab pos="588963" algn="l"/>
              </a:tabLst>
              <a:defRPr/>
            </a:pPr>
            <a:r>
              <a:rPr lang="ru-RU" sz="2300" dirty="0">
                <a:latin typeface="Times New Roman" pitchFamily="18" charset="0"/>
              </a:rPr>
              <a:t>6)      проверить, удовлетворяет ли полученное решение условию задачи.</a:t>
            </a:r>
          </a:p>
        </p:txBody>
      </p:sp>
      <p:sp>
        <p:nvSpPr>
          <p:cNvPr id="2048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67738" y="6453188"/>
            <a:ext cx="576262" cy="404812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ПРИМЕР 1.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79388" y="1785938"/>
            <a:ext cx="878522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dirty="0">
                <a:latin typeface="Arial" charset="0"/>
              </a:rPr>
              <a:t>Компьютер вышел из строя (нет изображения на экране монитора), однако неизвестно какое устройство не работает (монитор, видеокарта или оперативная память). Можно предположить следующее:</a:t>
            </a:r>
          </a:p>
          <a:p>
            <a:pPr eaLnBrk="0" hangingPunct="0"/>
            <a:r>
              <a:rPr lang="ru-RU" dirty="0">
                <a:latin typeface="Arial" charset="0"/>
              </a:rPr>
              <a:t>1) Если монитор исправен или видеокарта неисправна, то оперативная память неисправна;</a:t>
            </a:r>
          </a:p>
          <a:p>
            <a:pPr eaLnBrk="0" hangingPunct="0"/>
            <a:r>
              <a:rPr lang="ru-RU" dirty="0">
                <a:latin typeface="Arial" charset="0"/>
              </a:rPr>
              <a:t>2) Если монитор исправен, то оперативная память исправна.</a:t>
            </a:r>
          </a:p>
          <a:p>
            <a:pPr eaLnBrk="0" hangingPunct="0"/>
            <a:r>
              <a:rPr lang="ru-RU" dirty="0">
                <a:latin typeface="Arial" charset="0"/>
              </a:rPr>
              <a:t>        Исправен ли монитор?</a:t>
            </a:r>
          </a:p>
          <a:p>
            <a:pPr eaLnBrk="0" hangingPunct="0"/>
            <a:r>
              <a:rPr lang="ru-RU" dirty="0">
                <a:latin typeface="Arial" charset="0"/>
              </a:rPr>
              <a:t>1. Рассмотрим простые высказывания:</a:t>
            </a:r>
          </a:p>
          <a:p>
            <a:pPr eaLnBrk="0" hangingPunct="0"/>
            <a:r>
              <a:rPr lang="ru-RU" dirty="0">
                <a:latin typeface="Arial" charset="0"/>
              </a:rPr>
              <a:t>А = {Монитор неисправен},</a:t>
            </a:r>
          </a:p>
          <a:p>
            <a:pPr eaLnBrk="0" hangingPunct="0"/>
            <a:r>
              <a:rPr lang="ru-RU" dirty="0">
                <a:latin typeface="Arial" charset="0"/>
              </a:rPr>
              <a:t>В = { Видеокарта неисправна},</a:t>
            </a:r>
          </a:p>
          <a:p>
            <a:pPr eaLnBrk="0" hangingPunct="0"/>
            <a:r>
              <a:rPr lang="ru-RU" dirty="0">
                <a:latin typeface="Arial" charset="0"/>
              </a:rPr>
              <a:t>С = { Оперативная память неисправна}.</a:t>
            </a:r>
          </a:p>
          <a:p>
            <a:pPr eaLnBrk="0" hangingPunct="0"/>
            <a:r>
              <a:rPr lang="ru-RU" dirty="0">
                <a:latin typeface="Arial" charset="0"/>
              </a:rPr>
              <a:t> </a:t>
            </a:r>
          </a:p>
          <a:p>
            <a:pPr eaLnBrk="0" hangingPunct="0"/>
            <a:r>
              <a:rPr lang="ru-RU" dirty="0">
                <a:latin typeface="Arial" charset="0"/>
              </a:rPr>
              <a:t>2. Запишем на языке алгебры логики наши предположения:</a:t>
            </a:r>
          </a:p>
          <a:p>
            <a:pPr eaLnBrk="0" hangingPunct="0"/>
            <a:r>
              <a:rPr lang="ru-RU" dirty="0">
                <a:latin typeface="Arial" charset="0"/>
              </a:rPr>
              <a:t>(   </a:t>
            </a:r>
            <a:r>
              <a:rPr lang="ru-RU" sz="1200" dirty="0">
                <a:latin typeface="Arial" charset="0"/>
              </a:rPr>
              <a:t> </a:t>
            </a:r>
            <a:r>
              <a:rPr lang="ru-RU" dirty="0">
                <a:latin typeface="Arial" charset="0"/>
              </a:rPr>
              <a:t>  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</a:t>
            </a:r>
            <a:r>
              <a:rPr lang="ru-RU" i="1" dirty="0"/>
              <a:t>В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)</a:t>
            </a:r>
            <a:r>
              <a:rPr lang="ru-RU" i="1" dirty="0"/>
              <a:t>С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  и    </a:t>
            </a:r>
            <a:r>
              <a:rPr lang="ru-RU" sz="1200" dirty="0">
                <a:latin typeface="Times New Roman" pitchFamily="18" charset="0"/>
                <a:sym typeface="Symbol" pitchFamily="18" charset="2"/>
              </a:rPr>
              <a:t> 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  </a:t>
            </a:r>
            <a:r>
              <a:rPr lang="ru-RU" dirty="0"/>
              <a:t> 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  </a:t>
            </a:r>
            <a:r>
              <a:rPr lang="ru-RU" sz="1300" dirty="0">
                <a:latin typeface="Times New Roman" pitchFamily="18" charset="0"/>
                <a:sym typeface="Symbol" pitchFamily="18" charset="2"/>
              </a:rPr>
              <a:t> 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  .</a:t>
            </a:r>
          </a:p>
          <a:p>
            <a:pPr eaLnBrk="0" hangingPunct="0"/>
            <a:r>
              <a:rPr lang="ru-RU" dirty="0">
                <a:latin typeface="Times New Roman" pitchFamily="18" charset="0"/>
                <a:sym typeface="Symbol" pitchFamily="18" charset="2"/>
              </a:rPr>
              <a:t> </a:t>
            </a:r>
          </a:p>
          <a:p>
            <a:pPr eaLnBrk="0" hangingPunct="0"/>
            <a:r>
              <a:rPr lang="ru-RU" dirty="0">
                <a:latin typeface="Times New Roman" pitchFamily="18" charset="0"/>
                <a:sym typeface="Symbol" pitchFamily="18" charset="2"/>
              </a:rPr>
              <a:t>3. Пусть </a:t>
            </a:r>
            <a:r>
              <a:rPr lang="en-US" i="1" dirty="0">
                <a:latin typeface="Times New Roman" pitchFamily="18" charset="0"/>
                <a:sym typeface="Symbol" pitchFamily="18" charset="2"/>
              </a:rPr>
              <a:t>F</a:t>
            </a:r>
            <a:r>
              <a:rPr lang="ru-RU" i="1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i="1" dirty="0">
                <a:latin typeface="Times New Roman" pitchFamily="18" charset="0"/>
                <a:sym typeface="Symbol" pitchFamily="18" charset="2"/>
              </a:rPr>
              <a:t>A</a:t>
            </a:r>
            <a:r>
              <a:rPr lang="ru-RU" i="1" dirty="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i="1" dirty="0">
                <a:latin typeface="Times New Roman" pitchFamily="18" charset="0"/>
                <a:sym typeface="Symbol" pitchFamily="18" charset="2"/>
              </a:rPr>
              <a:t>B</a:t>
            </a:r>
            <a:r>
              <a:rPr lang="ru-RU" i="1" dirty="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i="1" dirty="0">
                <a:latin typeface="Times New Roman" pitchFamily="18" charset="0"/>
                <a:sym typeface="Symbol" pitchFamily="18" charset="2"/>
              </a:rPr>
              <a:t>C</a:t>
            </a:r>
            <a:r>
              <a:rPr lang="ru-RU" i="1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 = ((   </a:t>
            </a:r>
            <a:r>
              <a:rPr lang="ru-RU" sz="1200" dirty="0">
                <a:latin typeface="Times New Roman" pitchFamily="18" charset="0"/>
                <a:sym typeface="Symbol" pitchFamily="18" charset="2"/>
              </a:rPr>
              <a:t> 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  </a:t>
            </a:r>
            <a:r>
              <a:rPr lang="ru-RU" i="1" dirty="0"/>
              <a:t>В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)</a:t>
            </a:r>
            <a:r>
              <a:rPr lang="ru-RU" i="1" dirty="0"/>
              <a:t>С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 )&amp;(   </a:t>
            </a:r>
            <a:r>
              <a:rPr lang="ru-RU" sz="1200" dirty="0">
                <a:latin typeface="Times New Roman" pitchFamily="18" charset="0"/>
                <a:sym typeface="Symbol" pitchFamily="18" charset="2"/>
              </a:rPr>
              <a:t> 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  </a:t>
            </a:r>
            <a:r>
              <a:rPr lang="ru-RU" dirty="0"/>
              <a:t> 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  </a:t>
            </a:r>
            <a:r>
              <a:rPr lang="ru-RU" sz="1300" dirty="0">
                <a:latin typeface="Times New Roman" pitchFamily="18" charset="0"/>
                <a:sym typeface="Symbol" pitchFamily="18" charset="2"/>
              </a:rPr>
              <a:t> 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  ).</a:t>
            </a:r>
          </a:p>
        </p:txBody>
      </p:sp>
      <p:pic>
        <p:nvPicPr>
          <p:cNvPr id="21508" name="Picture 5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373688"/>
            <a:ext cx="2206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5876925"/>
            <a:ext cx="2730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7" descr="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5300663"/>
            <a:ext cx="252413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8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5300663"/>
            <a:ext cx="261937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9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5876925"/>
            <a:ext cx="2746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0" descr="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876925"/>
            <a:ext cx="2524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453188"/>
            <a:ext cx="684212" cy="404812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pPr eaLnBrk="1" hangingPunct="1"/>
            <a:r>
              <a:rPr lang="ru-RU" smtClean="0">
                <a:hlinkClick r:id="rId2" action="ppaction://hlinksldjump"/>
              </a:rPr>
              <a:t>ЛОГИЧЕСКИЕ ОПЕРАЦИИ</a:t>
            </a:r>
            <a:endParaRPr lang="ru-RU" smtClean="0"/>
          </a:p>
          <a:p>
            <a:pPr eaLnBrk="1" hangingPunct="1"/>
            <a:r>
              <a:rPr lang="ru-RU" smtClean="0">
                <a:hlinkClick r:id="rId3" action="ppaction://hlinksldjump"/>
              </a:rPr>
              <a:t>ЛОГИЧЕСКИЕ ЭЛЕМЕНТЫ</a:t>
            </a:r>
            <a:endParaRPr lang="ru-RU" smtClean="0"/>
          </a:p>
          <a:p>
            <a:pPr eaLnBrk="1" hangingPunct="1"/>
            <a:r>
              <a:rPr lang="ru-RU" smtClean="0">
                <a:hlinkClick r:id="rId4" action="ppaction://hlinksldjump"/>
              </a:rPr>
              <a:t>ТАБЛИЦЫ ИСТИННОСТИ</a:t>
            </a:r>
            <a:endParaRPr lang="ru-RU" smtClean="0"/>
          </a:p>
          <a:p>
            <a:pPr eaLnBrk="1" hangingPunct="1"/>
            <a:r>
              <a:rPr lang="ru-RU" smtClean="0">
                <a:hlinkClick r:id="rId5" action="ppaction://hlinksldjump"/>
              </a:rPr>
              <a:t>ЛОГИЧЕСКИЕ СХЕМЫ</a:t>
            </a:r>
            <a:endParaRPr lang="en-US" smtClean="0"/>
          </a:p>
          <a:p>
            <a:pPr eaLnBrk="1" hangingPunct="1"/>
            <a:r>
              <a:rPr lang="ru-RU" smtClean="0">
                <a:hlinkClick r:id="rId6" action="ppaction://hlinksldjump"/>
              </a:rPr>
              <a:t>ЛОГИЧЕСКИЕ ЗАДАЧИ</a:t>
            </a:r>
            <a:endParaRPr lang="ru-RU" smtClean="0"/>
          </a:p>
        </p:txBody>
      </p:sp>
      <p:sp>
        <p:nvSpPr>
          <p:cNvPr id="6147" name="AutoShape 4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8459788" y="6308725"/>
            <a:ext cx="684212" cy="549275"/>
          </a:xfrm>
          <a:prstGeom prst="actionButtonEnd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276225"/>
            <a:ext cx="88931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228600" algn="l"/>
              </a:tabLst>
              <a:defRPr/>
            </a:pPr>
            <a:r>
              <a:rPr lang="ru-RU" sz="2400">
                <a:latin typeface="Arial" charset="0"/>
              </a:rPr>
              <a:t>4</a:t>
            </a:r>
            <a:r>
              <a:rPr lang="ru-RU">
                <a:latin typeface="Arial" charset="0"/>
              </a:rPr>
              <a:t>.</a:t>
            </a:r>
            <a:r>
              <a:rPr lang="ru-RU" sz="70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    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Составим для данного высказывания таблицу истинности: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  <a:p>
            <a:pPr eaLnBrk="0" hangingPunct="0">
              <a:tabLst>
                <a:tab pos="228600" algn="l"/>
              </a:tabLst>
              <a:defRPr/>
            </a:pPr>
            <a:endParaRPr lang="ru-RU" sz="24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43486" name="Group 478"/>
          <p:cNvGraphicFramePr>
            <a:graphicFrameLocks noGrp="1"/>
          </p:cNvGraphicFramePr>
          <p:nvPr/>
        </p:nvGraphicFramePr>
        <p:xfrm>
          <a:off x="250825" y="1628775"/>
          <a:ext cx="8713788" cy="3291840"/>
        </p:xfrm>
        <a:graphic>
          <a:graphicData uri="http://schemas.openxmlformats.org/drawingml/2006/table">
            <a:tbl>
              <a:tblPr/>
              <a:tblGrid>
                <a:gridCol w="566738"/>
                <a:gridCol w="566737"/>
                <a:gridCol w="566738"/>
                <a:gridCol w="790575"/>
                <a:gridCol w="1243012"/>
                <a:gridCol w="2132013"/>
                <a:gridCol w="715962"/>
                <a:gridCol w="1601788"/>
                <a:gridCol w="5302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 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)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  </a:t>
                      </a: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   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1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33" name="Rectangle 477"/>
          <p:cNvSpPr>
            <a:spLocks noChangeArrowheads="1"/>
          </p:cNvSpPr>
          <p:nvPr/>
        </p:nvSpPr>
        <p:spPr bwMode="auto">
          <a:xfrm>
            <a:off x="323850" y="4935538"/>
            <a:ext cx="856932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Arial" charset="0"/>
              </a:rPr>
              <a:t>5. Решить данную задачу — значит указать,  при каких  значениях  </a:t>
            </a:r>
            <a:r>
              <a:rPr lang="ru-RU" i="1">
                <a:latin typeface="Arial" charset="0"/>
              </a:rPr>
              <a:t>А</a:t>
            </a:r>
            <a:r>
              <a:rPr lang="ru-RU">
                <a:latin typeface="Arial" charset="0"/>
              </a:rPr>
              <a:t>  полученное сложное высказывание  истинно.  Необходимо проанализировать все строки таблицы истинности, где </a:t>
            </a:r>
            <a:r>
              <a:rPr lang="ru-RU" i="1">
                <a:latin typeface="Arial" charset="0"/>
              </a:rPr>
              <a:t>F</a:t>
            </a:r>
            <a:r>
              <a:rPr lang="ru-RU">
                <a:latin typeface="Arial" charset="0"/>
              </a:rPr>
              <a:t> = 1. Анализ таблицы показывает, что сложное высказывание истинно во всех случаях, когда </a:t>
            </a:r>
            <a:r>
              <a:rPr lang="ru-RU" i="1">
                <a:latin typeface="Arial" charset="0"/>
              </a:rPr>
              <a:t>А</a:t>
            </a:r>
            <a:r>
              <a:rPr lang="ru-RU">
                <a:latin typeface="Arial" charset="0"/>
              </a:rPr>
              <a:t> — истинно, т. е. вероятнее всего неисправен именно монитор.</a:t>
            </a:r>
          </a:p>
        </p:txBody>
      </p:sp>
      <p:pic>
        <p:nvPicPr>
          <p:cNvPr id="22634" name="Picture 9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1700213"/>
            <a:ext cx="1524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35" name="Picture 11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628775"/>
            <a:ext cx="2746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36" name="Picture 13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1628775"/>
            <a:ext cx="2746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37" name="Picture 15" descr="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1628775"/>
            <a:ext cx="36036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38" name="Picture 17" descr="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557338"/>
            <a:ext cx="3286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39" name="Picture 18" descr="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628775"/>
            <a:ext cx="32385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640" name="AutoShape 48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12200" y="6453188"/>
            <a:ext cx="431800" cy="404812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400" smtClean="0">
                <a:latin typeface="Times New Roman" pitchFamily="18" charset="0"/>
              </a:rPr>
              <a:t>Укажите, при каких состояниях выключателей лампочка будет гореть.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843213" y="2205038"/>
            <a:ext cx="649287" cy="719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AND</a:t>
            </a:r>
            <a:endParaRPr lang="ru-RU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4572000" y="2133600"/>
            <a:ext cx="649288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NOT</a:t>
            </a:r>
            <a:endParaRPr lang="ru-RU"/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2843213" y="3860800"/>
            <a:ext cx="649287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NOT</a:t>
            </a:r>
            <a:endParaRPr lang="ru-RU"/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2843213" y="5229225"/>
            <a:ext cx="649287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NOT</a:t>
            </a:r>
            <a:endParaRPr lang="ru-RU"/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5148263" y="4437063"/>
            <a:ext cx="649287" cy="719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AND</a:t>
            </a:r>
            <a:endParaRPr lang="ru-RU"/>
          </a:p>
        </p:txBody>
      </p:sp>
      <p:sp>
        <p:nvSpPr>
          <p:cNvPr id="23560" name="Line 10"/>
          <p:cNvSpPr>
            <a:spLocks noChangeShapeType="1"/>
          </p:cNvSpPr>
          <p:nvPr/>
        </p:nvSpPr>
        <p:spPr bwMode="auto">
          <a:xfrm>
            <a:off x="2411413" y="2349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>
            <a:off x="2411413" y="26368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>
            <a:off x="3492500" y="249237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3"/>
          <p:cNvSpPr>
            <a:spLocks noChangeShapeType="1"/>
          </p:cNvSpPr>
          <p:nvPr/>
        </p:nvSpPr>
        <p:spPr bwMode="auto">
          <a:xfrm>
            <a:off x="5219700" y="2492375"/>
            <a:ext cx="1225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AutoShape 14"/>
          <p:cNvSpPr>
            <a:spLocks noChangeArrowheads="1"/>
          </p:cNvSpPr>
          <p:nvPr/>
        </p:nvSpPr>
        <p:spPr bwMode="auto">
          <a:xfrm>
            <a:off x="6443663" y="2276475"/>
            <a:ext cx="504825" cy="503238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>
            <a:off x="2124075" y="4149725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>
            <a:off x="2124075" y="5589588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3492500" y="4149725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3492500" y="5589588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>
            <a:off x="4427538" y="41497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>
            <a:off x="4427538" y="47974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 flipV="1">
            <a:off x="4427538" y="50847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2"/>
          <p:cNvSpPr>
            <a:spLocks noChangeShapeType="1"/>
          </p:cNvSpPr>
          <p:nvPr/>
        </p:nvSpPr>
        <p:spPr bwMode="auto">
          <a:xfrm>
            <a:off x="4427538" y="50847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3"/>
          <p:cNvSpPr>
            <a:spLocks noChangeShapeType="1"/>
          </p:cNvSpPr>
          <p:nvPr/>
        </p:nvSpPr>
        <p:spPr bwMode="auto">
          <a:xfrm>
            <a:off x="5795963" y="47974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AutoShape 24"/>
          <p:cNvSpPr>
            <a:spLocks noChangeArrowheads="1"/>
          </p:cNvSpPr>
          <p:nvPr/>
        </p:nvSpPr>
        <p:spPr bwMode="auto">
          <a:xfrm>
            <a:off x="6300788" y="4508500"/>
            <a:ext cx="576262" cy="504825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WordArt 25"/>
          <p:cNvSpPr>
            <a:spLocks noChangeArrowheads="1" noChangeShapeType="1" noTextEdit="1"/>
          </p:cNvSpPr>
          <p:nvPr/>
        </p:nvSpPr>
        <p:spPr bwMode="auto">
          <a:xfrm>
            <a:off x="1763713" y="2133600"/>
            <a:ext cx="987425" cy="187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1,1,0,0</a:t>
            </a:r>
          </a:p>
        </p:txBody>
      </p:sp>
      <p:sp>
        <p:nvSpPr>
          <p:cNvPr id="23576" name="WordArt 26"/>
          <p:cNvSpPr>
            <a:spLocks noChangeArrowheads="1" noChangeShapeType="1" noTextEdit="1"/>
          </p:cNvSpPr>
          <p:nvPr/>
        </p:nvSpPr>
        <p:spPr bwMode="auto">
          <a:xfrm>
            <a:off x="1619250" y="2708275"/>
            <a:ext cx="1060450" cy="187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1,0,1,0</a:t>
            </a:r>
          </a:p>
        </p:txBody>
      </p:sp>
      <p:sp>
        <p:nvSpPr>
          <p:cNvPr id="23577" name="WordArt 27"/>
          <p:cNvSpPr>
            <a:spLocks noChangeArrowheads="1" noChangeShapeType="1" noTextEdit="1"/>
          </p:cNvSpPr>
          <p:nvPr/>
        </p:nvSpPr>
        <p:spPr bwMode="auto">
          <a:xfrm>
            <a:off x="3563938" y="2205038"/>
            <a:ext cx="987425" cy="187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1,0,0,0</a:t>
            </a:r>
          </a:p>
        </p:txBody>
      </p:sp>
      <p:sp>
        <p:nvSpPr>
          <p:cNvPr id="23578" name="WordArt 28"/>
          <p:cNvSpPr>
            <a:spLocks noChangeArrowheads="1" noChangeShapeType="1" noTextEdit="1"/>
          </p:cNvSpPr>
          <p:nvPr/>
        </p:nvSpPr>
        <p:spPr bwMode="auto">
          <a:xfrm>
            <a:off x="5292725" y="2205038"/>
            <a:ext cx="1060450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0,1,1,1</a:t>
            </a:r>
          </a:p>
        </p:txBody>
      </p:sp>
      <p:sp>
        <p:nvSpPr>
          <p:cNvPr id="23579" name="AutoShape 2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67738" y="6308725"/>
            <a:ext cx="576262" cy="549275"/>
          </a:xfrm>
          <a:prstGeom prst="actionButtonForwardNex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400" smtClean="0">
                <a:latin typeface="Castellar" pitchFamily="18" charset="0"/>
              </a:rPr>
              <a:t>Укажите, при каких состояниях выключателей лампочка будет гореть.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627313" y="1844675"/>
            <a:ext cx="647700" cy="7207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NOT</a:t>
            </a:r>
            <a:endParaRPr lang="ru-RU"/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627313" y="3284538"/>
            <a:ext cx="647700" cy="7207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NOT</a:t>
            </a:r>
            <a:endParaRPr lang="ru-RU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2627313" y="4724400"/>
            <a:ext cx="647700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OR</a:t>
            </a:r>
            <a:endParaRPr lang="ru-RU"/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4067175" y="2492375"/>
            <a:ext cx="647700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OR</a:t>
            </a:r>
            <a:endParaRPr lang="ru-RU"/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5795963" y="3573463"/>
            <a:ext cx="647700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AND</a:t>
            </a:r>
            <a:endParaRPr lang="ru-RU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1979613" y="22050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>
            <a:off x="1979613" y="36449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 flipH="1">
            <a:off x="1258888" y="220503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7" name="Line 12"/>
          <p:cNvSpPr>
            <a:spLocks noChangeShapeType="1"/>
          </p:cNvSpPr>
          <p:nvPr/>
        </p:nvSpPr>
        <p:spPr bwMode="auto">
          <a:xfrm flipH="1">
            <a:off x="1187450" y="36449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8" name="Line 13"/>
          <p:cNvSpPr>
            <a:spLocks noChangeShapeType="1"/>
          </p:cNvSpPr>
          <p:nvPr/>
        </p:nvSpPr>
        <p:spPr bwMode="auto">
          <a:xfrm>
            <a:off x="1258888" y="22050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9" name="Line 14"/>
          <p:cNvSpPr>
            <a:spLocks noChangeShapeType="1"/>
          </p:cNvSpPr>
          <p:nvPr/>
        </p:nvSpPr>
        <p:spPr bwMode="auto">
          <a:xfrm>
            <a:off x="755650" y="263683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 flipV="1">
            <a:off x="1258888" y="25654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1" name="Line 16"/>
          <p:cNvSpPr>
            <a:spLocks noChangeShapeType="1"/>
          </p:cNvSpPr>
          <p:nvPr/>
        </p:nvSpPr>
        <p:spPr bwMode="auto">
          <a:xfrm flipV="1">
            <a:off x="1692275" y="2060575"/>
            <a:ext cx="2873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2" name="Line 17"/>
          <p:cNvSpPr>
            <a:spLocks noChangeShapeType="1"/>
          </p:cNvSpPr>
          <p:nvPr/>
        </p:nvSpPr>
        <p:spPr bwMode="auto">
          <a:xfrm>
            <a:off x="1692275" y="3644900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3" name="Line 18"/>
          <p:cNvSpPr>
            <a:spLocks noChangeShapeType="1"/>
          </p:cNvSpPr>
          <p:nvPr/>
        </p:nvSpPr>
        <p:spPr bwMode="auto">
          <a:xfrm>
            <a:off x="3276600" y="22050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4" name="Line 19"/>
          <p:cNvSpPr>
            <a:spLocks noChangeShapeType="1"/>
          </p:cNvSpPr>
          <p:nvPr/>
        </p:nvSpPr>
        <p:spPr bwMode="auto">
          <a:xfrm>
            <a:off x="3708400" y="22050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5" name="Line 20"/>
          <p:cNvSpPr>
            <a:spLocks noChangeShapeType="1"/>
          </p:cNvSpPr>
          <p:nvPr/>
        </p:nvSpPr>
        <p:spPr bwMode="auto">
          <a:xfrm>
            <a:off x="3708400" y="2708275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6" name="Line 21"/>
          <p:cNvSpPr>
            <a:spLocks noChangeShapeType="1"/>
          </p:cNvSpPr>
          <p:nvPr/>
        </p:nvSpPr>
        <p:spPr bwMode="auto">
          <a:xfrm>
            <a:off x="3276600" y="36449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7" name="Line 22"/>
          <p:cNvSpPr>
            <a:spLocks noChangeShapeType="1"/>
          </p:cNvSpPr>
          <p:nvPr/>
        </p:nvSpPr>
        <p:spPr bwMode="auto">
          <a:xfrm flipV="1">
            <a:off x="3563938" y="292417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8" name="Line 23"/>
          <p:cNvSpPr>
            <a:spLocks noChangeShapeType="1"/>
          </p:cNvSpPr>
          <p:nvPr/>
        </p:nvSpPr>
        <p:spPr bwMode="auto">
          <a:xfrm>
            <a:off x="3563938" y="292417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9" name="Line 24"/>
          <p:cNvSpPr>
            <a:spLocks noChangeShapeType="1"/>
          </p:cNvSpPr>
          <p:nvPr/>
        </p:nvSpPr>
        <p:spPr bwMode="auto">
          <a:xfrm>
            <a:off x="4716463" y="27813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0" name="Line 25"/>
          <p:cNvSpPr>
            <a:spLocks noChangeShapeType="1"/>
          </p:cNvSpPr>
          <p:nvPr/>
        </p:nvSpPr>
        <p:spPr bwMode="auto">
          <a:xfrm>
            <a:off x="5148263" y="27813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1" name="Line 26"/>
          <p:cNvSpPr>
            <a:spLocks noChangeShapeType="1"/>
          </p:cNvSpPr>
          <p:nvPr/>
        </p:nvSpPr>
        <p:spPr bwMode="auto">
          <a:xfrm>
            <a:off x="5148263" y="37893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2" name="Line 27"/>
          <p:cNvSpPr>
            <a:spLocks noChangeShapeType="1"/>
          </p:cNvSpPr>
          <p:nvPr/>
        </p:nvSpPr>
        <p:spPr bwMode="auto">
          <a:xfrm>
            <a:off x="2339975" y="44370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3" name="Line 28"/>
          <p:cNvSpPr>
            <a:spLocks noChangeShapeType="1"/>
          </p:cNvSpPr>
          <p:nvPr/>
        </p:nvSpPr>
        <p:spPr bwMode="auto">
          <a:xfrm>
            <a:off x="2339975" y="49418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4" name="Line 29"/>
          <p:cNvSpPr>
            <a:spLocks noChangeShapeType="1"/>
          </p:cNvSpPr>
          <p:nvPr/>
        </p:nvSpPr>
        <p:spPr bwMode="auto">
          <a:xfrm>
            <a:off x="2339975" y="51577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5" name="Line 30"/>
          <p:cNvSpPr>
            <a:spLocks noChangeShapeType="1"/>
          </p:cNvSpPr>
          <p:nvPr/>
        </p:nvSpPr>
        <p:spPr bwMode="auto">
          <a:xfrm>
            <a:off x="2339975" y="515778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6" name="Line 31"/>
          <p:cNvSpPr>
            <a:spLocks noChangeShapeType="1"/>
          </p:cNvSpPr>
          <p:nvPr/>
        </p:nvSpPr>
        <p:spPr bwMode="auto">
          <a:xfrm flipH="1">
            <a:off x="1979613" y="56610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7" name="Line 32"/>
          <p:cNvSpPr>
            <a:spLocks noChangeShapeType="1"/>
          </p:cNvSpPr>
          <p:nvPr/>
        </p:nvSpPr>
        <p:spPr bwMode="auto">
          <a:xfrm flipH="1">
            <a:off x="1187450" y="566102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8" name="Line 33"/>
          <p:cNvSpPr>
            <a:spLocks noChangeShapeType="1"/>
          </p:cNvSpPr>
          <p:nvPr/>
        </p:nvSpPr>
        <p:spPr bwMode="auto">
          <a:xfrm flipV="1">
            <a:off x="1187450" y="4437063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9" name="Line 34"/>
          <p:cNvSpPr>
            <a:spLocks noChangeShapeType="1"/>
          </p:cNvSpPr>
          <p:nvPr/>
        </p:nvSpPr>
        <p:spPr bwMode="auto">
          <a:xfrm flipH="1">
            <a:off x="1908175" y="44370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0" name="Line 35"/>
          <p:cNvSpPr>
            <a:spLocks noChangeShapeType="1"/>
          </p:cNvSpPr>
          <p:nvPr/>
        </p:nvSpPr>
        <p:spPr bwMode="auto">
          <a:xfrm>
            <a:off x="755650" y="50847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1" name="Line 36"/>
          <p:cNvSpPr>
            <a:spLocks noChangeShapeType="1"/>
          </p:cNvSpPr>
          <p:nvPr/>
        </p:nvSpPr>
        <p:spPr bwMode="auto">
          <a:xfrm>
            <a:off x="1187450" y="44370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2" name="Line 37"/>
          <p:cNvSpPr>
            <a:spLocks noChangeShapeType="1"/>
          </p:cNvSpPr>
          <p:nvPr/>
        </p:nvSpPr>
        <p:spPr bwMode="auto">
          <a:xfrm flipV="1">
            <a:off x="1547813" y="4292600"/>
            <a:ext cx="2873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3" name="Line 38"/>
          <p:cNvSpPr>
            <a:spLocks noChangeShapeType="1"/>
          </p:cNvSpPr>
          <p:nvPr/>
        </p:nvSpPr>
        <p:spPr bwMode="auto">
          <a:xfrm>
            <a:off x="1763713" y="5661025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4" name="Line 39"/>
          <p:cNvSpPr>
            <a:spLocks noChangeShapeType="1"/>
          </p:cNvSpPr>
          <p:nvPr/>
        </p:nvSpPr>
        <p:spPr bwMode="auto">
          <a:xfrm>
            <a:off x="3276600" y="5157788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5" name="Line 40"/>
          <p:cNvSpPr>
            <a:spLocks noChangeShapeType="1"/>
          </p:cNvSpPr>
          <p:nvPr/>
        </p:nvSpPr>
        <p:spPr bwMode="auto">
          <a:xfrm flipV="1">
            <a:off x="5219700" y="42211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6" name="Line 41"/>
          <p:cNvSpPr>
            <a:spLocks noChangeShapeType="1"/>
          </p:cNvSpPr>
          <p:nvPr/>
        </p:nvSpPr>
        <p:spPr bwMode="auto">
          <a:xfrm>
            <a:off x="5219700" y="42211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7" name="Line 42"/>
          <p:cNvSpPr>
            <a:spLocks noChangeShapeType="1"/>
          </p:cNvSpPr>
          <p:nvPr/>
        </p:nvSpPr>
        <p:spPr bwMode="auto">
          <a:xfrm>
            <a:off x="6443663" y="39338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18" name="AutoShape 44"/>
          <p:cNvSpPr>
            <a:spLocks noChangeArrowheads="1"/>
          </p:cNvSpPr>
          <p:nvPr/>
        </p:nvSpPr>
        <p:spPr bwMode="auto">
          <a:xfrm>
            <a:off x="7164388" y="3644900"/>
            <a:ext cx="647700" cy="649288"/>
          </a:xfrm>
          <a:prstGeom prst="flowChartSummingJunction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19" name="WordArt 45"/>
          <p:cNvSpPr>
            <a:spLocks noChangeArrowheads="1" noChangeShapeType="1" noTextEdit="1"/>
          </p:cNvSpPr>
          <p:nvPr/>
        </p:nvSpPr>
        <p:spPr bwMode="auto">
          <a:xfrm>
            <a:off x="1692275" y="1773238"/>
            <a:ext cx="136525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K1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4620" name="WordArt 46"/>
          <p:cNvSpPr>
            <a:spLocks noChangeArrowheads="1" noChangeShapeType="1" noTextEdit="1"/>
          </p:cNvSpPr>
          <p:nvPr/>
        </p:nvSpPr>
        <p:spPr bwMode="auto">
          <a:xfrm>
            <a:off x="1476375" y="3716338"/>
            <a:ext cx="209550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K2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4621" name="WordArt 47"/>
          <p:cNvSpPr>
            <a:spLocks noChangeArrowheads="1" noChangeShapeType="1" noTextEdit="1"/>
          </p:cNvSpPr>
          <p:nvPr/>
        </p:nvSpPr>
        <p:spPr bwMode="auto">
          <a:xfrm>
            <a:off x="1258888" y="4076700"/>
            <a:ext cx="280987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K3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4622" name="WordArt 48"/>
          <p:cNvSpPr>
            <a:spLocks noChangeArrowheads="1" noChangeShapeType="1" noTextEdit="1"/>
          </p:cNvSpPr>
          <p:nvPr/>
        </p:nvSpPr>
        <p:spPr bwMode="auto">
          <a:xfrm>
            <a:off x="1476375" y="5734050"/>
            <a:ext cx="2095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K4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45105" name="Line 49"/>
          <p:cNvSpPr>
            <a:spLocks noChangeShapeType="1"/>
          </p:cNvSpPr>
          <p:nvPr/>
        </p:nvSpPr>
        <p:spPr bwMode="auto">
          <a:xfrm flipV="1">
            <a:off x="1692275" y="2205038"/>
            <a:ext cx="3603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8" name="Line 52"/>
          <p:cNvSpPr>
            <a:spLocks noChangeShapeType="1"/>
          </p:cNvSpPr>
          <p:nvPr/>
        </p:nvSpPr>
        <p:spPr bwMode="auto">
          <a:xfrm flipV="1">
            <a:off x="1763713" y="5661025"/>
            <a:ext cx="3603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9" name="WordArt 53"/>
          <p:cNvSpPr>
            <a:spLocks noChangeArrowheads="1" noChangeShapeType="1" noTextEdit="1"/>
          </p:cNvSpPr>
          <p:nvPr/>
        </p:nvSpPr>
        <p:spPr bwMode="auto">
          <a:xfrm>
            <a:off x="2339975" y="3284538"/>
            <a:ext cx="128588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45110" name="WordArt 54"/>
          <p:cNvSpPr>
            <a:spLocks noChangeArrowheads="1" noChangeShapeType="1" noTextEdit="1"/>
          </p:cNvSpPr>
          <p:nvPr/>
        </p:nvSpPr>
        <p:spPr bwMode="auto">
          <a:xfrm>
            <a:off x="3851275" y="2276475"/>
            <a:ext cx="128588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45111" name="WordArt 55"/>
          <p:cNvSpPr>
            <a:spLocks noChangeArrowheads="1" noChangeShapeType="1" noTextEdit="1"/>
          </p:cNvSpPr>
          <p:nvPr/>
        </p:nvSpPr>
        <p:spPr bwMode="auto">
          <a:xfrm>
            <a:off x="2411413" y="4581525"/>
            <a:ext cx="128587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45112" name="WordArt 56"/>
          <p:cNvSpPr>
            <a:spLocks noChangeArrowheads="1" noChangeShapeType="1" noTextEdit="1"/>
          </p:cNvSpPr>
          <p:nvPr/>
        </p:nvSpPr>
        <p:spPr bwMode="auto">
          <a:xfrm>
            <a:off x="2339975" y="1844675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113" name="WordArt 57"/>
          <p:cNvSpPr>
            <a:spLocks noChangeArrowheads="1" noChangeShapeType="1" noTextEdit="1"/>
          </p:cNvSpPr>
          <p:nvPr/>
        </p:nvSpPr>
        <p:spPr bwMode="auto">
          <a:xfrm>
            <a:off x="2411413" y="5300663"/>
            <a:ext cx="69850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114" name="WordArt 58"/>
          <p:cNvSpPr>
            <a:spLocks noChangeArrowheads="1" noChangeShapeType="1" noTextEdit="1"/>
          </p:cNvSpPr>
          <p:nvPr/>
        </p:nvSpPr>
        <p:spPr bwMode="auto">
          <a:xfrm>
            <a:off x="5508625" y="4365625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115" name="WordArt 59"/>
          <p:cNvSpPr>
            <a:spLocks noChangeArrowheads="1" noChangeShapeType="1" noTextEdit="1"/>
          </p:cNvSpPr>
          <p:nvPr/>
        </p:nvSpPr>
        <p:spPr bwMode="auto">
          <a:xfrm>
            <a:off x="5435600" y="3429000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116" name="WordArt 60"/>
          <p:cNvSpPr>
            <a:spLocks noChangeArrowheads="1" noChangeShapeType="1" noTextEdit="1"/>
          </p:cNvSpPr>
          <p:nvPr/>
        </p:nvSpPr>
        <p:spPr bwMode="auto">
          <a:xfrm>
            <a:off x="6804025" y="3573463"/>
            <a:ext cx="69850" cy="258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117" name="WordArt 61"/>
          <p:cNvSpPr>
            <a:spLocks noChangeArrowheads="1" noChangeShapeType="1" noTextEdit="1"/>
          </p:cNvSpPr>
          <p:nvPr/>
        </p:nvSpPr>
        <p:spPr bwMode="auto">
          <a:xfrm>
            <a:off x="3851275" y="2997200"/>
            <a:ext cx="69850" cy="258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5099" name="AutoShape 43"/>
          <p:cNvSpPr>
            <a:spLocks noChangeArrowheads="1"/>
          </p:cNvSpPr>
          <p:nvPr/>
        </p:nvSpPr>
        <p:spPr bwMode="auto">
          <a:xfrm>
            <a:off x="7092950" y="3573463"/>
            <a:ext cx="792163" cy="719137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35" name="AutoShape 6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576262" cy="549275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5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5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5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9" dur="20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05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09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WordArt 4"/>
          <p:cNvSpPr>
            <a:spLocks noChangeArrowheads="1" noChangeShapeType="1" noTextEdit="1"/>
          </p:cNvSpPr>
          <p:nvPr/>
        </p:nvSpPr>
        <p:spPr bwMode="auto">
          <a:xfrm>
            <a:off x="468313" y="2420938"/>
            <a:ext cx="7991475" cy="3400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СПАСИБО!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ДО СВИДАНИЯ!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ЛОГИЧЕСКИЕ  ОПЕРАЦИИ 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ru-RU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sldjump"/>
              </a:rPr>
              <a:t>КОНЬЮНКЦИЯ</a:t>
            </a: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endParaRPr lang="ru-RU" i="1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 action="ppaction://hlinksldjump"/>
              </a:rPr>
              <a:t>ДИЗЬЮНКЦИЯ</a:t>
            </a: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eaLnBrk="1" hangingPunct="1">
              <a:defRPr/>
            </a:pP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eaLnBrk="1" hangingPunct="1">
              <a:defRPr/>
            </a:pPr>
            <a:r>
              <a:rPr lang="ru-RU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4" action="ppaction://hlinksldjump"/>
              </a:rPr>
              <a:t>ИНВЕРСИЯ</a:t>
            </a: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b="1" i="1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2" name="AutoShape 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ЛОГИЧЕСКИЕ ЭЛЕМЕНТЫ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2" action="ppaction://hlinksldjump"/>
              </a:rPr>
              <a:t>КОНЬЮНКТОР</a:t>
            </a:r>
            <a:endParaRPr lang="ru-RU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3" action="ppaction://hlinksldjump"/>
              </a:rPr>
              <a:t>ДИЗЬЮНКТОР</a:t>
            </a:r>
            <a:endParaRPr lang="ru-RU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r"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4" action="ppaction://hlinksldjump"/>
              </a:rPr>
              <a:t>ИНВЕРТОР</a:t>
            </a:r>
            <a:endParaRPr lang="ru-RU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6" name="AutoShape 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755650" cy="620712"/>
          </a:xfrm>
          <a:prstGeom prst="actionButtonHome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КОНЬЮНКЦИЯ </a:t>
            </a:r>
            <a:r>
              <a:rPr lang="ru-RU" sz="34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/>
            </a:r>
            <a:br>
              <a:rPr lang="ru-RU" sz="34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</a:br>
            <a:r>
              <a:rPr lang="ru-RU" sz="34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  </a:t>
            </a:r>
            <a:r>
              <a:rPr lang="ru-RU" sz="34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 </a:t>
            </a:r>
            <a:r>
              <a:rPr lang="ru-RU" sz="3200" b="1" smtClean="0">
                <a:solidFill>
                  <a:srgbClr val="009900"/>
                </a:solidFill>
                <a:latin typeface="Century Schoolbook" pitchFamily="18" charset="0"/>
              </a:rPr>
              <a:t>(ЛОГИЧЕСКОЕ УМНОЖЕНИЕ)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4437062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ОБОЗНАЧЕНИЕ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600" dirty="0" smtClean="0"/>
              <a:t>      </a:t>
            </a:r>
            <a:r>
              <a:rPr lang="en-US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&amp;</a:t>
            </a:r>
            <a:endParaRPr lang="ru-RU" sz="26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ЕСТЕСТВЕННОМ ЯЗЫКЕ</a:t>
            </a:r>
            <a:r>
              <a:rPr lang="en-US" sz="2600" dirty="0" smtClean="0"/>
              <a:t>  </a:t>
            </a:r>
            <a:r>
              <a:rPr lang="ru-RU" sz="2600" dirty="0" smtClean="0"/>
              <a:t>		</a:t>
            </a:r>
            <a:r>
              <a:rPr lang="ru-RU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</a:t>
            </a:r>
            <a:r>
              <a:rPr lang="en-US" sz="2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6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ЯЗЫКАХ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ПРОГРАММИРОВАНИЯ</a:t>
            </a:r>
            <a:r>
              <a:rPr lang="en-US" sz="2600" dirty="0" smtClean="0"/>
              <a:t>  </a:t>
            </a:r>
            <a:endParaRPr lang="ru-RU" sz="2600" dirty="0" smtClean="0"/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en-US" sz="2600" dirty="0" smtClean="0"/>
              <a:t> </a:t>
            </a:r>
            <a:r>
              <a:rPr lang="en-US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</a:t>
            </a:r>
            <a:endParaRPr lang="ru-RU" sz="26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8228" name="Group 36"/>
          <p:cNvGraphicFramePr>
            <a:graphicFrameLocks noGrp="1"/>
          </p:cNvGraphicFramePr>
          <p:nvPr>
            <p:ph sz="half" idx="2"/>
          </p:nvPr>
        </p:nvGraphicFramePr>
        <p:xfrm>
          <a:off x="5219700" y="1752600"/>
          <a:ext cx="3743325" cy="4267201"/>
        </p:xfrm>
        <a:graphic>
          <a:graphicData uri="http://schemas.openxmlformats.org/drawingml/2006/table">
            <a:tbl>
              <a:tblPr/>
              <a:tblGrid>
                <a:gridCol w="1247775"/>
                <a:gridCol w="1247775"/>
                <a:gridCol w="124777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A&amp;B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6" name="AutoShape 3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81750"/>
            <a:ext cx="827087" cy="476250"/>
          </a:xfrm>
          <a:prstGeom prst="actionButtonBackPrevious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6211668"/>
            <a:ext cx="75724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«На улице светит солнце и идет снег»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ДИЗЪЮНКЦИЯ</a:t>
            </a:r>
            <a:br>
              <a:rPr lang="ru-RU" sz="3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400" b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(ЛОГИЧЕСКОЕ СЛОЖЕНИЕ)</a:t>
            </a:r>
          </a:p>
        </p:txBody>
      </p:sp>
      <p:sp>
        <p:nvSpPr>
          <p:cNvPr id="9248" name="Rectangle 32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752600"/>
            <a:ext cx="4500594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ОБОЗНАЧЕНИЕ</a:t>
            </a:r>
            <a:r>
              <a:rPr lang="en-U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</a:t>
            </a:r>
            <a:r>
              <a:rPr lang="en-US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endParaRPr lang="ru-RU" sz="26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ЕСТЕСТВЕННОМ ЯЗЫКЕ  </a:t>
            </a:r>
            <a:r>
              <a:rPr lang="ru-RU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ИЛИ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ЯЗЫКАХ ПРОГРАММИРОВАНИЯ   </a:t>
            </a:r>
            <a:r>
              <a:rPr lang="en-US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OR</a:t>
            </a:r>
            <a:endParaRPr lang="ru-RU" sz="24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9220" name="Group 4"/>
          <p:cNvGraphicFramePr>
            <a:graphicFrameLocks noGrp="1"/>
          </p:cNvGraphicFramePr>
          <p:nvPr>
            <p:ph type="clipArt" sz="half" idx="2"/>
          </p:nvPr>
        </p:nvGraphicFramePr>
        <p:xfrm>
          <a:off x="4929190" y="1785926"/>
          <a:ext cx="3924300" cy="4267201"/>
        </p:xfrm>
        <a:graphic>
          <a:graphicData uri="http://schemas.openxmlformats.org/drawingml/2006/table">
            <a:tbl>
              <a:tblPr/>
              <a:tblGrid>
                <a:gridCol w="1308100"/>
                <a:gridCol w="1308100"/>
                <a:gridCol w="1308100"/>
              </a:tblGrid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</a:rPr>
                        <a:t>AvB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0" name="AutoShape 3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308725"/>
            <a:ext cx="900112" cy="549275"/>
          </a:xfrm>
          <a:prstGeom prst="actionButtonBackPrevious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6211669"/>
            <a:ext cx="750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«На улице светит солнце </a:t>
            </a:r>
            <a:r>
              <a:rPr lang="ru-RU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или </a:t>
            </a:r>
            <a:r>
              <a:rPr lang="ru-RU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идет снег»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ИНВЕРСИЯ </a:t>
            </a:r>
            <a:br>
              <a:rPr lang="ru-RU" sz="3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400" b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(ОТРИЦАНИЕ)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42926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ОБОЗНАЧЕНИЕ</a:t>
            </a:r>
            <a:r>
              <a:rPr lang="ru-RU" sz="2600" dirty="0" smtClean="0"/>
              <a:t>  </a:t>
            </a:r>
            <a:r>
              <a:rPr lang="en-US" sz="2600" dirty="0" smtClean="0"/>
              <a:t>      </a:t>
            </a:r>
            <a:r>
              <a:rPr lang="ru-RU" sz="2600" b="1" i="1" dirty="0" smtClean="0">
                <a:solidFill>
                  <a:schemeClr val="accent2"/>
                </a:solidFill>
              </a:rPr>
              <a:t>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ЕСТЕСТВЕННОМ ЯЗЫКЕ</a:t>
            </a:r>
            <a:r>
              <a:rPr lang="ru-RU" sz="2600" dirty="0" smtClean="0"/>
              <a:t>   </a:t>
            </a:r>
            <a:r>
              <a:rPr lang="en-US" sz="2600" dirty="0" smtClean="0"/>
              <a:t>            </a:t>
            </a:r>
            <a:r>
              <a:rPr lang="ru-RU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ЯЗЫКАХ</a:t>
            </a:r>
            <a:endParaRPr lang="en-US" sz="2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ПРОГРАММИРОВАНИЯ</a:t>
            </a:r>
            <a:r>
              <a:rPr lang="ru-RU" sz="2600" dirty="0" smtClean="0"/>
              <a:t>  </a:t>
            </a:r>
            <a:r>
              <a:rPr lang="en-US" sz="2600" dirty="0" smtClean="0"/>
              <a:t>    			     </a:t>
            </a:r>
            <a:r>
              <a:rPr lang="en-US" sz="26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endParaRPr lang="ru-RU" sz="26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«Не верно…»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«Не …»</a:t>
            </a:r>
            <a:endParaRPr lang="en-US" sz="2600" b="1" i="1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600" dirty="0" smtClean="0"/>
          </a:p>
        </p:txBody>
      </p:sp>
      <p:graphicFrame>
        <p:nvGraphicFramePr>
          <p:cNvPr id="10285" name="Group 45"/>
          <p:cNvGraphicFramePr>
            <a:graphicFrameLocks noGrp="1"/>
          </p:cNvGraphicFramePr>
          <p:nvPr>
            <p:ph sz="quarter" idx="3"/>
          </p:nvPr>
        </p:nvGraphicFramePr>
        <p:xfrm>
          <a:off x="5580063" y="2636838"/>
          <a:ext cx="3060700" cy="2057400"/>
        </p:xfrm>
        <a:graphic>
          <a:graphicData uri="http://schemas.openxmlformats.org/drawingml/2006/table">
            <a:tbl>
              <a:tblPr/>
              <a:tblGrid>
                <a:gridCol w="1584325"/>
                <a:gridCol w="14763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endParaRPr kumimoji="0" lang="ru-RU" sz="2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2" name="Line 46"/>
          <p:cNvSpPr>
            <a:spLocks noChangeShapeType="1"/>
          </p:cNvSpPr>
          <p:nvPr/>
        </p:nvSpPr>
        <p:spPr bwMode="auto">
          <a:xfrm>
            <a:off x="7885113" y="2781300"/>
            <a:ext cx="1444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3" name="Line 47"/>
          <p:cNvSpPr>
            <a:spLocks noChangeShapeType="1"/>
          </p:cNvSpPr>
          <p:nvPr/>
        </p:nvSpPr>
        <p:spPr bwMode="auto">
          <a:xfrm>
            <a:off x="4284663" y="2276475"/>
            <a:ext cx="1444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4" name="AutoShape 4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827087" cy="549275"/>
          </a:xfrm>
          <a:prstGeom prst="actionButtonBackPrevious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6357958"/>
            <a:ext cx="50006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«На улице </a:t>
            </a:r>
            <a:r>
              <a:rPr lang="ru-RU" sz="2000" b="1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светит солнце»</a:t>
            </a:r>
            <a:endParaRPr lang="ru-RU" sz="2000" b="1" i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КОНЬЮНКТОР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331913" y="2636838"/>
            <a:ext cx="1584325" cy="1152525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&amp;</a:t>
            </a:r>
            <a:endParaRPr lang="ru-RU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>
            <a:off x="395288" y="2997200"/>
            <a:ext cx="936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395288" y="3573463"/>
            <a:ext cx="936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>
            <a:off x="2916238" y="3213100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WordArt 8"/>
          <p:cNvSpPr>
            <a:spLocks noChangeArrowheads="1" noChangeShapeType="1" noTextEdit="1"/>
          </p:cNvSpPr>
          <p:nvPr/>
        </p:nvSpPr>
        <p:spPr bwMode="auto">
          <a:xfrm>
            <a:off x="323850" y="2708275"/>
            <a:ext cx="947738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entury"/>
              </a:rPr>
              <a:t>ВХОД 1</a:t>
            </a:r>
          </a:p>
        </p:txBody>
      </p:sp>
      <p:sp>
        <p:nvSpPr>
          <p:cNvPr id="12296" name="WordArt 9"/>
          <p:cNvSpPr>
            <a:spLocks noChangeArrowheads="1" noChangeShapeType="1" noTextEdit="1"/>
          </p:cNvSpPr>
          <p:nvPr/>
        </p:nvSpPr>
        <p:spPr bwMode="auto">
          <a:xfrm>
            <a:off x="323850" y="3357563"/>
            <a:ext cx="947738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entury"/>
              </a:rPr>
              <a:t>ВХОД 2</a:t>
            </a:r>
          </a:p>
        </p:txBody>
      </p:sp>
      <p:sp>
        <p:nvSpPr>
          <p:cNvPr id="12297" name="WordArt 10"/>
          <p:cNvSpPr>
            <a:spLocks noChangeArrowheads="1" noChangeShapeType="1" noTextEdit="1"/>
          </p:cNvSpPr>
          <p:nvPr/>
        </p:nvSpPr>
        <p:spPr bwMode="auto">
          <a:xfrm>
            <a:off x="3059113" y="2924175"/>
            <a:ext cx="947737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Century"/>
              </a:rPr>
              <a:t>ВЫХОД </a:t>
            </a:r>
          </a:p>
        </p:txBody>
      </p:sp>
      <p:graphicFrame>
        <p:nvGraphicFramePr>
          <p:cNvPr id="18500" name="Group 68"/>
          <p:cNvGraphicFramePr>
            <a:graphicFrameLocks noGrp="1"/>
          </p:cNvGraphicFramePr>
          <p:nvPr>
            <p:ph idx="1"/>
          </p:nvPr>
        </p:nvGraphicFramePr>
        <p:xfrm>
          <a:off x="4643438" y="1752600"/>
          <a:ext cx="4176712" cy="4267201"/>
        </p:xfrm>
        <a:graphic>
          <a:graphicData uri="http://schemas.openxmlformats.org/drawingml/2006/table">
            <a:tbl>
              <a:tblPr/>
              <a:tblGrid>
                <a:gridCol w="1392237"/>
                <a:gridCol w="1392238"/>
                <a:gridCol w="1392237"/>
              </a:tblGrid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ВХОД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ВХОД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ВЫХОД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4" name="AutoShape 6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6308725"/>
            <a:ext cx="971550" cy="549275"/>
          </a:xfrm>
          <a:prstGeom prst="actionButtonBackPrevious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ДИЗЪЮНКТОР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692275" y="2636838"/>
            <a:ext cx="1441450" cy="935037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OR</a:t>
            </a:r>
            <a:endParaRPr lang="ru-RU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endParaRPr lang="ru-RU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755650" y="2852738"/>
            <a:ext cx="9350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755650" y="3357563"/>
            <a:ext cx="936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3132138" y="3068638"/>
            <a:ext cx="792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9496" name="Group 40"/>
          <p:cNvGraphicFramePr>
            <a:graphicFrameLocks noGrp="1"/>
          </p:cNvGraphicFramePr>
          <p:nvPr>
            <p:ph idx="1"/>
          </p:nvPr>
        </p:nvGraphicFramePr>
        <p:xfrm>
          <a:off x="4643438" y="1752600"/>
          <a:ext cx="4176712" cy="4267201"/>
        </p:xfrm>
        <a:graphic>
          <a:graphicData uri="http://schemas.openxmlformats.org/drawingml/2006/table">
            <a:tbl>
              <a:tblPr/>
              <a:tblGrid>
                <a:gridCol w="1392237"/>
                <a:gridCol w="1392238"/>
                <a:gridCol w="1392237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ВХОД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ВХОД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ВЫХОД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5" name="WordArt 41"/>
          <p:cNvSpPr>
            <a:spLocks noChangeArrowheads="1" noChangeShapeType="1" noTextEdit="1"/>
          </p:cNvSpPr>
          <p:nvPr/>
        </p:nvSpPr>
        <p:spPr bwMode="auto">
          <a:xfrm>
            <a:off x="611188" y="2565400"/>
            <a:ext cx="947737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entury"/>
              </a:rPr>
              <a:t>ВХОД 1</a:t>
            </a:r>
          </a:p>
        </p:txBody>
      </p:sp>
      <p:sp>
        <p:nvSpPr>
          <p:cNvPr id="13346" name="WordArt 42"/>
          <p:cNvSpPr>
            <a:spLocks noChangeArrowheads="1" noChangeShapeType="1" noTextEdit="1"/>
          </p:cNvSpPr>
          <p:nvPr/>
        </p:nvSpPr>
        <p:spPr bwMode="auto">
          <a:xfrm>
            <a:off x="539750" y="3068638"/>
            <a:ext cx="947738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entury"/>
              </a:rPr>
              <a:t>ВХОД 2</a:t>
            </a:r>
          </a:p>
        </p:txBody>
      </p:sp>
      <p:sp>
        <p:nvSpPr>
          <p:cNvPr id="13347" name="WordArt 43"/>
          <p:cNvSpPr>
            <a:spLocks noChangeArrowheads="1" noChangeShapeType="1" noTextEdit="1"/>
          </p:cNvSpPr>
          <p:nvPr/>
        </p:nvSpPr>
        <p:spPr bwMode="auto">
          <a:xfrm>
            <a:off x="3203575" y="2781300"/>
            <a:ext cx="947738" cy="19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Century"/>
              </a:rPr>
              <a:t>ВЫХОД </a:t>
            </a:r>
          </a:p>
        </p:txBody>
      </p:sp>
      <p:sp>
        <p:nvSpPr>
          <p:cNvPr id="13348" name="AutoShape 4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08725"/>
            <a:ext cx="827087" cy="549275"/>
          </a:xfrm>
          <a:prstGeom prst="actionButtonBackPrevious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601</TotalTime>
  <Words>731</Words>
  <Application>Microsoft Office PowerPoint</Application>
  <PresentationFormat>Экран (4:3)</PresentationFormat>
  <Paragraphs>481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Профиль</vt:lpstr>
      <vt:lpstr>Формула</vt:lpstr>
      <vt:lpstr>ОСНОВЫ ЛОГИКИ И ЛОГИЧЕСКИЕ ЭЛЕМЕНТЫ КОМПЬЮТЕРА</vt:lpstr>
      <vt:lpstr>Слайд 2</vt:lpstr>
      <vt:lpstr>ЛОГИЧЕСКИЕ  ОПЕРАЦИИ  </vt:lpstr>
      <vt:lpstr>ЛОГИЧЕСКИЕ ЭЛЕМЕНТЫ</vt:lpstr>
      <vt:lpstr>КОНЬЮНКЦИЯ     (ЛОГИЧЕСКОЕ УМНОЖЕНИЕ)</vt:lpstr>
      <vt:lpstr>ДИЗЪЮНКЦИЯ (ЛОГИЧЕСКОЕ СЛОЖЕНИЕ)</vt:lpstr>
      <vt:lpstr>ИНВЕРСИЯ  (ОТРИЦАНИЕ)</vt:lpstr>
      <vt:lpstr>КОНЬЮНКТОР</vt:lpstr>
      <vt:lpstr>ДИЗЪЮНКТОР</vt:lpstr>
      <vt:lpstr>ИНВЕРТОР</vt:lpstr>
      <vt:lpstr>ЛОГИЧЕСКИЕ СХЕМЫ</vt:lpstr>
      <vt:lpstr>ТАБЛИЦЫ  ИСТИННОСТИ</vt:lpstr>
      <vt:lpstr>ТАБЛИЦЫ ИСТИННОСТИ</vt:lpstr>
      <vt:lpstr>СОСТАВИТЬ ТАБЛИЦУ ИСТИННОСТИ</vt:lpstr>
      <vt:lpstr>ДОКАЖИТЕ, ЧТО  A v (B&amp;C) = (A v B) &amp; (A v C)</vt:lpstr>
      <vt:lpstr>ЗАПОЛНИТЕ ТАБЛИЦУ ИСТИННОСТИ</vt:lpstr>
      <vt:lpstr>ПРОВЕРИМ!</vt:lpstr>
      <vt:lpstr>Слайд 18</vt:lpstr>
      <vt:lpstr>ПРИМЕР 1.</vt:lpstr>
      <vt:lpstr>Слайд 20</vt:lpstr>
      <vt:lpstr>Укажите, при каких состояниях выключателей лампочка будет гореть.</vt:lpstr>
      <vt:lpstr>Укажите, при каких состояниях выключателей лампочка будет гореть.</vt:lpstr>
      <vt:lpstr>Слайд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ЛОГИКИ И ЛОГИЧЕСКИЕ ЭЛЕМЕНТЫ КОМПЬЮТЕРА</dc:title>
  <dc:creator>Home-Comp</dc:creator>
  <cp:lastModifiedBy>Наталья</cp:lastModifiedBy>
  <cp:revision>24</cp:revision>
  <dcterms:created xsi:type="dcterms:W3CDTF">2006-03-12T09:54:31Z</dcterms:created>
  <dcterms:modified xsi:type="dcterms:W3CDTF">2012-01-14T14:11:42Z</dcterms:modified>
</cp:coreProperties>
</file>