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48" y="-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0243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1937" cy="4005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1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5200" cy="4808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8188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8187" cy="53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3642CCF4-9337-4E60-BA94-B51B07808E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7B9B6515-4DCB-41E7-B46D-BCAA1DB5E9E2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1267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ea typeface="MS Gothic" charset="0"/>
              <a:cs typeface="MS Gothic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6788" cy="481012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4F8A3171-C526-43D6-A23E-BEA638B2BEDD}" type="slidenum">
              <a:rPr lang="ru-RU" smtClean="0"/>
              <a:pPr/>
              <a:t>2</a:t>
            </a:fld>
            <a:endParaRPr lang="ru-RU" smtClean="0"/>
          </a:p>
        </p:txBody>
      </p:sp>
      <p:sp>
        <p:nvSpPr>
          <p:cNvPr id="12291" name="Text Box 1"/>
          <p:cNvSpPr txBox="1">
            <a:spLocks noChangeArrowheads="1"/>
          </p:cNvSpPr>
          <p:nvPr/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ea typeface="MS Gothic" charset="0"/>
              <a:cs typeface="MS Gothic" charset="0"/>
            </a:endParaRP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/>
          </p:nvPr>
        </p:nvSpPr>
        <p:spPr>
          <a:xfrm>
            <a:off x="755650" y="5078413"/>
            <a:ext cx="6046788" cy="4810125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fld id="{53E62425-C93A-4591-BBFF-C1B548DCBD5E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1331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3525" cy="40068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6788" cy="4719637"/>
          </a:xfrm>
          <a:noFill/>
          <a:ln/>
        </p:spPr>
        <p:txBody>
          <a:bodyPr wrap="none" anchor="ctr"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06684-BAEB-4F96-B783-5006292EF7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CC9C6-C71C-4213-90CC-4A562E561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6950" cy="64531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64531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52A73-57D6-4DBA-86F2-285540276C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12588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0826AD-A9F4-4E13-9633-2F1DC1EC7C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2D903-D2F4-4B06-9D58-B24484EFE8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15AD1-6BC4-4876-9A07-D8564E2A58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7700" cy="4986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3A8E24-9094-46C3-89F7-FE88D75C5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03457-3B5E-4DD0-8C7B-66C504DA5F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A5763-D8D9-4676-B006-759ABB8696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1B4A17-F95C-4C8A-AA08-4A8AEB5EC6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79B85-752C-429E-9726-990D90826C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BE34AE-BABC-473A-BF3C-B4684F1DF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7800" cy="12588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7800" cy="49863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2463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4737" cy="517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>
              <a:defRPr/>
            </a:pPr>
            <a:fld id="{DD2B66E8-6190-4D09-B475-03EA3FE632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buChar char="–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buChar char="•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buChar char="–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buChar char="»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763588"/>
          </a:xfrm>
        </p:spPr>
        <p:txBody>
          <a:bodyPr/>
          <a:lstStyle/>
          <a:p>
            <a:r>
              <a:rPr lang="ru-RU" b="1" smtClean="0"/>
              <a:t>Физкультминутка.</a:t>
            </a: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>
          <a:xfrm>
            <a:off x="503238" y="1422400"/>
            <a:ext cx="9067800" cy="5332413"/>
          </a:xfrm>
        </p:spPr>
        <p:txBody>
          <a:bodyPr/>
          <a:lstStyle/>
          <a:p>
            <a:pPr algn="ctr">
              <a:buFont typeface="Times New Roman" pitchFamily="16" charset="0"/>
              <a:buNone/>
            </a:pPr>
            <a:r>
              <a:rPr lang="ru-RU" sz="2400" smtClean="0"/>
              <a:t>Поднимает руки класс – это «раз»,</a:t>
            </a:r>
          </a:p>
          <a:p>
            <a:pPr algn="ctr">
              <a:buFont typeface="Times New Roman" pitchFamily="16" charset="0"/>
              <a:buNone/>
            </a:pPr>
            <a:r>
              <a:rPr lang="ru-RU" sz="2400" smtClean="0"/>
              <a:t>Повернулась голова – это «два»,</a:t>
            </a:r>
          </a:p>
          <a:p>
            <a:pPr algn="ctr">
              <a:buFont typeface="Times New Roman" pitchFamily="16" charset="0"/>
              <a:buNone/>
            </a:pPr>
            <a:r>
              <a:rPr lang="ru-RU" sz="2400" smtClean="0"/>
              <a:t>Руки вниз, вперёд смотри – это «три»,</a:t>
            </a:r>
          </a:p>
          <a:p>
            <a:pPr algn="ctr">
              <a:buFont typeface="Times New Roman" pitchFamily="16" charset="0"/>
              <a:buNone/>
            </a:pPr>
            <a:r>
              <a:rPr lang="ru-RU" sz="2400" smtClean="0"/>
              <a:t>Руки в стороны пошире развернули на «четыре».</a:t>
            </a:r>
          </a:p>
          <a:p>
            <a:pPr algn="ctr">
              <a:buFont typeface="Times New Roman" pitchFamily="16" charset="0"/>
              <a:buNone/>
            </a:pPr>
            <a:r>
              <a:rPr lang="ru-RU" sz="2400" smtClean="0"/>
              <a:t>С силой их к плечам прижать – это «пять».</a:t>
            </a:r>
          </a:p>
          <a:p>
            <a:pPr algn="ctr">
              <a:buFont typeface="Times New Roman" pitchFamily="16" charset="0"/>
              <a:buNone/>
            </a:pPr>
            <a:r>
              <a:rPr lang="ru-RU" sz="2400" smtClean="0"/>
              <a:t>Всем ребятам тихо сесть – это «шесть».</a:t>
            </a:r>
          </a:p>
          <a:p>
            <a:pPr>
              <a:buFont typeface="Times New Roman" pitchFamily="16" charset="0"/>
              <a:buNone/>
            </a:pPr>
            <a:endParaRPr lang="ru-RU" smtClean="0"/>
          </a:p>
        </p:txBody>
      </p:sp>
      <p:pic>
        <p:nvPicPr>
          <p:cNvPr id="9220" name="Рисунок 3" descr="1244369606_malec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83438" y="5137150"/>
            <a:ext cx="1643062" cy="213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Рисунок 4" descr="original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68813" y="4851400"/>
            <a:ext cx="2000250" cy="253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2" name="Рисунок 5" descr="0009-006-Fizkultminutka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4529138"/>
            <a:ext cx="3825875" cy="303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Самостоятельная работа.</a:t>
            </a: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68280" y="1851011"/>
            <a:ext cx="5429288" cy="4986338"/>
          </a:xfrm>
        </p:spPr>
        <p:txBody>
          <a:bodyPr/>
          <a:lstStyle/>
          <a:p>
            <a:pPr>
              <a:buNone/>
            </a:pPr>
            <a:r>
              <a:rPr lang="ru-RU" sz="2000" dirty="0" smtClean="0"/>
              <a:t>                             Уровень А.</a:t>
            </a:r>
          </a:p>
          <a:p>
            <a:pPr>
              <a:lnSpc>
                <a:spcPct val="200000"/>
              </a:lnSpc>
              <a:buNone/>
            </a:pPr>
            <a:r>
              <a:rPr lang="ru-RU" sz="2000" dirty="0" smtClean="0"/>
              <a:t>   (86∙  217 + 275 116) : 859 + 279 569 ……. =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                             Уровень В.</a:t>
            </a:r>
          </a:p>
          <a:p>
            <a:pPr>
              <a:lnSpc>
                <a:spcPct val="200000"/>
              </a:lnSpc>
              <a:buNone/>
            </a:pPr>
            <a:r>
              <a:rPr lang="ru-RU" sz="2000" dirty="0" smtClean="0"/>
              <a:t>    32 087 – 87 ∙ (67 + 62 524 : 308) ………. =</a:t>
            </a:r>
          </a:p>
          <a:p>
            <a:pPr>
              <a:buNone/>
            </a:pPr>
            <a:r>
              <a:rPr lang="ru-RU" sz="2000" dirty="0" smtClean="0"/>
              <a:t> </a:t>
            </a:r>
          </a:p>
          <a:p>
            <a:pPr>
              <a:buNone/>
            </a:pPr>
            <a:r>
              <a:rPr lang="ru-RU" sz="2000" dirty="0" smtClean="0"/>
              <a:t>                             Уровень С.</a:t>
            </a:r>
          </a:p>
          <a:p>
            <a:pPr>
              <a:lnSpc>
                <a:spcPct val="200000"/>
              </a:lnSpc>
              <a:buNone/>
            </a:pPr>
            <a:r>
              <a:rPr lang="ru-RU" sz="2000" dirty="0" smtClean="0"/>
              <a:t>          343 ∙ (324 378 : 54 - 4 862) + 777………=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6326196" y="1768475"/>
            <a:ext cx="3244842" cy="4986338"/>
          </a:xfrm>
        </p:spPr>
        <p:txBody>
          <a:bodyPr/>
          <a:lstStyle/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Русский язык.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Литература.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Математика.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Иностранный язык.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История.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Биология.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Физкультура.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Изо.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Трудовое обучение.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Музыка.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2000" dirty="0" smtClean="0"/>
              <a:t>Информатика.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Расскажи мне о себе.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Для меня самое трудное арифметическое действие - ………………………….….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Чтобы не допускать вычислительных ошибок я должен знать: …………………………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Чтобы не допускать вычислительных ошибок я должен делать: …………………….....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Я буду проверять свои вычисления следующим образом…………………………..…….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sz="2800" dirty="0" smtClean="0"/>
              <a:t>Я умею выполнять арифметические действия с натуральными числами на оценку …………….…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0013-013-Spasibo-za-uro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74" y="636565"/>
            <a:ext cx="7429520" cy="5572140"/>
          </a:xfrm>
          <a:prstGeom prst="rect">
            <a:avLst/>
          </a:prstGeom>
        </p:spPr>
      </p:pic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>
          <a:xfrm>
            <a:off x="503238" y="346075"/>
            <a:ext cx="9070975" cy="1263650"/>
          </a:xfrm>
        </p:spPr>
        <p:txBody>
          <a:bodyPr/>
          <a:lstStyle/>
          <a:p>
            <a:r>
              <a:rPr lang="ru-RU" b="1" smtClean="0"/>
              <a:t>Расскажи мне о себе.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503238" y="1812925"/>
            <a:ext cx="9070975" cy="4991100"/>
          </a:xfrm>
        </p:spPr>
        <p:txBody>
          <a:bodyPr tIns="0" anchor="ctr"/>
          <a:lstStyle/>
          <a:p>
            <a:pPr marL="0" indent="0" eaLnBrk="1">
              <a:spcAft>
                <a:spcPct val="0"/>
              </a:spcAft>
              <a:buFont typeface="Times New Roman" pitchFamily="16" charset="0"/>
              <a:buNone/>
            </a:pPr>
            <a:r>
              <a:rPr lang="ru-RU" sz="4000" smtClean="0"/>
              <a:t>             Ну-ка проверь, дружок,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Ты готов начать урок?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Все ли правильно сидят?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</a:pP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             Все ль внимательно глядят?</a:t>
            </a:r>
          </a:p>
          <a:p>
            <a:pPr marL="0" indent="0" eaLnBrk="1">
              <a:spcAft>
                <a:spcPct val="0"/>
              </a:spcAft>
              <a:buFont typeface="Times New Roman" pitchFamily="16" charset="0"/>
              <a:buNone/>
            </a:pPr>
            <a:endParaRPr lang="ru-RU" smtClean="0"/>
          </a:p>
        </p:txBody>
      </p: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b="1" smtClean="0"/>
              <a:t>Что объединяет эти числовые выражения?</a:t>
            </a:r>
          </a:p>
        </p:txBody>
      </p:sp>
      <p:sp>
        <p:nvSpPr>
          <p:cNvPr id="4099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smtClean="0"/>
              <a:t>   а)  2 741 429 + 4 536 = 7 277 439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2 741 439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4 536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7 277 439</a:t>
            </a:r>
          </a:p>
          <a:p>
            <a:pPr>
              <a:buFont typeface="Times New Roman" pitchFamily="16" charset="0"/>
              <a:buNone/>
            </a:pPr>
            <a:endParaRPr lang="ru-RU" sz="2000" smtClean="0"/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б)   329 527 - 177 028 = 252 509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329 527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177 028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252 509</a:t>
            </a:r>
          </a:p>
          <a:p>
            <a:pPr>
              <a:buFont typeface="Times New Roman" pitchFamily="16" charset="0"/>
              <a:buNone/>
            </a:pPr>
            <a:endParaRPr lang="ru-RU" sz="2400" smtClean="0"/>
          </a:p>
          <a:p>
            <a:pPr>
              <a:buFont typeface="Times New Roman" pitchFamily="16" charset="0"/>
              <a:buNone/>
            </a:pPr>
            <a:r>
              <a:rPr lang="ru-RU" smtClean="0"/>
              <a:t>    </a:t>
            </a:r>
          </a:p>
        </p:txBody>
      </p:sp>
      <p:sp>
        <p:nvSpPr>
          <p:cNvPr id="4100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smtClean="0"/>
              <a:t>       в)    7 649 ∙ 203 = 175 927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   7 649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*       203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 22 947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⁺  152 98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175 927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г)     14 028 : 28 = 51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14028   28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⁻ 140       51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⁻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0</a:t>
            </a:r>
          </a:p>
        </p:txBody>
      </p:sp>
      <p:cxnSp>
        <p:nvCxnSpPr>
          <p:cNvPr id="9" name="Прямая соединительная линия 8"/>
          <p:cNvCxnSpPr/>
          <p:nvPr/>
        </p:nvCxnSpPr>
        <p:spPr bwMode="auto">
          <a:xfrm>
            <a:off x="1897063" y="3065463"/>
            <a:ext cx="1928812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4102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1897063" y="5351463"/>
            <a:ext cx="17145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3" name="Прямая соединительная линия 14"/>
          <p:cNvCxnSpPr>
            <a:cxnSpLocks noChangeShapeType="1"/>
          </p:cNvCxnSpPr>
          <p:nvPr/>
        </p:nvCxnSpPr>
        <p:spPr bwMode="auto">
          <a:xfrm>
            <a:off x="1825625" y="2565400"/>
            <a:ext cx="14287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4" name="Прямая соединительная линия 16"/>
          <p:cNvCxnSpPr>
            <a:cxnSpLocks noChangeShapeType="1"/>
          </p:cNvCxnSpPr>
          <p:nvPr/>
        </p:nvCxnSpPr>
        <p:spPr bwMode="auto">
          <a:xfrm rot="5400000">
            <a:off x="1753394" y="2564606"/>
            <a:ext cx="2857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5" name="Прямая соединительная линия 19"/>
          <p:cNvCxnSpPr>
            <a:cxnSpLocks noChangeShapeType="1"/>
          </p:cNvCxnSpPr>
          <p:nvPr/>
        </p:nvCxnSpPr>
        <p:spPr bwMode="auto">
          <a:xfrm rot="10800000">
            <a:off x="1897063" y="4922838"/>
            <a:ext cx="21431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6" name="Прямая соединительная линия 29"/>
          <p:cNvCxnSpPr>
            <a:cxnSpLocks noChangeShapeType="1"/>
          </p:cNvCxnSpPr>
          <p:nvPr/>
        </p:nvCxnSpPr>
        <p:spPr bwMode="auto">
          <a:xfrm>
            <a:off x="6969125" y="3065463"/>
            <a:ext cx="1428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7" name="Прямая соединительная линия 31"/>
          <p:cNvCxnSpPr>
            <a:cxnSpLocks noChangeShapeType="1"/>
          </p:cNvCxnSpPr>
          <p:nvPr/>
        </p:nvCxnSpPr>
        <p:spPr bwMode="auto">
          <a:xfrm>
            <a:off x="6969125" y="3994150"/>
            <a:ext cx="14287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8" name="Прямая соединительная линия 34"/>
          <p:cNvCxnSpPr>
            <a:cxnSpLocks noChangeShapeType="1"/>
          </p:cNvCxnSpPr>
          <p:nvPr/>
        </p:nvCxnSpPr>
        <p:spPr bwMode="auto">
          <a:xfrm rot="5400000">
            <a:off x="6362700" y="5386388"/>
            <a:ext cx="785813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09" name="Прямая соединительная линия 36"/>
          <p:cNvCxnSpPr>
            <a:cxnSpLocks noChangeShapeType="1"/>
          </p:cNvCxnSpPr>
          <p:nvPr/>
        </p:nvCxnSpPr>
        <p:spPr bwMode="auto">
          <a:xfrm>
            <a:off x="6754813" y="5351463"/>
            <a:ext cx="6429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10" name="Прямая соединительная линия 38"/>
          <p:cNvCxnSpPr>
            <a:cxnSpLocks noChangeShapeType="1"/>
          </p:cNvCxnSpPr>
          <p:nvPr/>
        </p:nvCxnSpPr>
        <p:spPr bwMode="auto">
          <a:xfrm>
            <a:off x="5826125" y="5851525"/>
            <a:ext cx="785813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4111" name="Прямая соединительная линия 40"/>
          <p:cNvCxnSpPr>
            <a:cxnSpLocks noChangeShapeType="1"/>
          </p:cNvCxnSpPr>
          <p:nvPr/>
        </p:nvCxnSpPr>
        <p:spPr bwMode="auto">
          <a:xfrm>
            <a:off x="6183313" y="6780213"/>
            <a:ext cx="6429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Задачи урока: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ctr">
              <a:buFont typeface="Arial" charset="0"/>
              <a:buAutoNum type="arabicPeriod"/>
            </a:pPr>
            <a:r>
              <a:rPr lang="ru-RU" smtClean="0"/>
              <a:t>Повторить арифметические действия с натуральными числами.</a:t>
            </a:r>
          </a:p>
          <a:p>
            <a:pPr marL="514350" indent="-514350" algn="ctr">
              <a:buFont typeface="Arial" charset="0"/>
              <a:buAutoNum type="arabicPeriod"/>
            </a:pPr>
            <a:endParaRPr lang="ru-RU" smtClean="0"/>
          </a:p>
          <a:p>
            <a:pPr marL="514350" indent="-514350" algn="ctr">
              <a:buFont typeface="Arial" charset="0"/>
              <a:buAutoNum type="arabicPeriod"/>
            </a:pPr>
            <a:r>
              <a:rPr lang="ru-RU" smtClean="0"/>
              <a:t>Находить значения числовых выражений.</a:t>
            </a:r>
          </a:p>
          <a:p>
            <a:pPr marL="514350" indent="-514350" algn="ctr">
              <a:buFont typeface="Arial" charset="0"/>
              <a:buAutoNum type="arabicPeriod"/>
            </a:pPr>
            <a:endParaRPr lang="ru-RU" smtClean="0"/>
          </a:p>
          <a:p>
            <a:pPr marL="514350" indent="-514350" algn="ctr">
              <a:buFont typeface="Arial" charset="0"/>
              <a:buAutoNum type="arabicPeriod"/>
            </a:pPr>
            <a:r>
              <a:rPr lang="ru-RU" smtClean="0"/>
              <a:t>Исправлять ошибки.</a:t>
            </a:r>
          </a:p>
          <a:p>
            <a:pPr marL="514350" indent="-514350" algn="ctr">
              <a:buFont typeface="Arial" charset="0"/>
              <a:buAutoNum type="arabicPeriod"/>
            </a:pPr>
            <a:endParaRPr lang="ru-RU" smtClean="0"/>
          </a:p>
          <a:p>
            <a:pPr marL="514350" indent="-514350" algn="ctr">
              <a:buFont typeface="Arial" charset="0"/>
              <a:buAutoNum type="arabicPeriod"/>
            </a:pPr>
            <a:r>
              <a:rPr lang="ru-RU" smtClean="0"/>
              <a:t>Лучше узнать друг друга.</a:t>
            </a:r>
          </a:p>
          <a:p>
            <a:pPr marL="514350" indent="-514350">
              <a:buFont typeface="Arial" charset="0"/>
              <a:buAutoNum type="arabicPeriod"/>
            </a:pPr>
            <a:endParaRPr lang="ru-RU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7800" cy="977882"/>
          </a:xfrm>
        </p:spPr>
        <p:txBody>
          <a:bodyPr/>
          <a:lstStyle/>
          <a:p>
            <a:r>
              <a:rPr lang="ru-RU" sz="3600" b="1" dirty="0" smtClean="0"/>
              <a:t>Вычислите устно.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ru-RU" dirty="0" smtClean="0"/>
              <a:t>а) 60-36    б) 55+25   в) 75:25   г) 15∙6   </a:t>
            </a:r>
            <a:r>
              <a:rPr lang="ru-RU" dirty="0" err="1" smtClean="0"/>
              <a:t>д</a:t>
            </a:r>
            <a:r>
              <a:rPr lang="ru-RU" dirty="0" smtClean="0"/>
              <a:t>) 45+30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∙3               :5            ∙15        -39            :15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:4              +7             :9         :17            ∙20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+27              ∙3            ∙12        ∙18            -34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 :3           +31         +240       +46            :11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  ?               ?              ?             ?             ?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      </a:t>
            </a:r>
          </a:p>
          <a:p>
            <a:pPr marL="514350" indent="-514350">
              <a:buNone/>
            </a:pPr>
            <a:r>
              <a:rPr lang="ru-RU" dirty="0" smtClean="0"/>
              <a:t> </a:t>
            </a:r>
            <a:r>
              <a:rPr lang="ru-RU" dirty="0" smtClean="0"/>
              <a:t>   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 bwMode="auto">
          <a:xfrm>
            <a:off x="1111222" y="4851407"/>
            <a:ext cx="1214446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 bwMode="auto">
          <a:xfrm>
            <a:off x="2825734" y="4851407"/>
            <a:ext cx="1428760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 bwMode="auto">
          <a:xfrm>
            <a:off x="4683122" y="4851407"/>
            <a:ext cx="1500198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 bwMode="auto">
          <a:xfrm>
            <a:off x="6540510" y="4851407"/>
            <a:ext cx="1214446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 bwMode="auto">
          <a:xfrm>
            <a:off x="8255022" y="4851407"/>
            <a:ext cx="1285884" cy="1588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1539850" y="5565787"/>
          <a:ext cx="571504" cy="571504"/>
        </p:xfrm>
        <a:graphic>
          <a:graphicData uri="http://schemas.openxmlformats.org/presentationml/2006/ole">
            <p:oleObj spid="_x0000_s25602" name="Формула" r:id="rId3" imgW="177480" imgH="17748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 noChangeAspect="1"/>
          </p:cNvGraphicFramePr>
          <p:nvPr/>
        </p:nvGraphicFramePr>
        <p:xfrm>
          <a:off x="3254362" y="5565787"/>
          <a:ext cx="857256" cy="642942"/>
        </p:xfrm>
        <a:graphic>
          <a:graphicData uri="http://schemas.openxmlformats.org/presentationml/2006/ole">
            <p:oleObj spid="_x0000_s25603" name="Формула" r:id="rId4" imgW="253800" imgH="177480" progId="Equation.3">
              <p:embed/>
            </p:oleObj>
          </a:graphicData>
        </a:graphic>
      </p:graphicFrame>
      <p:graphicFrame>
        <p:nvGraphicFramePr>
          <p:cNvPr id="18" name="Объект 17"/>
          <p:cNvGraphicFramePr>
            <a:graphicFrameLocks noChangeAspect="1"/>
          </p:cNvGraphicFramePr>
          <p:nvPr/>
        </p:nvGraphicFramePr>
        <p:xfrm>
          <a:off x="5040312" y="5565787"/>
          <a:ext cx="857256" cy="571504"/>
        </p:xfrm>
        <a:graphic>
          <a:graphicData uri="http://schemas.openxmlformats.org/presentationml/2006/ole">
            <p:oleObj spid="_x0000_s25604" name="Формула" r:id="rId5" imgW="266400" imgH="177480" progId="Equation.3">
              <p:embed/>
            </p:oleObj>
          </a:graphicData>
        </a:graphic>
      </p:graphicFrame>
      <p:graphicFrame>
        <p:nvGraphicFramePr>
          <p:cNvPr id="19" name="Объект 18"/>
          <p:cNvGraphicFramePr>
            <a:graphicFrameLocks noChangeAspect="1"/>
          </p:cNvGraphicFramePr>
          <p:nvPr/>
        </p:nvGraphicFramePr>
        <p:xfrm>
          <a:off x="6754824" y="5565787"/>
          <a:ext cx="816434" cy="571504"/>
        </p:xfrm>
        <a:graphic>
          <a:graphicData uri="http://schemas.openxmlformats.org/presentationml/2006/ole">
            <p:oleObj spid="_x0000_s25605" name="Формула" r:id="rId6" imgW="253800" imgH="177480" progId="Equation.3">
              <p:embed/>
            </p:oleObj>
          </a:graphicData>
        </a:graphic>
      </p:graphicFrame>
      <p:graphicFrame>
        <p:nvGraphicFramePr>
          <p:cNvPr id="20" name="Объект 19"/>
          <p:cNvGraphicFramePr>
            <a:graphicFrameLocks noChangeAspect="1"/>
          </p:cNvGraphicFramePr>
          <p:nvPr/>
        </p:nvGraphicFramePr>
        <p:xfrm>
          <a:off x="8755088" y="5494349"/>
          <a:ext cx="571504" cy="571503"/>
        </p:xfrm>
        <a:graphic>
          <a:graphicData uri="http://schemas.openxmlformats.org/presentationml/2006/ole">
            <p:oleObj spid="_x0000_s25606" name="Формула" r:id="rId7" imgW="126720" imgH="177480" progId="Equation.3">
              <p:embed/>
            </p:oleObj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Найти и исправить ошибку.</a:t>
            </a:r>
          </a:p>
        </p:txBody>
      </p:sp>
      <p:sp>
        <p:nvSpPr>
          <p:cNvPr id="6147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smtClean="0"/>
              <a:t>а)  2 741 439 + 4 536 = 7 277 439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2 741 439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4 536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7 277 439</a:t>
            </a:r>
          </a:p>
          <a:p>
            <a:pPr>
              <a:buFont typeface="Times New Roman" pitchFamily="16" charset="0"/>
              <a:buNone/>
            </a:pPr>
            <a:endParaRPr lang="ru-RU" sz="2000" smtClean="0"/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б)   329 527 - 177 028 = 252 509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329 527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177 028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252 509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smtClean="0"/>
              <a:t>2 741 439 + 4 536 = 2 745 975 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2 741 439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4 536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2 745 975               </a:t>
            </a:r>
          </a:p>
          <a:p>
            <a:pPr>
              <a:buFont typeface="Times New Roman" pitchFamily="16" charset="0"/>
              <a:buNone/>
            </a:pPr>
            <a:endParaRPr lang="ru-RU" sz="2000" smtClean="0"/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329 527 - 177 028 = 152 499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329 527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177 028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152 499</a:t>
            </a:r>
          </a:p>
          <a:p>
            <a:pPr>
              <a:buFont typeface="Times New Roman" pitchFamily="16" charset="0"/>
              <a:buNone/>
            </a:pPr>
            <a:endParaRPr lang="ru-RU" smtClean="0"/>
          </a:p>
        </p:txBody>
      </p:sp>
      <p:cxnSp>
        <p:nvCxnSpPr>
          <p:cNvPr id="6149" name="Прямая соединительная линия 6"/>
          <p:cNvCxnSpPr>
            <a:cxnSpLocks noChangeShapeType="1"/>
          </p:cNvCxnSpPr>
          <p:nvPr/>
        </p:nvCxnSpPr>
        <p:spPr bwMode="auto">
          <a:xfrm>
            <a:off x="1968500" y="3065463"/>
            <a:ext cx="150018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9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6611938" y="3065463"/>
            <a:ext cx="15716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1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1682750" y="2636838"/>
            <a:ext cx="285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2" name="Прямая соединительная линия 12"/>
          <p:cNvCxnSpPr>
            <a:cxnSpLocks noChangeShapeType="1"/>
          </p:cNvCxnSpPr>
          <p:nvPr/>
        </p:nvCxnSpPr>
        <p:spPr bwMode="auto">
          <a:xfrm rot="5400000">
            <a:off x="1719262" y="2671763"/>
            <a:ext cx="214313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" name="Прямая соединительная линия 17"/>
          <p:cNvCxnSpPr>
            <a:cxnSpLocks noChangeShapeType="1"/>
          </p:cNvCxnSpPr>
          <p:nvPr/>
        </p:nvCxnSpPr>
        <p:spPr bwMode="auto">
          <a:xfrm>
            <a:off x="6397625" y="2636838"/>
            <a:ext cx="285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" name="Прямая соединительная линия 19"/>
          <p:cNvCxnSpPr>
            <a:cxnSpLocks noChangeShapeType="1"/>
          </p:cNvCxnSpPr>
          <p:nvPr/>
        </p:nvCxnSpPr>
        <p:spPr bwMode="auto">
          <a:xfrm rot="5400000">
            <a:off x="6397625" y="2636838"/>
            <a:ext cx="28575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5" name="Прямая соединительная линия 24"/>
          <p:cNvCxnSpPr>
            <a:cxnSpLocks noChangeShapeType="1"/>
          </p:cNvCxnSpPr>
          <p:nvPr/>
        </p:nvCxnSpPr>
        <p:spPr bwMode="auto">
          <a:xfrm>
            <a:off x="1825625" y="4851400"/>
            <a:ext cx="214313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7" name="Прямая соединительная линия 26"/>
          <p:cNvCxnSpPr>
            <a:cxnSpLocks noChangeShapeType="1"/>
          </p:cNvCxnSpPr>
          <p:nvPr/>
        </p:nvCxnSpPr>
        <p:spPr bwMode="auto">
          <a:xfrm>
            <a:off x="6469063" y="4922838"/>
            <a:ext cx="214312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6157" name="Прямая соединительная линия 28"/>
          <p:cNvCxnSpPr>
            <a:cxnSpLocks noChangeShapeType="1"/>
          </p:cNvCxnSpPr>
          <p:nvPr/>
        </p:nvCxnSpPr>
        <p:spPr bwMode="auto">
          <a:xfrm>
            <a:off x="1825625" y="5351463"/>
            <a:ext cx="157162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1" name="Прямая соединительная линия 30"/>
          <p:cNvCxnSpPr>
            <a:cxnSpLocks noChangeShapeType="1"/>
          </p:cNvCxnSpPr>
          <p:nvPr/>
        </p:nvCxnSpPr>
        <p:spPr bwMode="auto">
          <a:xfrm>
            <a:off x="6611938" y="5351463"/>
            <a:ext cx="1428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Найти и исправить ошибку.</a:t>
            </a:r>
            <a:endParaRPr lang="ru-RU" smtClean="0"/>
          </a:p>
        </p:txBody>
      </p:sp>
      <p:sp>
        <p:nvSpPr>
          <p:cNvPr id="7171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smtClean="0"/>
              <a:t>        в)    7 649 ∙ 203 = 175 927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   7 649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*       203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  22947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⁺  15298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175927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г)     14 028 : 28 = 51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14028   28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⁻ 140        51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⁻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                  0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z="2000" dirty="0" smtClean="0"/>
              <a:t>      в)    7 649 ∙ 203 = 1 552 747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               7 649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          *       203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              22947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      ⁺  15298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          1552747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г)     14 028 : 28 = 501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14028   28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⁻ 140        501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28</a:t>
            </a:r>
          </a:p>
          <a:p>
            <a:pPr>
              <a:buFont typeface="Times New Roman" pitchFamily="16" charset="0"/>
              <a:buNone/>
            </a:pPr>
            <a:r>
              <a:rPr lang="ru-RU" sz="2000" smtClean="0"/>
              <a:t>               ⁻ 28</a:t>
            </a:r>
          </a:p>
          <a:p>
            <a:pPr>
              <a:buFont typeface="Times New Roman" pitchFamily="16" charset="0"/>
              <a:buNone/>
            </a:pPr>
            <a:r>
              <a:rPr lang="ru-RU" sz="2000" dirty="0" smtClean="0"/>
              <a:t>                   0</a:t>
            </a:r>
          </a:p>
        </p:txBody>
      </p:sp>
      <p:cxnSp>
        <p:nvCxnSpPr>
          <p:cNvPr id="7173" name="Прямая соединительная линия 5"/>
          <p:cNvCxnSpPr>
            <a:cxnSpLocks noChangeShapeType="1"/>
          </p:cNvCxnSpPr>
          <p:nvPr/>
        </p:nvCxnSpPr>
        <p:spPr bwMode="auto">
          <a:xfrm>
            <a:off x="2397125" y="3065463"/>
            <a:ext cx="14287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4" name="Прямая соединительная линия 7"/>
          <p:cNvCxnSpPr>
            <a:cxnSpLocks noChangeShapeType="1"/>
          </p:cNvCxnSpPr>
          <p:nvPr/>
        </p:nvCxnSpPr>
        <p:spPr bwMode="auto">
          <a:xfrm>
            <a:off x="2254250" y="3994150"/>
            <a:ext cx="15716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1" name="Прямая соединительная линия 10"/>
          <p:cNvCxnSpPr>
            <a:cxnSpLocks noChangeShapeType="1"/>
          </p:cNvCxnSpPr>
          <p:nvPr/>
        </p:nvCxnSpPr>
        <p:spPr bwMode="auto">
          <a:xfrm>
            <a:off x="6969125" y="3065463"/>
            <a:ext cx="1500188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3" name="Прямая соединительная линия 12"/>
          <p:cNvCxnSpPr>
            <a:cxnSpLocks noChangeShapeType="1"/>
          </p:cNvCxnSpPr>
          <p:nvPr/>
        </p:nvCxnSpPr>
        <p:spPr bwMode="auto">
          <a:xfrm>
            <a:off x="6897688" y="3994150"/>
            <a:ext cx="1571625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7" name="Прямая соединительная линия 15"/>
          <p:cNvCxnSpPr>
            <a:cxnSpLocks noChangeShapeType="1"/>
          </p:cNvCxnSpPr>
          <p:nvPr/>
        </p:nvCxnSpPr>
        <p:spPr bwMode="auto">
          <a:xfrm rot="5400000">
            <a:off x="2717007" y="5387181"/>
            <a:ext cx="78740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8" name="Прямая соединительная линия 18"/>
          <p:cNvCxnSpPr>
            <a:cxnSpLocks noChangeShapeType="1"/>
          </p:cNvCxnSpPr>
          <p:nvPr/>
        </p:nvCxnSpPr>
        <p:spPr bwMode="auto">
          <a:xfrm>
            <a:off x="3111500" y="5351463"/>
            <a:ext cx="71437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79" name="Прямая соединительная линия 20"/>
          <p:cNvCxnSpPr>
            <a:cxnSpLocks noChangeShapeType="1"/>
          </p:cNvCxnSpPr>
          <p:nvPr/>
        </p:nvCxnSpPr>
        <p:spPr bwMode="auto">
          <a:xfrm>
            <a:off x="2182813" y="5851525"/>
            <a:ext cx="785812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7180" name="Прямая соединительная линия 22"/>
          <p:cNvCxnSpPr>
            <a:cxnSpLocks noChangeShapeType="1"/>
          </p:cNvCxnSpPr>
          <p:nvPr/>
        </p:nvCxnSpPr>
        <p:spPr bwMode="auto">
          <a:xfrm>
            <a:off x="2468563" y="6780213"/>
            <a:ext cx="642937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5" name="Прямая соединительная линия 24"/>
          <p:cNvCxnSpPr>
            <a:cxnSpLocks noChangeShapeType="1"/>
          </p:cNvCxnSpPr>
          <p:nvPr/>
        </p:nvCxnSpPr>
        <p:spPr bwMode="auto">
          <a:xfrm rot="5400000">
            <a:off x="6396831" y="5352257"/>
            <a:ext cx="715963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8" name="Прямая соединительная линия 27"/>
          <p:cNvCxnSpPr>
            <a:cxnSpLocks noChangeShapeType="1"/>
          </p:cNvCxnSpPr>
          <p:nvPr/>
        </p:nvCxnSpPr>
        <p:spPr bwMode="auto">
          <a:xfrm>
            <a:off x="6754813" y="5351463"/>
            <a:ext cx="857250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" name="Прямая соединительная линия 29"/>
          <p:cNvCxnSpPr>
            <a:cxnSpLocks noChangeShapeType="1"/>
          </p:cNvCxnSpPr>
          <p:nvPr/>
        </p:nvCxnSpPr>
        <p:spPr bwMode="auto">
          <a:xfrm>
            <a:off x="5826125" y="5851525"/>
            <a:ext cx="857250" cy="1588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2" name="Прямая соединительная линия 31"/>
          <p:cNvCxnSpPr>
            <a:cxnSpLocks noChangeShapeType="1"/>
          </p:cNvCxnSpPr>
          <p:nvPr/>
        </p:nvCxnSpPr>
        <p:spPr bwMode="auto">
          <a:xfrm>
            <a:off x="6183313" y="6780213"/>
            <a:ext cx="714375" cy="1587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Найти значение числового выражения.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Font typeface="Times New Roman" pitchFamily="16" charset="0"/>
              <a:buNone/>
            </a:pPr>
            <a:endParaRPr lang="ru-RU" smtClean="0"/>
          </a:p>
          <a:p>
            <a:pPr algn="ctr">
              <a:buFont typeface="Times New Roman" pitchFamily="16" charset="0"/>
              <a:buNone/>
            </a:pPr>
            <a:r>
              <a:rPr lang="ru-RU" smtClean="0"/>
              <a:t>467 915 + 137 865 : (31 353 – 48 ∙ 609) ………   =</a:t>
            </a:r>
          </a:p>
          <a:p>
            <a:pPr algn="r">
              <a:buFont typeface="Times New Roman" pitchFamily="16" charset="0"/>
              <a:buNone/>
            </a:pPr>
            <a:r>
              <a:rPr lang="ru-RU" smtClean="0"/>
              <a:t>= 1 982</a:t>
            </a:r>
          </a:p>
          <a:p>
            <a:pPr algn="ctr">
              <a:buFont typeface="Arial" charset="0"/>
              <a:buAutoNum type="arabicParenR"/>
            </a:pPr>
            <a:r>
              <a:rPr lang="ru-RU" smtClean="0"/>
              <a:t>48 ∙ 609 = 29 232</a:t>
            </a:r>
          </a:p>
          <a:p>
            <a:pPr algn="ctr">
              <a:buFont typeface="Arial" charset="0"/>
              <a:buAutoNum type="arabicParenR"/>
            </a:pPr>
            <a:r>
              <a:rPr lang="ru-RU" smtClean="0"/>
              <a:t>31 353 – 29 232 = 2 121 </a:t>
            </a:r>
          </a:p>
          <a:p>
            <a:pPr algn="ctr">
              <a:buFont typeface="Arial" charset="0"/>
              <a:buAutoNum type="arabicParenR"/>
            </a:pPr>
            <a:r>
              <a:rPr lang="ru-RU" smtClean="0"/>
              <a:t>137 865 : 2 121 = 65</a:t>
            </a:r>
          </a:p>
          <a:p>
            <a:pPr algn="ctr">
              <a:buFont typeface="Arial" charset="0"/>
              <a:buAutoNum type="arabicParenR"/>
            </a:pPr>
            <a:r>
              <a:rPr lang="ru-RU" smtClean="0"/>
              <a:t>467 915 + 65 = 467 980</a:t>
            </a:r>
          </a:p>
          <a:p>
            <a:pPr algn="ctr">
              <a:buFont typeface="Arial" charset="0"/>
              <a:buAutoNum type="arabicParenR"/>
            </a:pPr>
            <a:r>
              <a:rPr lang="ru-RU" smtClean="0"/>
              <a:t>467 980 – 465 998 = 1 982</a:t>
            </a:r>
          </a:p>
          <a:p>
            <a:pPr>
              <a:buFont typeface="Times New Roman" pitchFamily="16" charset="0"/>
              <a:buNone/>
            </a:pPr>
            <a:endParaRPr lang="ru-RU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7683500" y="2422525"/>
          <a:ext cx="1571625" cy="449263"/>
        </p:xfrm>
        <a:graphic>
          <a:graphicData uri="http://schemas.openxmlformats.org/presentationml/2006/ole">
            <p:oleObj spid="_x0000_s1026" name="Формула" r:id="rId3" imgW="622080" imgH="177480" progId="Equation.3">
              <p:embed/>
            </p:oleObj>
          </a:graphicData>
        </a:graphic>
      </p:graphicFrame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Домашнее задание: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Times New Roman" pitchFamily="16" charset="0"/>
              <a:buNone/>
            </a:pPr>
            <a:r>
              <a:rPr lang="ru-RU" smtClean="0"/>
              <a:t>    Составить числовое выражение значение которого равно 9 или 11. Выполнить действия.</a:t>
            </a:r>
          </a:p>
          <a:p>
            <a:pPr algn="ctr">
              <a:buFont typeface="Times New Roman" pitchFamily="16" charset="0"/>
              <a:buNone/>
            </a:pPr>
            <a:r>
              <a:rPr lang="ru-RU" b="1" smtClean="0"/>
              <a:t>Критерии оценивания:</a:t>
            </a:r>
          </a:p>
          <a:p>
            <a:pPr algn="ctr">
              <a:buFont typeface="Times New Roman" pitchFamily="16" charset="0"/>
              <a:buNone/>
            </a:pPr>
            <a:endParaRPr lang="ru-RU" b="1" smtClean="0"/>
          </a:p>
          <a:p>
            <a:pPr algn="ctr">
              <a:buFont typeface="Arial" charset="0"/>
              <a:buAutoNum type="arabicPeriod"/>
            </a:pPr>
            <a:r>
              <a:rPr lang="ru-RU" smtClean="0"/>
              <a:t>Количество действий.</a:t>
            </a:r>
          </a:p>
          <a:p>
            <a:pPr algn="ctr">
              <a:buFont typeface="Arial" charset="0"/>
              <a:buAutoNum type="arabicPeriod"/>
            </a:pPr>
            <a:r>
              <a:rPr lang="ru-RU" smtClean="0"/>
              <a:t>Какие числа  использованы?</a:t>
            </a:r>
          </a:p>
          <a:p>
            <a:pPr algn="ctr">
              <a:buFont typeface="Arial" charset="0"/>
              <a:buAutoNum type="arabicPeriod"/>
            </a:pPr>
            <a:r>
              <a:rPr lang="ru-RU" smtClean="0"/>
              <a:t>Правильность вычислений.</a:t>
            </a:r>
          </a:p>
          <a:p>
            <a:pPr>
              <a:buFont typeface="Arial" charset="0"/>
              <a:buAutoNum type="arabicPeriod"/>
            </a:pPr>
            <a:endParaRPr lang="ru-RU" b="1" smtClean="0"/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34600</TotalTime>
  <Words>347</Words>
  <PresentationFormat>Произвольный</PresentationFormat>
  <Paragraphs>142</Paragraphs>
  <Slides>13</Slides>
  <Notes>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Тема Office</vt:lpstr>
      <vt:lpstr>Формула</vt:lpstr>
      <vt:lpstr>Microsoft Equation 3.0</vt:lpstr>
      <vt:lpstr>Слайд 1</vt:lpstr>
      <vt:lpstr>Расскажи мне о себе.</vt:lpstr>
      <vt:lpstr>Что объединяет эти числовые выражения?</vt:lpstr>
      <vt:lpstr>Задачи урока:</vt:lpstr>
      <vt:lpstr>Вычислите устно.</vt:lpstr>
      <vt:lpstr>Найти и исправить ошибку.</vt:lpstr>
      <vt:lpstr>Найти и исправить ошибку.</vt:lpstr>
      <vt:lpstr>Найти значение числового выражения.</vt:lpstr>
      <vt:lpstr>Домашнее задание:</vt:lpstr>
      <vt:lpstr>Физкультминутка.</vt:lpstr>
      <vt:lpstr>Самостоятельная работа.</vt:lpstr>
      <vt:lpstr>Расскажи мне о себе.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Игнатьева Светлана Михайловна</cp:lastModifiedBy>
  <cp:revision>18</cp:revision>
  <cp:lastPrinted>1601-01-01T00:00:00Z</cp:lastPrinted>
  <dcterms:created xsi:type="dcterms:W3CDTF">2010-10-05T06:44:04Z</dcterms:created>
  <dcterms:modified xsi:type="dcterms:W3CDTF">2012-01-14T06:42:25Z</dcterms:modified>
</cp:coreProperties>
</file>