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303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пятиклассникам в период адаптации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ФоТоГрАфИи\КАРТИНКИ\КАРТИНКИ ДЛЯ  ПРЕЗЕНТАЦИЙ\1191268944_c41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15297"/>
            <a:ext cx="2743200" cy="4942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Что же такое </a:t>
            </a:r>
            <a:br>
              <a:rPr lang="ru-RU" sz="3200" dirty="0" smtClean="0"/>
            </a:br>
            <a:r>
              <a:rPr lang="ru-RU" sz="3200" dirty="0" smtClean="0"/>
              <a:t>   адаптация?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87375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u="sng" dirty="0" smtClean="0"/>
              <a:t>Адаптация</a:t>
            </a:r>
            <a:r>
              <a:rPr lang="ru-RU" sz="2800" b="1" dirty="0" smtClean="0"/>
              <a:t>  -  приспособление к новым условиям обучения, которые требуют от ребенка больших </a:t>
            </a:r>
            <a:r>
              <a:rPr lang="ru-RU" sz="2800" b="1" dirty="0" err="1" smtClean="0"/>
              <a:t>психо-физиологических</a:t>
            </a:r>
            <a:r>
              <a:rPr lang="ru-RU" sz="2800" b="1" dirty="0" smtClean="0"/>
              <a:t> ресурсов.</a:t>
            </a:r>
            <a:endParaRPr lang="ru-RU" dirty="0"/>
          </a:p>
        </p:txBody>
      </p:sp>
      <p:pic>
        <p:nvPicPr>
          <p:cNvPr id="2051" name="Picture 3" descr="C:\Users\ДАРЬЯ\Desktop\4 АБ классы 2010-2011 уг\DSCF4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C:\Users\ДАРЬЯ\Desktop\4 АБ классы 2010-2011 уг\DSCF4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Выделяют два основных вида адаптации: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5800" y="2667000"/>
            <a:ext cx="4648200" cy="4191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Социально-психологическая адаптация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личность активно приспосабливается к новому социальному окружению, принимает групповые нормы и ценности нового для него коллектива, входит в его ролевую статусную структуру.</a:t>
            </a:r>
          </a:p>
          <a:p>
            <a:endParaRPr lang="ru-RU" dirty="0"/>
          </a:p>
        </p:txBody>
      </p:sp>
      <p:pic>
        <p:nvPicPr>
          <p:cNvPr id="3074" name="Picture 2" descr="C:\Users\ДАРЬЯ\Desktop\4 АБ классы 2010-2011 уг\DSCF4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3581400"/>
            <a:ext cx="4343400" cy="325755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914400"/>
            <a:ext cx="4648200" cy="2971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Физиологическая адаптация 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процессе физиологической адаптации организм привыкает к новым физическим и умственным нагрузкам, новому режиму и темпу жизни в пятом классе.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D:\ФоТоГрАфИи\КАРТИНКИ\КАРТИНКИ ДЛЯ  ПРЕЗЕНТАЦИЙ\Рисуно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85800"/>
            <a:ext cx="168592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Трудности школьной жизни пятиклассника.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Меняются условия обучения;</a:t>
            </a:r>
            <a:endParaRPr lang="ru-RU" dirty="0" smtClean="0"/>
          </a:p>
          <a:p>
            <a:pPr lvl="0"/>
            <a:r>
              <a:rPr lang="ru-RU" b="1" dirty="0" smtClean="0"/>
              <a:t>Возрастает объем и темп работы как на уроке, так и дома;</a:t>
            </a:r>
            <a:endParaRPr lang="ru-RU" dirty="0" smtClean="0"/>
          </a:p>
          <a:p>
            <a:pPr lvl="0"/>
            <a:r>
              <a:rPr lang="ru-RU" b="1" dirty="0" smtClean="0"/>
              <a:t>Усложняются требования, предъявляемые разными учителями;</a:t>
            </a:r>
            <a:endParaRPr lang="ru-RU" dirty="0" smtClean="0"/>
          </a:p>
          <a:p>
            <a:pPr lvl="0"/>
            <a:r>
              <a:rPr lang="ru-RU" b="1" dirty="0" smtClean="0"/>
              <a:t>Появляется необходимость самостоятельно находить дополнительную информацию; </a:t>
            </a:r>
          </a:p>
          <a:p>
            <a:pPr lvl="0"/>
            <a:r>
              <a:rPr lang="ru-RU" b="1" dirty="0" smtClean="0"/>
              <a:t>Пятиклассники гордятся тем, что «уже не маленькие». 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Признаки школьной </a:t>
            </a:r>
            <a:r>
              <a:rPr lang="ru-RU" sz="3100" b="1" dirty="0" err="1" smtClean="0"/>
              <a:t>дезадаптации</a:t>
            </a:r>
            <a:r>
              <a:rPr lang="ru-RU" sz="3100" b="1" dirty="0" smtClean="0"/>
              <a:t> ребёнка.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2895600"/>
          </a:xfrm>
        </p:spPr>
        <p:txBody>
          <a:bodyPr>
            <a:normAutofit/>
          </a:bodyPr>
          <a:lstStyle/>
          <a:p>
            <a:r>
              <a:rPr lang="ru-RU" dirty="0" smtClean="0"/>
              <a:t>1. Усталый, утомленный внешний вид ребенка.</a:t>
            </a:r>
          </a:p>
          <a:p>
            <a:r>
              <a:rPr lang="ru-RU" dirty="0" smtClean="0"/>
              <a:t>2. Нежелание ребенка делиться своими впечатлениями о проведенном дне.</a:t>
            </a:r>
          </a:p>
          <a:p>
            <a:r>
              <a:rPr lang="ru-RU" dirty="0" smtClean="0"/>
              <a:t>3. Стремление отвлечь взрослого от школьных событий, переключить внимание на другие темы.</a:t>
            </a:r>
          </a:p>
          <a:p>
            <a:r>
              <a:rPr lang="ru-RU" dirty="0" smtClean="0"/>
              <a:t>4. Нежелание выполнять домашние задания.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3948112"/>
            <a:ext cx="2314575" cy="2909888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743200" y="3657600"/>
            <a:ext cx="640080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Постоянные жалобы на плохое самочувствие.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Жалобы на те или иные события, связанные со школой.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Беспокойный сон.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Трудности утреннего пробуждения, вялость.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Рекомендации родителям пятиклассника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7467600" cy="3200400"/>
          </a:xfrm>
        </p:spPr>
        <p:txBody>
          <a:bodyPr>
            <a:normAutofit fontScale="92500" lnSpcReduction="20000"/>
          </a:bodyPr>
          <a:lstStyle/>
          <a:p>
            <a:endParaRPr lang="ru-RU" sz="1900" b="1" dirty="0" smtClean="0"/>
          </a:p>
          <a:p>
            <a:r>
              <a:rPr lang="ru-RU" sz="1900" b="1" dirty="0" smtClean="0"/>
              <a:t>Воодушевите ребенка на рассказ о  </a:t>
            </a:r>
          </a:p>
          <a:p>
            <a:pPr>
              <a:buNone/>
            </a:pPr>
            <a:r>
              <a:rPr lang="ru-RU" sz="1900" b="1" dirty="0" smtClean="0"/>
              <a:t>    школьных делах;</a:t>
            </a:r>
          </a:p>
          <a:p>
            <a:pPr lvl="0"/>
            <a:r>
              <a:rPr lang="ru-RU" sz="1900" b="1" dirty="0" smtClean="0"/>
              <a:t>Регулярно беседуйте с учителями </a:t>
            </a:r>
          </a:p>
          <a:p>
            <a:pPr lvl="0">
              <a:buNone/>
            </a:pPr>
            <a:r>
              <a:rPr lang="ru-RU" sz="1900" b="1" dirty="0" smtClean="0"/>
              <a:t>    вашего ребенка о его успеваемости,</a:t>
            </a:r>
          </a:p>
          <a:p>
            <a:pPr lvl="0">
              <a:buNone/>
            </a:pPr>
            <a:r>
              <a:rPr lang="ru-RU" sz="1900" b="1" dirty="0" smtClean="0"/>
              <a:t>    поведении и взаимоотношениях с </a:t>
            </a:r>
          </a:p>
          <a:p>
            <a:pPr lvl="0">
              <a:buNone/>
            </a:pPr>
            <a:r>
              <a:rPr lang="ru-RU" sz="1900" b="1" dirty="0" smtClean="0"/>
              <a:t>    другими детьми;            </a:t>
            </a:r>
            <a:endParaRPr lang="ru-RU" sz="1900" dirty="0" smtClean="0"/>
          </a:p>
          <a:p>
            <a:pPr lvl="0"/>
            <a:r>
              <a:rPr lang="ru-RU" sz="1900" b="1" i="1" dirty="0" smtClean="0"/>
              <a:t>     </a:t>
            </a:r>
            <a:r>
              <a:rPr lang="ru-RU" sz="1900" b="1" dirty="0" smtClean="0"/>
              <a:t>Не связывайте оценки за успеваемость ребенка со своей системой наказаний и поощрений; </a:t>
            </a:r>
            <a:endParaRPr lang="ru-RU" sz="1900" dirty="0" smtClean="0"/>
          </a:p>
          <a:p>
            <a:pPr lvl="0">
              <a:buNone/>
            </a:pPr>
            <a:r>
              <a:rPr lang="ru-RU" b="1" i="1" dirty="0" smtClean="0"/>
              <a:t>  </a:t>
            </a:r>
            <a:endParaRPr lang="ru-RU" dirty="0"/>
          </a:p>
        </p:txBody>
      </p:sp>
      <p:pic>
        <p:nvPicPr>
          <p:cNvPr id="5122" name="Picture 2" descr="C:\Users\ДАРЬЯ\Desktop\4 АБ классы 2010-2011 уг\DSCF4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3886200" cy="291465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28600" y="3657600"/>
            <a:ext cx="8686800" cy="289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Помогайте ребенку выполнять домашние задания, но не делайте их сами;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Помогите ребенку почувствовать интерес к тому, что преподают в школе;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Особенные усилия прилагайте для того, чтобы поддерживать спокойную и стабильную атмосферу в доме, когда в школьной жизни ребенка происходят изменения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</TotalTime>
  <Words>312</Words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Помощь пятиклассникам в период адаптации</vt:lpstr>
      <vt:lpstr>   Что же такое     адаптация?</vt:lpstr>
      <vt:lpstr>Выделяют два основных вида адаптации:  </vt:lpstr>
      <vt:lpstr>Трудности школьной жизни пятиклассника. </vt:lpstr>
      <vt:lpstr>Признаки школьной дезадаптации ребёнка. </vt:lpstr>
      <vt:lpstr>Рекомендации родителям пятиклассника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Помощь пятиклассникам в период адаптации</dc:title>
  <dc:creator>ДАРЬЯ</dc:creator>
  <cp:lastModifiedBy>ДАРЬЯ</cp:lastModifiedBy>
  <cp:revision>9</cp:revision>
  <dcterms:created xsi:type="dcterms:W3CDTF">2011-09-06T14:46:40Z</dcterms:created>
  <dcterms:modified xsi:type="dcterms:W3CDTF">2012-01-30T13:24:39Z</dcterms:modified>
</cp:coreProperties>
</file>