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66" d="100"/>
          <a:sy n="66" d="100"/>
        </p:scale>
        <p:origin x="-1422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7BA8E7B3-46F7-40D0-B634-D2D2ABA08D54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71309A80-230B-4CED-9828-5243DA50F394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МАОУ ЛИЦЕЙ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17 </a:t>
            </a:r>
            <a:r>
              <a:rPr lang="ru-RU" sz="1000" dirty="0" smtClean="0"/>
              <a:t>г.</a:t>
            </a:r>
            <a:r>
              <a:rPr lang="ru-RU" dirty="0" smtClean="0"/>
              <a:t>Химки</a:t>
            </a:r>
            <a:endParaRPr lang="en-US" dirty="0" smtClean="0"/>
          </a:p>
          <a:p>
            <a:r>
              <a:rPr lang="ru-RU" dirty="0" smtClean="0"/>
              <a:t>Поташникова </a:t>
            </a:r>
            <a:r>
              <a:rPr lang="ru-RU" dirty="0" err="1" smtClean="0"/>
              <a:t>елена</a:t>
            </a:r>
            <a:r>
              <a:rPr lang="ru-RU" dirty="0" smtClean="0"/>
              <a:t> </a:t>
            </a:r>
            <a:r>
              <a:rPr lang="ru-RU" dirty="0" err="1" smtClean="0"/>
              <a:t>михайловна</a:t>
            </a:r>
            <a:endParaRPr lang="ru-RU" dirty="0" smtClean="0"/>
          </a:p>
          <a:p>
            <a:r>
              <a:rPr lang="ru-RU" dirty="0" err="1" smtClean="0"/>
              <a:t>Косовцева</a:t>
            </a:r>
            <a:r>
              <a:rPr lang="ru-RU" dirty="0" smtClean="0"/>
              <a:t> Наталья Ивановна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u="sng" smtClean="0"/>
              <a:t>П</a:t>
            </a:r>
            <a:r>
              <a:rPr lang="ru-RU" b="1" u="sng" smtClean="0"/>
              <a:t>резентация</a:t>
            </a:r>
            <a:r>
              <a:rPr lang="ru-RU" b="1" u="sng" smtClean="0"/>
              <a:t> </a:t>
            </a:r>
            <a:r>
              <a:rPr lang="ru-RU" b="1" u="sng" dirty="0" smtClean="0"/>
              <a:t>проекта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2" name="Rectangle 10"/>
          <p:cNvSpPr>
            <a:spLocks noChangeArrowheads="1"/>
          </p:cNvSpPr>
          <p:nvPr/>
        </p:nvSpPr>
        <p:spPr bwMode="auto">
          <a:xfrm>
            <a:off x="357158" y="357166"/>
            <a:ext cx="850112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параллельного переноса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Параллельный перенос не имеет неподвижных точек;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Прямые, параллельные направлению переноса, переходят в себя;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Параллельный перенос сохраняет направление, т.е. если А→А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В→В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,то лучи АВ и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сонаправлены. Обратно: движение, сохраняющее направление является параллельным переносом.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409" name="Oval 17"/>
          <p:cNvSpPr>
            <a:spLocks noChangeArrowheads="1"/>
          </p:cNvSpPr>
          <p:nvPr/>
        </p:nvSpPr>
        <p:spPr bwMode="auto">
          <a:xfrm>
            <a:off x="3097207" y="1609744"/>
            <a:ext cx="57150" cy="444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04" name="AutoShape 12"/>
          <p:cNvSpPr>
            <a:spLocks noChangeShapeType="1"/>
          </p:cNvSpPr>
          <p:nvPr/>
        </p:nvSpPr>
        <p:spPr bwMode="auto">
          <a:xfrm>
            <a:off x="2462207" y="1609744"/>
            <a:ext cx="3651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08" name="AutoShape 16"/>
          <p:cNvSpPr>
            <a:spLocks noChangeShapeType="1"/>
          </p:cNvSpPr>
          <p:nvPr/>
        </p:nvSpPr>
        <p:spPr bwMode="auto">
          <a:xfrm>
            <a:off x="2713032" y="1609744"/>
            <a:ext cx="3651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06" name="AutoShape 14"/>
          <p:cNvSpPr>
            <a:spLocks noChangeShapeType="1"/>
          </p:cNvSpPr>
          <p:nvPr/>
        </p:nvSpPr>
        <p:spPr bwMode="auto">
          <a:xfrm>
            <a:off x="2984495" y="1609744"/>
            <a:ext cx="539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07" name="AutoShape 15"/>
          <p:cNvSpPr>
            <a:spLocks noChangeShapeType="1"/>
          </p:cNvSpPr>
          <p:nvPr/>
        </p:nvSpPr>
        <p:spPr bwMode="auto">
          <a:xfrm>
            <a:off x="3276595" y="1609744"/>
            <a:ext cx="444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03" name="AutoShape 11"/>
          <p:cNvSpPr>
            <a:spLocks noChangeShapeType="1"/>
          </p:cNvSpPr>
          <p:nvPr/>
        </p:nvSpPr>
        <p:spPr bwMode="auto">
          <a:xfrm>
            <a:off x="3506782" y="1609744"/>
            <a:ext cx="1492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05" name="Oval 13"/>
          <p:cNvSpPr>
            <a:spLocks noChangeArrowheads="1"/>
          </p:cNvSpPr>
          <p:nvPr/>
        </p:nvSpPr>
        <p:spPr bwMode="auto">
          <a:xfrm>
            <a:off x="2538407" y="1609744"/>
            <a:ext cx="57150" cy="444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9410" name="Rectangle 1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9411" name="Rectangle 19"/>
          <p:cNvSpPr>
            <a:spLocks noChangeArrowheads="1"/>
          </p:cNvSpPr>
          <p:nvPr/>
        </p:nvSpPr>
        <p:spPr bwMode="auto">
          <a:xfrm>
            <a:off x="357158" y="1285860"/>
            <a:ext cx="84296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4. Композиция (последовательное выполнение) двух параллельных переносов - параллельный перенос, причем параллельные переносы - перестановочны:  Р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 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Р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 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9412" name="Rectangle 20"/>
          <p:cNvSpPr>
            <a:spLocks noChangeArrowheads="1"/>
          </p:cNvSpPr>
          <p:nvPr/>
        </p:nvSpPr>
        <p:spPr bwMode="auto">
          <a:xfrm>
            <a:off x="357158" y="1785926"/>
            <a:ext cx="842968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Следствие: Любую композицию параллельных переносов можно заменить одним параллельным переносом (по правилу многоугольника)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0" name="Группа 59"/>
          <p:cNvGrpSpPr/>
          <p:nvPr/>
        </p:nvGrpSpPr>
        <p:grpSpPr>
          <a:xfrm>
            <a:off x="642910" y="2285992"/>
            <a:ext cx="3867150" cy="1323975"/>
            <a:chOff x="1565275" y="1314450"/>
            <a:chExt cx="3867150" cy="1323975"/>
          </a:xfrm>
        </p:grpSpPr>
        <p:sp>
          <p:nvSpPr>
            <p:cNvPr id="59431" name="Text Box 39"/>
            <p:cNvSpPr txBox="1">
              <a:spLocks noChangeArrowheads="1"/>
            </p:cNvSpPr>
            <p:nvPr/>
          </p:nvSpPr>
          <p:spPr bwMode="auto">
            <a:xfrm>
              <a:off x="3070225" y="2286000"/>
              <a:ext cx="436563" cy="352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9432" name="Group 40"/>
            <p:cNvGrpSpPr>
              <a:grpSpLocks/>
            </p:cNvGrpSpPr>
            <p:nvPr/>
          </p:nvGrpSpPr>
          <p:grpSpPr bwMode="auto">
            <a:xfrm>
              <a:off x="1565275" y="1314450"/>
              <a:ext cx="3867150" cy="1177925"/>
              <a:chOff x="3315" y="8625"/>
              <a:chExt cx="6090" cy="1856"/>
            </a:xfrm>
          </p:grpSpPr>
          <p:sp>
            <p:nvSpPr>
              <p:cNvPr id="59433" name="Text Box 41"/>
              <p:cNvSpPr txBox="1">
                <a:spLocks noChangeArrowheads="1"/>
              </p:cNvSpPr>
              <p:nvPr/>
            </p:nvSpPr>
            <p:spPr bwMode="auto">
              <a:xfrm>
                <a:off x="3855" y="8625"/>
                <a:ext cx="628" cy="58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2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34" name="Oval 42"/>
              <p:cNvSpPr>
                <a:spLocks noChangeArrowheads="1"/>
              </p:cNvSpPr>
              <p:nvPr/>
            </p:nvSpPr>
            <p:spPr bwMode="auto">
              <a:xfrm>
                <a:off x="3675" y="9844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435" name="Oval 43"/>
              <p:cNvSpPr>
                <a:spLocks noChangeArrowheads="1"/>
              </p:cNvSpPr>
              <p:nvPr/>
            </p:nvSpPr>
            <p:spPr bwMode="auto">
              <a:xfrm>
                <a:off x="4288" y="8970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436" name="Oval 44"/>
              <p:cNvSpPr>
                <a:spLocks noChangeArrowheads="1"/>
              </p:cNvSpPr>
              <p:nvPr/>
            </p:nvSpPr>
            <p:spPr bwMode="auto">
              <a:xfrm>
                <a:off x="6422" y="9139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437" name="Oval 45"/>
              <p:cNvSpPr>
                <a:spLocks noChangeArrowheads="1"/>
              </p:cNvSpPr>
              <p:nvPr/>
            </p:nvSpPr>
            <p:spPr bwMode="auto">
              <a:xfrm>
                <a:off x="5664" y="10410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9438" name="Oval 46"/>
              <p:cNvSpPr>
                <a:spLocks noChangeArrowheads="1"/>
              </p:cNvSpPr>
              <p:nvPr/>
            </p:nvSpPr>
            <p:spPr bwMode="auto">
              <a:xfrm>
                <a:off x="8310" y="9915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59439" name="AutoShape 47"/>
              <p:cNvCxnSpPr>
                <a:cxnSpLocks noChangeShapeType="1"/>
              </p:cNvCxnSpPr>
              <p:nvPr/>
            </p:nvCxnSpPr>
            <p:spPr bwMode="auto">
              <a:xfrm>
                <a:off x="3750" y="9915"/>
                <a:ext cx="1989" cy="56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</p:cxnSp>
          <p:cxnSp>
            <p:nvCxnSpPr>
              <p:cNvPr id="59440" name="AutoShape 48"/>
              <p:cNvCxnSpPr>
                <a:cxnSpLocks noChangeShapeType="1"/>
              </p:cNvCxnSpPr>
              <p:nvPr/>
            </p:nvCxnSpPr>
            <p:spPr bwMode="auto">
              <a:xfrm flipH="1" flipV="1">
                <a:off x="4288" y="8970"/>
                <a:ext cx="1397" cy="151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</p:cxnSp>
          <p:cxnSp>
            <p:nvCxnSpPr>
              <p:cNvPr id="59441" name="AutoShape 49"/>
              <p:cNvCxnSpPr>
                <a:cxnSpLocks noChangeShapeType="1"/>
              </p:cNvCxnSpPr>
              <p:nvPr/>
            </p:nvCxnSpPr>
            <p:spPr bwMode="auto">
              <a:xfrm>
                <a:off x="4288" y="8970"/>
                <a:ext cx="2209" cy="24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</p:cxnSp>
          <p:cxnSp>
            <p:nvCxnSpPr>
              <p:cNvPr id="59442" name="AutoShape 50"/>
              <p:cNvCxnSpPr>
                <a:cxnSpLocks noChangeShapeType="1"/>
              </p:cNvCxnSpPr>
              <p:nvPr/>
            </p:nvCxnSpPr>
            <p:spPr bwMode="auto">
              <a:xfrm>
                <a:off x="6497" y="9210"/>
                <a:ext cx="1888" cy="776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</p:cxnSp>
          <p:sp>
            <p:nvSpPr>
              <p:cNvPr id="59443" name="Oval 51"/>
              <p:cNvSpPr>
                <a:spLocks noChangeArrowheads="1"/>
              </p:cNvSpPr>
              <p:nvPr/>
            </p:nvSpPr>
            <p:spPr bwMode="auto">
              <a:xfrm>
                <a:off x="8685" y="9139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59444" name="AutoShape 52"/>
              <p:cNvCxnSpPr>
                <a:cxnSpLocks noChangeShapeType="1"/>
              </p:cNvCxnSpPr>
              <p:nvPr/>
            </p:nvCxnSpPr>
            <p:spPr bwMode="auto">
              <a:xfrm flipV="1">
                <a:off x="8385" y="9139"/>
                <a:ext cx="375" cy="847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 type="triangle" w="med" len="med"/>
              </a:ln>
            </p:spPr>
          </p:cxnSp>
          <p:cxnSp>
            <p:nvCxnSpPr>
              <p:cNvPr id="59445" name="AutoShape 53"/>
              <p:cNvCxnSpPr>
                <a:cxnSpLocks noChangeShapeType="1"/>
              </p:cNvCxnSpPr>
              <p:nvPr/>
            </p:nvCxnSpPr>
            <p:spPr bwMode="auto">
              <a:xfrm flipV="1">
                <a:off x="3750" y="9210"/>
                <a:ext cx="5010" cy="705"/>
              </a:xfrm>
              <a:prstGeom prst="straightConnector1">
                <a:avLst/>
              </a:prstGeom>
              <a:noFill/>
              <a:ln w="19050">
                <a:solidFill>
                  <a:srgbClr val="974706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59446" name="Text Box 54"/>
              <p:cNvSpPr txBox="1">
                <a:spLocks noChangeArrowheads="1"/>
              </p:cNvSpPr>
              <p:nvPr/>
            </p:nvSpPr>
            <p:spPr bwMode="auto">
              <a:xfrm>
                <a:off x="3315" y="9844"/>
                <a:ext cx="360" cy="56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47" name="Text Box 55"/>
              <p:cNvSpPr txBox="1">
                <a:spLocks noChangeArrowheads="1"/>
              </p:cNvSpPr>
              <p:nvPr/>
            </p:nvSpPr>
            <p:spPr bwMode="auto">
              <a:xfrm>
                <a:off x="6188" y="8760"/>
                <a:ext cx="637" cy="3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3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48" name="Text Box 56"/>
              <p:cNvSpPr txBox="1">
                <a:spLocks noChangeArrowheads="1"/>
              </p:cNvSpPr>
              <p:nvPr/>
            </p:nvSpPr>
            <p:spPr bwMode="auto">
              <a:xfrm>
                <a:off x="8160" y="9986"/>
                <a:ext cx="600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4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9449" name="Text Box 57"/>
              <p:cNvSpPr txBox="1">
                <a:spLocks noChangeArrowheads="1"/>
              </p:cNvSpPr>
              <p:nvPr/>
            </p:nvSpPr>
            <p:spPr bwMode="auto">
              <a:xfrm>
                <a:off x="8685" y="8850"/>
                <a:ext cx="720" cy="7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61" name="Прямоугольник 60"/>
          <p:cNvSpPr/>
          <p:nvPr/>
        </p:nvSpPr>
        <p:spPr>
          <a:xfrm>
            <a:off x="4572000" y="2285992"/>
            <a:ext cx="42862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 pitchFamily="18" charset="0"/>
                <a:cs typeface="Times New Roman" pitchFamily="18" charset="0"/>
              </a:rPr>
              <a:t>Орнамент. 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Это узор, который получается, если некоторую фигуру подвергнуть параллельному переносу несколько раз.</a:t>
            </a:r>
          </a:p>
        </p:txBody>
      </p:sp>
      <p:cxnSp>
        <p:nvCxnSpPr>
          <p:cNvPr id="59450" name="AutoShape 58"/>
          <p:cNvCxnSpPr>
            <a:cxnSpLocks noChangeShapeType="1"/>
          </p:cNvCxnSpPr>
          <p:nvPr/>
        </p:nvCxnSpPr>
        <p:spPr bwMode="auto">
          <a:xfrm>
            <a:off x="500034" y="3714752"/>
            <a:ext cx="1646238" cy="9525"/>
          </a:xfrm>
          <a:prstGeom prst="straightConnector1">
            <a:avLst/>
          </a:prstGeom>
          <a:noFill/>
          <a:ln w="28575">
            <a:solidFill>
              <a:srgbClr val="C0504D"/>
            </a:solidFill>
            <a:round/>
            <a:headEnd/>
            <a:tailEnd type="triangle" w="med" len="med"/>
          </a:ln>
        </p:spPr>
      </p:cxnSp>
      <p:pic>
        <p:nvPicPr>
          <p:cNvPr id="63" name="Рисунок 62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4000504"/>
            <a:ext cx="1695450" cy="11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" name="Рисунок 6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14546" y="4000504"/>
            <a:ext cx="1695450" cy="11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5" name="Рисунок 6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9058" y="4000504"/>
            <a:ext cx="1695450" cy="11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6" name="Рисунок 6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3570" y="4000504"/>
            <a:ext cx="1695450" cy="11486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 </a:t>
            </a:r>
            <a:r>
              <a:rPr lang="ru-RU" b="1" dirty="0" smtClean="0"/>
              <a:t>группа.  Поворот.</a:t>
            </a:r>
            <a:endParaRPr lang="ru-RU" dirty="0"/>
          </a:p>
        </p:txBody>
      </p:sp>
      <p:sp>
        <p:nvSpPr>
          <p:cNvPr id="2050" name="AutoShape 2"/>
          <p:cNvSpPr>
            <a:spLocks noChangeArrowheads="1"/>
          </p:cNvSpPr>
          <p:nvPr/>
        </p:nvSpPr>
        <p:spPr bwMode="auto">
          <a:xfrm>
            <a:off x="3929058" y="2571744"/>
            <a:ext cx="161925" cy="304800"/>
          </a:xfrm>
          <a:prstGeom prst="curvedUpArrow">
            <a:avLst>
              <a:gd name="adj1" fmla="val 20000"/>
              <a:gd name="adj2" fmla="val 40000"/>
              <a:gd name="adj3" fmla="val 62745"/>
            </a:avLst>
          </a:prstGeom>
          <a:solidFill>
            <a:srgbClr val="E5B8B7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4214810" y="2357430"/>
            <a:ext cx="190500" cy="228600"/>
          </a:xfrm>
          <a:prstGeom prst="curvedDownArrow">
            <a:avLst>
              <a:gd name="adj1" fmla="val 20000"/>
              <a:gd name="adj2" fmla="val 40000"/>
              <a:gd name="adj3" fmla="val 40000"/>
            </a:avLst>
          </a:prstGeom>
          <a:solidFill>
            <a:srgbClr val="8DB3E2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auto">
          <a:xfrm>
            <a:off x="357158" y="1357298"/>
            <a:ext cx="850112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Отметим на плоскости точку О ( центр поворота)  и угол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угол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поворота).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85720" y="1928802"/>
            <a:ext cx="8501122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Преобразование плоскости, при котором каждая точка М плоскости переходит в точку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такую, что угол между лучами ОМ и ОМ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равен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 ОМ=ОМ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называется поворотом около точки О на угол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ϕ&gt;0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если поворот совершается против часовой стрелки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err="1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ϕ&lt;0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если поворот совершается по  часовой  стрелки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54" name="Group 6"/>
          <p:cNvGrpSpPr>
            <a:grpSpLocks/>
          </p:cNvGrpSpPr>
          <p:nvPr/>
        </p:nvGrpSpPr>
        <p:grpSpPr bwMode="auto">
          <a:xfrm>
            <a:off x="1214414" y="2786058"/>
            <a:ext cx="1851025" cy="1292225"/>
            <a:chOff x="2174" y="10309"/>
            <a:chExt cx="2917" cy="2034"/>
          </a:xfrm>
        </p:grpSpPr>
        <p:sp>
          <p:nvSpPr>
            <p:cNvPr id="2055" name="Text Box 7"/>
            <p:cNvSpPr txBox="1">
              <a:spLocks noChangeArrowheads="1"/>
            </p:cNvSpPr>
            <p:nvPr/>
          </p:nvSpPr>
          <p:spPr bwMode="auto">
            <a:xfrm>
              <a:off x="3952" y="10309"/>
              <a:ext cx="583" cy="4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2056" name="AutoShape 8"/>
            <p:cNvCxnSpPr>
              <a:cxnSpLocks noChangeShapeType="1"/>
            </p:cNvCxnSpPr>
            <p:nvPr/>
          </p:nvCxnSpPr>
          <p:spPr bwMode="auto">
            <a:xfrm>
              <a:off x="3082" y="11528"/>
              <a:ext cx="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7" name="AutoShape 9"/>
            <p:cNvCxnSpPr>
              <a:cxnSpLocks noChangeShapeType="1"/>
            </p:cNvCxnSpPr>
            <p:nvPr/>
          </p:nvCxnSpPr>
          <p:spPr bwMode="auto">
            <a:xfrm>
              <a:off x="3082" y="11528"/>
              <a:ext cx="9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58" name="AutoShape 10"/>
            <p:cNvCxnSpPr>
              <a:cxnSpLocks noChangeShapeType="1"/>
            </p:cNvCxnSpPr>
            <p:nvPr/>
          </p:nvCxnSpPr>
          <p:spPr bwMode="auto">
            <a:xfrm>
              <a:off x="3082" y="11528"/>
              <a:ext cx="0" cy="10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59" name="Oval 11"/>
            <p:cNvSpPr>
              <a:spLocks noChangeArrowheads="1"/>
            </p:cNvSpPr>
            <p:nvPr/>
          </p:nvSpPr>
          <p:spPr bwMode="auto">
            <a:xfrm flipH="1">
              <a:off x="2475" y="12114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0" name="Oval 12"/>
            <p:cNvSpPr>
              <a:spLocks noChangeArrowheads="1"/>
            </p:cNvSpPr>
            <p:nvPr/>
          </p:nvSpPr>
          <p:spPr bwMode="auto">
            <a:xfrm flipH="1">
              <a:off x="4601" y="11143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1" name="Oval 13"/>
            <p:cNvSpPr>
              <a:spLocks noChangeArrowheads="1"/>
            </p:cNvSpPr>
            <p:nvPr/>
          </p:nvSpPr>
          <p:spPr bwMode="auto">
            <a:xfrm flipH="1">
              <a:off x="4018" y="10351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2062" name="AutoShape 14"/>
            <p:cNvCxnSpPr>
              <a:cxnSpLocks noChangeShapeType="1"/>
            </p:cNvCxnSpPr>
            <p:nvPr/>
          </p:nvCxnSpPr>
          <p:spPr bwMode="auto">
            <a:xfrm flipV="1">
              <a:off x="2536" y="11214"/>
              <a:ext cx="2055" cy="900"/>
            </a:xfrm>
            <a:prstGeom prst="straightConnector1">
              <a:avLst/>
            </a:prstGeom>
            <a:noFill/>
            <a:ln w="19050">
              <a:solidFill>
                <a:srgbClr val="1F497D"/>
              </a:solidFill>
              <a:round/>
              <a:headEnd/>
              <a:tailEnd/>
            </a:ln>
          </p:spPr>
        </p:cxnSp>
        <p:cxnSp>
          <p:nvCxnSpPr>
            <p:cNvPr id="2063" name="AutoShape 15"/>
            <p:cNvCxnSpPr>
              <a:cxnSpLocks noChangeShapeType="1"/>
            </p:cNvCxnSpPr>
            <p:nvPr/>
          </p:nvCxnSpPr>
          <p:spPr bwMode="auto">
            <a:xfrm flipV="1">
              <a:off x="2546" y="10412"/>
              <a:ext cx="1472" cy="1702"/>
            </a:xfrm>
            <a:prstGeom prst="straightConnector1">
              <a:avLst/>
            </a:prstGeom>
            <a:noFill/>
            <a:ln w="19050">
              <a:solidFill>
                <a:srgbClr val="943634"/>
              </a:solidFill>
              <a:round/>
              <a:headEnd/>
              <a:tailEnd/>
            </a:ln>
          </p:spPr>
        </p:cxnSp>
        <p:sp>
          <p:nvSpPr>
            <p:cNvPr id="2064" name="Arc 16"/>
            <p:cNvSpPr>
              <a:spLocks/>
            </p:cNvSpPr>
            <p:nvPr/>
          </p:nvSpPr>
          <p:spPr bwMode="auto">
            <a:xfrm>
              <a:off x="3029" y="11528"/>
              <a:ext cx="237" cy="245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65" name="Text Box 17"/>
            <p:cNvSpPr txBox="1">
              <a:spLocks noChangeArrowheads="1"/>
            </p:cNvSpPr>
            <p:nvPr/>
          </p:nvSpPr>
          <p:spPr bwMode="auto">
            <a:xfrm>
              <a:off x="3082" y="11349"/>
              <a:ext cx="353" cy="47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ϕ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6" name="Text Box 18"/>
            <p:cNvSpPr txBox="1">
              <a:spLocks noChangeArrowheads="1"/>
            </p:cNvSpPr>
            <p:nvPr/>
          </p:nvSpPr>
          <p:spPr bwMode="auto">
            <a:xfrm>
              <a:off x="2174" y="11972"/>
              <a:ext cx="372" cy="37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67" name="Text Box 19"/>
            <p:cNvSpPr txBox="1">
              <a:spLocks noChangeArrowheads="1"/>
            </p:cNvSpPr>
            <p:nvPr/>
          </p:nvSpPr>
          <p:spPr bwMode="auto">
            <a:xfrm>
              <a:off x="4561" y="10870"/>
              <a:ext cx="530" cy="5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069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68" name="Picture 20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00430" y="3071810"/>
            <a:ext cx="285752" cy="328615"/>
          </a:xfrm>
          <a:prstGeom prst="rect">
            <a:avLst/>
          </a:prstGeom>
          <a:noFill/>
        </p:spPr>
      </p:pic>
      <p:sp>
        <p:nvSpPr>
          <p:cNvPr id="2070" name="Rectangle 22"/>
          <p:cNvSpPr>
            <a:spLocks noChangeArrowheads="1"/>
          </p:cNvSpPr>
          <p:nvPr/>
        </p:nvSpPr>
        <p:spPr bwMode="auto">
          <a:xfrm>
            <a:off x="3714744" y="3071810"/>
            <a:ext cx="12858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448050" algn="l"/>
              </a:tabLst>
            </a:pP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ϕ&gt;0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71" name="Rectangle 23"/>
          <p:cNvSpPr>
            <a:spLocks noChangeArrowheads="1"/>
          </p:cNvSpPr>
          <p:nvPr/>
        </p:nvSpPr>
        <p:spPr bwMode="auto">
          <a:xfrm>
            <a:off x="428596" y="4143380"/>
            <a:ext cx="8358246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 является движением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072" name="Group 24"/>
          <p:cNvGrpSpPr>
            <a:grpSpLocks/>
          </p:cNvGrpSpPr>
          <p:nvPr/>
        </p:nvGrpSpPr>
        <p:grpSpPr bwMode="auto">
          <a:xfrm>
            <a:off x="928662" y="4714884"/>
            <a:ext cx="1268413" cy="1527175"/>
            <a:chOff x="947" y="13295"/>
            <a:chExt cx="2904" cy="3492"/>
          </a:xfrm>
        </p:grpSpPr>
        <p:sp>
          <p:nvSpPr>
            <p:cNvPr id="2073" name="Text Box 25"/>
            <p:cNvSpPr txBox="1">
              <a:spLocks noChangeArrowheads="1"/>
            </p:cNvSpPr>
            <p:nvPr/>
          </p:nvSpPr>
          <p:spPr bwMode="auto">
            <a:xfrm>
              <a:off x="1205" y="16262"/>
              <a:ext cx="468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O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074" name="Group 26"/>
            <p:cNvGrpSpPr>
              <a:grpSpLocks/>
            </p:cNvGrpSpPr>
            <p:nvPr/>
          </p:nvGrpSpPr>
          <p:grpSpPr bwMode="auto">
            <a:xfrm>
              <a:off x="947" y="13295"/>
              <a:ext cx="2904" cy="2867"/>
              <a:chOff x="1797" y="5460"/>
              <a:chExt cx="2904" cy="2867"/>
            </a:xfrm>
          </p:grpSpPr>
          <p:sp>
            <p:nvSpPr>
              <p:cNvPr id="2075" name="Text Box 27"/>
              <p:cNvSpPr txBox="1">
                <a:spLocks noChangeArrowheads="1"/>
              </p:cNvSpPr>
              <p:nvPr/>
            </p:nvSpPr>
            <p:spPr bwMode="auto">
              <a:xfrm>
                <a:off x="1797" y="5460"/>
                <a:ext cx="551" cy="51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6" name="Text Box 28"/>
              <p:cNvSpPr txBox="1">
                <a:spLocks noChangeArrowheads="1"/>
              </p:cNvSpPr>
              <p:nvPr/>
            </p:nvSpPr>
            <p:spPr bwMode="auto">
              <a:xfrm>
                <a:off x="4106" y="6150"/>
                <a:ext cx="527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7" name="Text Box 29"/>
              <p:cNvSpPr txBox="1">
                <a:spLocks noChangeArrowheads="1"/>
              </p:cNvSpPr>
              <p:nvPr/>
            </p:nvSpPr>
            <p:spPr bwMode="auto">
              <a:xfrm>
                <a:off x="3014" y="5581"/>
                <a:ext cx="526" cy="46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X</a:t>
                </a:r>
                <a:r>
                  <a:rPr kumimoji="0" lang="en-US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078" name="Arc 30"/>
              <p:cNvSpPr>
                <a:spLocks/>
              </p:cNvSpPr>
              <p:nvPr/>
            </p:nvSpPr>
            <p:spPr bwMode="auto">
              <a:xfrm>
                <a:off x="2607" y="7544"/>
                <a:ext cx="474" cy="420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365F91"/>
                </a:solidFill>
                <a:round/>
                <a:headEnd type="arrow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79" name="Arc 31"/>
              <p:cNvSpPr>
                <a:spLocks/>
              </p:cNvSpPr>
              <p:nvPr/>
            </p:nvSpPr>
            <p:spPr bwMode="auto">
              <a:xfrm>
                <a:off x="2334" y="7821"/>
                <a:ext cx="277" cy="14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943634"/>
                </a:solidFill>
                <a:round/>
                <a:headEnd type="arrow" w="med" len="med"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2080" name="AutoShape 32"/>
              <p:cNvCxnSpPr>
                <a:cxnSpLocks noChangeShapeType="1"/>
              </p:cNvCxnSpPr>
              <p:nvPr/>
            </p:nvCxnSpPr>
            <p:spPr bwMode="auto">
              <a:xfrm>
                <a:off x="4106" y="6537"/>
                <a:ext cx="595" cy="868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081" name="AutoShape 33"/>
              <p:cNvCxnSpPr>
                <a:cxnSpLocks noChangeShapeType="1"/>
              </p:cNvCxnSpPr>
              <p:nvPr/>
            </p:nvCxnSpPr>
            <p:spPr bwMode="auto">
              <a:xfrm>
                <a:off x="2041" y="5877"/>
                <a:ext cx="1040" cy="11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2082" name="Oval 34"/>
              <p:cNvSpPr>
                <a:spLocks noChangeArrowheads="1"/>
              </p:cNvSpPr>
              <p:nvPr/>
            </p:nvSpPr>
            <p:spPr bwMode="auto">
              <a:xfrm rot="20185325" flipH="1">
                <a:off x="2334" y="8239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3" name="Oval 35"/>
              <p:cNvSpPr>
                <a:spLocks noChangeArrowheads="1"/>
              </p:cNvSpPr>
              <p:nvPr/>
            </p:nvSpPr>
            <p:spPr bwMode="auto">
              <a:xfrm rot="20185325" flipH="1">
                <a:off x="4057" y="6481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4" name="Oval 36"/>
              <p:cNvSpPr>
                <a:spLocks noChangeArrowheads="1"/>
              </p:cNvSpPr>
              <p:nvPr/>
            </p:nvSpPr>
            <p:spPr bwMode="auto">
              <a:xfrm rot="20185325" flipH="1">
                <a:off x="2041" y="5877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2085" name="AutoShape 37"/>
              <p:cNvCxnSpPr>
                <a:cxnSpLocks noChangeShapeType="1"/>
              </p:cNvCxnSpPr>
              <p:nvPr/>
            </p:nvCxnSpPr>
            <p:spPr bwMode="auto">
              <a:xfrm rot="20185325" flipV="1">
                <a:off x="2139" y="6970"/>
                <a:ext cx="2211" cy="851"/>
              </a:xfrm>
              <a:prstGeom prst="straightConnector1">
                <a:avLst/>
              </a:prstGeom>
              <a:noFill/>
              <a:ln w="12700">
                <a:solidFill>
                  <a:srgbClr val="943634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086" name="AutoShape 38"/>
              <p:cNvCxnSpPr>
                <a:cxnSpLocks noChangeShapeType="1"/>
              </p:cNvCxnSpPr>
              <p:nvPr/>
            </p:nvCxnSpPr>
            <p:spPr bwMode="auto">
              <a:xfrm rot="20185325" flipV="1">
                <a:off x="1914" y="5974"/>
                <a:ext cx="612" cy="2211"/>
              </a:xfrm>
              <a:prstGeom prst="straightConnector1">
                <a:avLst/>
              </a:prstGeom>
              <a:noFill/>
              <a:ln w="12700">
                <a:solidFill>
                  <a:srgbClr val="943634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2087" name="Oval 39"/>
              <p:cNvSpPr>
                <a:spLocks noChangeArrowheads="1"/>
              </p:cNvSpPr>
              <p:nvPr/>
            </p:nvSpPr>
            <p:spPr bwMode="auto">
              <a:xfrm flipH="1">
                <a:off x="2348" y="8256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8" name="Oval 40"/>
              <p:cNvSpPr>
                <a:spLocks noChangeArrowheads="1"/>
              </p:cNvSpPr>
              <p:nvPr/>
            </p:nvSpPr>
            <p:spPr bwMode="auto">
              <a:xfrm flipH="1">
                <a:off x="4630" y="7334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89" name="Oval 41"/>
              <p:cNvSpPr>
                <a:spLocks noChangeArrowheads="1"/>
              </p:cNvSpPr>
              <p:nvPr/>
            </p:nvSpPr>
            <p:spPr bwMode="auto">
              <a:xfrm flipH="1">
                <a:off x="3024" y="5974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2090" name="AutoShape 42"/>
              <p:cNvCxnSpPr>
                <a:cxnSpLocks noChangeShapeType="1"/>
              </p:cNvCxnSpPr>
              <p:nvPr/>
            </p:nvCxnSpPr>
            <p:spPr bwMode="auto">
              <a:xfrm flipV="1">
                <a:off x="2490" y="7349"/>
                <a:ext cx="2211" cy="851"/>
              </a:xfrm>
              <a:prstGeom prst="straightConnector1">
                <a:avLst/>
              </a:prstGeom>
              <a:noFill/>
              <a:ln w="12700">
                <a:solidFill>
                  <a:srgbClr val="365F91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2091" name="AutoShape 43"/>
              <p:cNvCxnSpPr>
                <a:cxnSpLocks noChangeShapeType="1"/>
              </p:cNvCxnSpPr>
              <p:nvPr/>
            </p:nvCxnSpPr>
            <p:spPr bwMode="auto">
              <a:xfrm flipV="1">
                <a:off x="2348" y="5989"/>
                <a:ext cx="733" cy="2321"/>
              </a:xfrm>
              <a:prstGeom prst="straightConnector1">
                <a:avLst/>
              </a:prstGeom>
              <a:noFill/>
              <a:ln w="12700">
                <a:solidFill>
                  <a:srgbClr val="365F91"/>
                </a:solidFill>
                <a:prstDash val="dash"/>
                <a:round/>
                <a:headEnd/>
                <a:tailEnd/>
              </a:ln>
            </p:spPr>
          </p:cxnSp>
        </p:grpSp>
      </p:grpSp>
      <p:sp>
        <p:nvSpPr>
          <p:cNvPr id="2092" name="Text Box 44"/>
          <p:cNvSpPr txBox="1">
            <a:spLocks noChangeArrowheads="1"/>
          </p:cNvSpPr>
          <p:nvPr/>
        </p:nvSpPr>
        <p:spPr bwMode="auto">
          <a:xfrm>
            <a:off x="2071670" y="5572140"/>
            <a:ext cx="325438" cy="300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X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2094" name="Picture 4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05100" y="4691063"/>
            <a:ext cx="228600" cy="228600"/>
          </a:xfrm>
          <a:prstGeom prst="rect">
            <a:avLst/>
          </a:prstGeom>
          <a:noFill/>
        </p:spPr>
      </p:pic>
      <p:pic>
        <p:nvPicPr>
          <p:cNvPr id="2093" name="Picture 4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86160" y="4686299"/>
            <a:ext cx="704850" cy="228600"/>
          </a:xfrm>
          <a:prstGeom prst="rect">
            <a:avLst/>
          </a:prstGeom>
          <a:noFill/>
        </p:spPr>
      </p:pic>
      <p:sp>
        <p:nvSpPr>
          <p:cNvPr id="2097" name="Rectangle 49"/>
          <p:cNvSpPr>
            <a:spLocks noChangeArrowheads="1"/>
          </p:cNvSpPr>
          <p:nvPr/>
        </p:nvSpPr>
        <p:spPr bwMode="auto">
          <a:xfrm>
            <a:off x="2428860" y="4643446"/>
            <a:ext cx="6357982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409825" algn="l"/>
              </a:tabLs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(X) =  X</a:t>
            </a:r>
            <a:r>
              <a:rPr lang="en-US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                   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OX=OX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OY=OY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98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OY=ϕ-∠X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OY,  ∠X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=ϕ-∠X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 →∠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OY=∠X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982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Значит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∆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OY=∆ 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двум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сторонам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углу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между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ними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тогда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XY= 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098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Т.к. точки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произвольные, следовательно,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поворот- движение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32" name="Picture 3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00496" y="642918"/>
            <a:ext cx="228600" cy="266700"/>
          </a:xfrm>
          <a:prstGeom prst="rect">
            <a:avLst/>
          </a:prstGeom>
          <a:noFill/>
        </p:spPr>
      </p:pic>
      <p:grpSp>
        <p:nvGrpSpPr>
          <p:cNvPr id="36" name="Группа 35"/>
          <p:cNvGrpSpPr/>
          <p:nvPr/>
        </p:nvGrpSpPr>
        <p:grpSpPr>
          <a:xfrm>
            <a:off x="857224" y="1142984"/>
            <a:ext cx="836613" cy="730251"/>
            <a:chOff x="1071538" y="1714488"/>
            <a:chExt cx="836613" cy="730251"/>
          </a:xfrm>
        </p:grpSpPr>
        <p:sp>
          <p:nvSpPr>
            <p:cNvPr id="25629" name="Text Box 29"/>
            <p:cNvSpPr txBox="1">
              <a:spLocks noChangeArrowheads="1"/>
            </p:cNvSpPr>
            <p:nvPr/>
          </p:nvSpPr>
          <p:spPr bwMode="auto">
            <a:xfrm>
              <a:off x="1643042" y="1714488"/>
              <a:ext cx="249238" cy="2349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5" name="Группа 34"/>
            <p:cNvGrpSpPr/>
            <p:nvPr/>
          </p:nvGrpSpPr>
          <p:grpSpPr>
            <a:xfrm>
              <a:off x="1071538" y="1785926"/>
              <a:ext cx="836613" cy="658813"/>
              <a:chOff x="1168400" y="968375"/>
              <a:chExt cx="836613" cy="658813"/>
            </a:xfrm>
          </p:grpSpPr>
          <p:sp>
            <p:nvSpPr>
              <p:cNvPr id="25620" name="Oval 20"/>
              <p:cNvSpPr>
                <a:spLocks noChangeArrowheads="1"/>
              </p:cNvSpPr>
              <p:nvPr/>
            </p:nvSpPr>
            <p:spPr bwMode="auto">
              <a:xfrm>
                <a:off x="1379538" y="1046163"/>
                <a:ext cx="625475" cy="581025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1" name="Oval 21"/>
              <p:cNvSpPr>
                <a:spLocks noChangeArrowheads="1"/>
              </p:cNvSpPr>
              <p:nvPr/>
            </p:nvSpPr>
            <p:spPr bwMode="auto">
              <a:xfrm>
                <a:off x="1682750" y="1308100"/>
                <a:ext cx="44450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3" name="Oval 23"/>
              <p:cNvSpPr>
                <a:spLocks noChangeArrowheads="1"/>
              </p:cNvSpPr>
              <p:nvPr/>
            </p:nvSpPr>
            <p:spPr bwMode="auto">
              <a:xfrm>
                <a:off x="1816100" y="1073150"/>
                <a:ext cx="44450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2" name="Oval 22"/>
              <p:cNvSpPr>
                <a:spLocks noChangeArrowheads="1"/>
              </p:cNvSpPr>
              <p:nvPr/>
            </p:nvSpPr>
            <p:spPr bwMode="auto">
              <a:xfrm>
                <a:off x="1460500" y="1117600"/>
                <a:ext cx="44450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4" name="AutoShape 24"/>
              <p:cNvSpPr>
                <a:spLocks noChangeShapeType="1"/>
              </p:cNvSpPr>
              <p:nvPr/>
            </p:nvSpPr>
            <p:spPr bwMode="auto">
              <a:xfrm>
                <a:off x="1482725" y="1141413"/>
                <a:ext cx="225425" cy="19367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5" name="AutoShape 25"/>
              <p:cNvSpPr>
                <a:spLocks noChangeShapeType="1"/>
              </p:cNvSpPr>
              <p:nvPr/>
            </p:nvSpPr>
            <p:spPr bwMode="auto">
              <a:xfrm flipH="1">
                <a:off x="1698625" y="1095375"/>
                <a:ext cx="141288" cy="239713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6" name="Arc 26"/>
              <p:cNvSpPr>
                <a:spLocks/>
              </p:cNvSpPr>
              <p:nvPr/>
            </p:nvSpPr>
            <p:spPr bwMode="auto">
              <a:xfrm flipH="1">
                <a:off x="1657350" y="1265238"/>
                <a:ext cx="77788" cy="90487"/>
              </a:xfrm>
              <a:custGeom>
                <a:avLst/>
                <a:gdLst>
                  <a:gd name="G0" fmla="+- 2157 0 0"/>
                  <a:gd name="G1" fmla="+- 21600 0 0"/>
                  <a:gd name="G2" fmla="+- 21600 0 0"/>
                  <a:gd name="T0" fmla="*/ 0 w 18152"/>
                  <a:gd name="T1" fmla="*/ 108 h 21600"/>
                  <a:gd name="T2" fmla="*/ 18152 w 18152"/>
                  <a:gd name="T3" fmla="*/ 7084 h 21600"/>
                  <a:gd name="T4" fmla="*/ 2157 w 18152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8152" h="21600" fill="none" extrusionOk="0">
                    <a:moveTo>
                      <a:pt x="-1" y="107"/>
                    </a:moveTo>
                    <a:cubicBezTo>
                      <a:pt x="716" y="36"/>
                      <a:pt x="1436" y="-1"/>
                      <a:pt x="2157" y="0"/>
                    </a:cubicBezTo>
                    <a:cubicBezTo>
                      <a:pt x="8249" y="0"/>
                      <a:pt x="14057" y="2572"/>
                      <a:pt x="18152" y="7083"/>
                    </a:cubicBezTo>
                  </a:path>
                  <a:path w="18152" h="21600" stroke="0" extrusionOk="0">
                    <a:moveTo>
                      <a:pt x="-1" y="107"/>
                    </a:moveTo>
                    <a:cubicBezTo>
                      <a:pt x="716" y="36"/>
                      <a:pt x="1436" y="-1"/>
                      <a:pt x="2157" y="0"/>
                    </a:cubicBezTo>
                    <a:cubicBezTo>
                      <a:pt x="8249" y="0"/>
                      <a:pt x="14057" y="2572"/>
                      <a:pt x="18152" y="7083"/>
                    </a:cubicBezTo>
                    <a:lnTo>
                      <a:pt x="2157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30" name="Text Box 30"/>
              <p:cNvSpPr txBox="1">
                <a:spLocks noChangeArrowheads="1"/>
              </p:cNvSpPr>
              <p:nvPr/>
            </p:nvSpPr>
            <p:spPr bwMode="auto">
              <a:xfrm>
                <a:off x="1168400" y="968375"/>
                <a:ext cx="377825" cy="2825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ru-RU" sz="1100" b="0" i="0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5627" name="AutoShape 27"/>
              <p:cNvSpPr>
                <a:spLocks noChangeShapeType="1"/>
              </p:cNvSpPr>
              <p:nvPr/>
            </p:nvSpPr>
            <p:spPr bwMode="auto">
              <a:xfrm flipV="1">
                <a:off x="1657350" y="1250950"/>
                <a:ext cx="11113" cy="444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28" name="AutoShape 28"/>
              <p:cNvSpPr>
                <a:spLocks noChangeShapeType="1"/>
              </p:cNvSpPr>
              <p:nvPr/>
            </p:nvSpPr>
            <p:spPr bwMode="auto">
              <a:xfrm>
                <a:off x="1657350" y="1295400"/>
                <a:ext cx="2381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631" name="Text Box 31"/>
              <p:cNvSpPr txBox="1">
                <a:spLocks noChangeArrowheads="1"/>
              </p:cNvSpPr>
              <p:nvPr/>
            </p:nvSpPr>
            <p:spPr bwMode="auto">
              <a:xfrm>
                <a:off x="1577975" y="1046163"/>
                <a:ext cx="284163" cy="3270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Calibri" pitchFamily="34" charset="0"/>
                  </a:rPr>
                  <a:t>ϕ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5633" name="Rectangle 33"/>
          <p:cNvSpPr>
            <a:spLocks noChangeArrowheads="1"/>
          </p:cNvSpPr>
          <p:nvPr/>
        </p:nvSpPr>
        <p:spPr bwMode="auto">
          <a:xfrm>
            <a:off x="285720" y="285728"/>
            <a:ext cx="62664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поворота.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Поворот вокруг точки О на 180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является центральной симметрией относительно точки О.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Центр вращения - единственная неподвижная точка,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34" name="Rectangle 34"/>
          <p:cNvSpPr>
            <a:spLocks noChangeArrowheads="1"/>
          </p:cNvSpPr>
          <p:nvPr/>
        </p:nvSpPr>
        <p:spPr bwMode="auto">
          <a:xfrm>
            <a:off x="4214810" y="642918"/>
            <a:ext cx="7858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5638" name="Rectangle 38"/>
          <p:cNvSpPr>
            <a:spLocks noChangeArrowheads="1"/>
          </p:cNvSpPr>
          <p:nvPr/>
        </p:nvSpPr>
        <p:spPr bwMode="auto">
          <a:xfrm>
            <a:off x="357158" y="857232"/>
            <a:ext cx="62484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Окружности с центрами в точке О (центре поворота) - переходят сами в себя.   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5657" name="Picture 57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12856" y="2019247"/>
            <a:ext cx="228600" cy="266700"/>
          </a:xfrm>
          <a:prstGeom prst="rect">
            <a:avLst/>
          </a:prstGeom>
          <a:noFill/>
        </p:spPr>
      </p:pic>
      <p:pic>
        <p:nvPicPr>
          <p:cNvPr id="25656" name="Picture 56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15918" y="2000197"/>
            <a:ext cx="266700" cy="266700"/>
          </a:xfrm>
          <a:prstGeom prst="rect">
            <a:avLst/>
          </a:prstGeom>
          <a:noFill/>
        </p:spPr>
      </p:pic>
      <p:sp>
        <p:nvSpPr>
          <p:cNvPr id="25658" name="Rectangle 58"/>
          <p:cNvSpPr>
            <a:spLocks noChangeArrowheads="1"/>
          </p:cNvSpPr>
          <p:nvPr/>
        </p:nvSpPr>
        <p:spPr bwMode="auto">
          <a:xfrm>
            <a:off x="318990" y="1976375"/>
            <a:ext cx="71438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Если 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59" name="Rectangle 59"/>
          <p:cNvSpPr>
            <a:spLocks noChangeArrowheads="1"/>
          </p:cNvSpPr>
          <p:nvPr/>
        </p:nvSpPr>
        <p:spPr bwMode="auto">
          <a:xfrm>
            <a:off x="1104848" y="2011319"/>
            <a:ext cx="92869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(А)=А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60" name="Rectangle 60"/>
          <p:cNvSpPr>
            <a:spLocks noChangeArrowheads="1"/>
          </p:cNvSpPr>
          <p:nvPr/>
        </p:nvSpPr>
        <p:spPr bwMode="auto">
          <a:xfrm>
            <a:off x="2000232" y="2000240"/>
            <a:ext cx="321471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то угол между АВ и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равен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ϕ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34" y="2714620"/>
            <a:ext cx="209550" cy="238125"/>
          </a:xfrm>
          <a:prstGeom prst="rect">
            <a:avLst/>
          </a:prstGeom>
          <a:noFill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900112" y="2671762"/>
            <a:ext cx="219075" cy="295275"/>
          </a:xfrm>
          <a:prstGeom prst="rect">
            <a:avLst/>
          </a:prstGeom>
          <a:noFill/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399" y="2671761"/>
            <a:ext cx="533400" cy="295275"/>
          </a:xfrm>
          <a:prstGeom prst="rect">
            <a:avLst/>
          </a:prstGeom>
          <a:noFill/>
        </p:spPr>
      </p:pic>
      <p:pic>
        <p:nvPicPr>
          <p:cNvPr id="2049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05012" y="2681287"/>
            <a:ext cx="400050" cy="295275"/>
          </a:xfrm>
          <a:prstGeom prst="rect">
            <a:avLst/>
          </a:prstGeom>
          <a:noFill/>
        </p:spPr>
      </p:pic>
      <p:sp>
        <p:nvSpPr>
          <p:cNvPr id="2054" name="Oval 6"/>
          <p:cNvSpPr>
            <a:spLocks noChangeArrowheads="1"/>
          </p:cNvSpPr>
          <p:nvPr/>
        </p:nvSpPr>
        <p:spPr bwMode="auto">
          <a:xfrm flipH="1">
            <a:off x="785786" y="2786058"/>
            <a:ext cx="44450" cy="444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5" name="Oval 7"/>
          <p:cNvSpPr>
            <a:spLocks noChangeArrowheads="1"/>
          </p:cNvSpPr>
          <p:nvPr/>
        </p:nvSpPr>
        <p:spPr bwMode="auto">
          <a:xfrm flipH="1">
            <a:off x="1533525" y="2795588"/>
            <a:ext cx="44450" cy="44450"/>
          </a:xfrm>
          <a:prstGeom prst="ellipse">
            <a:avLst/>
          </a:prstGeom>
          <a:solidFill>
            <a:srgbClr val="FFFF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314324" y="2214554"/>
            <a:ext cx="847251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Композиция двух вращений с общим центром на углы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β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соответственно является вращением с тем же центром на угол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При этом вращения перестановочны.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58" name="Rectangle 10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Calibri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9" name="Rectangle 11"/>
          <p:cNvSpPr>
            <a:spLocks noChangeArrowheads="1"/>
          </p:cNvSpPr>
          <p:nvPr/>
        </p:nvSpPr>
        <p:spPr bwMode="auto">
          <a:xfrm>
            <a:off x="0" y="6953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0" name="Rectangle 12"/>
          <p:cNvSpPr>
            <a:spLocks noChangeArrowheads="1"/>
          </p:cNvSpPr>
          <p:nvPr/>
        </p:nvSpPr>
        <p:spPr bwMode="auto">
          <a:xfrm>
            <a:off x="1071538" y="2643182"/>
            <a:ext cx="2857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=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2" name="Rectangle 14"/>
          <p:cNvSpPr>
            <a:spLocks noChangeArrowheads="1"/>
          </p:cNvSpPr>
          <p:nvPr/>
        </p:nvSpPr>
        <p:spPr bwMode="auto">
          <a:xfrm>
            <a:off x="0" y="15811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Rectangle 12"/>
          <p:cNvSpPr>
            <a:spLocks noChangeArrowheads="1"/>
          </p:cNvSpPr>
          <p:nvPr/>
        </p:nvSpPr>
        <p:spPr bwMode="auto">
          <a:xfrm>
            <a:off x="1785918" y="2643182"/>
            <a:ext cx="2857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=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63" name="Rectangle 15"/>
          <p:cNvSpPr>
            <a:spLocks noChangeArrowheads="1"/>
          </p:cNvSpPr>
          <p:nvPr/>
        </p:nvSpPr>
        <p:spPr bwMode="auto">
          <a:xfrm>
            <a:off x="314324" y="2928934"/>
            <a:ext cx="847251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Тождественное преобразование можно рассматривать как поворот на нулевой угол.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 Композиция двух вращений с центрами 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углы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соответственно, является вращением с новым центром О на угол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если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≠360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и параллельным переносом, если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β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=360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VI</a:t>
            </a:r>
            <a:r>
              <a:rPr lang="ru-RU" b="1" dirty="0" smtClean="0"/>
              <a:t>  группа. Подобие.</a:t>
            </a:r>
            <a:endParaRPr lang="ru-RU" dirty="0"/>
          </a:p>
        </p:txBody>
      </p:sp>
      <p:grpSp>
        <p:nvGrpSpPr>
          <p:cNvPr id="19" name="Группа 18"/>
          <p:cNvGrpSpPr/>
          <p:nvPr/>
        </p:nvGrpSpPr>
        <p:grpSpPr>
          <a:xfrm>
            <a:off x="571472" y="2214554"/>
            <a:ext cx="2352675" cy="666750"/>
            <a:chOff x="-279400" y="758825"/>
            <a:chExt cx="2352675" cy="666750"/>
          </a:xfrm>
        </p:grpSpPr>
        <p:sp>
          <p:nvSpPr>
            <p:cNvPr id="26625" name="AutoShape 1"/>
            <p:cNvSpPr>
              <a:spLocks noChangeArrowheads="1"/>
            </p:cNvSpPr>
            <p:nvPr/>
          </p:nvSpPr>
          <p:spPr bwMode="auto">
            <a:xfrm>
              <a:off x="-79375" y="863600"/>
              <a:ext cx="495300" cy="447675"/>
            </a:xfrm>
            <a:prstGeom prst="hexagon">
              <a:avLst>
                <a:gd name="adj" fmla="val 27660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365F91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6" name="AutoShape 2"/>
            <p:cNvSpPr>
              <a:spLocks noChangeArrowheads="1"/>
            </p:cNvSpPr>
            <p:nvPr/>
          </p:nvSpPr>
          <p:spPr bwMode="auto">
            <a:xfrm>
              <a:off x="1063625" y="758825"/>
              <a:ext cx="847725" cy="666750"/>
            </a:xfrm>
            <a:prstGeom prst="hexagon">
              <a:avLst>
                <a:gd name="adj" fmla="val 31786"/>
                <a:gd name="vf" fmla="val 115470"/>
              </a:avLst>
            </a:prstGeom>
            <a:solidFill>
              <a:srgbClr val="FFFFFF"/>
            </a:solidFill>
            <a:ln w="9525">
              <a:solidFill>
                <a:srgbClr val="943634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7" name="AutoShape 3"/>
            <p:cNvSpPr>
              <a:spLocks noChangeShapeType="1"/>
            </p:cNvSpPr>
            <p:nvPr/>
          </p:nvSpPr>
          <p:spPr bwMode="auto">
            <a:xfrm>
              <a:off x="511175" y="1082675"/>
              <a:ext cx="428625" cy="95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8" name="AutoShape 4"/>
            <p:cNvSpPr>
              <a:spLocks noChangeShapeType="1"/>
            </p:cNvSpPr>
            <p:nvPr/>
          </p:nvSpPr>
          <p:spPr bwMode="auto">
            <a:xfrm flipV="1">
              <a:off x="-79375" y="977900"/>
              <a:ext cx="447675" cy="1143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29" name="AutoShape 5"/>
            <p:cNvSpPr>
              <a:spLocks noChangeShapeType="1"/>
            </p:cNvSpPr>
            <p:nvPr/>
          </p:nvSpPr>
          <p:spPr bwMode="auto">
            <a:xfrm flipV="1">
              <a:off x="1063625" y="920750"/>
              <a:ext cx="742950" cy="1619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30" name="Text Box 6"/>
            <p:cNvSpPr txBox="1">
              <a:spLocks noChangeArrowheads="1"/>
            </p:cNvSpPr>
            <p:nvPr/>
          </p:nvSpPr>
          <p:spPr bwMode="auto">
            <a:xfrm>
              <a:off x="-279400" y="977900"/>
              <a:ext cx="247650" cy="228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X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1" name="Text Box 7"/>
            <p:cNvSpPr txBox="1">
              <a:spLocks noChangeArrowheads="1"/>
            </p:cNvSpPr>
            <p:nvPr/>
          </p:nvSpPr>
          <p:spPr bwMode="auto">
            <a:xfrm>
              <a:off x="311150" y="806450"/>
              <a:ext cx="333375" cy="219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Y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2" name="Text Box 8"/>
            <p:cNvSpPr txBox="1">
              <a:spLocks noChangeArrowheads="1"/>
            </p:cNvSpPr>
            <p:nvPr/>
          </p:nvSpPr>
          <p:spPr bwMode="auto">
            <a:xfrm>
              <a:off x="863600" y="1044575"/>
              <a:ext cx="314325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3" name="Text Box 9"/>
            <p:cNvSpPr txBox="1">
              <a:spLocks noChangeArrowheads="1"/>
            </p:cNvSpPr>
            <p:nvPr/>
          </p:nvSpPr>
          <p:spPr bwMode="auto">
            <a:xfrm>
              <a:off x="1730375" y="758825"/>
              <a:ext cx="342900" cy="238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6634" name="Oval 10"/>
            <p:cNvSpPr>
              <a:spLocks noChangeArrowheads="1"/>
            </p:cNvSpPr>
            <p:nvPr/>
          </p:nvSpPr>
          <p:spPr bwMode="auto">
            <a:xfrm flipV="1">
              <a:off x="1781175" y="898525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36" name="Oval 12"/>
            <p:cNvSpPr>
              <a:spLocks noChangeArrowheads="1"/>
            </p:cNvSpPr>
            <p:nvPr/>
          </p:nvSpPr>
          <p:spPr bwMode="auto">
            <a:xfrm flipV="1">
              <a:off x="322263" y="950913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35" name="Oval 11"/>
            <p:cNvSpPr>
              <a:spLocks noChangeArrowheads="1"/>
            </p:cNvSpPr>
            <p:nvPr/>
          </p:nvSpPr>
          <p:spPr bwMode="auto">
            <a:xfrm flipV="1">
              <a:off x="1047750" y="1063625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6637" name="Oval 13"/>
            <p:cNvSpPr>
              <a:spLocks noChangeArrowheads="1"/>
            </p:cNvSpPr>
            <p:nvPr/>
          </p:nvSpPr>
          <p:spPr bwMode="auto">
            <a:xfrm flipV="1">
              <a:off x="-98425" y="1063625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44" name="Rectangle 20"/>
          <p:cNvSpPr>
            <a:spLocks noChangeArrowheads="1"/>
          </p:cNvSpPr>
          <p:nvPr/>
        </p:nvSpPr>
        <p:spPr bwMode="auto">
          <a:xfrm>
            <a:off x="285720" y="1428736"/>
            <a:ext cx="8501122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Преобразование фигуры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фигуру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называется преобразованием подобия, если при этом преобразовании расстояния между точками изменяются в одно и тоже число раз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r>
              <a:rPr kumimoji="0" lang="ru-RU" sz="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45" name="Rectangle 21"/>
          <p:cNvSpPr>
            <a:spLocks noChangeArrowheads="1"/>
          </p:cNvSpPr>
          <p:nvPr/>
        </p:nvSpPr>
        <p:spPr bwMode="auto">
          <a:xfrm>
            <a:off x="3000364" y="2357430"/>
            <a:ext cx="250033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подобие с коэффициентом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646" name="Picture 22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00100" y="5643578"/>
            <a:ext cx="76200" cy="333375"/>
          </a:xfrm>
          <a:prstGeom prst="rect">
            <a:avLst/>
          </a:prstGeom>
          <a:noFill/>
        </p:spPr>
      </p:pic>
      <p:sp>
        <p:nvSpPr>
          <p:cNvPr id="26648" name="AutoShape 24"/>
          <p:cNvSpPr>
            <a:spLocks noChangeShapeType="1"/>
          </p:cNvSpPr>
          <p:nvPr/>
        </p:nvSpPr>
        <p:spPr bwMode="auto">
          <a:xfrm>
            <a:off x="809667" y="3267079"/>
            <a:ext cx="2571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7" name="AutoShape 23"/>
          <p:cNvSpPr>
            <a:spLocks noChangeShapeType="1"/>
          </p:cNvSpPr>
          <p:nvPr/>
        </p:nvSpPr>
        <p:spPr bwMode="auto">
          <a:xfrm>
            <a:off x="785786" y="3571876"/>
            <a:ext cx="2571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6649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6650" name="Rectangle 26"/>
          <p:cNvSpPr>
            <a:spLocks noChangeArrowheads="1"/>
          </p:cNvSpPr>
          <p:nvPr/>
        </p:nvSpPr>
        <p:spPr bwMode="auto">
          <a:xfrm>
            <a:off x="452477" y="3124204"/>
            <a:ext cx="1071538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6651" name="Rectangle 27"/>
          <p:cNvSpPr>
            <a:spLocks noChangeArrowheads="1"/>
          </p:cNvSpPr>
          <p:nvPr/>
        </p:nvSpPr>
        <p:spPr bwMode="auto">
          <a:xfrm>
            <a:off x="285720" y="3429000"/>
            <a:ext cx="8429684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где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&gt;0 -является одним и тем же для всех точек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коэффициент подобия, а фигуры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∾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(подобны).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Подобие не является движением, т.к. расстояния изменяются.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подобия.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Преобразование подобия переводит прямую в прямую, отрезок -  в отрезок, луч - в луч.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Действительно, если точки А,В,С лежат на одной прямой, то АС=АВ+ВС, тогда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∙АВ=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∙(АС+СВ)=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∙АС+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∙СВ=А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1,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-лежат на прямой и порядок расположения точек сохраняется.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Преобразование подобия сохраняет углы.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Преобразование подобия переводит треугольник в треугольник. Соответственные стороны этих треугольников пропорциональны, а соответственные углы равны.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Преобразование подобия переводит окружность в окружность.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 Преобразование, обратное преобразованию подобия с коэффициентом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есть преобразование подобия с коэффициентом, равным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52" name="Rectangle 28"/>
          <p:cNvSpPr>
            <a:spLocks noChangeArrowheads="1"/>
          </p:cNvSpPr>
          <p:nvPr/>
        </p:nvSpPr>
        <p:spPr bwMode="auto">
          <a:xfrm>
            <a:off x="242882" y="5848350"/>
            <a:ext cx="859157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3495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6. Композиция преобразований подобия с коэффициентами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есть преобразование подобия с коэффициентом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VII </a:t>
            </a:r>
            <a:r>
              <a:rPr lang="ru-RU" b="1" dirty="0" smtClean="0"/>
              <a:t> группа. Гомотетия.</a:t>
            </a:r>
            <a:endParaRPr lang="ru-RU" dirty="0"/>
          </a:p>
        </p:txBody>
      </p:sp>
      <p:sp>
        <p:nvSpPr>
          <p:cNvPr id="27665" name="AutoShape 17"/>
          <p:cNvSpPr>
            <a:spLocks noChangeShapeType="1"/>
          </p:cNvSpPr>
          <p:nvPr/>
        </p:nvSpPr>
        <p:spPr bwMode="auto">
          <a:xfrm>
            <a:off x="6403362" y="1549102"/>
            <a:ext cx="2190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666" name="AutoShape 18"/>
          <p:cNvSpPr>
            <a:spLocks noChangeShapeType="1"/>
          </p:cNvSpPr>
          <p:nvPr/>
        </p:nvSpPr>
        <p:spPr bwMode="auto">
          <a:xfrm>
            <a:off x="6799599" y="1541482"/>
            <a:ext cx="2762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27649" name="Group 1"/>
          <p:cNvGrpSpPr>
            <a:grpSpLocks/>
          </p:cNvGrpSpPr>
          <p:nvPr/>
        </p:nvGrpSpPr>
        <p:grpSpPr bwMode="auto">
          <a:xfrm>
            <a:off x="642910" y="2143116"/>
            <a:ext cx="6324600" cy="398463"/>
            <a:chOff x="1391" y="13800"/>
            <a:chExt cx="9960" cy="628"/>
          </a:xfrm>
        </p:grpSpPr>
        <p:grpSp>
          <p:nvGrpSpPr>
            <p:cNvPr id="27660" name="Group 12"/>
            <p:cNvGrpSpPr>
              <a:grpSpLocks/>
            </p:cNvGrpSpPr>
            <p:nvPr/>
          </p:nvGrpSpPr>
          <p:grpSpPr bwMode="auto">
            <a:xfrm>
              <a:off x="1770" y="13896"/>
              <a:ext cx="3416" cy="112"/>
              <a:chOff x="1770" y="14239"/>
              <a:chExt cx="3416" cy="112"/>
            </a:xfrm>
          </p:grpSpPr>
          <p:sp>
            <p:nvSpPr>
              <p:cNvPr id="27664" name="AutoShape 16"/>
              <p:cNvSpPr>
                <a:spLocks noChangeShapeType="1"/>
              </p:cNvSpPr>
              <p:nvPr/>
            </p:nvSpPr>
            <p:spPr bwMode="auto">
              <a:xfrm flipV="1">
                <a:off x="1770" y="14280"/>
                <a:ext cx="3345" cy="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3" name="Oval 15"/>
              <p:cNvSpPr>
                <a:spLocks noChangeArrowheads="1"/>
              </p:cNvSpPr>
              <p:nvPr/>
            </p:nvSpPr>
            <p:spPr bwMode="auto">
              <a:xfrm>
                <a:off x="2644" y="14280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2" name="Oval 14"/>
              <p:cNvSpPr>
                <a:spLocks noChangeArrowheads="1"/>
              </p:cNvSpPr>
              <p:nvPr/>
            </p:nvSpPr>
            <p:spPr bwMode="auto">
              <a:xfrm>
                <a:off x="1770" y="14280"/>
                <a:ext cx="71" cy="71"/>
              </a:xfrm>
              <a:prstGeom prst="ellipse">
                <a:avLst/>
              </a:prstGeom>
              <a:solidFill>
                <a:srgbClr val="943634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61" name="Oval 13"/>
              <p:cNvSpPr>
                <a:spLocks noChangeArrowheads="1"/>
              </p:cNvSpPr>
              <p:nvPr/>
            </p:nvSpPr>
            <p:spPr bwMode="auto">
              <a:xfrm>
                <a:off x="5115" y="14239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7659" name="AutoShape 11"/>
            <p:cNvSpPr>
              <a:spLocks noChangeShapeType="1"/>
            </p:cNvSpPr>
            <p:nvPr/>
          </p:nvSpPr>
          <p:spPr bwMode="auto">
            <a:xfrm rot="10800000" flipH="1" flipV="1">
              <a:off x="7586" y="14008"/>
              <a:ext cx="3345" cy="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8" name="Oval 10"/>
            <p:cNvSpPr>
              <a:spLocks noChangeArrowheads="1"/>
            </p:cNvSpPr>
            <p:nvPr/>
          </p:nvSpPr>
          <p:spPr bwMode="auto">
            <a:xfrm rot="10800000">
              <a:off x="9986" y="13968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7" name="Oval 9"/>
            <p:cNvSpPr>
              <a:spLocks noChangeArrowheads="1"/>
            </p:cNvSpPr>
            <p:nvPr/>
          </p:nvSpPr>
          <p:spPr bwMode="auto">
            <a:xfrm rot="10800000">
              <a:off x="10860" y="13968"/>
              <a:ext cx="71" cy="71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6" name="Oval 8"/>
            <p:cNvSpPr>
              <a:spLocks noChangeArrowheads="1"/>
            </p:cNvSpPr>
            <p:nvPr/>
          </p:nvSpPr>
          <p:spPr bwMode="auto">
            <a:xfrm rot="10800000">
              <a:off x="7515" y="13968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55" name="Text Box 7"/>
            <p:cNvSpPr txBox="1">
              <a:spLocks noChangeArrowheads="1"/>
            </p:cNvSpPr>
            <p:nvPr/>
          </p:nvSpPr>
          <p:spPr bwMode="auto">
            <a:xfrm>
              <a:off x="1391" y="13800"/>
              <a:ext cx="45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4" name="Text Box 6"/>
            <p:cNvSpPr txBox="1">
              <a:spLocks noChangeArrowheads="1"/>
            </p:cNvSpPr>
            <p:nvPr/>
          </p:nvSpPr>
          <p:spPr bwMode="auto">
            <a:xfrm>
              <a:off x="2494" y="13937"/>
              <a:ext cx="416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3" name="Text Box 5"/>
            <p:cNvSpPr txBox="1">
              <a:spLocks noChangeArrowheads="1"/>
            </p:cNvSpPr>
            <p:nvPr/>
          </p:nvSpPr>
          <p:spPr bwMode="auto">
            <a:xfrm>
              <a:off x="4860" y="13896"/>
              <a:ext cx="645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2" name="Text Box 4"/>
            <p:cNvSpPr txBox="1">
              <a:spLocks noChangeArrowheads="1"/>
            </p:cNvSpPr>
            <p:nvPr/>
          </p:nvSpPr>
          <p:spPr bwMode="auto">
            <a:xfrm>
              <a:off x="7211" y="13937"/>
              <a:ext cx="585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1" name="Text Box 3"/>
            <p:cNvSpPr txBox="1">
              <a:spLocks noChangeArrowheads="1"/>
            </p:cNvSpPr>
            <p:nvPr/>
          </p:nvSpPr>
          <p:spPr bwMode="auto">
            <a:xfrm>
              <a:off x="9743" y="14008"/>
              <a:ext cx="495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50" name="Text Box 2"/>
            <p:cNvSpPr txBox="1">
              <a:spLocks noChangeArrowheads="1"/>
            </p:cNvSpPr>
            <p:nvPr/>
          </p:nvSpPr>
          <p:spPr bwMode="auto">
            <a:xfrm>
              <a:off x="10931" y="13800"/>
              <a:ext cx="42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27668" name="Rectangle 20"/>
          <p:cNvSpPr>
            <a:spLocks noChangeArrowheads="1"/>
          </p:cNvSpPr>
          <p:nvPr/>
        </p:nvSpPr>
        <p:spPr bwMode="auto">
          <a:xfrm>
            <a:off x="285720" y="1357298"/>
            <a:ext cx="850112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Зададим точку О и число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≠0. Точки М и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являются соответствующими в гомотетии если ОМ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∙ОМ.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</a:t>
            </a:r>
            <a:r>
              <a:rPr lang="en-US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(М)=М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где О- центр гомотетии, 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коэффициент гомотетии.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1500166" y="2500306"/>
            <a:ext cx="5429288" cy="2857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k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&gt;0	</a:t>
            </a:r>
            <a:r>
              <a:rPr lang="en-US" sz="12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K</a:t>
            </a:r>
            <a:r>
              <a:rPr lang="ru-RU" sz="1200" dirty="0" smtClean="0">
                <a:latin typeface="Times New Roman" pitchFamily="18" charset="0"/>
                <a:cs typeface="Times New Roman" pitchFamily="18" charset="0"/>
              </a:rPr>
              <a:t>&lt;0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7676" name="Group 28"/>
          <p:cNvGrpSpPr>
            <a:grpSpLocks/>
          </p:cNvGrpSpPr>
          <p:nvPr/>
        </p:nvGrpSpPr>
        <p:grpSpPr bwMode="auto">
          <a:xfrm>
            <a:off x="2857488" y="3500438"/>
            <a:ext cx="2142568" cy="1643074"/>
            <a:chOff x="6324" y="1060"/>
            <a:chExt cx="4075" cy="3125"/>
          </a:xfrm>
        </p:grpSpPr>
        <p:sp>
          <p:nvSpPr>
            <p:cNvPr id="27692" name="Oval 44"/>
            <p:cNvSpPr>
              <a:spLocks noChangeArrowheads="1"/>
            </p:cNvSpPr>
            <p:nvPr/>
          </p:nvSpPr>
          <p:spPr bwMode="auto">
            <a:xfrm>
              <a:off x="7837" y="3052"/>
              <a:ext cx="71" cy="71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7688" name="Group 40"/>
            <p:cNvGrpSpPr>
              <a:grpSpLocks/>
            </p:cNvGrpSpPr>
            <p:nvPr/>
          </p:nvGrpSpPr>
          <p:grpSpPr bwMode="auto">
            <a:xfrm>
              <a:off x="6673" y="2999"/>
              <a:ext cx="851" cy="1015"/>
              <a:chOff x="5254" y="6429"/>
              <a:chExt cx="851" cy="1015"/>
            </a:xfrm>
          </p:grpSpPr>
          <p:sp>
            <p:nvSpPr>
              <p:cNvPr id="27691" name="AutoShape 43"/>
              <p:cNvSpPr>
                <a:spLocks noChangeShapeType="1"/>
              </p:cNvSpPr>
              <p:nvPr/>
            </p:nvSpPr>
            <p:spPr bwMode="auto">
              <a:xfrm>
                <a:off x="5254" y="6439"/>
                <a:ext cx="796" cy="949"/>
              </a:xfrm>
              <a:prstGeom prst="straightConnector1">
                <a:avLst/>
              </a:prstGeom>
              <a:noFill/>
              <a:ln w="19050">
                <a:solidFill>
                  <a:srgbClr val="17365D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90" name="Oval 42"/>
              <p:cNvSpPr>
                <a:spLocks noChangeArrowheads="1"/>
              </p:cNvSpPr>
              <p:nvPr/>
            </p:nvSpPr>
            <p:spPr bwMode="auto">
              <a:xfrm>
                <a:off x="5254" y="6429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9" name="Oval 41"/>
              <p:cNvSpPr>
                <a:spLocks noChangeArrowheads="1"/>
              </p:cNvSpPr>
              <p:nvPr/>
            </p:nvSpPr>
            <p:spPr bwMode="auto">
              <a:xfrm>
                <a:off x="6034" y="7373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sp>
          <p:nvSpPr>
            <p:cNvPr id="27687" name="Text Box 39"/>
            <p:cNvSpPr txBox="1">
              <a:spLocks noChangeArrowheads="1"/>
            </p:cNvSpPr>
            <p:nvPr/>
          </p:nvSpPr>
          <p:spPr bwMode="auto">
            <a:xfrm>
              <a:off x="7725" y="3036"/>
              <a:ext cx="431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86" name="Text Box 38"/>
            <p:cNvSpPr txBox="1">
              <a:spLocks noChangeArrowheads="1"/>
            </p:cNvSpPr>
            <p:nvPr/>
          </p:nvSpPr>
          <p:spPr bwMode="auto">
            <a:xfrm>
              <a:off x="6324" y="2733"/>
              <a:ext cx="420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85" name="Text Box 37"/>
            <p:cNvSpPr txBox="1">
              <a:spLocks noChangeArrowheads="1"/>
            </p:cNvSpPr>
            <p:nvPr/>
          </p:nvSpPr>
          <p:spPr bwMode="auto">
            <a:xfrm>
              <a:off x="9874" y="2920"/>
              <a:ext cx="525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В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7684" name="Text Box 36"/>
            <p:cNvSpPr txBox="1">
              <a:spLocks noChangeArrowheads="1"/>
            </p:cNvSpPr>
            <p:nvPr/>
          </p:nvSpPr>
          <p:spPr bwMode="auto">
            <a:xfrm>
              <a:off x="7524" y="3832"/>
              <a:ext cx="465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679" name="Group 31"/>
            <p:cNvGrpSpPr>
              <a:grpSpLocks/>
            </p:cNvGrpSpPr>
            <p:nvPr/>
          </p:nvGrpSpPr>
          <p:grpSpPr bwMode="auto">
            <a:xfrm>
              <a:off x="8379" y="1060"/>
              <a:ext cx="1566" cy="2134"/>
              <a:chOff x="7524" y="5745"/>
              <a:chExt cx="1566" cy="2134"/>
            </a:xfrm>
          </p:grpSpPr>
          <p:sp>
            <p:nvSpPr>
              <p:cNvPr id="27683" name="AutoShape 35"/>
              <p:cNvSpPr>
                <a:spLocks noChangeShapeType="1"/>
              </p:cNvSpPr>
              <p:nvPr/>
            </p:nvSpPr>
            <p:spPr bwMode="auto">
              <a:xfrm>
                <a:off x="7725" y="6109"/>
                <a:ext cx="1335" cy="1740"/>
              </a:xfrm>
              <a:prstGeom prst="straightConnector1">
                <a:avLst/>
              </a:prstGeom>
              <a:noFill/>
              <a:ln w="19050">
                <a:solidFill>
                  <a:srgbClr val="943634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2" name="Oval 34"/>
              <p:cNvSpPr>
                <a:spLocks noChangeArrowheads="1"/>
              </p:cNvSpPr>
              <p:nvPr/>
            </p:nvSpPr>
            <p:spPr bwMode="auto">
              <a:xfrm>
                <a:off x="7689" y="6076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1" name="Oval 33"/>
              <p:cNvSpPr>
                <a:spLocks noChangeArrowheads="1"/>
              </p:cNvSpPr>
              <p:nvPr/>
            </p:nvSpPr>
            <p:spPr bwMode="auto">
              <a:xfrm>
                <a:off x="9019" y="7808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680" name="Text Box 32"/>
              <p:cNvSpPr txBox="1">
                <a:spLocks noChangeArrowheads="1"/>
              </p:cNvSpPr>
              <p:nvPr/>
            </p:nvSpPr>
            <p:spPr bwMode="auto">
              <a:xfrm>
                <a:off x="7524" y="5745"/>
                <a:ext cx="576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А</a:t>
                </a:r>
                <a:r>
                  <a:rPr kumimoji="0" lang="ru-RU" sz="1100" b="0" i="0" u="none" strike="noStrike" cap="none" normalizeH="0" baseline="-30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27678" name="AutoShape 30"/>
            <p:cNvSpPr>
              <a:spLocks noChangeShapeType="1"/>
            </p:cNvSpPr>
            <p:nvPr/>
          </p:nvSpPr>
          <p:spPr bwMode="auto">
            <a:xfrm>
              <a:off x="6673" y="3047"/>
              <a:ext cx="3272" cy="117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7677" name="AutoShape 29"/>
            <p:cNvSpPr>
              <a:spLocks noChangeShapeType="1"/>
            </p:cNvSpPr>
            <p:nvPr/>
          </p:nvSpPr>
          <p:spPr bwMode="auto">
            <a:xfrm flipH="1">
              <a:off x="7469" y="1424"/>
              <a:ext cx="1111" cy="25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7699" name="Rectangle 51"/>
          <p:cNvSpPr>
            <a:spLocks noChangeArrowheads="1"/>
          </p:cNvSpPr>
          <p:nvPr/>
        </p:nvSpPr>
        <p:spPr bwMode="auto">
          <a:xfrm>
            <a:off x="285720" y="2786058"/>
            <a:ext cx="8072494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Частные случаи гомотетии: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=1 - тождественное преобразование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=-1 - центральная симметрия относительно точки О.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Теорема.</a:t>
            </a: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Гомотетия  является подобием.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27700" name="Group 52"/>
          <p:cNvGrpSpPr>
            <a:grpSpLocks/>
          </p:cNvGrpSpPr>
          <p:nvPr/>
        </p:nvGrpSpPr>
        <p:grpSpPr bwMode="auto">
          <a:xfrm>
            <a:off x="642910" y="3786190"/>
            <a:ext cx="1881187" cy="1041400"/>
            <a:chOff x="1913" y="2154"/>
            <a:chExt cx="2961" cy="1641"/>
          </a:xfrm>
        </p:grpSpPr>
        <p:sp>
          <p:nvSpPr>
            <p:cNvPr id="27701" name="Text Box 53"/>
            <p:cNvSpPr txBox="1">
              <a:spLocks noChangeArrowheads="1"/>
            </p:cNvSpPr>
            <p:nvPr/>
          </p:nvSpPr>
          <p:spPr bwMode="auto">
            <a:xfrm>
              <a:off x="1913" y="3296"/>
              <a:ext cx="431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7702" name="Group 54"/>
            <p:cNvGrpSpPr>
              <a:grpSpLocks/>
            </p:cNvGrpSpPr>
            <p:nvPr/>
          </p:nvGrpSpPr>
          <p:grpSpPr bwMode="auto">
            <a:xfrm>
              <a:off x="2273" y="2154"/>
              <a:ext cx="2601" cy="1641"/>
              <a:chOff x="1014" y="1815"/>
              <a:chExt cx="2601" cy="1641"/>
            </a:xfrm>
          </p:grpSpPr>
          <p:sp>
            <p:nvSpPr>
              <p:cNvPr id="27703" name="Oval 55"/>
              <p:cNvSpPr>
                <a:spLocks noChangeArrowheads="1"/>
              </p:cNvSpPr>
              <p:nvPr/>
            </p:nvSpPr>
            <p:spPr bwMode="auto">
              <a:xfrm>
                <a:off x="1014" y="3123"/>
                <a:ext cx="71" cy="71"/>
              </a:xfrm>
              <a:prstGeom prst="ellipse">
                <a:avLst/>
              </a:prstGeom>
              <a:solidFill>
                <a:srgbClr val="943634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7704" name="Group 56"/>
              <p:cNvGrpSpPr>
                <a:grpSpLocks/>
              </p:cNvGrpSpPr>
              <p:nvPr/>
            </p:nvGrpSpPr>
            <p:grpSpPr bwMode="auto">
              <a:xfrm>
                <a:off x="2614" y="2083"/>
                <a:ext cx="829" cy="1070"/>
                <a:chOff x="7091" y="2920"/>
                <a:chExt cx="829" cy="1070"/>
              </a:xfrm>
            </p:grpSpPr>
            <p:cxnSp>
              <p:nvCxnSpPr>
                <p:cNvPr id="27705" name="AutoShape 57"/>
                <p:cNvCxnSpPr>
                  <a:cxnSpLocks noChangeShapeType="1"/>
                </p:cNvCxnSpPr>
                <p:nvPr/>
              </p:nvCxnSpPr>
              <p:spPr bwMode="auto">
                <a:xfrm>
                  <a:off x="7130" y="2955"/>
                  <a:ext cx="760" cy="1005"/>
                </a:xfrm>
                <a:prstGeom prst="straightConnector1">
                  <a:avLst/>
                </a:prstGeom>
                <a:noFill/>
                <a:ln w="19050">
                  <a:solidFill>
                    <a:srgbClr val="943634"/>
                  </a:solidFill>
                  <a:round/>
                  <a:headEnd/>
                  <a:tailEnd/>
                </a:ln>
              </p:spPr>
            </p:cxnSp>
            <p:sp>
              <p:nvSpPr>
                <p:cNvPr id="27706" name="Oval 58"/>
                <p:cNvSpPr>
                  <a:spLocks noChangeArrowheads="1"/>
                </p:cNvSpPr>
                <p:nvPr/>
              </p:nvSpPr>
              <p:spPr bwMode="auto">
                <a:xfrm>
                  <a:off x="7091" y="2920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07" name="Oval 59"/>
                <p:cNvSpPr>
                  <a:spLocks noChangeArrowheads="1"/>
                </p:cNvSpPr>
                <p:nvPr/>
              </p:nvSpPr>
              <p:spPr bwMode="auto">
                <a:xfrm>
                  <a:off x="7849" y="3919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27708" name="Group 60"/>
              <p:cNvGrpSpPr>
                <a:grpSpLocks/>
              </p:cNvGrpSpPr>
              <p:nvPr/>
            </p:nvGrpSpPr>
            <p:grpSpPr bwMode="auto">
              <a:xfrm>
                <a:off x="1828" y="2574"/>
                <a:ext cx="445" cy="579"/>
                <a:chOff x="4451" y="2991"/>
                <a:chExt cx="445" cy="579"/>
              </a:xfrm>
            </p:grpSpPr>
            <p:cxnSp>
              <p:nvCxnSpPr>
                <p:cNvPr id="27709" name="AutoShape 61"/>
                <p:cNvCxnSpPr>
                  <a:cxnSpLocks noChangeShapeType="1"/>
                </p:cNvCxnSpPr>
                <p:nvPr/>
              </p:nvCxnSpPr>
              <p:spPr bwMode="auto">
                <a:xfrm>
                  <a:off x="4484" y="3026"/>
                  <a:ext cx="380" cy="503"/>
                </a:xfrm>
                <a:prstGeom prst="straightConnector1">
                  <a:avLst/>
                </a:prstGeom>
                <a:noFill/>
                <a:ln w="19050">
                  <a:solidFill>
                    <a:srgbClr val="17365D"/>
                  </a:solidFill>
                  <a:round/>
                  <a:headEnd/>
                  <a:tailEnd/>
                </a:ln>
              </p:spPr>
            </p:cxnSp>
            <p:sp>
              <p:nvSpPr>
                <p:cNvPr id="27710" name="Oval 62"/>
                <p:cNvSpPr>
                  <a:spLocks noChangeArrowheads="1"/>
                </p:cNvSpPr>
                <p:nvPr/>
              </p:nvSpPr>
              <p:spPr bwMode="auto">
                <a:xfrm>
                  <a:off x="4451" y="2991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711" name="Oval 63"/>
                <p:cNvSpPr>
                  <a:spLocks noChangeArrowheads="1"/>
                </p:cNvSpPr>
                <p:nvPr/>
              </p:nvSpPr>
              <p:spPr bwMode="auto">
                <a:xfrm>
                  <a:off x="4825" y="3499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27712" name="Text Box 64"/>
              <p:cNvSpPr txBox="1">
                <a:spLocks noChangeArrowheads="1"/>
              </p:cNvSpPr>
              <p:nvPr/>
            </p:nvSpPr>
            <p:spPr bwMode="auto">
              <a:xfrm>
                <a:off x="1995" y="3036"/>
                <a:ext cx="420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13" name="Text Box 65"/>
              <p:cNvSpPr txBox="1">
                <a:spLocks noChangeArrowheads="1"/>
              </p:cNvSpPr>
              <p:nvPr/>
            </p:nvSpPr>
            <p:spPr bwMode="auto">
              <a:xfrm>
                <a:off x="3090" y="2999"/>
                <a:ext cx="525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14" name="Text Box 66"/>
              <p:cNvSpPr txBox="1">
                <a:spLocks noChangeArrowheads="1"/>
              </p:cNvSpPr>
              <p:nvPr/>
            </p:nvSpPr>
            <p:spPr bwMode="auto">
              <a:xfrm>
                <a:off x="1530" y="2292"/>
                <a:ext cx="465" cy="35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7715" name="Text Box 67"/>
              <p:cNvSpPr txBox="1">
                <a:spLocks noChangeArrowheads="1"/>
              </p:cNvSpPr>
              <p:nvPr/>
            </p:nvSpPr>
            <p:spPr bwMode="auto">
              <a:xfrm>
                <a:off x="2241" y="1815"/>
                <a:ext cx="576" cy="4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27716" name="AutoShape 68"/>
              <p:cNvCxnSpPr>
                <a:cxnSpLocks noChangeShapeType="1"/>
              </p:cNvCxnSpPr>
              <p:nvPr/>
            </p:nvCxnSpPr>
            <p:spPr bwMode="auto">
              <a:xfrm flipH="1">
                <a:off x="1053" y="3123"/>
                <a:ext cx="2360" cy="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27717" name="AutoShape 69"/>
              <p:cNvCxnSpPr>
                <a:cxnSpLocks noChangeShapeType="1"/>
              </p:cNvCxnSpPr>
              <p:nvPr/>
            </p:nvCxnSpPr>
            <p:spPr bwMode="auto">
              <a:xfrm flipH="1">
                <a:off x="1053" y="2112"/>
                <a:ext cx="1600" cy="104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</p:grpSp>
      <p:sp>
        <p:nvSpPr>
          <p:cNvPr id="27718" name="Rectangle 70"/>
          <p:cNvSpPr>
            <a:spLocks noChangeArrowheads="1"/>
          </p:cNvSpPr>
          <p:nvPr/>
        </p:nvSpPr>
        <p:spPr bwMode="auto">
          <a:xfrm>
            <a:off x="1214414" y="4929198"/>
            <a:ext cx="40719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</a:tabLst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&gt;0	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&lt;0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19" name="AutoShape 71"/>
          <p:cNvSpPr>
            <a:spLocks noChangeShapeType="1"/>
          </p:cNvSpPr>
          <p:nvPr/>
        </p:nvSpPr>
        <p:spPr bwMode="auto">
          <a:xfrm>
            <a:off x="6929454" y="4857760"/>
            <a:ext cx="2127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7" name="AutoShape 79"/>
          <p:cNvSpPr>
            <a:spLocks noChangeShapeType="1"/>
          </p:cNvSpPr>
          <p:nvPr/>
        </p:nvSpPr>
        <p:spPr bwMode="auto">
          <a:xfrm>
            <a:off x="5786446" y="5143512"/>
            <a:ext cx="19526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9" name="AutoShape 81"/>
          <p:cNvSpPr>
            <a:spLocks noChangeShapeType="1"/>
          </p:cNvSpPr>
          <p:nvPr/>
        </p:nvSpPr>
        <p:spPr bwMode="auto">
          <a:xfrm>
            <a:off x="6072198" y="5143512"/>
            <a:ext cx="2190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8" name="AutoShape 80"/>
          <p:cNvSpPr>
            <a:spLocks noChangeShapeType="1"/>
          </p:cNvSpPr>
          <p:nvPr/>
        </p:nvSpPr>
        <p:spPr bwMode="auto">
          <a:xfrm>
            <a:off x="7000892" y="5143512"/>
            <a:ext cx="209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30" name="AutoShape 82"/>
          <p:cNvSpPr>
            <a:spLocks noChangeShapeType="1"/>
          </p:cNvSpPr>
          <p:nvPr/>
        </p:nvSpPr>
        <p:spPr bwMode="auto">
          <a:xfrm>
            <a:off x="7500958" y="5143512"/>
            <a:ext cx="209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0" name="AutoShape 72"/>
          <p:cNvSpPr>
            <a:spLocks noChangeShapeType="1"/>
          </p:cNvSpPr>
          <p:nvPr/>
        </p:nvSpPr>
        <p:spPr bwMode="auto">
          <a:xfrm>
            <a:off x="7429520" y="4857760"/>
            <a:ext cx="18097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1" name="AutoShape 73"/>
          <p:cNvSpPr>
            <a:spLocks noChangeShapeType="1"/>
          </p:cNvSpPr>
          <p:nvPr/>
        </p:nvSpPr>
        <p:spPr bwMode="auto">
          <a:xfrm>
            <a:off x="7786710" y="4857760"/>
            <a:ext cx="176212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2" name="AutoShape 74"/>
          <p:cNvSpPr>
            <a:spLocks noChangeShapeType="1"/>
          </p:cNvSpPr>
          <p:nvPr/>
        </p:nvSpPr>
        <p:spPr bwMode="auto">
          <a:xfrm>
            <a:off x="8215338" y="4857760"/>
            <a:ext cx="1730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3" name="AutoShape 75"/>
          <p:cNvSpPr>
            <a:spLocks noChangeShapeType="1"/>
          </p:cNvSpPr>
          <p:nvPr/>
        </p:nvSpPr>
        <p:spPr bwMode="auto">
          <a:xfrm>
            <a:off x="5357818" y="5143512"/>
            <a:ext cx="24288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4" name="AutoShape 76"/>
          <p:cNvSpPr>
            <a:spLocks noChangeShapeType="1"/>
          </p:cNvSpPr>
          <p:nvPr/>
        </p:nvSpPr>
        <p:spPr bwMode="auto">
          <a:xfrm>
            <a:off x="8358214" y="5143512"/>
            <a:ext cx="185738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5" name="AutoShape 77"/>
          <p:cNvSpPr>
            <a:spLocks noChangeShapeType="1"/>
          </p:cNvSpPr>
          <p:nvPr/>
        </p:nvSpPr>
        <p:spPr bwMode="auto">
          <a:xfrm>
            <a:off x="6572264" y="5143512"/>
            <a:ext cx="2095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26" name="AutoShape 78"/>
          <p:cNvSpPr>
            <a:spLocks noChangeShapeType="1"/>
          </p:cNvSpPr>
          <p:nvPr/>
        </p:nvSpPr>
        <p:spPr bwMode="auto">
          <a:xfrm>
            <a:off x="7858148" y="5143512"/>
            <a:ext cx="1619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731" name="Rectangle 8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7732" name="Rectangle 84"/>
          <p:cNvSpPr>
            <a:spLocks noChangeArrowheads="1"/>
          </p:cNvSpPr>
          <p:nvPr/>
        </p:nvSpPr>
        <p:spPr bwMode="auto">
          <a:xfrm>
            <a:off x="5072066" y="4857760"/>
            <a:ext cx="385765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Н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→ОА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∙ОА , 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∙ОВ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7733" name="Rectangle 85"/>
          <p:cNvSpPr>
            <a:spLocks noChangeArrowheads="1"/>
          </p:cNvSpPr>
          <p:nvPr/>
        </p:nvSpPr>
        <p:spPr bwMode="auto">
          <a:xfrm>
            <a:off x="5072066" y="5143512"/>
            <a:ext cx="3714776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∙ОВ -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∙ОА 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∙(ОВ-ОА)=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 АВ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Следовательно, гомотетия является подобием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Из подобия  следует, что  расстояние между соответствующими точками не сохранилось, таким образом,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гомотетия не является движением.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90" name="Rectangle 18"/>
          <p:cNvSpPr>
            <a:spLocks noChangeArrowheads="1"/>
          </p:cNvSpPr>
          <p:nvPr/>
        </p:nvSpPr>
        <p:spPr bwMode="auto">
          <a:xfrm>
            <a:off x="357158" y="285728"/>
            <a:ext cx="8501122" cy="1292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гомотетии: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Гомотетия переводит прямую в прямую, отрезок- в отрезок;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Гомотетия с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 переводит луч в себя (в сонаправленный луч), а гомотетия с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&lt;0 переводит луч в противоположно направленный луч;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Гомотетия сохраняет углы;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8673" name="Group 1"/>
          <p:cNvGrpSpPr>
            <a:grpSpLocks/>
          </p:cNvGrpSpPr>
          <p:nvPr/>
        </p:nvGrpSpPr>
        <p:grpSpPr bwMode="auto">
          <a:xfrm>
            <a:off x="642910" y="1571612"/>
            <a:ext cx="5406104" cy="1357322"/>
            <a:chOff x="1143" y="8620"/>
            <a:chExt cx="7578" cy="1902"/>
          </a:xfrm>
        </p:grpSpPr>
        <p:sp>
          <p:nvSpPr>
            <p:cNvPr id="28689" name="Text Box 17"/>
            <p:cNvSpPr txBox="1">
              <a:spLocks noChangeArrowheads="1"/>
            </p:cNvSpPr>
            <p:nvPr/>
          </p:nvSpPr>
          <p:spPr bwMode="auto">
            <a:xfrm>
              <a:off x="1143" y="10078"/>
              <a:ext cx="385" cy="4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88" name="Oval 16"/>
            <p:cNvSpPr>
              <a:spLocks noChangeArrowheads="1"/>
            </p:cNvSpPr>
            <p:nvPr/>
          </p:nvSpPr>
          <p:spPr bwMode="auto">
            <a:xfrm>
              <a:off x="3532" y="9622"/>
              <a:ext cx="764" cy="720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17365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7" name="Oval 15"/>
            <p:cNvSpPr>
              <a:spLocks noChangeArrowheads="1"/>
            </p:cNvSpPr>
            <p:nvPr/>
          </p:nvSpPr>
          <p:spPr bwMode="auto">
            <a:xfrm>
              <a:off x="6270" y="8812"/>
              <a:ext cx="1920" cy="1710"/>
            </a:xfrm>
            <a:prstGeom prst="ellipse">
              <a:avLst/>
            </a:prstGeom>
            <a:solidFill>
              <a:srgbClr val="FFFFFF"/>
            </a:solidFill>
            <a:ln w="28575">
              <a:solidFill>
                <a:srgbClr val="62242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6" name="Oval 14"/>
            <p:cNvSpPr>
              <a:spLocks noChangeArrowheads="1"/>
            </p:cNvSpPr>
            <p:nvPr/>
          </p:nvSpPr>
          <p:spPr bwMode="auto">
            <a:xfrm>
              <a:off x="1528" y="10185"/>
              <a:ext cx="71" cy="71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5" name="Oval 13"/>
            <p:cNvSpPr>
              <a:spLocks noChangeArrowheads="1"/>
            </p:cNvSpPr>
            <p:nvPr/>
          </p:nvSpPr>
          <p:spPr bwMode="auto">
            <a:xfrm>
              <a:off x="7800" y="8969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4" name="Oval 12"/>
            <p:cNvSpPr>
              <a:spLocks noChangeArrowheads="1"/>
            </p:cNvSpPr>
            <p:nvPr/>
          </p:nvSpPr>
          <p:spPr bwMode="auto">
            <a:xfrm>
              <a:off x="7184" y="9622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3" name="Oval 11"/>
            <p:cNvSpPr>
              <a:spLocks noChangeArrowheads="1"/>
            </p:cNvSpPr>
            <p:nvPr/>
          </p:nvSpPr>
          <p:spPr bwMode="auto">
            <a:xfrm>
              <a:off x="3912" y="9957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2" name="Oval 10"/>
            <p:cNvSpPr>
              <a:spLocks noChangeArrowheads="1"/>
            </p:cNvSpPr>
            <p:nvPr/>
          </p:nvSpPr>
          <p:spPr bwMode="auto">
            <a:xfrm>
              <a:off x="4136" y="9664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1" name="AutoShape 9"/>
            <p:cNvSpPr>
              <a:spLocks noChangeShapeType="1"/>
            </p:cNvSpPr>
            <p:nvPr/>
          </p:nvSpPr>
          <p:spPr bwMode="auto">
            <a:xfrm flipV="1">
              <a:off x="1599" y="9502"/>
              <a:ext cx="7122" cy="7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80" name="AutoShape 8"/>
            <p:cNvSpPr>
              <a:spLocks noChangeShapeType="1"/>
            </p:cNvSpPr>
            <p:nvPr/>
          </p:nvSpPr>
          <p:spPr bwMode="auto">
            <a:xfrm flipV="1">
              <a:off x="1528" y="8874"/>
              <a:ext cx="6987" cy="1348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79" name="Text Box 7"/>
            <p:cNvSpPr txBox="1">
              <a:spLocks noChangeArrowheads="1"/>
            </p:cNvSpPr>
            <p:nvPr/>
          </p:nvSpPr>
          <p:spPr bwMode="auto">
            <a:xfrm>
              <a:off x="4009" y="9302"/>
              <a:ext cx="340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78" name="Text Box 6"/>
            <p:cNvSpPr txBox="1">
              <a:spLocks noChangeArrowheads="1"/>
            </p:cNvSpPr>
            <p:nvPr/>
          </p:nvSpPr>
          <p:spPr bwMode="auto">
            <a:xfrm>
              <a:off x="7660" y="8620"/>
              <a:ext cx="530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Х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77" name="Text Box 5"/>
            <p:cNvSpPr txBox="1">
              <a:spLocks noChangeArrowheads="1"/>
            </p:cNvSpPr>
            <p:nvPr/>
          </p:nvSpPr>
          <p:spPr bwMode="auto">
            <a:xfrm>
              <a:off x="3785" y="9944"/>
              <a:ext cx="564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76" name="Text Box 4"/>
            <p:cNvSpPr txBox="1">
              <a:spLocks noChangeArrowheads="1"/>
            </p:cNvSpPr>
            <p:nvPr/>
          </p:nvSpPr>
          <p:spPr bwMode="auto">
            <a:xfrm>
              <a:off x="7044" y="9610"/>
              <a:ext cx="579" cy="4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2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8675" name="AutoShape 3"/>
            <p:cNvSpPr>
              <a:spLocks noChangeShapeType="1"/>
            </p:cNvSpPr>
            <p:nvPr/>
          </p:nvSpPr>
          <p:spPr bwMode="auto">
            <a:xfrm flipH="1">
              <a:off x="3944" y="9664"/>
              <a:ext cx="231" cy="303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8674" name="AutoShape 2"/>
            <p:cNvSpPr>
              <a:spLocks noChangeShapeType="1"/>
            </p:cNvSpPr>
            <p:nvPr/>
          </p:nvSpPr>
          <p:spPr bwMode="auto">
            <a:xfrm flipV="1">
              <a:off x="7239" y="9000"/>
              <a:ext cx="597" cy="664"/>
            </a:xfrm>
            <a:prstGeom prst="straightConnector1">
              <a:avLst/>
            </a:prstGeom>
            <a:noFill/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28696" name="Rectangle 24"/>
          <p:cNvSpPr>
            <a:spLocks noChangeArrowheads="1"/>
          </p:cNvSpPr>
          <p:nvPr/>
        </p:nvSpPr>
        <p:spPr bwMode="auto">
          <a:xfrm>
            <a:off x="428596" y="3357562"/>
            <a:ext cx="792961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Гомотетия переводит окружность в окружность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98" name="Rectangle 26"/>
          <p:cNvSpPr>
            <a:spLocks noChangeArrowheads="1"/>
          </p:cNvSpPr>
          <p:nvPr/>
        </p:nvSpPr>
        <p:spPr bwMode="auto">
          <a:xfrm>
            <a:off x="428596" y="3857628"/>
            <a:ext cx="814393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(Х)=Х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→ОО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ОХ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∙ОХ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∠О- общий →∆ОО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  подобен ∆ОО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по второму признаку→ 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∙О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 ; 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т.к. Х произвольная точка окружности, следовательно, окружность переходит в окружность;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5.Преобразование, обратное гомотетии с коэффициентом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≠0, есть гомотетия с тем же центром гомотетии и коэффициентом, равным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97" name="Picture 25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143108" y="4643446"/>
            <a:ext cx="161925" cy="333375"/>
          </a:xfrm>
          <a:prstGeom prst="rect">
            <a:avLst/>
          </a:prstGeom>
          <a:noFill/>
        </p:spPr>
      </p:pic>
      <p:sp>
        <p:nvSpPr>
          <p:cNvPr id="28699" name="Rectangle 27"/>
          <p:cNvSpPr>
            <a:spLocks noChangeArrowheads="1"/>
          </p:cNvSpPr>
          <p:nvPr/>
        </p:nvSpPr>
        <p:spPr bwMode="auto">
          <a:xfrm>
            <a:off x="428596" y="4929198"/>
            <a:ext cx="828680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6.При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≠1 гомотетия переводит прямую, не проходящую через центр гомотетии, в параллельную прямую, отрезок - в параллельный отрезок. Прямые, проходящие через центр гомотетии, отображаются на себя (Следует из подобия и из определения гомотетии);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7.Композиция двух гомотетий с общим центром и коэффициентами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есть гомотетия с тем же центром и коэффициентом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8.Преобразование подобия с коэффициентом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есть композиция гомотетии с коэффициентом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движения.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1142976" y="928670"/>
            <a:ext cx="6003925" cy="2276475"/>
            <a:chOff x="1470" y="1245"/>
            <a:chExt cx="9454" cy="3585"/>
          </a:xfrm>
        </p:grpSpPr>
        <p:sp>
          <p:nvSpPr>
            <p:cNvPr id="29699" name="Oval 3"/>
            <p:cNvSpPr>
              <a:spLocks noChangeArrowheads="1"/>
            </p:cNvSpPr>
            <p:nvPr/>
          </p:nvSpPr>
          <p:spPr bwMode="auto">
            <a:xfrm>
              <a:off x="1829" y="3721"/>
              <a:ext cx="71" cy="82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29700" name="AutoShape 4"/>
            <p:cNvCxnSpPr>
              <a:cxnSpLocks noChangeShapeType="1"/>
            </p:cNvCxnSpPr>
            <p:nvPr/>
          </p:nvCxnSpPr>
          <p:spPr bwMode="auto">
            <a:xfrm flipV="1">
              <a:off x="1860" y="1245"/>
              <a:ext cx="4050" cy="25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29701" name="AutoShape 5"/>
            <p:cNvCxnSpPr>
              <a:cxnSpLocks noChangeShapeType="1"/>
            </p:cNvCxnSpPr>
            <p:nvPr/>
          </p:nvCxnSpPr>
          <p:spPr bwMode="auto">
            <a:xfrm flipV="1">
              <a:off x="1860" y="1875"/>
              <a:ext cx="4830" cy="18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29702" name="AutoShape 6"/>
            <p:cNvCxnSpPr>
              <a:cxnSpLocks noChangeShapeType="1"/>
            </p:cNvCxnSpPr>
            <p:nvPr/>
          </p:nvCxnSpPr>
          <p:spPr bwMode="auto">
            <a:xfrm>
              <a:off x="1860" y="3765"/>
              <a:ext cx="5445" cy="48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grpSp>
          <p:nvGrpSpPr>
            <p:cNvPr id="29703" name="Group 7"/>
            <p:cNvGrpSpPr>
              <a:grpSpLocks/>
            </p:cNvGrpSpPr>
            <p:nvPr/>
          </p:nvGrpSpPr>
          <p:grpSpPr bwMode="auto">
            <a:xfrm>
              <a:off x="2730" y="3120"/>
              <a:ext cx="750" cy="810"/>
              <a:chOff x="2730" y="3120"/>
              <a:chExt cx="750" cy="810"/>
            </a:xfrm>
          </p:grpSpPr>
          <p:cxnSp>
            <p:nvCxnSpPr>
              <p:cNvPr id="29704" name="AutoShape 8"/>
              <p:cNvCxnSpPr>
                <a:cxnSpLocks noChangeShapeType="1"/>
              </p:cNvCxnSpPr>
              <p:nvPr/>
            </p:nvCxnSpPr>
            <p:spPr bwMode="auto">
              <a:xfrm flipH="1">
                <a:off x="2730" y="3120"/>
                <a:ext cx="165" cy="300"/>
              </a:xfrm>
              <a:prstGeom prst="straightConnector1">
                <a:avLst/>
              </a:prstGeom>
              <a:noFill/>
              <a:ln w="19050">
                <a:solidFill>
                  <a:srgbClr val="0F243E"/>
                </a:solidFill>
                <a:round/>
                <a:headEnd/>
                <a:tailEnd/>
              </a:ln>
            </p:spPr>
          </p:cxnSp>
          <p:cxnSp>
            <p:nvCxnSpPr>
              <p:cNvPr id="29705" name="AutoShape 9"/>
              <p:cNvCxnSpPr>
                <a:cxnSpLocks noChangeShapeType="1"/>
              </p:cNvCxnSpPr>
              <p:nvPr/>
            </p:nvCxnSpPr>
            <p:spPr bwMode="auto">
              <a:xfrm>
                <a:off x="2730" y="3420"/>
                <a:ext cx="750" cy="510"/>
              </a:xfrm>
              <a:prstGeom prst="straightConnector1">
                <a:avLst/>
              </a:prstGeom>
              <a:noFill/>
              <a:ln w="19050">
                <a:solidFill>
                  <a:srgbClr val="0F243E"/>
                </a:solidFill>
                <a:round/>
                <a:headEnd/>
                <a:tailEnd/>
              </a:ln>
            </p:spPr>
          </p:cxnSp>
          <p:cxnSp>
            <p:nvCxnSpPr>
              <p:cNvPr id="29706" name="AutoShape 10"/>
              <p:cNvCxnSpPr>
                <a:cxnSpLocks noChangeShapeType="1"/>
              </p:cNvCxnSpPr>
              <p:nvPr/>
            </p:nvCxnSpPr>
            <p:spPr bwMode="auto">
              <a:xfrm>
                <a:off x="2895" y="3120"/>
                <a:ext cx="585" cy="810"/>
              </a:xfrm>
              <a:prstGeom prst="straightConnector1">
                <a:avLst/>
              </a:prstGeom>
              <a:noFill/>
              <a:ln w="19050">
                <a:solidFill>
                  <a:srgbClr val="0F243E"/>
                </a:solidFill>
                <a:round/>
                <a:headEnd/>
                <a:tailEnd/>
              </a:ln>
            </p:spPr>
          </p:cxnSp>
        </p:grpSp>
        <p:grpSp>
          <p:nvGrpSpPr>
            <p:cNvPr id="29707" name="Group 11"/>
            <p:cNvGrpSpPr>
              <a:grpSpLocks/>
            </p:cNvGrpSpPr>
            <p:nvPr/>
          </p:nvGrpSpPr>
          <p:grpSpPr bwMode="auto">
            <a:xfrm>
              <a:off x="4425" y="1875"/>
              <a:ext cx="2149" cy="2321"/>
              <a:chOff x="2730" y="3120"/>
              <a:chExt cx="750" cy="810"/>
            </a:xfrm>
          </p:grpSpPr>
          <p:cxnSp>
            <p:nvCxnSpPr>
              <p:cNvPr id="29708" name="AutoShape 12"/>
              <p:cNvCxnSpPr>
                <a:cxnSpLocks noChangeShapeType="1"/>
              </p:cNvCxnSpPr>
              <p:nvPr/>
            </p:nvCxnSpPr>
            <p:spPr bwMode="auto">
              <a:xfrm flipH="1">
                <a:off x="2730" y="3120"/>
                <a:ext cx="165" cy="300"/>
              </a:xfrm>
              <a:prstGeom prst="straightConnector1">
                <a:avLst/>
              </a:prstGeom>
              <a:noFill/>
              <a:ln w="19050">
                <a:solidFill>
                  <a:srgbClr val="4E6128"/>
                </a:solidFill>
                <a:round/>
                <a:headEnd/>
                <a:tailEnd/>
              </a:ln>
            </p:spPr>
          </p:cxnSp>
          <p:cxnSp>
            <p:nvCxnSpPr>
              <p:cNvPr id="29709" name="AutoShape 13"/>
              <p:cNvCxnSpPr>
                <a:cxnSpLocks noChangeShapeType="1"/>
              </p:cNvCxnSpPr>
              <p:nvPr/>
            </p:nvCxnSpPr>
            <p:spPr bwMode="auto">
              <a:xfrm>
                <a:off x="2730" y="3420"/>
                <a:ext cx="750" cy="510"/>
              </a:xfrm>
              <a:prstGeom prst="straightConnector1">
                <a:avLst/>
              </a:prstGeom>
              <a:noFill/>
              <a:ln w="19050">
                <a:solidFill>
                  <a:srgbClr val="4E6128"/>
                </a:solidFill>
                <a:round/>
                <a:headEnd/>
                <a:tailEnd/>
              </a:ln>
            </p:spPr>
          </p:cxnSp>
          <p:cxnSp>
            <p:nvCxnSpPr>
              <p:cNvPr id="29710" name="AutoShape 14"/>
              <p:cNvCxnSpPr>
                <a:cxnSpLocks noChangeShapeType="1"/>
              </p:cNvCxnSpPr>
              <p:nvPr/>
            </p:nvCxnSpPr>
            <p:spPr bwMode="auto">
              <a:xfrm>
                <a:off x="2895" y="3120"/>
                <a:ext cx="585" cy="810"/>
              </a:xfrm>
              <a:prstGeom prst="straightConnector1">
                <a:avLst/>
              </a:prstGeom>
              <a:noFill/>
              <a:ln w="19050">
                <a:solidFill>
                  <a:srgbClr val="4E6128"/>
                </a:solidFill>
                <a:round/>
                <a:headEnd/>
                <a:tailEnd/>
              </a:ln>
            </p:spPr>
          </p:cxnSp>
        </p:grpSp>
        <p:sp>
          <p:nvSpPr>
            <p:cNvPr id="29711" name="Text Box 15"/>
            <p:cNvSpPr txBox="1">
              <a:spLocks noChangeArrowheads="1"/>
            </p:cNvSpPr>
            <p:nvPr/>
          </p:nvSpPr>
          <p:spPr bwMode="auto">
            <a:xfrm>
              <a:off x="1470" y="3420"/>
              <a:ext cx="630" cy="6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O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12" name="Text Box 16"/>
            <p:cNvSpPr txBox="1">
              <a:spLocks noChangeArrowheads="1"/>
            </p:cNvSpPr>
            <p:nvPr/>
          </p:nvSpPr>
          <p:spPr bwMode="auto">
            <a:xfrm>
              <a:off x="2640" y="2707"/>
              <a:ext cx="390" cy="45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13" name="Text Box 17"/>
            <p:cNvSpPr txBox="1">
              <a:spLocks noChangeArrowheads="1"/>
            </p:cNvSpPr>
            <p:nvPr/>
          </p:nvSpPr>
          <p:spPr bwMode="auto">
            <a:xfrm>
              <a:off x="3315" y="3913"/>
              <a:ext cx="450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14" name="Text Box 18"/>
            <p:cNvSpPr txBox="1">
              <a:spLocks noChangeArrowheads="1"/>
            </p:cNvSpPr>
            <p:nvPr/>
          </p:nvSpPr>
          <p:spPr bwMode="auto">
            <a:xfrm>
              <a:off x="4605" y="1495"/>
              <a:ext cx="585" cy="3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r>
                <a:rPr kumimoji="0" lang="en-US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*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15" name="Text Box 19"/>
            <p:cNvSpPr txBox="1">
              <a:spLocks noChangeArrowheads="1"/>
            </p:cNvSpPr>
            <p:nvPr/>
          </p:nvSpPr>
          <p:spPr bwMode="auto">
            <a:xfrm>
              <a:off x="6379" y="4168"/>
              <a:ext cx="581" cy="5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r>
                <a:rPr kumimoji="0" lang="en-US" sz="11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*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16" name="Text Box 20"/>
            <p:cNvSpPr txBox="1">
              <a:spLocks noChangeArrowheads="1"/>
            </p:cNvSpPr>
            <p:nvPr/>
          </p:nvSpPr>
          <p:spPr bwMode="auto">
            <a:xfrm>
              <a:off x="3240" y="3269"/>
              <a:ext cx="420" cy="4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9717" name="Text Box 21"/>
            <p:cNvSpPr txBox="1">
              <a:spLocks noChangeArrowheads="1"/>
            </p:cNvSpPr>
            <p:nvPr/>
          </p:nvSpPr>
          <p:spPr bwMode="auto">
            <a:xfrm>
              <a:off x="6015" y="2485"/>
              <a:ext cx="559" cy="6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</a:t>
              </a:r>
              <a:r>
                <a:rPr kumimoji="0" lang="en-US" sz="1200" b="1" i="0" u="none" strike="noStrike" cap="none" normalizeH="0" baseline="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*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29718" name="Group 22"/>
            <p:cNvGrpSpPr>
              <a:grpSpLocks/>
            </p:cNvGrpSpPr>
            <p:nvPr/>
          </p:nvGrpSpPr>
          <p:grpSpPr bwMode="auto">
            <a:xfrm>
              <a:off x="8775" y="1625"/>
              <a:ext cx="2149" cy="3205"/>
              <a:chOff x="8775" y="1390"/>
              <a:chExt cx="2149" cy="3440"/>
            </a:xfrm>
          </p:grpSpPr>
          <p:grpSp>
            <p:nvGrpSpPr>
              <p:cNvPr id="29719" name="Group 23"/>
              <p:cNvGrpSpPr>
                <a:grpSpLocks/>
              </p:cNvGrpSpPr>
              <p:nvPr/>
            </p:nvGrpSpPr>
            <p:grpSpPr bwMode="auto">
              <a:xfrm rot="1246718">
                <a:off x="8775" y="1875"/>
                <a:ext cx="2149" cy="2321"/>
                <a:chOff x="2730" y="3120"/>
                <a:chExt cx="750" cy="810"/>
              </a:xfrm>
            </p:grpSpPr>
            <p:cxnSp>
              <p:nvCxnSpPr>
                <p:cNvPr id="29720" name="AutoShape 24"/>
                <p:cNvCxnSpPr>
                  <a:cxnSpLocks noChangeShapeType="1"/>
                </p:cNvCxnSpPr>
                <p:nvPr/>
              </p:nvCxnSpPr>
              <p:spPr bwMode="auto">
                <a:xfrm flipH="1">
                  <a:off x="2730" y="3120"/>
                  <a:ext cx="165" cy="300"/>
                </a:xfrm>
                <a:prstGeom prst="straightConnector1">
                  <a:avLst/>
                </a:prstGeom>
                <a:noFill/>
                <a:ln w="19050">
                  <a:solidFill>
                    <a:srgbClr val="622423"/>
                  </a:solidFill>
                  <a:round/>
                  <a:headEnd/>
                  <a:tailEnd/>
                </a:ln>
              </p:spPr>
            </p:cxnSp>
            <p:cxnSp>
              <p:nvCxnSpPr>
                <p:cNvPr id="29721" name="AutoShape 25"/>
                <p:cNvCxnSpPr>
                  <a:cxnSpLocks noChangeShapeType="1"/>
                </p:cNvCxnSpPr>
                <p:nvPr/>
              </p:nvCxnSpPr>
              <p:spPr bwMode="auto">
                <a:xfrm>
                  <a:off x="2730" y="3420"/>
                  <a:ext cx="750" cy="510"/>
                </a:xfrm>
                <a:prstGeom prst="straightConnector1">
                  <a:avLst/>
                </a:prstGeom>
                <a:noFill/>
                <a:ln w="19050">
                  <a:solidFill>
                    <a:srgbClr val="622423"/>
                  </a:solidFill>
                  <a:round/>
                  <a:headEnd/>
                  <a:tailEnd/>
                </a:ln>
              </p:spPr>
            </p:cxnSp>
            <p:cxnSp>
              <p:nvCxnSpPr>
                <p:cNvPr id="29722" name="AutoShape 26"/>
                <p:cNvCxnSpPr>
                  <a:cxnSpLocks noChangeShapeType="1"/>
                </p:cNvCxnSpPr>
                <p:nvPr/>
              </p:nvCxnSpPr>
              <p:spPr bwMode="auto">
                <a:xfrm>
                  <a:off x="2895" y="3120"/>
                  <a:ext cx="585" cy="810"/>
                </a:xfrm>
                <a:prstGeom prst="straightConnector1">
                  <a:avLst/>
                </a:prstGeom>
                <a:noFill/>
                <a:ln w="19050">
                  <a:solidFill>
                    <a:srgbClr val="622423"/>
                  </a:solidFill>
                  <a:round/>
                  <a:headEnd/>
                  <a:tailEnd/>
                </a:ln>
              </p:spPr>
            </p:cxnSp>
          </p:grpSp>
          <p:sp>
            <p:nvSpPr>
              <p:cNvPr id="29723" name="Text Box 27"/>
              <p:cNvSpPr txBox="1">
                <a:spLocks noChangeArrowheads="1"/>
              </p:cNvSpPr>
              <p:nvPr/>
            </p:nvSpPr>
            <p:spPr bwMode="auto">
              <a:xfrm>
                <a:off x="9465" y="1390"/>
                <a:ext cx="690" cy="3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X</a:t>
                </a:r>
                <a:r>
                  <a:rPr kumimoji="0" lang="en-US" sz="11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24" name="Text Box 28"/>
              <p:cNvSpPr txBox="1">
                <a:spLocks noChangeArrowheads="1"/>
              </p:cNvSpPr>
              <p:nvPr/>
            </p:nvSpPr>
            <p:spPr bwMode="auto">
              <a:xfrm>
                <a:off x="10369" y="4365"/>
                <a:ext cx="555" cy="4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1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29725" name="Text Box 29"/>
              <p:cNvSpPr txBox="1">
                <a:spLocks noChangeArrowheads="1"/>
              </p:cNvSpPr>
              <p:nvPr/>
            </p:nvSpPr>
            <p:spPr bwMode="auto">
              <a:xfrm>
                <a:off x="10369" y="2190"/>
                <a:ext cx="539" cy="51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F</a:t>
                </a:r>
                <a:r>
                  <a:rPr kumimoji="0" lang="en-US" sz="1200" b="1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29726" name="Rectangle 30"/>
          <p:cNvSpPr>
            <a:spLocks noChangeArrowheads="1"/>
          </p:cNvSpPr>
          <p:nvPr/>
        </p:nvSpPr>
        <p:spPr bwMode="auto">
          <a:xfrm>
            <a:off x="571472" y="3786190"/>
            <a:ext cx="800105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Пусть 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где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&gt;0→ 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Р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(из определения подобия);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&gt;0 и О- произвольная→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∙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(из определения гомотетии);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Таким образом, для любых точек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фигуры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верно равенство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которое означает, что фигуры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равны, а значит, существует движение, переводящее фигуру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*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фигуру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VIII </a:t>
            </a:r>
            <a:r>
              <a:rPr lang="ru-RU" b="1" dirty="0" smtClean="0"/>
              <a:t>группа. Инверсия.</a:t>
            </a:r>
            <a:endParaRPr lang="ru-RU" dirty="0"/>
          </a:p>
        </p:txBody>
      </p:sp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57158" y="1571612"/>
            <a:ext cx="8286808" cy="1231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Пусть на плоскости задана окружность (О;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) с выколотым центром О. Инверсией 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1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8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1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с полюсом О и степенью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называется взаимно - однозначное преобразование 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→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такое, что 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∙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(точки О,М , 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-лежат на одной прямой).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Точка О выколота, т. к. не имеет образа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1" name="Группа 30"/>
          <p:cNvGrpSpPr/>
          <p:nvPr/>
        </p:nvGrpSpPr>
        <p:grpSpPr>
          <a:xfrm>
            <a:off x="1142976" y="2714620"/>
            <a:ext cx="6621031" cy="1643074"/>
            <a:chOff x="1493835" y="3071810"/>
            <a:chExt cx="4529137" cy="1123950"/>
          </a:xfrm>
        </p:grpSpPr>
        <p:sp>
          <p:nvSpPr>
            <p:cNvPr id="30722" name="Text Box 2"/>
            <p:cNvSpPr txBox="1">
              <a:spLocks noChangeArrowheads="1"/>
            </p:cNvSpPr>
            <p:nvPr/>
          </p:nvSpPr>
          <p:spPr bwMode="auto">
            <a:xfrm>
              <a:off x="1673222" y="3619497"/>
              <a:ext cx="266700" cy="3286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23" name="Oval 3"/>
            <p:cNvSpPr>
              <a:spLocks noChangeArrowheads="1"/>
            </p:cNvSpPr>
            <p:nvPr/>
          </p:nvSpPr>
          <p:spPr bwMode="auto">
            <a:xfrm>
              <a:off x="2111372" y="3722685"/>
              <a:ext cx="44450" cy="44450"/>
            </a:xfrm>
            <a:prstGeom prst="ellipse">
              <a:avLst/>
            </a:prstGeom>
            <a:solidFill>
              <a:srgbClr val="62242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4" name="Oval 4"/>
            <p:cNvSpPr>
              <a:spLocks noChangeArrowheads="1"/>
            </p:cNvSpPr>
            <p:nvPr/>
          </p:nvSpPr>
          <p:spPr bwMode="auto">
            <a:xfrm>
              <a:off x="3044822" y="3722685"/>
              <a:ext cx="44450" cy="44450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5" name="Oval 5"/>
            <p:cNvSpPr>
              <a:spLocks noChangeArrowheads="1"/>
            </p:cNvSpPr>
            <p:nvPr/>
          </p:nvSpPr>
          <p:spPr bwMode="auto">
            <a:xfrm>
              <a:off x="1493835" y="3290885"/>
              <a:ext cx="930275" cy="904875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26" name="Oval 6"/>
            <p:cNvSpPr>
              <a:spLocks noChangeArrowheads="1"/>
            </p:cNvSpPr>
            <p:nvPr/>
          </p:nvSpPr>
          <p:spPr bwMode="auto">
            <a:xfrm>
              <a:off x="1936747" y="3722685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30727" name="AutoShape 7"/>
            <p:cNvCxnSpPr>
              <a:cxnSpLocks noChangeShapeType="1"/>
            </p:cNvCxnSpPr>
            <p:nvPr/>
          </p:nvCxnSpPr>
          <p:spPr bwMode="auto">
            <a:xfrm>
              <a:off x="1955797" y="3744910"/>
              <a:ext cx="1417638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0728" name="AutoShape 8"/>
            <p:cNvCxnSpPr>
              <a:cxnSpLocks noChangeShapeType="1"/>
            </p:cNvCxnSpPr>
            <p:nvPr/>
          </p:nvCxnSpPr>
          <p:spPr bwMode="auto">
            <a:xfrm flipH="1">
              <a:off x="1955797" y="3333747"/>
              <a:ext cx="174625" cy="41116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0729" name="Oval 9"/>
            <p:cNvSpPr>
              <a:spLocks noChangeArrowheads="1"/>
            </p:cNvSpPr>
            <p:nvPr/>
          </p:nvSpPr>
          <p:spPr bwMode="auto">
            <a:xfrm>
              <a:off x="2111372" y="3722685"/>
              <a:ext cx="44450" cy="44450"/>
            </a:xfrm>
            <a:prstGeom prst="ellipse">
              <a:avLst/>
            </a:prstGeom>
            <a:solidFill>
              <a:srgbClr val="0F243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0730" name="Text Box 10"/>
            <p:cNvSpPr txBox="1">
              <a:spLocks noChangeArrowheads="1"/>
            </p:cNvSpPr>
            <p:nvPr/>
          </p:nvSpPr>
          <p:spPr bwMode="auto">
            <a:xfrm>
              <a:off x="1777997" y="3722685"/>
              <a:ext cx="219075" cy="4111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31" name="Text Box 11"/>
            <p:cNvSpPr txBox="1">
              <a:spLocks noChangeArrowheads="1"/>
            </p:cNvSpPr>
            <p:nvPr/>
          </p:nvSpPr>
          <p:spPr bwMode="auto">
            <a:xfrm>
              <a:off x="1981197" y="3744910"/>
              <a:ext cx="268288" cy="2809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32" name="Text Box 12"/>
            <p:cNvSpPr txBox="1">
              <a:spLocks noChangeArrowheads="1"/>
            </p:cNvSpPr>
            <p:nvPr/>
          </p:nvSpPr>
          <p:spPr bwMode="auto">
            <a:xfrm>
              <a:off x="1898647" y="3300410"/>
              <a:ext cx="203200" cy="3190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0733" name="Text Box 13"/>
            <p:cNvSpPr txBox="1">
              <a:spLocks noChangeArrowheads="1"/>
            </p:cNvSpPr>
            <p:nvPr/>
          </p:nvSpPr>
          <p:spPr bwMode="auto">
            <a:xfrm>
              <a:off x="2886072" y="3705222"/>
              <a:ext cx="411163" cy="2476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30734" name="Group 14"/>
            <p:cNvGrpSpPr>
              <a:grpSpLocks/>
            </p:cNvGrpSpPr>
            <p:nvPr/>
          </p:nvGrpSpPr>
          <p:grpSpPr bwMode="auto">
            <a:xfrm>
              <a:off x="4143372" y="3071810"/>
              <a:ext cx="1879600" cy="1062037"/>
              <a:chOff x="6110" y="10500"/>
              <a:chExt cx="2960" cy="1673"/>
            </a:xfrm>
          </p:grpSpPr>
          <p:grpSp>
            <p:nvGrpSpPr>
              <p:cNvPr id="30735" name="Group 15"/>
              <p:cNvGrpSpPr>
                <a:grpSpLocks/>
              </p:cNvGrpSpPr>
              <p:nvPr/>
            </p:nvGrpSpPr>
            <p:grpSpPr bwMode="auto">
              <a:xfrm>
                <a:off x="6110" y="10748"/>
                <a:ext cx="2960" cy="1425"/>
                <a:chOff x="6068" y="10682"/>
                <a:chExt cx="2960" cy="1425"/>
              </a:xfrm>
            </p:grpSpPr>
            <p:sp>
              <p:nvSpPr>
                <p:cNvPr id="30736" name="Oval 16"/>
                <p:cNvSpPr>
                  <a:spLocks noChangeArrowheads="1"/>
                </p:cNvSpPr>
                <p:nvPr/>
              </p:nvSpPr>
              <p:spPr bwMode="auto">
                <a:xfrm>
                  <a:off x="7039" y="11361"/>
                  <a:ext cx="71" cy="71"/>
                </a:xfrm>
                <a:prstGeom prst="ellipse">
                  <a:avLst/>
                </a:prstGeom>
                <a:solidFill>
                  <a:srgbClr val="622423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737" name="Oval 17"/>
                <p:cNvSpPr>
                  <a:spLocks noChangeArrowheads="1"/>
                </p:cNvSpPr>
                <p:nvPr/>
              </p:nvSpPr>
              <p:spPr bwMode="auto">
                <a:xfrm>
                  <a:off x="8510" y="11361"/>
                  <a:ext cx="71" cy="71"/>
                </a:xfrm>
                <a:prstGeom prst="ellipse">
                  <a:avLst/>
                </a:prstGeom>
                <a:solidFill>
                  <a:srgbClr val="943634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30738" name="AutoShape 18"/>
                <p:cNvCxnSpPr>
                  <a:cxnSpLocks noChangeShapeType="1"/>
                </p:cNvCxnSpPr>
                <p:nvPr/>
              </p:nvCxnSpPr>
              <p:spPr bwMode="auto">
                <a:xfrm>
                  <a:off x="7110" y="10748"/>
                  <a:ext cx="1471" cy="64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30739" name="Oval 19"/>
                <p:cNvSpPr>
                  <a:spLocks noChangeArrowheads="1"/>
                </p:cNvSpPr>
                <p:nvPr/>
              </p:nvSpPr>
              <p:spPr bwMode="auto">
                <a:xfrm>
                  <a:off x="6068" y="10682"/>
                  <a:ext cx="1465" cy="1425"/>
                </a:xfrm>
                <a:prstGeom prst="ellipse">
                  <a:avLst/>
                </a:prstGeom>
                <a:solidFill>
                  <a:srgbClr val="FFFFFF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740" name="Oval 20"/>
                <p:cNvSpPr>
                  <a:spLocks noChangeArrowheads="1"/>
                </p:cNvSpPr>
                <p:nvPr/>
              </p:nvSpPr>
              <p:spPr bwMode="auto">
                <a:xfrm>
                  <a:off x="6764" y="11361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cxnSp>
              <p:nvCxnSpPr>
                <p:cNvPr id="30741" name="AutoShape 21"/>
                <p:cNvCxnSpPr>
                  <a:cxnSpLocks noChangeShapeType="1"/>
                </p:cNvCxnSpPr>
                <p:nvPr/>
              </p:nvCxnSpPr>
              <p:spPr bwMode="auto">
                <a:xfrm>
                  <a:off x="6796" y="11397"/>
                  <a:ext cx="2232" cy="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0742" name="AutoShape 22"/>
                <p:cNvCxnSpPr>
                  <a:cxnSpLocks noChangeShapeType="1"/>
                </p:cNvCxnSpPr>
                <p:nvPr/>
              </p:nvCxnSpPr>
              <p:spPr bwMode="auto">
                <a:xfrm flipH="1">
                  <a:off x="6796" y="10748"/>
                  <a:ext cx="273" cy="64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30743" name="AutoShape 23"/>
                <p:cNvCxnSpPr>
                  <a:cxnSpLocks noChangeShapeType="1"/>
                </p:cNvCxnSpPr>
                <p:nvPr/>
              </p:nvCxnSpPr>
              <p:spPr bwMode="auto">
                <a:xfrm>
                  <a:off x="7069" y="10748"/>
                  <a:ext cx="0" cy="64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</p:cxnSp>
            <p:sp>
              <p:nvSpPr>
                <p:cNvPr id="30744" name="Oval 24"/>
                <p:cNvSpPr>
                  <a:spLocks noChangeArrowheads="1"/>
                </p:cNvSpPr>
                <p:nvPr/>
              </p:nvSpPr>
              <p:spPr bwMode="auto">
                <a:xfrm>
                  <a:off x="7039" y="11361"/>
                  <a:ext cx="71" cy="71"/>
                </a:xfrm>
                <a:prstGeom prst="ellipse">
                  <a:avLst/>
                </a:prstGeom>
                <a:solidFill>
                  <a:srgbClr val="0F243E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sp>
            <p:nvSpPr>
              <p:cNvPr id="30745" name="Text Box 25"/>
              <p:cNvSpPr txBox="1">
                <a:spLocks noChangeArrowheads="1"/>
              </p:cNvSpPr>
              <p:nvPr/>
            </p:nvSpPr>
            <p:spPr bwMode="auto">
              <a:xfrm>
                <a:off x="6447" y="11361"/>
                <a:ext cx="391" cy="4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О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46" name="Text Box 26"/>
              <p:cNvSpPr txBox="1">
                <a:spLocks noChangeArrowheads="1"/>
              </p:cNvSpPr>
              <p:nvPr/>
            </p:nvSpPr>
            <p:spPr bwMode="auto">
              <a:xfrm>
                <a:off x="6877" y="11437"/>
                <a:ext cx="435" cy="44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М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47" name="Text Box 27"/>
              <p:cNvSpPr txBox="1">
                <a:spLocks noChangeArrowheads="1"/>
              </p:cNvSpPr>
              <p:nvPr/>
            </p:nvSpPr>
            <p:spPr bwMode="auto">
              <a:xfrm>
                <a:off x="8390" y="11498"/>
                <a:ext cx="680" cy="4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М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0748" name="Text Box 28"/>
              <p:cNvSpPr txBox="1">
                <a:spLocks noChangeArrowheads="1"/>
              </p:cNvSpPr>
              <p:nvPr/>
            </p:nvSpPr>
            <p:spPr bwMode="auto">
              <a:xfrm>
                <a:off x="6960" y="10500"/>
                <a:ext cx="464" cy="3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pic>
        <p:nvPicPr>
          <p:cNvPr id="30749" name="Picture 2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62337" y="4981574"/>
            <a:ext cx="114300" cy="238125"/>
          </a:xfrm>
          <a:prstGeom prst="rect">
            <a:avLst/>
          </a:prstGeom>
          <a:noFill/>
        </p:spPr>
      </p:pic>
      <p:sp>
        <p:nvSpPr>
          <p:cNvPr id="30751" name="Rectangle 31"/>
          <p:cNvSpPr>
            <a:spLocks noChangeArrowheads="1"/>
          </p:cNvSpPr>
          <p:nvPr/>
        </p:nvSpPr>
        <p:spPr bwMode="auto">
          <a:xfrm>
            <a:off x="357158" y="4714884"/>
            <a:ext cx="8001056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1962150" algn="l"/>
              </a:tabLs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Построение соответствующих в инверсии точек: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tabLst>
                <a:tab pos="1962150" algn="l"/>
              </a:tabLst>
            </a:pP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Точка М внутри круга инверсии. МА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ОМ; ОА- радиус; АМ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⊥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ОА (АМ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- касательная); 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=ОМ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∩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АМ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(ОМ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∙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ОМ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,т.к. катет есть среднее геометрическое между гипотенузой и проекцией катета на гипотенузу);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2. Точка М -  вне круга инверсии. Построения выполняются в обратном порядке: проводится касательная к окружности и из точки касания опускается перпендикуляр.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73" name="Picture 2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946048" y="815067"/>
            <a:ext cx="152400" cy="238125"/>
          </a:xfrm>
          <a:prstGeom prst="rect">
            <a:avLst/>
          </a:prstGeom>
          <a:noFill/>
        </p:spPr>
      </p:pic>
      <p:grpSp>
        <p:nvGrpSpPr>
          <p:cNvPr id="31745" name="Group 1"/>
          <p:cNvGrpSpPr>
            <a:grpSpLocks/>
          </p:cNvGrpSpPr>
          <p:nvPr/>
        </p:nvGrpSpPr>
        <p:grpSpPr bwMode="auto">
          <a:xfrm>
            <a:off x="1571604" y="2571744"/>
            <a:ext cx="5711825" cy="2147888"/>
            <a:chOff x="1110" y="4044"/>
            <a:chExt cx="8996" cy="3383"/>
          </a:xfrm>
        </p:grpSpPr>
        <p:sp>
          <p:nvSpPr>
            <p:cNvPr id="31772" name="Text Box 28"/>
            <p:cNvSpPr txBox="1">
              <a:spLocks noChangeArrowheads="1"/>
            </p:cNvSpPr>
            <p:nvPr/>
          </p:nvSpPr>
          <p:spPr bwMode="auto">
            <a:xfrm>
              <a:off x="4341" y="5785"/>
              <a:ext cx="791" cy="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1" name="Text Box 27"/>
            <p:cNvSpPr txBox="1">
              <a:spLocks noChangeArrowheads="1"/>
            </p:cNvSpPr>
            <p:nvPr/>
          </p:nvSpPr>
          <p:spPr bwMode="auto">
            <a:xfrm>
              <a:off x="5211" y="5939"/>
              <a:ext cx="879" cy="8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70" name="Text Box 26"/>
            <p:cNvSpPr txBox="1">
              <a:spLocks noChangeArrowheads="1"/>
            </p:cNvSpPr>
            <p:nvPr/>
          </p:nvSpPr>
          <p:spPr bwMode="auto">
            <a:xfrm>
              <a:off x="8270" y="6062"/>
              <a:ext cx="1375" cy="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r>
                <a:rPr kumimoji="0" lang="ru-RU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9" name="Text Box 25"/>
            <p:cNvSpPr txBox="1">
              <a:spLocks noChangeArrowheads="1"/>
            </p:cNvSpPr>
            <p:nvPr/>
          </p:nvSpPr>
          <p:spPr bwMode="auto">
            <a:xfrm>
              <a:off x="5379" y="4044"/>
              <a:ext cx="938" cy="6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68" name="Oval 24"/>
            <p:cNvSpPr>
              <a:spLocks noChangeArrowheads="1"/>
            </p:cNvSpPr>
            <p:nvPr/>
          </p:nvSpPr>
          <p:spPr bwMode="auto">
            <a:xfrm>
              <a:off x="5623" y="5919"/>
              <a:ext cx="144" cy="143"/>
            </a:xfrm>
            <a:prstGeom prst="ellipse">
              <a:avLst/>
            </a:prstGeom>
            <a:solidFill>
              <a:srgbClr val="62242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7" name="Oval 23"/>
            <p:cNvSpPr>
              <a:spLocks noChangeArrowheads="1"/>
            </p:cNvSpPr>
            <p:nvPr/>
          </p:nvSpPr>
          <p:spPr bwMode="auto">
            <a:xfrm>
              <a:off x="8598" y="5919"/>
              <a:ext cx="143" cy="143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6" name="AutoShape 22"/>
            <p:cNvSpPr>
              <a:spLocks noChangeShapeType="1"/>
            </p:cNvSpPr>
            <p:nvPr/>
          </p:nvSpPr>
          <p:spPr bwMode="auto">
            <a:xfrm>
              <a:off x="5767" y="4679"/>
              <a:ext cx="2974" cy="1312"/>
            </a:xfrm>
            <a:prstGeom prst="straightConnector1">
              <a:avLst/>
            </a:prstGeom>
            <a:noFill/>
            <a:ln w="9525">
              <a:solidFill>
                <a:srgbClr val="365F9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5" name="Oval 21"/>
            <p:cNvSpPr>
              <a:spLocks noChangeArrowheads="1"/>
            </p:cNvSpPr>
            <p:nvPr/>
          </p:nvSpPr>
          <p:spPr bwMode="auto">
            <a:xfrm>
              <a:off x="3660" y="4545"/>
              <a:ext cx="2962" cy="2882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4" name="Oval 20"/>
            <p:cNvSpPr>
              <a:spLocks noChangeArrowheads="1"/>
            </p:cNvSpPr>
            <p:nvPr/>
          </p:nvSpPr>
          <p:spPr bwMode="auto">
            <a:xfrm>
              <a:off x="5067" y="5919"/>
              <a:ext cx="144" cy="143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3" name="AutoShape 19"/>
            <p:cNvSpPr>
              <a:spLocks noChangeShapeType="1"/>
            </p:cNvSpPr>
            <p:nvPr/>
          </p:nvSpPr>
          <p:spPr bwMode="auto">
            <a:xfrm>
              <a:off x="5211" y="5991"/>
              <a:ext cx="4513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2" name="AutoShape 18"/>
            <p:cNvSpPr>
              <a:spLocks noChangeShapeType="1"/>
            </p:cNvSpPr>
            <p:nvPr/>
          </p:nvSpPr>
          <p:spPr bwMode="auto">
            <a:xfrm flipH="1">
              <a:off x="5132" y="4627"/>
              <a:ext cx="552" cy="1312"/>
            </a:xfrm>
            <a:prstGeom prst="straightConnector1">
              <a:avLst/>
            </a:prstGeom>
            <a:noFill/>
            <a:ln w="9525">
              <a:solidFill>
                <a:srgbClr val="31849B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1" name="AutoShape 17"/>
            <p:cNvSpPr>
              <a:spLocks noChangeShapeType="1"/>
            </p:cNvSpPr>
            <p:nvPr/>
          </p:nvSpPr>
          <p:spPr bwMode="auto">
            <a:xfrm>
              <a:off x="5684" y="4627"/>
              <a:ext cx="0" cy="131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60" name="Oval 16"/>
            <p:cNvSpPr>
              <a:spLocks noChangeArrowheads="1"/>
            </p:cNvSpPr>
            <p:nvPr/>
          </p:nvSpPr>
          <p:spPr bwMode="auto">
            <a:xfrm>
              <a:off x="5623" y="5919"/>
              <a:ext cx="144" cy="143"/>
            </a:xfrm>
            <a:prstGeom prst="ellipse">
              <a:avLst/>
            </a:prstGeom>
            <a:solidFill>
              <a:srgbClr val="0F243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59" name="Text Box 15"/>
            <p:cNvSpPr txBox="1">
              <a:spLocks noChangeArrowheads="1"/>
            </p:cNvSpPr>
            <p:nvPr/>
          </p:nvSpPr>
          <p:spPr bwMode="auto">
            <a:xfrm>
              <a:off x="5379" y="5991"/>
              <a:ext cx="999" cy="8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8" name="Text Box 14"/>
            <p:cNvSpPr txBox="1">
              <a:spLocks noChangeArrowheads="1"/>
            </p:cNvSpPr>
            <p:nvPr/>
          </p:nvSpPr>
          <p:spPr bwMode="auto">
            <a:xfrm>
              <a:off x="4562" y="5919"/>
              <a:ext cx="649" cy="8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7" name="AutoShape 13"/>
            <p:cNvSpPr>
              <a:spLocks noChangeShapeType="1"/>
            </p:cNvSpPr>
            <p:nvPr/>
          </p:nvSpPr>
          <p:spPr bwMode="auto">
            <a:xfrm flipV="1">
              <a:off x="5132" y="5198"/>
              <a:ext cx="1246" cy="741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56" name="Oval 12"/>
            <p:cNvSpPr>
              <a:spLocks noChangeArrowheads="1"/>
            </p:cNvSpPr>
            <p:nvPr/>
          </p:nvSpPr>
          <p:spPr bwMode="auto">
            <a:xfrm>
              <a:off x="6857" y="5919"/>
              <a:ext cx="144" cy="143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55" name="Oval 11"/>
            <p:cNvSpPr>
              <a:spLocks noChangeArrowheads="1"/>
            </p:cNvSpPr>
            <p:nvPr/>
          </p:nvSpPr>
          <p:spPr bwMode="auto">
            <a:xfrm>
              <a:off x="6317" y="5939"/>
              <a:ext cx="144" cy="143"/>
            </a:xfrm>
            <a:prstGeom prst="ellipse">
              <a:avLst/>
            </a:prstGeom>
            <a:solidFill>
              <a:srgbClr val="0F243E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54" name="AutoShape 10"/>
            <p:cNvSpPr>
              <a:spLocks noChangeShapeType="1"/>
            </p:cNvSpPr>
            <p:nvPr/>
          </p:nvSpPr>
          <p:spPr bwMode="auto">
            <a:xfrm>
              <a:off x="6378" y="5198"/>
              <a:ext cx="547" cy="793"/>
            </a:xfrm>
            <a:prstGeom prst="straightConnector1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53" name="AutoShape 9"/>
            <p:cNvSpPr>
              <a:spLocks noChangeShapeType="1"/>
            </p:cNvSpPr>
            <p:nvPr/>
          </p:nvSpPr>
          <p:spPr bwMode="auto">
            <a:xfrm>
              <a:off x="6378" y="5198"/>
              <a:ext cx="0" cy="79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52" name="Text Box 8"/>
            <p:cNvSpPr txBox="1">
              <a:spLocks noChangeArrowheads="1"/>
            </p:cNvSpPr>
            <p:nvPr/>
          </p:nvSpPr>
          <p:spPr bwMode="auto">
            <a:xfrm>
              <a:off x="6090" y="5991"/>
              <a:ext cx="395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N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1" name="Text Box 7"/>
            <p:cNvSpPr txBox="1">
              <a:spLocks noChangeArrowheads="1"/>
            </p:cNvSpPr>
            <p:nvPr/>
          </p:nvSpPr>
          <p:spPr bwMode="auto">
            <a:xfrm>
              <a:off x="6771" y="5991"/>
              <a:ext cx="581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N</a:t>
              </a:r>
              <a:r>
                <a:rPr kumimoji="0" lang="en-US" sz="11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50" name="Text Box 6"/>
            <p:cNvSpPr txBox="1">
              <a:spLocks noChangeArrowheads="1"/>
            </p:cNvSpPr>
            <p:nvPr/>
          </p:nvSpPr>
          <p:spPr bwMode="auto">
            <a:xfrm>
              <a:off x="6485" y="5692"/>
              <a:ext cx="379" cy="4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K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9" name="AutoShape 5"/>
            <p:cNvSpPr>
              <a:spLocks noChangeShapeType="1"/>
            </p:cNvSpPr>
            <p:nvPr/>
          </p:nvSpPr>
          <p:spPr bwMode="auto">
            <a:xfrm flipH="1">
              <a:off x="1110" y="5991"/>
              <a:ext cx="4022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1748" name="Text Box 4"/>
            <p:cNvSpPr txBox="1">
              <a:spLocks noChangeArrowheads="1"/>
            </p:cNvSpPr>
            <p:nvPr/>
          </p:nvSpPr>
          <p:spPr bwMode="auto">
            <a:xfrm>
              <a:off x="1245" y="5597"/>
              <a:ext cx="705" cy="48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a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7" name="Text Box 3"/>
            <p:cNvSpPr txBox="1">
              <a:spLocks noChangeArrowheads="1"/>
            </p:cNvSpPr>
            <p:nvPr/>
          </p:nvSpPr>
          <p:spPr bwMode="auto">
            <a:xfrm>
              <a:off x="9236" y="5597"/>
              <a:ext cx="870" cy="4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b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1746" name="Text Box 2"/>
            <p:cNvSpPr txBox="1">
              <a:spLocks noChangeArrowheads="1"/>
            </p:cNvSpPr>
            <p:nvPr/>
          </p:nvSpPr>
          <p:spPr bwMode="auto">
            <a:xfrm>
              <a:off x="3345" y="5658"/>
              <a:ext cx="480" cy="5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E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1774" name="Rectangle 30"/>
          <p:cNvSpPr>
            <a:spLocks noChangeArrowheads="1"/>
          </p:cNvSpPr>
          <p:nvPr/>
        </p:nvSpPr>
        <p:spPr bwMode="auto">
          <a:xfrm>
            <a:off x="428596" y="428604"/>
            <a:ext cx="8358246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инверсии: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9621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1.Если при инверсии точка М переходит в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точку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эта инверсия переводит в точку М (инверсия - инволютивное преобразование, т.е.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-тождественное преобразование)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75" name="Rectangle 31"/>
          <p:cNvSpPr>
            <a:spLocks noChangeArrowheads="1"/>
          </p:cNvSpPr>
          <p:nvPr/>
        </p:nvSpPr>
        <p:spPr bwMode="auto">
          <a:xfrm>
            <a:off x="428596" y="1071547"/>
            <a:ext cx="8286776" cy="1661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(М)=М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то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)=М ;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2.При инверсии точки, расположенные внутри круга инверсии, переходят в точки, расположенные вне круга инверсии.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Точки, расположенные вне круга инверсии, переходят во внутренние точки круга.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Точки окружности инверсии переходят в себя.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1962150" algn="l"/>
              </a:tabLs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3.Прямая, проходящая через центр инверсии, переходит в себя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962150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89" name="Rectangle 45"/>
          <p:cNvSpPr>
            <a:spLocks noChangeArrowheads="1"/>
          </p:cNvSpPr>
          <p:nvPr/>
        </p:nvSpPr>
        <p:spPr bwMode="auto">
          <a:xfrm>
            <a:off x="571472" y="5000636"/>
            <a:ext cx="814393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Полуинтервал (ОК]→луч [К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полуинтервал 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OE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]→луч [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Ea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), К→К, Е→Е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                 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Прямая, не проходящая через центр инверсии, переходит в окружность, проходящую через центр инверсии.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70" name="Rectangle 102"/>
          <p:cNvSpPr>
            <a:spLocks noChangeArrowheads="1"/>
          </p:cNvSpPr>
          <p:nvPr/>
        </p:nvSpPr>
        <p:spPr bwMode="auto">
          <a:xfrm>
            <a:off x="4143372" y="1428736"/>
            <a:ext cx="4643470" cy="2585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⇒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ОА∙ОА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=ОВ∙ОВ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2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⇒ОА:ОВ=ОВ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:ОА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∠АОВ=∠В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⇒∆ АОВ∾∆ 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II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признак)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⇒∠ОВА=∠ОА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2.Рассмотрим окружность инверсии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(О,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и прямую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не проходящую через точку О и точку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     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проведем ОА⊥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построим точку А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В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такие, что </a:t>
            </a:r>
            <a:r>
              <a:rPr lang="en-US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en-US" sz="12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ru-RU" sz="12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en-US" sz="12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(А)=А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lang="en-US" sz="1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lang="en-US" sz="12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ru-RU" sz="12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lang="en-US" sz="1200" b="1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(В)=В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пункту (1) ∆ АОВ∾∆ В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ОА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∠ОАВ=∠ОВ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=90</a:t>
            </a:r>
            <a:r>
              <a:rPr lang="ru-RU" sz="1200" baseline="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⇒ В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лежит на окружности </a:t>
            </a:r>
            <a:r>
              <a:rPr lang="en-US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 диаметром ОА</a:t>
            </a:r>
            <a:r>
              <a:rPr lang="ru-RU" sz="1200" baseline="-30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lang="ru-RU" sz="12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lang="ru-RU" sz="12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32825" name="Group 57"/>
          <p:cNvGrpSpPr>
            <a:grpSpLocks/>
          </p:cNvGrpSpPr>
          <p:nvPr/>
        </p:nvGrpSpPr>
        <p:grpSpPr bwMode="auto">
          <a:xfrm>
            <a:off x="714348" y="1142984"/>
            <a:ext cx="2986087" cy="3830637"/>
            <a:chOff x="949" y="9091"/>
            <a:chExt cx="4703" cy="6033"/>
          </a:xfrm>
        </p:grpSpPr>
        <p:grpSp>
          <p:nvGrpSpPr>
            <p:cNvPr id="32826" name="Group 58"/>
            <p:cNvGrpSpPr>
              <a:grpSpLocks/>
            </p:cNvGrpSpPr>
            <p:nvPr/>
          </p:nvGrpSpPr>
          <p:grpSpPr bwMode="auto">
            <a:xfrm>
              <a:off x="2400" y="9091"/>
              <a:ext cx="2928" cy="1983"/>
              <a:chOff x="2400" y="9091"/>
              <a:chExt cx="2928" cy="1983"/>
            </a:xfrm>
          </p:grpSpPr>
          <p:sp>
            <p:nvSpPr>
              <p:cNvPr id="32827" name="Oval 59"/>
              <p:cNvSpPr>
                <a:spLocks noChangeArrowheads="1"/>
              </p:cNvSpPr>
              <p:nvPr/>
            </p:nvSpPr>
            <p:spPr bwMode="auto">
              <a:xfrm>
                <a:off x="2400" y="9360"/>
                <a:ext cx="1725" cy="1620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828" name="Oval 60"/>
              <p:cNvSpPr>
                <a:spLocks noChangeArrowheads="1"/>
              </p:cNvSpPr>
              <p:nvPr/>
            </p:nvSpPr>
            <p:spPr bwMode="auto">
              <a:xfrm>
                <a:off x="3203" y="10110"/>
                <a:ext cx="71" cy="71"/>
              </a:xfrm>
              <a:prstGeom prst="ellipse">
                <a:avLst/>
              </a:prstGeom>
              <a:solidFill>
                <a:srgbClr val="62242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829" name="Text Box 61"/>
              <p:cNvSpPr txBox="1">
                <a:spLocks noChangeArrowheads="1"/>
              </p:cNvSpPr>
              <p:nvPr/>
            </p:nvSpPr>
            <p:spPr bwMode="auto">
              <a:xfrm>
                <a:off x="2944" y="10032"/>
                <a:ext cx="330" cy="37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О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30" name="Oval 62"/>
              <p:cNvSpPr>
                <a:spLocks noChangeArrowheads="1"/>
              </p:cNvSpPr>
              <p:nvPr/>
            </p:nvSpPr>
            <p:spPr bwMode="auto">
              <a:xfrm>
                <a:off x="3589" y="10210"/>
                <a:ext cx="71" cy="71"/>
              </a:xfrm>
              <a:prstGeom prst="ellipse">
                <a:avLst/>
              </a:prstGeom>
              <a:solidFill>
                <a:srgbClr val="62242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831" name="Oval 63"/>
              <p:cNvSpPr>
                <a:spLocks noChangeArrowheads="1"/>
              </p:cNvSpPr>
              <p:nvPr/>
            </p:nvSpPr>
            <p:spPr bwMode="auto">
              <a:xfrm>
                <a:off x="3754" y="9727"/>
                <a:ext cx="71" cy="71"/>
              </a:xfrm>
              <a:prstGeom prst="ellipse">
                <a:avLst/>
              </a:prstGeom>
              <a:solidFill>
                <a:srgbClr val="62242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832" name="Oval 64"/>
              <p:cNvSpPr>
                <a:spLocks noChangeArrowheads="1"/>
              </p:cNvSpPr>
              <p:nvPr/>
            </p:nvSpPr>
            <p:spPr bwMode="auto">
              <a:xfrm>
                <a:off x="4173" y="9439"/>
                <a:ext cx="71" cy="71"/>
              </a:xfrm>
              <a:prstGeom prst="ellipse">
                <a:avLst/>
              </a:prstGeom>
              <a:solidFill>
                <a:srgbClr val="62242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833" name="Oval 65"/>
              <p:cNvSpPr>
                <a:spLocks noChangeArrowheads="1"/>
              </p:cNvSpPr>
              <p:nvPr/>
            </p:nvSpPr>
            <p:spPr bwMode="auto">
              <a:xfrm>
                <a:off x="4959" y="10599"/>
                <a:ext cx="71" cy="71"/>
              </a:xfrm>
              <a:prstGeom prst="ellipse">
                <a:avLst/>
              </a:prstGeom>
              <a:solidFill>
                <a:srgbClr val="622423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32834" name="AutoShape 66"/>
              <p:cNvCxnSpPr>
                <a:cxnSpLocks noChangeShapeType="1"/>
              </p:cNvCxnSpPr>
              <p:nvPr/>
            </p:nvCxnSpPr>
            <p:spPr bwMode="auto">
              <a:xfrm>
                <a:off x="3236" y="10150"/>
                <a:ext cx="2092" cy="562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cxnSp>
            <p:nvCxnSpPr>
              <p:cNvPr id="32835" name="AutoShape 67"/>
              <p:cNvCxnSpPr>
                <a:cxnSpLocks noChangeShapeType="1"/>
              </p:cNvCxnSpPr>
              <p:nvPr/>
            </p:nvCxnSpPr>
            <p:spPr bwMode="auto">
              <a:xfrm flipV="1">
                <a:off x="3274" y="9176"/>
                <a:ext cx="1359" cy="934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32836" name="Text Box 68"/>
              <p:cNvSpPr txBox="1">
                <a:spLocks noChangeArrowheads="1"/>
              </p:cNvSpPr>
              <p:nvPr/>
            </p:nvSpPr>
            <p:spPr bwMode="auto">
              <a:xfrm>
                <a:off x="3403" y="10182"/>
                <a:ext cx="351" cy="50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37" name="Text Box 69"/>
              <p:cNvSpPr txBox="1">
                <a:spLocks noChangeArrowheads="1"/>
              </p:cNvSpPr>
              <p:nvPr/>
            </p:nvSpPr>
            <p:spPr bwMode="auto">
              <a:xfrm>
                <a:off x="3506" y="9439"/>
                <a:ext cx="288" cy="4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38" name="Text Box 70"/>
              <p:cNvSpPr txBox="1">
                <a:spLocks noChangeArrowheads="1"/>
              </p:cNvSpPr>
              <p:nvPr/>
            </p:nvSpPr>
            <p:spPr bwMode="auto">
              <a:xfrm>
                <a:off x="3908" y="9091"/>
                <a:ext cx="562" cy="5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32839" name="Text Box 71"/>
              <p:cNvSpPr txBox="1">
                <a:spLocks noChangeArrowheads="1"/>
              </p:cNvSpPr>
              <p:nvPr/>
            </p:nvSpPr>
            <p:spPr bwMode="auto">
              <a:xfrm>
                <a:off x="4801" y="10599"/>
                <a:ext cx="527" cy="4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32840" name="AutoShape 72"/>
              <p:cNvCxnSpPr>
                <a:cxnSpLocks noChangeShapeType="1"/>
              </p:cNvCxnSpPr>
              <p:nvPr/>
            </p:nvCxnSpPr>
            <p:spPr bwMode="auto">
              <a:xfrm flipH="1">
                <a:off x="3624" y="9727"/>
                <a:ext cx="170" cy="554"/>
              </a:xfrm>
              <a:prstGeom prst="straightConnector1">
                <a:avLst/>
              </a:prstGeom>
              <a:noFill/>
              <a:ln w="19050">
                <a:solidFill>
                  <a:srgbClr val="17365D"/>
                </a:solidFill>
                <a:round/>
                <a:headEnd/>
                <a:tailEnd/>
              </a:ln>
            </p:spPr>
          </p:cxnSp>
          <p:cxnSp>
            <p:nvCxnSpPr>
              <p:cNvPr id="32841" name="AutoShape 73"/>
              <p:cNvCxnSpPr>
                <a:cxnSpLocks noChangeShapeType="1"/>
              </p:cNvCxnSpPr>
              <p:nvPr/>
            </p:nvCxnSpPr>
            <p:spPr bwMode="auto">
              <a:xfrm>
                <a:off x="4244" y="9510"/>
                <a:ext cx="752" cy="1159"/>
              </a:xfrm>
              <a:prstGeom prst="straightConnector1">
                <a:avLst/>
              </a:prstGeom>
              <a:noFill/>
              <a:ln w="19050">
                <a:solidFill>
                  <a:srgbClr val="943634"/>
                </a:solidFill>
                <a:round/>
                <a:headEnd/>
                <a:tailEnd/>
              </a:ln>
            </p:spPr>
          </p:cxnSp>
          <p:sp>
            <p:nvSpPr>
              <p:cNvPr id="32842" name="Arc 74"/>
              <p:cNvSpPr>
                <a:spLocks/>
              </p:cNvSpPr>
              <p:nvPr/>
            </p:nvSpPr>
            <p:spPr bwMode="auto">
              <a:xfrm flipH="1">
                <a:off x="4696" y="10412"/>
                <a:ext cx="143" cy="143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843" name="Arc 75"/>
              <p:cNvSpPr>
                <a:spLocks/>
              </p:cNvSpPr>
              <p:nvPr/>
            </p:nvSpPr>
            <p:spPr bwMode="auto">
              <a:xfrm flipH="1" flipV="1">
                <a:off x="3624" y="9872"/>
                <a:ext cx="84" cy="126"/>
              </a:xfrm>
              <a:custGeom>
                <a:avLst/>
                <a:gdLst>
                  <a:gd name="G0" fmla="+- 0 0 0"/>
                  <a:gd name="G1" fmla="+- 21600 0 0"/>
                  <a:gd name="G2" fmla="+- 21600 0 0"/>
                  <a:gd name="T0" fmla="*/ 0 w 21600"/>
                  <a:gd name="T1" fmla="*/ 0 h 21600"/>
                  <a:gd name="T2" fmla="*/ 21600 w 21600"/>
                  <a:gd name="T3" fmla="*/ 21600 h 21600"/>
                  <a:gd name="T4" fmla="*/ 0 w 21600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0" fill="none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</a:path>
                  <a:path w="21600" h="21600" stroke="0" extrusionOk="0">
                    <a:moveTo>
                      <a:pt x="-1" y="0"/>
                    </a:moveTo>
                    <a:cubicBezTo>
                      <a:pt x="11929" y="0"/>
                      <a:pt x="21600" y="9670"/>
                      <a:pt x="21600" y="21600"/>
                    </a:cubicBezTo>
                    <a:lnTo>
                      <a:pt x="0" y="21600"/>
                    </a:lnTo>
                    <a:close/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  <p:cxnSp>
          <p:nvCxnSpPr>
            <p:cNvPr id="32844" name="AutoShape 76"/>
            <p:cNvCxnSpPr>
              <a:cxnSpLocks noChangeShapeType="1"/>
            </p:cNvCxnSpPr>
            <p:nvPr/>
          </p:nvCxnSpPr>
          <p:spPr bwMode="auto">
            <a:xfrm flipV="1">
              <a:off x="3345" y="11074"/>
              <a:ext cx="1651" cy="4050"/>
            </a:xfrm>
            <a:prstGeom prst="straightConnector1">
              <a:avLst/>
            </a:prstGeom>
            <a:noFill/>
            <a:ln w="19050">
              <a:solidFill>
                <a:srgbClr val="622423"/>
              </a:solidFill>
              <a:round/>
              <a:headEnd/>
              <a:tailEnd/>
            </a:ln>
          </p:spPr>
        </p:cxnSp>
        <p:cxnSp>
          <p:nvCxnSpPr>
            <p:cNvPr id="32845" name="AutoShape 77"/>
            <p:cNvCxnSpPr>
              <a:cxnSpLocks noChangeShapeType="1"/>
            </p:cNvCxnSpPr>
            <p:nvPr/>
          </p:nvCxnSpPr>
          <p:spPr bwMode="auto">
            <a:xfrm>
              <a:off x="2535" y="12925"/>
              <a:ext cx="354" cy="62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2846" name="Oval 78"/>
            <p:cNvSpPr>
              <a:spLocks noChangeArrowheads="1"/>
            </p:cNvSpPr>
            <p:nvPr/>
          </p:nvSpPr>
          <p:spPr bwMode="auto">
            <a:xfrm>
              <a:off x="2078" y="12925"/>
              <a:ext cx="811" cy="750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47" name="Oval 79"/>
            <p:cNvSpPr>
              <a:spLocks noChangeArrowheads="1"/>
            </p:cNvSpPr>
            <p:nvPr/>
          </p:nvSpPr>
          <p:spPr bwMode="auto">
            <a:xfrm>
              <a:off x="949" y="12215"/>
              <a:ext cx="2254" cy="2258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48" name="Text Box 80"/>
            <p:cNvSpPr txBox="1">
              <a:spLocks noChangeArrowheads="1"/>
            </p:cNvSpPr>
            <p:nvPr/>
          </p:nvSpPr>
          <p:spPr bwMode="auto">
            <a:xfrm>
              <a:off x="1686" y="13147"/>
              <a:ext cx="71" cy="1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49" name="Oval 81"/>
            <p:cNvSpPr>
              <a:spLocks noChangeArrowheads="1"/>
            </p:cNvSpPr>
            <p:nvPr/>
          </p:nvSpPr>
          <p:spPr bwMode="auto">
            <a:xfrm>
              <a:off x="4903" y="11114"/>
              <a:ext cx="93" cy="99"/>
            </a:xfrm>
            <a:prstGeom prst="ellipse">
              <a:avLst/>
            </a:prstGeom>
            <a:solidFill>
              <a:srgbClr val="62242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50" name="Oval 82"/>
            <p:cNvSpPr>
              <a:spLocks noChangeArrowheads="1"/>
            </p:cNvSpPr>
            <p:nvPr/>
          </p:nvSpPr>
          <p:spPr bwMode="auto">
            <a:xfrm>
              <a:off x="3815" y="13761"/>
              <a:ext cx="93" cy="99"/>
            </a:xfrm>
            <a:prstGeom prst="ellipse">
              <a:avLst/>
            </a:prstGeom>
            <a:solidFill>
              <a:srgbClr val="62242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51" name="Text Box 83"/>
            <p:cNvSpPr txBox="1">
              <a:spLocks noChangeArrowheads="1"/>
            </p:cNvSpPr>
            <p:nvPr/>
          </p:nvSpPr>
          <p:spPr bwMode="auto">
            <a:xfrm>
              <a:off x="2670" y="13455"/>
              <a:ext cx="675" cy="7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52" name="Text Box 84"/>
            <p:cNvSpPr txBox="1">
              <a:spLocks noChangeArrowheads="1"/>
            </p:cNvSpPr>
            <p:nvPr/>
          </p:nvSpPr>
          <p:spPr bwMode="auto">
            <a:xfrm>
              <a:off x="2233" y="12431"/>
              <a:ext cx="544" cy="6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53" name="Text Box 85"/>
            <p:cNvSpPr txBox="1">
              <a:spLocks noChangeArrowheads="1"/>
            </p:cNvSpPr>
            <p:nvPr/>
          </p:nvSpPr>
          <p:spPr bwMode="auto">
            <a:xfrm>
              <a:off x="4996" y="11074"/>
              <a:ext cx="656" cy="5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54" name="Text Box 86"/>
            <p:cNvSpPr txBox="1">
              <a:spLocks noChangeArrowheads="1"/>
            </p:cNvSpPr>
            <p:nvPr/>
          </p:nvSpPr>
          <p:spPr bwMode="auto">
            <a:xfrm>
              <a:off x="3873" y="13763"/>
              <a:ext cx="689" cy="6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55" name="Oval 87"/>
            <p:cNvSpPr>
              <a:spLocks noChangeArrowheads="1"/>
            </p:cNvSpPr>
            <p:nvPr/>
          </p:nvSpPr>
          <p:spPr bwMode="auto">
            <a:xfrm>
              <a:off x="2075" y="12930"/>
              <a:ext cx="794" cy="833"/>
            </a:xfrm>
            <a:prstGeom prst="ellipse">
              <a:avLst/>
            </a:prstGeom>
            <a:solidFill>
              <a:srgbClr val="FFFFFF"/>
            </a:solidFill>
            <a:ln w="19050">
              <a:solidFill>
                <a:srgbClr val="622423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32856" name="AutoShape 88"/>
            <p:cNvCxnSpPr>
              <a:cxnSpLocks noChangeShapeType="1"/>
            </p:cNvCxnSpPr>
            <p:nvPr/>
          </p:nvCxnSpPr>
          <p:spPr bwMode="auto">
            <a:xfrm>
              <a:off x="2024" y="13278"/>
              <a:ext cx="2734" cy="78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32857" name="AutoShape 89"/>
            <p:cNvCxnSpPr>
              <a:cxnSpLocks noChangeShapeType="1"/>
            </p:cNvCxnSpPr>
            <p:nvPr/>
          </p:nvCxnSpPr>
          <p:spPr bwMode="auto">
            <a:xfrm flipV="1">
              <a:off x="2095" y="11175"/>
              <a:ext cx="2864" cy="2103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32858" name="Oval 90"/>
            <p:cNvSpPr>
              <a:spLocks noChangeArrowheads="1"/>
            </p:cNvSpPr>
            <p:nvPr/>
          </p:nvSpPr>
          <p:spPr bwMode="auto">
            <a:xfrm>
              <a:off x="2493" y="12884"/>
              <a:ext cx="93" cy="99"/>
            </a:xfrm>
            <a:prstGeom prst="ellipse">
              <a:avLst/>
            </a:prstGeom>
            <a:solidFill>
              <a:srgbClr val="62242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59" name="Oval 91"/>
            <p:cNvSpPr>
              <a:spLocks noChangeArrowheads="1"/>
            </p:cNvSpPr>
            <p:nvPr/>
          </p:nvSpPr>
          <p:spPr bwMode="auto">
            <a:xfrm>
              <a:off x="2777" y="13455"/>
              <a:ext cx="92" cy="99"/>
            </a:xfrm>
            <a:prstGeom prst="ellipse">
              <a:avLst/>
            </a:prstGeom>
            <a:solidFill>
              <a:srgbClr val="622423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60" name="Oval 92"/>
            <p:cNvSpPr>
              <a:spLocks noChangeArrowheads="1"/>
            </p:cNvSpPr>
            <p:nvPr/>
          </p:nvSpPr>
          <p:spPr bwMode="auto">
            <a:xfrm>
              <a:off x="2024" y="13226"/>
              <a:ext cx="93" cy="99"/>
            </a:xfrm>
            <a:prstGeom prst="ellips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32861" name="Text Box 93"/>
            <p:cNvSpPr txBox="1">
              <a:spLocks noChangeArrowheads="1"/>
            </p:cNvSpPr>
            <p:nvPr/>
          </p:nvSpPr>
          <p:spPr bwMode="auto">
            <a:xfrm>
              <a:off x="1686" y="13115"/>
              <a:ext cx="299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32862" name="Text Box 94"/>
            <p:cNvSpPr txBox="1">
              <a:spLocks noChangeArrowheads="1"/>
            </p:cNvSpPr>
            <p:nvPr/>
          </p:nvSpPr>
          <p:spPr bwMode="auto">
            <a:xfrm>
              <a:off x="3403" y="14719"/>
              <a:ext cx="808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32863" name="AutoShape 95"/>
            <p:cNvCxnSpPr>
              <a:cxnSpLocks noChangeShapeType="1"/>
            </p:cNvCxnSpPr>
            <p:nvPr/>
          </p:nvCxnSpPr>
          <p:spPr bwMode="auto">
            <a:xfrm flipH="1" flipV="1">
              <a:off x="2535" y="12927"/>
              <a:ext cx="242" cy="5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64" name="AutoShape 96"/>
            <p:cNvCxnSpPr>
              <a:cxnSpLocks noChangeShapeType="1"/>
            </p:cNvCxnSpPr>
            <p:nvPr/>
          </p:nvCxnSpPr>
          <p:spPr bwMode="auto">
            <a:xfrm flipV="1">
              <a:off x="3643" y="13455"/>
              <a:ext cx="111" cy="27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32865" name="AutoShape 97"/>
            <p:cNvCxnSpPr>
              <a:cxnSpLocks noChangeShapeType="1"/>
            </p:cNvCxnSpPr>
            <p:nvPr/>
          </p:nvCxnSpPr>
          <p:spPr bwMode="auto">
            <a:xfrm>
              <a:off x="3754" y="13455"/>
              <a:ext cx="218" cy="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32866" name="Arc 98"/>
            <p:cNvSpPr>
              <a:spLocks/>
            </p:cNvSpPr>
            <p:nvPr/>
          </p:nvSpPr>
          <p:spPr bwMode="auto">
            <a:xfrm rot="-967005" flipH="1" flipV="1">
              <a:off x="2400" y="13033"/>
              <a:ext cx="186" cy="122"/>
            </a:xfrm>
            <a:custGeom>
              <a:avLst/>
              <a:gdLst>
                <a:gd name="G0" fmla="+- 0 0 0"/>
                <a:gd name="G1" fmla="+- 21600 0 0"/>
                <a:gd name="G2" fmla="+- 21600 0 0"/>
                <a:gd name="T0" fmla="*/ 0 w 21600"/>
                <a:gd name="T1" fmla="*/ 0 h 21600"/>
                <a:gd name="T2" fmla="*/ 21600 w 21600"/>
                <a:gd name="T3" fmla="*/ 21600 h 21600"/>
                <a:gd name="T4" fmla="*/ 0 w 21600"/>
                <a:gd name="T5" fmla="*/ 2160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pic>
        <p:nvPicPr>
          <p:cNvPr id="32867" name="Picture 99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115300" y="2557462"/>
            <a:ext cx="114300" cy="238125"/>
          </a:xfrm>
          <a:prstGeom prst="rect">
            <a:avLst/>
          </a:prstGeom>
          <a:noFill/>
        </p:spPr>
      </p:pic>
      <p:sp>
        <p:nvSpPr>
          <p:cNvPr id="32869" name="Rectangle 101"/>
          <p:cNvSpPr>
            <a:spLocks noChangeArrowheads="1"/>
          </p:cNvSpPr>
          <p:nvPr/>
        </p:nvSpPr>
        <p:spPr bwMode="auto">
          <a:xfrm>
            <a:off x="4143372" y="1142984"/>
            <a:ext cx="29289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1.Если  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r>
              <a:rPr kumimoji="0" lang="en-US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I</a:t>
            </a:r>
            <a:r>
              <a:rPr lang="ru-RU" b="1" dirty="0" smtClean="0"/>
              <a:t> - группа.  Свойства движения</a:t>
            </a:r>
            <a:endParaRPr lang="ru-RU" dirty="0"/>
          </a:p>
        </p:txBody>
      </p:sp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428596" y="2786058"/>
            <a:ext cx="4322074" cy="2143140"/>
            <a:chOff x="1305" y="14276"/>
            <a:chExt cx="4830" cy="2393"/>
          </a:xfrm>
        </p:grpSpPr>
        <p:cxnSp>
          <p:nvCxnSpPr>
            <p:cNvPr id="1027" name="AutoShape 3"/>
            <p:cNvCxnSpPr>
              <a:cxnSpLocks noChangeShapeType="1"/>
            </p:cNvCxnSpPr>
            <p:nvPr/>
          </p:nvCxnSpPr>
          <p:spPr bwMode="auto">
            <a:xfrm flipV="1">
              <a:off x="1305" y="14295"/>
              <a:ext cx="3570" cy="915"/>
            </a:xfrm>
            <a:prstGeom prst="straightConnector1">
              <a:avLst/>
            </a:prstGeom>
            <a:noFill/>
            <a:ln w="19050">
              <a:solidFill>
                <a:srgbClr val="622423"/>
              </a:solidFill>
              <a:round/>
              <a:headEnd/>
              <a:tailEnd/>
            </a:ln>
          </p:spPr>
        </p:cxnSp>
        <p:cxnSp>
          <p:nvCxnSpPr>
            <p:cNvPr id="1028" name="AutoShape 4"/>
            <p:cNvCxnSpPr>
              <a:cxnSpLocks noChangeShapeType="1"/>
            </p:cNvCxnSpPr>
            <p:nvPr/>
          </p:nvCxnSpPr>
          <p:spPr bwMode="auto">
            <a:xfrm>
              <a:off x="1305" y="16320"/>
              <a:ext cx="4755" cy="30"/>
            </a:xfrm>
            <a:prstGeom prst="straightConnector1">
              <a:avLst/>
            </a:prstGeom>
            <a:noFill/>
            <a:ln w="19050">
              <a:solidFill>
                <a:srgbClr val="17365D"/>
              </a:solidFill>
              <a:round/>
              <a:headEnd/>
              <a:tailEnd/>
            </a:ln>
          </p:spPr>
        </p:cxnSp>
        <p:sp>
          <p:nvSpPr>
            <p:cNvPr id="1029" name="Oval 5"/>
            <p:cNvSpPr>
              <a:spLocks noChangeArrowheads="1"/>
            </p:cNvSpPr>
            <p:nvPr/>
          </p:nvSpPr>
          <p:spPr bwMode="auto">
            <a:xfrm>
              <a:off x="1643" y="15080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0" name="Oval 6"/>
            <p:cNvSpPr>
              <a:spLocks noChangeArrowheads="1"/>
            </p:cNvSpPr>
            <p:nvPr/>
          </p:nvSpPr>
          <p:spPr bwMode="auto">
            <a:xfrm>
              <a:off x="2312" y="14896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1" name="Oval 7"/>
            <p:cNvSpPr>
              <a:spLocks noChangeArrowheads="1"/>
            </p:cNvSpPr>
            <p:nvPr/>
          </p:nvSpPr>
          <p:spPr bwMode="auto">
            <a:xfrm>
              <a:off x="3083" y="14691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2" name="Oval 8"/>
            <p:cNvSpPr>
              <a:spLocks noChangeArrowheads="1"/>
            </p:cNvSpPr>
            <p:nvPr/>
          </p:nvSpPr>
          <p:spPr bwMode="auto">
            <a:xfrm>
              <a:off x="4055" y="16279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3" name="Oval 9"/>
            <p:cNvSpPr>
              <a:spLocks noChangeArrowheads="1"/>
            </p:cNvSpPr>
            <p:nvPr/>
          </p:nvSpPr>
          <p:spPr bwMode="auto">
            <a:xfrm>
              <a:off x="3083" y="16279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4" name="Oval 10"/>
            <p:cNvSpPr>
              <a:spLocks noChangeArrowheads="1"/>
            </p:cNvSpPr>
            <p:nvPr/>
          </p:nvSpPr>
          <p:spPr bwMode="auto">
            <a:xfrm>
              <a:off x="2383" y="16279"/>
              <a:ext cx="71" cy="71"/>
            </a:xfrm>
            <a:prstGeom prst="ellipse">
              <a:avLst/>
            </a:prstGeom>
            <a:solidFill>
              <a:srgbClr val="FFFFFF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35" name="Text Box 11"/>
            <p:cNvSpPr txBox="1">
              <a:spLocks noChangeArrowheads="1"/>
            </p:cNvSpPr>
            <p:nvPr/>
          </p:nvSpPr>
          <p:spPr bwMode="auto">
            <a:xfrm>
              <a:off x="1431" y="14691"/>
              <a:ext cx="748" cy="7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6" name="Text Box 12"/>
            <p:cNvSpPr txBox="1">
              <a:spLocks noChangeArrowheads="1"/>
            </p:cNvSpPr>
            <p:nvPr/>
          </p:nvSpPr>
          <p:spPr bwMode="auto">
            <a:xfrm>
              <a:off x="2179" y="14506"/>
              <a:ext cx="816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r>
                <a:rPr kumimoji="0" lang="en-US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7" name="Text Box 13"/>
            <p:cNvSpPr txBox="1">
              <a:spLocks noChangeArrowheads="1"/>
            </p:cNvSpPr>
            <p:nvPr/>
          </p:nvSpPr>
          <p:spPr bwMode="auto">
            <a:xfrm>
              <a:off x="2916" y="14276"/>
              <a:ext cx="565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r>
                <a:rPr kumimoji="0" lang="en-US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8" name="Text Box 14"/>
            <p:cNvSpPr txBox="1">
              <a:spLocks noChangeArrowheads="1"/>
            </p:cNvSpPr>
            <p:nvPr/>
          </p:nvSpPr>
          <p:spPr bwMode="auto">
            <a:xfrm>
              <a:off x="2252" y="15926"/>
              <a:ext cx="401" cy="3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39" name="Text Box 15"/>
            <p:cNvSpPr txBox="1">
              <a:spLocks noChangeArrowheads="1"/>
            </p:cNvSpPr>
            <p:nvPr/>
          </p:nvSpPr>
          <p:spPr bwMode="auto">
            <a:xfrm>
              <a:off x="2916" y="15890"/>
              <a:ext cx="398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0" name="Text Box 16"/>
            <p:cNvSpPr txBox="1">
              <a:spLocks noChangeArrowheads="1"/>
            </p:cNvSpPr>
            <p:nvPr/>
          </p:nvSpPr>
          <p:spPr bwMode="auto">
            <a:xfrm>
              <a:off x="3875" y="15890"/>
              <a:ext cx="406" cy="3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C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1" name="Text Box 17"/>
            <p:cNvSpPr txBox="1">
              <a:spLocks noChangeArrowheads="1"/>
            </p:cNvSpPr>
            <p:nvPr/>
          </p:nvSpPr>
          <p:spPr bwMode="auto">
            <a:xfrm>
              <a:off x="5625" y="16279"/>
              <a:ext cx="510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42" name="Text Box 18"/>
            <p:cNvSpPr txBox="1">
              <a:spLocks noChangeArrowheads="1"/>
            </p:cNvSpPr>
            <p:nvPr/>
          </p:nvSpPr>
          <p:spPr bwMode="auto">
            <a:xfrm>
              <a:off x="4680" y="14276"/>
              <a:ext cx="615" cy="4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r>
                <a:rPr kumimoji="0" lang="en-US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043" name="Rectangle 19"/>
          <p:cNvSpPr>
            <a:spLocks noChangeArrowheads="1"/>
          </p:cNvSpPr>
          <p:nvPr/>
        </p:nvSpPr>
        <p:spPr bwMode="auto">
          <a:xfrm>
            <a:off x="285720" y="1571612"/>
            <a:ext cx="85725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 1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движении точки, лежащие на прямой, переходят в точки, лежащие на прямой, причем порядок взаимного расположения точек на прямой сохраняется.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4" name="Rectangle 20"/>
          <p:cNvSpPr>
            <a:spLocks noChangeArrowheads="1"/>
          </p:cNvSpPr>
          <p:nvPr/>
        </p:nvSpPr>
        <p:spPr bwMode="auto">
          <a:xfrm>
            <a:off x="4857752" y="2643182"/>
            <a:ext cx="3857652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Докозательство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Пусть точки  А, В и С принадлежат прямой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причем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А-В-С →АВ+ВС=АС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(С)=С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т.к.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движение, то А 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=АВ,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=ВС, 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=АС →  А 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=АВ+ВС=АС=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принадлежат некоторой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 А 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45" name="Rectangle 21"/>
          <p:cNvSpPr>
            <a:spLocks noChangeArrowheads="1"/>
          </p:cNvSpPr>
          <p:nvPr/>
        </p:nvSpPr>
        <p:spPr bwMode="auto">
          <a:xfrm>
            <a:off x="285720" y="5143512"/>
            <a:ext cx="850112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Следствие 1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619375" algn="l"/>
              </a:tabLst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движении прямые переходят в прямые , лучи - в лучи, отрезок заданной длины - в отрезок той же длины.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43" name="Rectangle 19"/>
          <p:cNvSpPr>
            <a:spLocks noChangeArrowheads="1"/>
          </p:cNvSpPr>
          <p:nvPr/>
        </p:nvSpPr>
        <p:spPr bwMode="auto">
          <a:xfrm>
            <a:off x="285720" y="2500306"/>
            <a:ext cx="850112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 3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движении треугольник отображается на равный ему треугольник.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2251" name="Rectangle 27"/>
          <p:cNvSpPr>
            <a:spLocks noChangeArrowheads="1"/>
          </p:cNvSpPr>
          <p:nvPr/>
        </p:nvSpPr>
        <p:spPr bwMode="auto">
          <a:xfrm>
            <a:off x="285720" y="4929198"/>
            <a:ext cx="850112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64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Следствие 2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6450" algn="l"/>
              </a:tabLst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движении угол переходит в равный ему угол, фигура переходит в равную фигуру.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571472" y="3071810"/>
            <a:ext cx="3492500" cy="1785938"/>
            <a:chOff x="609600" y="1247775"/>
            <a:chExt cx="3492500" cy="1785938"/>
          </a:xfrm>
        </p:grpSpPr>
        <p:sp>
          <p:nvSpPr>
            <p:cNvPr id="52252" name="Text Box 28"/>
            <p:cNvSpPr txBox="1">
              <a:spLocks noChangeArrowheads="1"/>
            </p:cNvSpPr>
            <p:nvPr/>
          </p:nvSpPr>
          <p:spPr bwMode="auto">
            <a:xfrm>
              <a:off x="1279525" y="1247775"/>
              <a:ext cx="247650" cy="238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2253" name="Group 29"/>
            <p:cNvGrpSpPr>
              <a:grpSpLocks/>
            </p:cNvGrpSpPr>
            <p:nvPr/>
          </p:nvGrpSpPr>
          <p:grpSpPr bwMode="auto">
            <a:xfrm>
              <a:off x="609600" y="1379538"/>
              <a:ext cx="3492500" cy="1654175"/>
              <a:chOff x="465" y="7050"/>
              <a:chExt cx="5920" cy="2804"/>
            </a:xfrm>
          </p:grpSpPr>
          <p:sp>
            <p:nvSpPr>
              <p:cNvPr id="52254" name="Text Box 30"/>
              <p:cNvSpPr txBox="1">
                <a:spLocks noChangeArrowheads="1"/>
              </p:cNvSpPr>
              <p:nvPr/>
            </p:nvSpPr>
            <p:spPr bwMode="auto">
              <a:xfrm>
                <a:off x="465" y="8055"/>
                <a:ext cx="400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55" name="Text Box 31"/>
              <p:cNvSpPr txBox="1">
                <a:spLocks noChangeArrowheads="1"/>
              </p:cNvSpPr>
              <p:nvPr/>
            </p:nvSpPr>
            <p:spPr bwMode="auto">
              <a:xfrm>
                <a:off x="4415" y="9494"/>
                <a:ext cx="52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В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56" name="Text Box 32"/>
              <p:cNvSpPr txBox="1">
                <a:spLocks noChangeArrowheads="1"/>
              </p:cNvSpPr>
              <p:nvPr/>
            </p:nvSpPr>
            <p:spPr bwMode="auto">
              <a:xfrm>
                <a:off x="4305" y="7050"/>
                <a:ext cx="630" cy="39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52257" name="Group 33"/>
              <p:cNvGrpSpPr>
                <a:grpSpLocks/>
              </p:cNvGrpSpPr>
              <p:nvPr/>
            </p:nvGrpSpPr>
            <p:grpSpPr bwMode="auto">
              <a:xfrm>
                <a:off x="865" y="7335"/>
                <a:ext cx="1385" cy="1890"/>
                <a:chOff x="865" y="7335"/>
                <a:chExt cx="1385" cy="1890"/>
              </a:xfrm>
            </p:grpSpPr>
            <p:cxnSp>
              <p:nvCxnSpPr>
                <p:cNvPr id="52258" name="AutoShape 34"/>
                <p:cNvCxnSpPr>
                  <a:cxnSpLocks noChangeShapeType="1"/>
                </p:cNvCxnSpPr>
                <p:nvPr/>
              </p:nvCxnSpPr>
              <p:spPr bwMode="auto">
                <a:xfrm>
                  <a:off x="1948" y="7335"/>
                  <a:ext cx="302" cy="1890"/>
                </a:xfrm>
                <a:prstGeom prst="straightConnector1">
                  <a:avLst/>
                </a:prstGeom>
                <a:noFill/>
                <a:ln w="19050">
                  <a:solidFill>
                    <a:srgbClr val="365F91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259" name="AutoShape 35"/>
                <p:cNvCxnSpPr>
                  <a:cxnSpLocks noChangeShapeType="1"/>
                </p:cNvCxnSpPr>
                <p:nvPr/>
              </p:nvCxnSpPr>
              <p:spPr bwMode="auto">
                <a:xfrm flipH="1">
                  <a:off x="865" y="7335"/>
                  <a:ext cx="1083" cy="1035"/>
                </a:xfrm>
                <a:prstGeom prst="straightConnector1">
                  <a:avLst/>
                </a:prstGeom>
                <a:noFill/>
                <a:ln w="19050">
                  <a:solidFill>
                    <a:srgbClr val="365F91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260" name="AutoShape 36"/>
                <p:cNvCxnSpPr>
                  <a:cxnSpLocks noChangeShapeType="1"/>
                </p:cNvCxnSpPr>
                <p:nvPr/>
              </p:nvCxnSpPr>
              <p:spPr bwMode="auto">
                <a:xfrm>
                  <a:off x="865" y="8370"/>
                  <a:ext cx="1385" cy="855"/>
                </a:xfrm>
                <a:prstGeom prst="straightConnector1">
                  <a:avLst/>
                </a:prstGeom>
                <a:noFill/>
                <a:ln w="19050">
                  <a:solidFill>
                    <a:srgbClr val="365F91"/>
                  </a:solidFill>
                  <a:round/>
                  <a:headEnd/>
                  <a:tailEnd/>
                </a:ln>
              </p:spPr>
            </p:cxnSp>
          </p:grpSp>
          <p:grpSp>
            <p:nvGrpSpPr>
              <p:cNvPr id="52261" name="Group 37"/>
              <p:cNvGrpSpPr>
                <a:grpSpLocks/>
              </p:cNvGrpSpPr>
              <p:nvPr/>
            </p:nvGrpSpPr>
            <p:grpSpPr bwMode="auto">
              <a:xfrm>
                <a:off x="4389" y="7440"/>
                <a:ext cx="1411" cy="1890"/>
                <a:chOff x="4389" y="7440"/>
                <a:chExt cx="1411" cy="1890"/>
              </a:xfrm>
            </p:grpSpPr>
            <p:cxnSp>
              <p:nvCxnSpPr>
                <p:cNvPr id="52262" name="AutoShape 38"/>
                <p:cNvCxnSpPr>
                  <a:cxnSpLocks noChangeShapeType="1"/>
                </p:cNvCxnSpPr>
                <p:nvPr/>
              </p:nvCxnSpPr>
              <p:spPr bwMode="auto">
                <a:xfrm flipH="1">
                  <a:off x="4717" y="8295"/>
                  <a:ext cx="1083" cy="1035"/>
                </a:xfrm>
                <a:prstGeom prst="straightConnector1">
                  <a:avLst/>
                </a:prstGeom>
                <a:noFill/>
                <a:ln w="19050">
                  <a:solidFill>
                    <a:srgbClr val="C0504D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263" name="AutoShape 39"/>
                <p:cNvCxnSpPr>
                  <a:cxnSpLocks noChangeShapeType="1"/>
                </p:cNvCxnSpPr>
                <p:nvPr/>
              </p:nvCxnSpPr>
              <p:spPr bwMode="auto">
                <a:xfrm>
                  <a:off x="4415" y="7440"/>
                  <a:ext cx="1385" cy="855"/>
                </a:xfrm>
                <a:prstGeom prst="straightConnector1">
                  <a:avLst/>
                </a:prstGeom>
                <a:noFill/>
                <a:ln w="19050">
                  <a:solidFill>
                    <a:srgbClr val="C0504D"/>
                  </a:solidFill>
                  <a:round/>
                  <a:headEnd/>
                  <a:tailEnd/>
                </a:ln>
              </p:spPr>
            </p:cxnSp>
            <p:cxnSp>
              <p:nvCxnSpPr>
                <p:cNvPr id="52264" name="AutoShape 40"/>
                <p:cNvCxnSpPr>
                  <a:cxnSpLocks noChangeShapeType="1"/>
                </p:cNvCxnSpPr>
                <p:nvPr/>
              </p:nvCxnSpPr>
              <p:spPr bwMode="auto">
                <a:xfrm>
                  <a:off x="4389" y="7440"/>
                  <a:ext cx="302" cy="1890"/>
                </a:xfrm>
                <a:prstGeom prst="straightConnector1">
                  <a:avLst/>
                </a:prstGeom>
                <a:noFill/>
                <a:ln w="19050">
                  <a:solidFill>
                    <a:srgbClr val="C0504D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52265" name="AutoShape 41"/>
              <p:cNvCxnSpPr>
                <a:cxnSpLocks noChangeShapeType="1"/>
              </p:cNvCxnSpPr>
              <p:nvPr/>
            </p:nvCxnSpPr>
            <p:spPr bwMode="auto">
              <a:xfrm>
                <a:off x="2507" y="8055"/>
                <a:ext cx="1683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 type="triangle" w="med" len="med"/>
              </a:ln>
            </p:spPr>
          </p:cxnSp>
          <p:sp>
            <p:nvSpPr>
              <p:cNvPr id="52266" name="Text Box 42"/>
              <p:cNvSpPr txBox="1">
                <a:spLocks noChangeArrowheads="1"/>
              </p:cNvSpPr>
              <p:nvPr/>
            </p:nvSpPr>
            <p:spPr bwMode="auto">
              <a:xfrm>
                <a:off x="3090" y="7695"/>
                <a:ext cx="365" cy="4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f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67" name="Text Box 43"/>
              <p:cNvSpPr txBox="1">
                <a:spLocks noChangeArrowheads="1"/>
              </p:cNvSpPr>
              <p:nvPr/>
            </p:nvSpPr>
            <p:spPr bwMode="auto">
              <a:xfrm>
                <a:off x="1948" y="9359"/>
                <a:ext cx="458" cy="42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2268" name="Text Box 44"/>
              <p:cNvSpPr txBox="1">
                <a:spLocks noChangeArrowheads="1"/>
              </p:cNvSpPr>
              <p:nvPr/>
            </p:nvSpPr>
            <p:spPr bwMode="auto">
              <a:xfrm>
                <a:off x="5800" y="8070"/>
                <a:ext cx="585" cy="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2269" name="Rectangle 45"/>
          <p:cNvSpPr>
            <a:spLocks noChangeArrowheads="1"/>
          </p:cNvSpPr>
          <p:nvPr/>
        </p:nvSpPr>
        <p:spPr bwMode="auto">
          <a:xfrm>
            <a:off x="4357686" y="3000372"/>
            <a:ext cx="442915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3432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движении отрезок переходит в отрезок равный данному. Следовательно, треугольник переходит в треугольник равный данному (по третьему признаку).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Rectangle 22"/>
          <p:cNvSpPr>
            <a:spLocks noChangeArrowheads="1"/>
          </p:cNvSpPr>
          <p:nvPr/>
        </p:nvSpPr>
        <p:spPr bwMode="auto">
          <a:xfrm>
            <a:off x="357158" y="428604"/>
            <a:ext cx="850112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 2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 движении окружность переходит в окружность того же радиуса.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5" name="Группа 44"/>
          <p:cNvGrpSpPr/>
          <p:nvPr/>
        </p:nvGrpSpPr>
        <p:grpSpPr>
          <a:xfrm>
            <a:off x="428596" y="928670"/>
            <a:ext cx="2071688" cy="1028700"/>
            <a:chOff x="428596" y="5357826"/>
            <a:chExt cx="2071688" cy="1028700"/>
          </a:xfrm>
        </p:grpSpPr>
        <p:sp>
          <p:nvSpPr>
            <p:cNvPr id="46" name="Oval 35"/>
            <p:cNvSpPr>
              <a:spLocks noChangeArrowheads="1"/>
            </p:cNvSpPr>
            <p:nvPr/>
          </p:nvSpPr>
          <p:spPr bwMode="auto">
            <a:xfrm>
              <a:off x="428596" y="5459426"/>
              <a:ext cx="685800" cy="676275"/>
            </a:xfrm>
            <a:prstGeom prst="ellipse">
              <a:avLst/>
            </a:prstGeom>
            <a:noFill/>
            <a:ln w="19050">
              <a:solidFill>
                <a:srgbClr val="365F9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7" name="Oval 36"/>
            <p:cNvSpPr>
              <a:spLocks noChangeArrowheads="1"/>
            </p:cNvSpPr>
            <p:nvPr/>
          </p:nvSpPr>
          <p:spPr bwMode="auto">
            <a:xfrm>
              <a:off x="1639859" y="5459426"/>
              <a:ext cx="685800" cy="676275"/>
            </a:xfrm>
            <a:prstGeom prst="ellipse">
              <a:avLst/>
            </a:prstGeom>
            <a:noFill/>
            <a:ln w="19050">
              <a:solidFill>
                <a:srgbClr val="C0504D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48" name="Text Box 37"/>
            <p:cNvSpPr txBox="1">
              <a:spLocks noChangeArrowheads="1"/>
            </p:cNvSpPr>
            <p:nvPr/>
          </p:nvSpPr>
          <p:spPr bwMode="auto">
            <a:xfrm>
              <a:off x="1971646" y="5624526"/>
              <a:ext cx="169863" cy="2794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Oval 38"/>
            <p:cNvSpPr>
              <a:spLocks noChangeArrowheads="1"/>
            </p:cNvSpPr>
            <p:nvPr/>
          </p:nvSpPr>
          <p:spPr bwMode="auto">
            <a:xfrm flipH="1" flipV="1">
              <a:off x="746096" y="5770576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0" name="Oval 39"/>
            <p:cNvSpPr>
              <a:spLocks noChangeArrowheads="1"/>
            </p:cNvSpPr>
            <p:nvPr/>
          </p:nvSpPr>
          <p:spPr bwMode="auto">
            <a:xfrm flipH="1" flipV="1">
              <a:off x="746096" y="5770576"/>
              <a:ext cx="44450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1" name="Oval 40"/>
            <p:cNvSpPr>
              <a:spLocks noChangeArrowheads="1"/>
            </p:cNvSpPr>
            <p:nvPr/>
          </p:nvSpPr>
          <p:spPr bwMode="auto">
            <a:xfrm flipH="1" flipV="1">
              <a:off x="1971646" y="5770576"/>
              <a:ext cx="46038" cy="4445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2" name="Text Box 41"/>
            <p:cNvSpPr txBox="1">
              <a:spLocks noChangeArrowheads="1"/>
            </p:cNvSpPr>
            <p:nvPr/>
          </p:nvSpPr>
          <p:spPr bwMode="auto">
            <a:xfrm>
              <a:off x="538134" y="5624526"/>
              <a:ext cx="157162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3" name="AutoShape 42"/>
            <p:cNvCxnSpPr>
              <a:cxnSpLocks noChangeShapeType="1"/>
            </p:cNvCxnSpPr>
            <p:nvPr/>
          </p:nvCxnSpPr>
          <p:spPr bwMode="auto">
            <a:xfrm flipV="1">
              <a:off x="746096" y="5548326"/>
              <a:ext cx="242888" cy="26670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4" name="AutoShape 43"/>
            <p:cNvCxnSpPr>
              <a:cxnSpLocks noChangeShapeType="1"/>
            </p:cNvCxnSpPr>
            <p:nvPr/>
          </p:nvCxnSpPr>
          <p:spPr bwMode="auto">
            <a:xfrm>
              <a:off x="2017684" y="5815026"/>
              <a:ext cx="165100" cy="2603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5" name="Text Box 44"/>
            <p:cNvSpPr txBox="1">
              <a:spLocks noChangeArrowheads="1"/>
            </p:cNvSpPr>
            <p:nvPr/>
          </p:nvSpPr>
          <p:spPr bwMode="auto">
            <a:xfrm>
              <a:off x="950884" y="5357826"/>
              <a:ext cx="317500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" name="Text Box 45"/>
            <p:cNvSpPr txBox="1">
              <a:spLocks noChangeArrowheads="1"/>
            </p:cNvSpPr>
            <p:nvPr/>
          </p:nvSpPr>
          <p:spPr bwMode="auto">
            <a:xfrm>
              <a:off x="2062134" y="6021401"/>
              <a:ext cx="438150" cy="3651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7" name="AutoShape 46"/>
            <p:cNvCxnSpPr>
              <a:cxnSpLocks noChangeShapeType="1"/>
            </p:cNvCxnSpPr>
            <p:nvPr/>
          </p:nvCxnSpPr>
          <p:spPr bwMode="auto">
            <a:xfrm>
              <a:off x="1192184" y="5770576"/>
              <a:ext cx="393700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8" name="Text Box 47"/>
            <p:cNvSpPr txBox="1">
              <a:spLocks noChangeArrowheads="1"/>
            </p:cNvSpPr>
            <p:nvPr/>
          </p:nvSpPr>
          <p:spPr bwMode="auto">
            <a:xfrm>
              <a:off x="1268384" y="5459426"/>
              <a:ext cx="215900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f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9" name="Text Box 48"/>
            <p:cNvSpPr txBox="1">
              <a:spLocks noChangeArrowheads="1"/>
            </p:cNvSpPr>
            <p:nvPr/>
          </p:nvSpPr>
          <p:spPr bwMode="auto">
            <a:xfrm>
              <a:off x="695296" y="5548326"/>
              <a:ext cx="192088" cy="3175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0" name="Text Box 49"/>
            <p:cNvSpPr txBox="1">
              <a:spLocks noChangeArrowheads="1"/>
            </p:cNvSpPr>
            <p:nvPr/>
          </p:nvSpPr>
          <p:spPr bwMode="auto">
            <a:xfrm>
              <a:off x="1903384" y="5865826"/>
              <a:ext cx="279400" cy="20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r</a:t>
              </a:r>
              <a:r>
                <a:rPr kumimoji="0" lang="en-US" sz="8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1" name="Rectangle 50"/>
          <p:cNvSpPr>
            <a:spLocks noChangeArrowheads="1"/>
          </p:cNvSpPr>
          <p:nvPr/>
        </p:nvSpPr>
        <p:spPr bwMode="auto">
          <a:xfrm>
            <a:off x="2786050" y="928670"/>
            <a:ext cx="6000792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некоторое движение,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М- произвольная точка окружности, следовательно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f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(М)=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по определению движения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=ОМ=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таким образом при заданном движении окружность с центром О и радиусом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перейдет в окружность с центром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тем же радиусом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r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II</a:t>
            </a:r>
            <a:r>
              <a:rPr lang="ru-RU" b="1" dirty="0" smtClean="0"/>
              <a:t>-группа. Центральная симметрия</a:t>
            </a:r>
            <a:endParaRPr lang="ru-RU" dirty="0"/>
          </a:p>
        </p:txBody>
      </p:sp>
      <p:sp>
        <p:nvSpPr>
          <p:cNvPr id="53249" name="Rectangle 1"/>
          <p:cNvSpPr>
            <a:spLocks noChangeArrowheads="1"/>
          </p:cNvSpPr>
          <p:nvPr/>
        </p:nvSpPr>
        <p:spPr bwMode="auto">
          <a:xfrm>
            <a:off x="285720" y="1285860"/>
            <a:ext cx="857256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645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07645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Точки А и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называются симметричными относительно точки О, если точка О принадлежит отрезку АА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этой точкой отрезок АА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делится пополам.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251" name="Group 3"/>
          <p:cNvGrpSpPr>
            <a:grpSpLocks/>
          </p:cNvGrpSpPr>
          <p:nvPr/>
        </p:nvGrpSpPr>
        <p:grpSpPr bwMode="auto">
          <a:xfrm>
            <a:off x="785786" y="2071678"/>
            <a:ext cx="847725" cy="1314450"/>
            <a:chOff x="4935" y="14100"/>
            <a:chExt cx="1335" cy="2070"/>
          </a:xfrm>
        </p:grpSpPr>
        <p:sp>
          <p:nvSpPr>
            <p:cNvPr id="53252" name="Text Box 4"/>
            <p:cNvSpPr txBox="1">
              <a:spLocks noChangeArrowheads="1"/>
            </p:cNvSpPr>
            <p:nvPr/>
          </p:nvSpPr>
          <p:spPr bwMode="auto">
            <a:xfrm>
              <a:off x="4935" y="14100"/>
              <a:ext cx="494" cy="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3" name="Oval 5"/>
            <p:cNvSpPr>
              <a:spLocks noChangeArrowheads="1"/>
            </p:cNvSpPr>
            <p:nvPr/>
          </p:nvSpPr>
          <p:spPr bwMode="auto">
            <a:xfrm flipH="1" flipV="1">
              <a:off x="5782" y="15821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3254" name="AutoShape 6"/>
            <p:cNvCxnSpPr>
              <a:cxnSpLocks noChangeShapeType="1"/>
            </p:cNvCxnSpPr>
            <p:nvPr/>
          </p:nvCxnSpPr>
          <p:spPr bwMode="auto">
            <a:xfrm>
              <a:off x="5190" y="14475"/>
              <a:ext cx="592" cy="134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3255" name="Oval 7"/>
            <p:cNvSpPr>
              <a:spLocks noChangeArrowheads="1"/>
            </p:cNvSpPr>
            <p:nvPr/>
          </p:nvSpPr>
          <p:spPr bwMode="auto">
            <a:xfrm flipH="1" flipV="1">
              <a:off x="5119" y="14404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56" name="Text Box 8"/>
            <p:cNvSpPr txBox="1">
              <a:spLocks noChangeArrowheads="1"/>
            </p:cNvSpPr>
            <p:nvPr/>
          </p:nvSpPr>
          <p:spPr bwMode="auto">
            <a:xfrm>
              <a:off x="5332" y="14696"/>
              <a:ext cx="353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57" name="Oval 9"/>
            <p:cNvSpPr>
              <a:spLocks noChangeArrowheads="1"/>
            </p:cNvSpPr>
            <p:nvPr/>
          </p:nvSpPr>
          <p:spPr bwMode="auto">
            <a:xfrm flipH="1" flipV="1">
              <a:off x="5468" y="15131"/>
              <a:ext cx="71" cy="71"/>
            </a:xfrm>
            <a:prstGeom prst="ellipse">
              <a:avLst/>
            </a:prstGeom>
            <a:solidFill>
              <a:srgbClr val="943634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58" name="Text Box 10"/>
            <p:cNvSpPr txBox="1">
              <a:spLocks noChangeArrowheads="1"/>
            </p:cNvSpPr>
            <p:nvPr/>
          </p:nvSpPr>
          <p:spPr bwMode="auto">
            <a:xfrm>
              <a:off x="5685" y="15735"/>
              <a:ext cx="585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3259" name="AutoShape 11"/>
            <p:cNvCxnSpPr>
              <a:cxnSpLocks noChangeShapeType="1"/>
            </p:cNvCxnSpPr>
            <p:nvPr/>
          </p:nvCxnSpPr>
          <p:spPr bwMode="auto">
            <a:xfrm flipH="1">
              <a:off x="5610" y="15495"/>
              <a:ext cx="172" cy="16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260" name="AutoShape 12"/>
            <p:cNvCxnSpPr>
              <a:cxnSpLocks noChangeShapeType="1"/>
            </p:cNvCxnSpPr>
            <p:nvPr/>
          </p:nvCxnSpPr>
          <p:spPr bwMode="auto">
            <a:xfrm flipH="1">
              <a:off x="5190" y="14580"/>
              <a:ext cx="142" cy="1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2285984" y="2000240"/>
            <a:ext cx="650085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en-U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(А)=А</a:t>
            </a:r>
            <a:r>
              <a:rPr kumimoji="0" lang="ru-RU" sz="12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О- центр симметрии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и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центрально симметричные.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2357422" y="2786058"/>
            <a:ext cx="650085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Т.к. точка А - произвольная точка плоскости, то отображение </a:t>
            </a:r>
            <a:r>
              <a:rPr lang="en-US" sz="1200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1200" baseline="-25000" dirty="0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задано на всей плоскости.  Это отображение называется симметрией относительно точки О (центральной симметрией).</a:t>
            </a: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357158" y="3500438"/>
            <a:ext cx="8429684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609975" algn="l"/>
              </a:tabLst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Симметрия относительно точки является движением.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3263" name="Group 15"/>
          <p:cNvGrpSpPr>
            <a:grpSpLocks/>
          </p:cNvGrpSpPr>
          <p:nvPr/>
        </p:nvGrpSpPr>
        <p:grpSpPr bwMode="auto">
          <a:xfrm>
            <a:off x="500034" y="3929066"/>
            <a:ext cx="1690687" cy="1589088"/>
            <a:chOff x="7122" y="2819"/>
            <a:chExt cx="2661" cy="2502"/>
          </a:xfrm>
        </p:grpSpPr>
        <p:sp>
          <p:nvSpPr>
            <p:cNvPr id="53264" name="Text Box 16"/>
            <p:cNvSpPr txBox="1">
              <a:spLocks noChangeArrowheads="1"/>
            </p:cNvSpPr>
            <p:nvPr/>
          </p:nvSpPr>
          <p:spPr bwMode="auto">
            <a:xfrm>
              <a:off x="9243" y="4931"/>
              <a:ext cx="540" cy="3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65" name="Text Box 17"/>
            <p:cNvSpPr txBox="1">
              <a:spLocks noChangeArrowheads="1"/>
            </p:cNvSpPr>
            <p:nvPr/>
          </p:nvSpPr>
          <p:spPr bwMode="auto">
            <a:xfrm>
              <a:off x="9262" y="3177"/>
              <a:ext cx="521" cy="4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66" name="Oval 18"/>
            <p:cNvSpPr>
              <a:spLocks noChangeArrowheads="1"/>
            </p:cNvSpPr>
            <p:nvPr/>
          </p:nvSpPr>
          <p:spPr bwMode="auto">
            <a:xfrm flipH="1">
              <a:off x="8479" y="3971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67" name="Oval 19"/>
            <p:cNvSpPr>
              <a:spLocks noChangeArrowheads="1"/>
            </p:cNvSpPr>
            <p:nvPr/>
          </p:nvSpPr>
          <p:spPr bwMode="auto">
            <a:xfrm flipH="1">
              <a:off x="7471" y="301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68" name="Oval 20"/>
            <p:cNvSpPr>
              <a:spLocks noChangeArrowheads="1"/>
            </p:cNvSpPr>
            <p:nvPr/>
          </p:nvSpPr>
          <p:spPr bwMode="auto">
            <a:xfrm flipH="1">
              <a:off x="7731" y="4351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69" name="Oval 21"/>
            <p:cNvSpPr>
              <a:spLocks noChangeArrowheads="1"/>
            </p:cNvSpPr>
            <p:nvPr/>
          </p:nvSpPr>
          <p:spPr bwMode="auto">
            <a:xfrm flipH="1">
              <a:off x="9262" y="3559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70" name="Oval 22"/>
            <p:cNvSpPr>
              <a:spLocks noChangeArrowheads="1"/>
            </p:cNvSpPr>
            <p:nvPr/>
          </p:nvSpPr>
          <p:spPr bwMode="auto">
            <a:xfrm flipH="1">
              <a:off x="9510" y="4931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3271" name="AutoShape 23"/>
            <p:cNvCxnSpPr>
              <a:cxnSpLocks noChangeShapeType="1"/>
            </p:cNvCxnSpPr>
            <p:nvPr/>
          </p:nvCxnSpPr>
          <p:spPr bwMode="auto">
            <a:xfrm flipV="1">
              <a:off x="7802" y="3601"/>
              <a:ext cx="1531" cy="77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3272" name="AutoShape 24"/>
            <p:cNvCxnSpPr>
              <a:cxnSpLocks noChangeShapeType="1"/>
            </p:cNvCxnSpPr>
            <p:nvPr/>
          </p:nvCxnSpPr>
          <p:spPr bwMode="auto">
            <a:xfrm>
              <a:off x="7471" y="3038"/>
              <a:ext cx="2039" cy="1921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53273" name="Text Box 25"/>
            <p:cNvSpPr txBox="1">
              <a:spLocks noChangeArrowheads="1"/>
            </p:cNvSpPr>
            <p:nvPr/>
          </p:nvSpPr>
          <p:spPr bwMode="auto">
            <a:xfrm>
              <a:off x="7122" y="2819"/>
              <a:ext cx="420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74" name="Text Box 26"/>
            <p:cNvSpPr txBox="1">
              <a:spLocks noChangeArrowheads="1"/>
            </p:cNvSpPr>
            <p:nvPr/>
          </p:nvSpPr>
          <p:spPr bwMode="auto">
            <a:xfrm>
              <a:off x="7311" y="4380"/>
              <a:ext cx="420" cy="4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75" name="Text Box 27"/>
            <p:cNvSpPr txBox="1">
              <a:spLocks noChangeArrowheads="1"/>
            </p:cNvSpPr>
            <p:nvPr/>
          </p:nvSpPr>
          <p:spPr bwMode="auto">
            <a:xfrm>
              <a:off x="8329" y="3601"/>
              <a:ext cx="408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3276" name="AutoShape 28"/>
            <p:cNvCxnSpPr>
              <a:cxnSpLocks noChangeShapeType="1"/>
            </p:cNvCxnSpPr>
            <p:nvPr/>
          </p:nvCxnSpPr>
          <p:spPr bwMode="auto">
            <a:xfrm>
              <a:off x="7471" y="3038"/>
              <a:ext cx="260" cy="1384"/>
            </a:xfrm>
            <a:prstGeom prst="straightConnector1">
              <a:avLst/>
            </a:prstGeom>
            <a:noFill/>
            <a:ln w="19050">
              <a:solidFill>
                <a:srgbClr val="17365D"/>
              </a:solidFill>
              <a:round/>
              <a:headEnd/>
              <a:tailEnd/>
            </a:ln>
          </p:spPr>
        </p:cxnSp>
        <p:cxnSp>
          <p:nvCxnSpPr>
            <p:cNvPr id="53277" name="AutoShape 29"/>
            <p:cNvCxnSpPr>
              <a:cxnSpLocks noChangeShapeType="1"/>
            </p:cNvCxnSpPr>
            <p:nvPr/>
          </p:nvCxnSpPr>
          <p:spPr bwMode="auto">
            <a:xfrm>
              <a:off x="9333" y="3630"/>
              <a:ext cx="248" cy="1372"/>
            </a:xfrm>
            <a:prstGeom prst="straightConnector1">
              <a:avLst/>
            </a:prstGeom>
            <a:noFill/>
            <a:ln w="19050">
              <a:solidFill>
                <a:srgbClr val="943634"/>
              </a:solidFill>
              <a:round/>
              <a:headEnd/>
              <a:tailEnd/>
            </a:ln>
          </p:spPr>
        </p:cxnSp>
        <p:cxnSp>
          <p:nvCxnSpPr>
            <p:cNvPr id="53278" name="AutoShape 30"/>
            <p:cNvCxnSpPr>
              <a:cxnSpLocks noChangeShapeType="1"/>
            </p:cNvCxnSpPr>
            <p:nvPr/>
          </p:nvCxnSpPr>
          <p:spPr bwMode="auto">
            <a:xfrm>
              <a:off x="7957" y="3378"/>
              <a:ext cx="15" cy="252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279" name="AutoShape 31"/>
            <p:cNvCxnSpPr>
              <a:cxnSpLocks noChangeShapeType="1"/>
            </p:cNvCxnSpPr>
            <p:nvPr/>
          </p:nvCxnSpPr>
          <p:spPr bwMode="auto">
            <a:xfrm>
              <a:off x="8947" y="4351"/>
              <a:ext cx="45" cy="31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280" name="AutoShape 32"/>
            <p:cNvCxnSpPr>
              <a:cxnSpLocks noChangeShapeType="1"/>
            </p:cNvCxnSpPr>
            <p:nvPr/>
          </p:nvCxnSpPr>
          <p:spPr bwMode="auto">
            <a:xfrm>
              <a:off x="8137" y="4136"/>
              <a:ext cx="0" cy="2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281" name="AutoShape 33"/>
            <p:cNvCxnSpPr>
              <a:cxnSpLocks noChangeShapeType="1"/>
            </p:cNvCxnSpPr>
            <p:nvPr/>
          </p:nvCxnSpPr>
          <p:spPr bwMode="auto">
            <a:xfrm>
              <a:off x="7972" y="4136"/>
              <a:ext cx="0" cy="244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282" name="AutoShape 34"/>
            <p:cNvCxnSpPr>
              <a:cxnSpLocks noChangeShapeType="1"/>
            </p:cNvCxnSpPr>
            <p:nvPr/>
          </p:nvCxnSpPr>
          <p:spPr bwMode="auto">
            <a:xfrm>
              <a:off x="8992" y="3630"/>
              <a:ext cx="0" cy="3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3283" name="AutoShape 35"/>
            <p:cNvCxnSpPr>
              <a:cxnSpLocks noChangeShapeType="1"/>
            </p:cNvCxnSpPr>
            <p:nvPr/>
          </p:nvCxnSpPr>
          <p:spPr bwMode="auto">
            <a:xfrm>
              <a:off x="8872" y="3630"/>
              <a:ext cx="1" cy="339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</p:grpSp>
      <p:sp>
        <p:nvSpPr>
          <p:cNvPr id="53284" name="Rectangle 36"/>
          <p:cNvSpPr>
            <a:spLocks noChangeArrowheads="1"/>
          </p:cNvSpPr>
          <p:nvPr/>
        </p:nvSpPr>
        <p:spPr bwMode="auto">
          <a:xfrm>
            <a:off x="2357422" y="3929066"/>
            <a:ext cx="642942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Доказательство: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Точки А, В и О не лежат на одной прямой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 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АО=А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 ВО= 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О,  ∟АОВ=∟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как вертикальные;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Следовательно,  ∆АОВ=∆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 двум сторонам и углу между ними 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признак);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Из равенства треугольников следует, что  АВ=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41" name="Прямоугольник 40"/>
          <p:cNvSpPr/>
          <p:nvPr/>
        </p:nvSpPr>
        <p:spPr>
          <a:xfrm>
            <a:off x="2357422" y="4929198"/>
            <a:ext cx="281532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 Точки А, В и О  лежат на одной прямой</a:t>
            </a:r>
          </a:p>
        </p:txBody>
      </p:sp>
      <p:grpSp>
        <p:nvGrpSpPr>
          <p:cNvPr id="53285" name="Group 37"/>
          <p:cNvGrpSpPr>
            <a:grpSpLocks/>
          </p:cNvGrpSpPr>
          <p:nvPr/>
        </p:nvGrpSpPr>
        <p:grpSpPr bwMode="auto">
          <a:xfrm>
            <a:off x="2500298" y="5143512"/>
            <a:ext cx="3695700" cy="417513"/>
            <a:chOff x="1992" y="6960"/>
            <a:chExt cx="5820" cy="656"/>
          </a:xfrm>
        </p:grpSpPr>
        <p:grpSp>
          <p:nvGrpSpPr>
            <p:cNvPr id="53286" name="Group 38"/>
            <p:cNvGrpSpPr>
              <a:grpSpLocks/>
            </p:cNvGrpSpPr>
            <p:nvPr/>
          </p:nvGrpSpPr>
          <p:grpSpPr bwMode="auto">
            <a:xfrm>
              <a:off x="1992" y="6960"/>
              <a:ext cx="5820" cy="656"/>
              <a:chOff x="2595" y="9355"/>
              <a:chExt cx="5820" cy="656"/>
            </a:xfrm>
          </p:grpSpPr>
          <p:cxnSp>
            <p:nvCxnSpPr>
              <p:cNvPr id="53287" name="AutoShape 39"/>
              <p:cNvCxnSpPr>
                <a:cxnSpLocks noChangeShapeType="1"/>
              </p:cNvCxnSpPr>
              <p:nvPr/>
            </p:nvCxnSpPr>
            <p:spPr bwMode="auto">
              <a:xfrm>
                <a:off x="2595" y="9801"/>
                <a:ext cx="5340" cy="3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3288" name="Oval 40"/>
              <p:cNvSpPr>
                <a:spLocks noChangeArrowheads="1"/>
              </p:cNvSpPr>
              <p:nvPr/>
            </p:nvSpPr>
            <p:spPr bwMode="auto">
              <a:xfrm flipH="1" flipV="1">
                <a:off x="3748" y="9760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289" name="Oval 41"/>
              <p:cNvSpPr>
                <a:spLocks noChangeArrowheads="1"/>
              </p:cNvSpPr>
              <p:nvPr/>
            </p:nvSpPr>
            <p:spPr bwMode="auto">
              <a:xfrm flipH="1" flipV="1">
                <a:off x="5097" y="9760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290" name="Oval 42"/>
              <p:cNvSpPr>
                <a:spLocks noChangeArrowheads="1"/>
              </p:cNvSpPr>
              <p:nvPr/>
            </p:nvSpPr>
            <p:spPr bwMode="auto">
              <a:xfrm flipH="1" flipV="1">
                <a:off x="6551" y="9760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291" name="Text Box 43"/>
              <p:cNvSpPr txBox="1">
                <a:spLocks noChangeArrowheads="1"/>
              </p:cNvSpPr>
              <p:nvPr/>
            </p:nvSpPr>
            <p:spPr bwMode="auto">
              <a:xfrm>
                <a:off x="3546" y="9441"/>
                <a:ext cx="440" cy="36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292" name="Text Box 44"/>
              <p:cNvSpPr txBox="1">
                <a:spLocks noChangeArrowheads="1"/>
              </p:cNvSpPr>
              <p:nvPr/>
            </p:nvSpPr>
            <p:spPr bwMode="auto">
              <a:xfrm>
                <a:off x="4910" y="9355"/>
                <a:ext cx="408" cy="40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О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293" name="Text Box 45"/>
              <p:cNvSpPr txBox="1">
                <a:spLocks noChangeArrowheads="1"/>
              </p:cNvSpPr>
              <p:nvPr/>
            </p:nvSpPr>
            <p:spPr bwMode="auto">
              <a:xfrm>
                <a:off x="6349" y="9415"/>
                <a:ext cx="915" cy="3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3294" name="Text Box 46"/>
              <p:cNvSpPr txBox="1">
                <a:spLocks noChangeArrowheads="1"/>
              </p:cNvSpPr>
              <p:nvPr/>
            </p:nvSpPr>
            <p:spPr bwMode="auto">
              <a:xfrm>
                <a:off x="7935" y="9580"/>
                <a:ext cx="480" cy="43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m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3295" name="Text Box 47"/>
            <p:cNvSpPr txBox="1">
              <a:spLocks noChangeArrowheads="1"/>
            </p:cNvSpPr>
            <p:nvPr/>
          </p:nvSpPr>
          <p:spPr bwMode="auto">
            <a:xfrm>
              <a:off x="2295" y="7061"/>
              <a:ext cx="300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296" name="Oval 48"/>
            <p:cNvSpPr>
              <a:spLocks noChangeArrowheads="1"/>
            </p:cNvSpPr>
            <p:nvPr/>
          </p:nvSpPr>
          <p:spPr bwMode="auto">
            <a:xfrm>
              <a:off x="2453" y="7365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97" name="Oval 49"/>
            <p:cNvSpPr>
              <a:spLocks noChangeArrowheads="1"/>
            </p:cNvSpPr>
            <p:nvPr/>
          </p:nvSpPr>
          <p:spPr bwMode="auto">
            <a:xfrm>
              <a:off x="6720" y="7406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298" name="Text Box 50"/>
            <p:cNvSpPr txBox="1">
              <a:spLocks noChangeArrowheads="1"/>
            </p:cNvSpPr>
            <p:nvPr/>
          </p:nvSpPr>
          <p:spPr bwMode="auto">
            <a:xfrm>
              <a:off x="6531" y="7020"/>
              <a:ext cx="501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6" name="Прямоугольник 55"/>
          <p:cNvSpPr/>
          <p:nvPr/>
        </p:nvSpPr>
        <p:spPr>
          <a:xfrm>
            <a:off x="2428860" y="5500702"/>
            <a:ext cx="259430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А</a:t>
            </a:r>
            <a:r>
              <a:rPr lang="ru-RU" sz="1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=|ОВ</a:t>
            </a:r>
            <a:r>
              <a:rPr lang="ru-RU" sz="1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-О А</a:t>
            </a:r>
            <a:r>
              <a:rPr lang="ru-RU" sz="12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|=|ОВ-ОА|=АВ    или</a:t>
            </a:r>
          </a:p>
        </p:txBody>
      </p:sp>
      <p:grpSp>
        <p:nvGrpSpPr>
          <p:cNvPr id="53299" name="Group 51"/>
          <p:cNvGrpSpPr>
            <a:grpSpLocks/>
          </p:cNvGrpSpPr>
          <p:nvPr/>
        </p:nvGrpSpPr>
        <p:grpSpPr bwMode="auto">
          <a:xfrm>
            <a:off x="2500298" y="5643578"/>
            <a:ext cx="3695700" cy="417513"/>
            <a:chOff x="2595" y="9355"/>
            <a:chExt cx="5820" cy="656"/>
          </a:xfrm>
        </p:grpSpPr>
        <p:cxnSp>
          <p:nvCxnSpPr>
            <p:cNvPr id="53300" name="AutoShape 52"/>
            <p:cNvCxnSpPr>
              <a:cxnSpLocks noChangeShapeType="1"/>
            </p:cNvCxnSpPr>
            <p:nvPr/>
          </p:nvCxnSpPr>
          <p:spPr bwMode="auto">
            <a:xfrm>
              <a:off x="2595" y="9801"/>
              <a:ext cx="5340" cy="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3301" name="Oval 53"/>
            <p:cNvSpPr>
              <a:spLocks noChangeArrowheads="1"/>
            </p:cNvSpPr>
            <p:nvPr/>
          </p:nvSpPr>
          <p:spPr bwMode="auto">
            <a:xfrm flipH="1" flipV="1">
              <a:off x="3748" y="976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302" name="Oval 54"/>
            <p:cNvSpPr>
              <a:spLocks noChangeArrowheads="1"/>
            </p:cNvSpPr>
            <p:nvPr/>
          </p:nvSpPr>
          <p:spPr bwMode="auto">
            <a:xfrm flipH="1" flipV="1">
              <a:off x="5097" y="976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303" name="Oval 55"/>
            <p:cNvSpPr>
              <a:spLocks noChangeArrowheads="1"/>
            </p:cNvSpPr>
            <p:nvPr/>
          </p:nvSpPr>
          <p:spPr bwMode="auto">
            <a:xfrm flipH="1" flipV="1">
              <a:off x="6551" y="976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3304" name="Text Box 56"/>
            <p:cNvSpPr txBox="1">
              <a:spLocks noChangeArrowheads="1"/>
            </p:cNvSpPr>
            <p:nvPr/>
          </p:nvSpPr>
          <p:spPr bwMode="auto">
            <a:xfrm>
              <a:off x="3546" y="9441"/>
              <a:ext cx="4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305" name="Text Box 57"/>
            <p:cNvSpPr txBox="1">
              <a:spLocks noChangeArrowheads="1"/>
            </p:cNvSpPr>
            <p:nvPr/>
          </p:nvSpPr>
          <p:spPr bwMode="auto">
            <a:xfrm>
              <a:off x="4910" y="9355"/>
              <a:ext cx="408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306" name="Text Box 58"/>
            <p:cNvSpPr txBox="1">
              <a:spLocks noChangeArrowheads="1"/>
            </p:cNvSpPr>
            <p:nvPr/>
          </p:nvSpPr>
          <p:spPr bwMode="auto">
            <a:xfrm>
              <a:off x="6349" y="9415"/>
              <a:ext cx="915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3307" name="Text Box 59"/>
            <p:cNvSpPr txBox="1">
              <a:spLocks noChangeArrowheads="1"/>
            </p:cNvSpPr>
            <p:nvPr/>
          </p:nvSpPr>
          <p:spPr bwMode="auto">
            <a:xfrm>
              <a:off x="7935" y="9580"/>
              <a:ext cx="480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3308" name="Rectangle 60"/>
          <p:cNvSpPr>
            <a:spLocks noChangeArrowheads="1"/>
          </p:cNvSpPr>
          <p:nvPr/>
        </p:nvSpPr>
        <p:spPr bwMode="auto">
          <a:xfrm>
            <a:off x="2428860" y="6000768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0100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О+ОВ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=ОА+ОВ=АВ,      а следовательно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движение.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Rectangle 1"/>
          <p:cNvSpPr>
            <a:spLocks noChangeArrowheads="1"/>
          </p:cNvSpPr>
          <p:nvPr/>
        </p:nvSpPr>
        <p:spPr bwMode="auto">
          <a:xfrm>
            <a:off x="285720" y="285728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центральной симметрии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Центр симметрии точка О, единственная неподвижная точка, т.е.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(О)= О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Прямая, проходящая через центр симметрии переходит в себя.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4274" name="Group 2"/>
          <p:cNvGrpSpPr>
            <a:grpSpLocks/>
          </p:cNvGrpSpPr>
          <p:nvPr/>
        </p:nvGrpSpPr>
        <p:grpSpPr bwMode="auto">
          <a:xfrm>
            <a:off x="500034" y="857232"/>
            <a:ext cx="3695700" cy="415925"/>
            <a:chOff x="2595" y="9355"/>
            <a:chExt cx="5820" cy="656"/>
          </a:xfrm>
        </p:grpSpPr>
        <p:cxnSp>
          <p:nvCxnSpPr>
            <p:cNvPr id="54275" name="AutoShape 3"/>
            <p:cNvCxnSpPr>
              <a:cxnSpLocks noChangeShapeType="1"/>
            </p:cNvCxnSpPr>
            <p:nvPr/>
          </p:nvCxnSpPr>
          <p:spPr bwMode="auto">
            <a:xfrm>
              <a:off x="2595" y="9801"/>
              <a:ext cx="5340" cy="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4276" name="Oval 4"/>
            <p:cNvSpPr>
              <a:spLocks noChangeArrowheads="1"/>
            </p:cNvSpPr>
            <p:nvPr/>
          </p:nvSpPr>
          <p:spPr bwMode="auto">
            <a:xfrm flipH="1" flipV="1">
              <a:off x="3748" y="976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277" name="Oval 5"/>
            <p:cNvSpPr>
              <a:spLocks noChangeArrowheads="1"/>
            </p:cNvSpPr>
            <p:nvPr/>
          </p:nvSpPr>
          <p:spPr bwMode="auto">
            <a:xfrm flipH="1" flipV="1">
              <a:off x="5097" y="976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278" name="Oval 6"/>
            <p:cNvSpPr>
              <a:spLocks noChangeArrowheads="1"/>
            </p:cNvSpPr>
            <p:nvPr/>
          </p:nvSpPr>
          <p:spPr bwMode="auto">
            <a:xfrm flipH="1" flipV="1">
              <a:off x="6551" y="9760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4279" name="Text Box 7"/>
            <p:cNvSpPr txBox="1">
              <a:spLocks noChangeArrowheads="1"/>
            </p:cNvSpPr>
            <p:nvPr/>
          </p:nvSpPr>
          <p:spPr bwMode="auto">
            <a:xfrm>
              <a:off x="3546" y="9441"/>
              <a:ext cx="440" cy="36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80" name="Text Box 8"/>
            <p:cNvSpPr txBox="1">
              <a:spLocks noChangeArrowheads="1"/>
            </p:cNvSpPr>
            <p:nvPr/>
          </p:nvSpPr>
          <p:spPr bwMode="auto">
            <a:xfrm>
              <a:off x="4910" y="9355"/>
              <a:ext cx="408" cy="4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81" name="Text Box 9"/>
            <p:cNvSpPr txBox="1">
              <a:spLocks noChangeArrowheads="1"/>
            </p:cNvSpPr>
            <p:nvPr/>
          </p:nvSpPr>
          <p:spPr bwMode="auto">
            <a:xfrm>
              <a:off x="6349" y="9415"/>
              <a:ext cx="915" cy="3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282" name="Text Box 10"/>
            <p:cNvSpPr txBox="1">
              <a:spLocks noChangeArrowheads="1"/>
            </p:cNvSpPr>
            <p:nvPr/>
          </p:nvSpPr>
          <p:spPr bwMode="auto">
            <a:xfrm>
              <a:off x="7935" y="9580"/>
              <a:ext cx="480" cy="4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m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4283" name="Rectangle 11"/>
          <p:cNvSpPr>
            <a:spLocks noChangeArrowheads="1"/>
          </p:cNvSpPr>
          <p:nvPr/>
        </p:nvSpPr>
        <p:spPr bwMode="auto">
          <a:xfrm>
            <a:off x="4429124" y="928670"/>
            <a:ext cx="178591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М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Є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→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М</a:t>
            </a:r>
            <a:r>
              <a:rPr kumimoji="0" lang="ru-RU" sz="1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Є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m</a:t>
            </a: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284" name="AutoShape 12"/>
          <p:cNvSpPr>
            <a:spLocks noChangeShapeType="1"/>
          </p:cNvSpPr>
          <p:nvPr/>
        </p:nvSpPr>
        <p:spPr bwMode="auto">
          <a:xfrm flipH="1">
            <a:off x="1428728" y="1928802"/>
            <a:ext cx="76200" cy="2222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pSp>
        <p:nvGrpSpPr>
          <p:cNvPr id="54285" name="Group 13"/>
          <p:cNvGrpSpPr>
            <a:grpSpLocks/>
          </p:cNvGrpSpPr>
          <p:nvPr/>
        </p:nvGrpSpPr>
        <p:grpSpPr bwMode="auto">
          <a:xfrm>
            <a:off x="1285852" y="2214554"/>
            <a:ext cx="1744663" cy="1606550"/>
            <a:chOff x="6355" y="7940"/>
            <a:chExt cx="2748" cy="2531"/>
          </a:xfrm>
        </p:grpSpPr>
        <p:sp>
          <p:nvSpPr>
            <p:cNvPr id="54308" name="Text Box 36"/>
            <p:cNvSpPr txBox="1">
              <a:spLocks noChangeArrowheads="1"/>
            </p:cNvSpPr>
            <p:nvPr/>
          </p:nvSpPr>
          <p:spPr bwMode="auto">
            <a:xfrm>
              <a:off x="6355" y="7940"/>
              <a:ext cx="420" cy="38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286" name="Group 14"/>
            <p:cNvGrpSpPr>
              <a:grpSpLocks/>
            </p:cNvGrpSpPr>
            <p:nvPr/>
          </p:nvGrpSpPr>
          <p:grpSpPr bwMode="auto">
            <a:xfrm>
              <a:off x="6532" y="8133"/>
              <a:ext cx="2571" cy="2338"/>
              <a:chOff x="6532" y="8133"/>
              <a:chExt cx="2571" cy="2338"/>
            </a:xfrm>
          </p:grpSpPr>
          <p:grpSp>
            <p:nvGrpSpPr>
              <p:cNvPr id="54302" name="Group 30"/>
              <p:cNvGrpSpPr>
                <a:grpSpLocks/>
              </p:cNvGrpSpPr>
              <p:nvPr/>
            </p:nvGrpSpPr>
            <p:grpSpPr bwMode="auto">
              <a:xfrm>
                <a:off x="8393" y="8327"/>
                <a:ext cx="710" cy="2144"/>
                <a:chOff x="10088" y="13381"/>
                <a:chExt cx="710" cy="2144"/>
              </a:xfrm>
            </p:grpSpPr>
            <p:sp>
              <p:nvSpPr>
                <p:cNvPr id="54307" name="Text Box 35"/>
                <p:cNvSpPr txBox="1">
                  <a:spLocks noChangeArrowheads="1"/>
                </p:cNvSpPr>
                <p:nvPr/>
              </p:nvSpPr>
              <p:spPr bwMode="auto">
                <a:xfrm>
                  <a:off x="10258" y="15135"/>
                  <a:ext cx="540" cy="39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Times New Roman" pitchFamily="18" charset="0"/>
                      <a:cs typeface="Times New Roman" pitchFamily="18" charset="0"/>
                    </a:rPr>
                    <a:t>А</a:t>
                  </a:r>
                  <a:r>
                    <a:rPr kumimoji="0" lang="ru-RU" sz="1100" b="0" i="0" u="none" strike="noStrike" cap="none" normalizeH="0" baseline="-3000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306" name="Text Box 34"/>
                <p:cNvSpPr txBox="1">
                  <a:spLocks noChangeArrowheads="1"/>
                </p:cNvSpPr>
                <p:nvPr/>
              </p:nvSpPr>
              <p:spPr bwMode="auto">
                <a:xfrm>
                  <a:off x="10088" y="13381"/>
                  <a:ext cx="540" cy="42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Times New Roman" pitchFamily="18" charset="0"/>
                      <a:cs typeface="Times New Roman" pitchFamily="18" charset="0"/>
                    </a:rPr>
                    <a:t>В</a:t>
                  </a:r>
                  <a:r>
                    <a:rPr kumimoji="0" lang="ru-RU" sz="1100" b="0" i="0" u="none" strike="noStrike" cap="none" normalizeH="0" baseline="-3000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Times New Roman" pitchFamily="18" charset="0"/>
                      <a:cs typeface="Times New Roman" pitchFamily="18" charset="0"/>
                    </a:rPr>
                    <a:t>1</a:t>
                  </a:r>
                  <a:endParaRPr kumimoji="0" lang="ru-RU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305" name="Oval 33"/>
                <p:cNvSpPr>
                  <a:spLocks noChangeArrowheads="1"/>
                </p:cNvSpPr>
                <p:nvPr/>
              </p:nvSpPr>
              <p:spPr bwMode="auto">
                <a:xfrm flipH="1">
                  <a:off x="10187" y="13763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304" name="Oval 32"/>
                <p:cNvSpPr>
                  <a:spLocks noChangeArrowheads="1"/>
                </p:cNvSpPr>
                <p:nvPr/>
              </p:nvSpPr>
              <p:spPr bwMode="auto">
                <a:xfrm flipH="1">
                  <a:off x="10435" y="15135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303" name="AutoShape 31"/>
                <p:cNvSpPr>
                  <a:spLocks noChangeShapeType="1"/>
                </p:cNvSpPr>
                <p:nvPr/>
              </p:nvSpPr>
              <p:spPr bwMode="auto">
                <a:xfrm>
                  <a:off x="10187" y="13791"/>
                  <a:ext cx="248" cy="1372"/>
                </a:xfrm>
                <a:prstGeom prst="straightConnector1">
                  <a:avLst/>
                </a:prstGeom>
                <a:noFill/>
                <a:ln w="19050">
                  <a:solidFill>
                    <a:srgbClr val="943634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  <p:grpSp>
            <p:nvGrpSpPr>
              <p:cNvPr id="54287" name="Group 15"/>
              <p:cNvGrpSpPr>
                <a:grpSpLocks/>
              </p:cNvGrpSpPr>
              <p:nvPr/>
            </p:nvGrpSpPr>
            <p:grpSpPr bwMode="auto">
              <a:xfrm>
                <a:off x="6532" y="8133"/>
                <a:ext cx="2199" cy="1921"/>
                <a:chOff x="8236" y="13214"/>
                <a:chExt cx="2199" cy="1921"/>
              </a:xfrm>
            </p:grpSpPr>
            <p:sp>
              <p:nvSpPr>
                <p:cNvPr id="54301" name="Oval 29"/>
                <p:cNvSpPr>
                  <a:spLocks noChangeArrowheads="1"/>
                </p:cNvSpPr>
                <p:nvPr/>
              </p:nvSpPr>
              <p:spPr bwMode="auto">
                <a:xfrm flipH="1">
                  <a:off x="9404" y="14175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300" name="Oval 28"/>
                <p:cNvSpPr>
                  <a:spLocks noChangeArrowheads="1"/>
                </p:cNvSpPr>
                <p:nvPr/>
              </p:nvSpPr>
              <p:spPr bwMode="auto">
                <a:xfrm flipH="1">
                  <a:off x="8396" y="13214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9" name="Oval 27"/>
                <p:cNvSpPr>
                  <a:spLocks noChangeArrowheads="1"/>
                </p:cNvSpPr>
                <p:nvPr/>
              </p:nvSpPr>
              <p:spPr bwMode="auto">
                <a:xfrm flipH="1">
                  <a:off x="8656" y="14555"/>
                  <a:ext cx="71" cy="71"/>
                </a:xfrm>
                <a:prstGeom prst="ellipse">
                  <a:avLst/>
                </a:prstGeom>
                <a:solidFill>
                  <a:srgbClr val="000000"/>
                </a:solidFill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8" name="AutoShape 26"/>
                <p:cNvSpPr>
                  <a:spLocks noChangeShapeType="1"/>
                </p:cNvSpPr>
                <p:nvPr/>
              </p:nvSpPr>
              <p:spPr bwMode="auto">
                <a:xfrm flipV="1">
                  <a:off x="8727" y="13805"/>
                  <a:ext cx="1531" cy="77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7" name="AutoShape 25"/>
                <p:cNvSpPr>
                  <a:spLocks noChangeShapeType="1"/>
                </p:cNvSpPr>
                <p:nvPr/>
              </p:nvSpPr>
              <p:spPr bwMode="auto">
                <a:xfrm>
                  <a:off x="8396" y="13214"/>
                  <a:ext cx="2039" cy="1921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prstDash val="dash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6" name="Text Box 24"/>
                <p:cNvSpPr txBox="1">
                  <a:spLocks noChangeArrowheads="1"/>
                </p:cNvSpPr>
                <p:nvPr/>
              </p:nvSpPr>
              <p:spPr bwMode="auto">
                <a:xfrm>
                  <a:off x="8236" y="14584"/>
                  <a:ext cx="420" cy="40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0" i="0" u="none" strike="noStrike" cap="none" normalizeH="0" baseline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Times New Roman" pitchFamily="18" charset="0"/>
                      <a:cs typeface="Times New Roman" pitchFamily="18" charset="0"/>
                    </a:rPr>
                    <a:t>В</a:t>
                  </a:r>
                  <a:endParaRPr kumimoji="0" lang="ru-RU" sz="18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295" name="Text Box 23"/>
                <p:cNvSpPr txBox="1">
                  <a:spLocks noChangeArrowheads="1"/>
                </p:cNvSpPr>
                <p:nvPr/>
              </p:nvSpPr>
              <p:spPr bwMode="auto">
                <a:xfrm>
                  <a:off x="9254" y="13805"/>
                  <a:ext cx="408" cy="36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l" defTabSz="914400" rtl="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ru-RU" sz="1100" b="1" i="0" u="none" strike="noStrike" cap="none" normalizeH="0" baseline="0" dirty="0" smtClean="0">
                      <a:ln>
                        <a:noFill/>
                      </a:ln>
                      <a:solidFill>
                        <a:schemeClr val="tx1"/>
                      </a:solidFill>
                      <a:effectLst/>
                      <a:latin typeface="Calibri" pitchFamily="34" charset="0"/>
                      <a:ea typeface="Times New Roman" pitchFamily="18" charset="0"/>
                      <a:cs typeface="Times New Roman" pitchFamily="18" charset="0"/>
                    </a:rPr>
                    <a:t>О</a:t>
                  </a:r>
                  <a:endParaRPr kumimoji="0" lang="ru-RU" sz="18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54294" name="AutoShape 22"/>
                <p:cNvSpPr>
                  <a:spLocks noChangeShapeType="1"/>
                </p:cNvSpPr>
                <p:nvPr/>
              </p:nvSpPr>
              <p:spPr bwMode="auto">
                <a:xfrm>
                  <a:off x="8396" y="13242"/>
                  <a:ext cx="260" cy="1384"/>
                </a:xfrm>
                <a:prstGeom prst="straightConnector1">
                  <a:avLst/>
                </a:prstGeom>
                <a:noFill/>
                <a:ln w="19050">
                  <a:solidFill>
                    <a:srgbClr val="17365D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3" name="AutoShape 21"/>
                <p:cNvSpPr>
                  <a:spLocks noChangeShapeType="1"/>
                </p:cNvSpPr>
                <p:nvPr/>
              </p:nvSpPr>
              <p:spPr bwMode="auto">
                <a:xfrm>
                  <a:off x="8882" y="13582"/>
                  <a:ext cx="15" cy="252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2" name="AutoShape 20"/>
                <p:cNvSpPr>
                  <a:spLocks noChangeShapeType="1"/>
                </p:cNvSpPr>
                <p:nvPr/>
              </p:nvSpPr>
              <p:spPr bwMode="auto">
                <a:xfrm>
                  <a:off x="9872" y="14555"/>
                  <a:ext cx="45" cy="310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1" name="AutoShape 19"/>
                <p:cNvSpPr>
                  <a:spLocks noChangeShapeType="1"/>
                </p:cNvSpPr>
                <p:nvPr/>
              </p:nvSpPr>
              <p:spPr bwMode="auto">
                <a:xfrm>
                  <a:off x="9062" y="14340"/>
                  <a:ext cx="0" cy="244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90" name="AutoShape 18"/>
                <p:cNvSpPr>
                  <a:spLocks noChangeShapeType="1"/>
                </p:cNvSpPr>
                <p:nvPr/>
              </p:nvSpPr>
              <p:spPr bwMode="auto">
                <a:xfrm>
                  <a:off x="8897" y="14340"/>
                  <a:ext cx="0" cy="244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89" name="AutoShape 17"/>
                <p:cNvSpPr>
                  <a:spLocks noChangeShapeType="1"/>
                </p:cNvSpPr>
                <p:nvPr/>
              </p:nvSpPr>
              <p:spPr bwMode="auto">
                <a:xfrm>
                  <a:off x="9917" y="13834"/>
                  <a:ext cx="0" cy="33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54288" name="AutoShape 16"/>
                <p:cNvSpPr>
                  <a:spLocks noChangeShapeType="1"/>
                </p:cNvSpPr>
                <p:nvPr/>
              </p:nvSpPr>
              <p:spPr bwMode="auto">
                <a:xfrm>
                  <a:off x="9797" y="13834"/>
                  <a:ext cx="1" cy="339"/>
                </a:xfrm>
                <a:prstGeom prst="straightConnector1">
                  <a:avLst/>
                </a:prstGeom>
                <a:noFill/>
                <a:ln w="9525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  <p:sp>
        <p:nvSpPr>
          <p:cNvPr id="54309" name="Rectangle 37"/>
          <p:cNvSpPr>
            <a:spLocks noChangeArrowheads="1"/>
          </p:cNvSpPr>
          <p:nvPr/>
        </p:nvSpPr>
        <p:spPr bwMode="auto">
          <a:xfrm>
            <a:off x="285720" y="1428736"/>
            <a:ext cx="8501122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Прямая, не проходящая через центр симметрии, переходит в параллельную ей прямую (следует из равенства накрест лежащих углов при прямых  АВ и 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секущей ВВ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315" name="Rectangle 43"/>
          <p:cNvSpPr>
            <a:spLocks noChangeArrowheads="1"/>
          </p:cNvSpPr>
          <p:nvPr/>
        </p:nvSpPr>
        <p:spPr bwMode="auto">
          <a:xfrm>
            <a:off x="785786" y="1714488"/>
            <a:ext cx="300039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ОЄ АВ;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(АВ)=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АВ||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316" name="Rectangle 44"/>
          <p:cNvSpPr>
            <a:spLocks noChangeArrowheads="1"/>
          </p:cNvSpPr>
          <p:nvPr/>
        </p:nvSpPr>
        <p:spPr bwMode="auto">
          <a:xfrm>
            <a:off x="428596" y="3857628"/>
            <a:ext cx="65722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Центральная симметрия изменяет направление         </a:t>
            </a:r>
            <a:r>
              <a:rPr kumimoji="0" lang="ru-RU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АВ↑↓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54317" name="AutoShape 45"/>
          <p:cNvCxnSpPr>
            <a:cxnSpLocks noChangeShapeType="1"/>
          </p:cNvCxnSpPr>
          <p:nvPr/>
        </p:nvCxnSpPr>
        <p:spPr bwMode="auto">
          <a:xfrm flipV="1">
            <a:off x="4176713" y="3857628"/>
            <a:ext cx="206375" cy="952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4318" name="AutoShape 46"/>
          <p:cNvCxnSpPr>
            <a:cxnSpLocks noChangeShapeType="1"/>
          </p:cNvCxnSpPr>
          <p:nvPr/>
        </p:nvCxnSpPr>
        <p:spPr bwMode="auto">
          <a:xfrm>
            <a:off x="4572000" y="3857628"/>
            <a:ext cx="214313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grpSp>
        <p:nvGrpSpPr>
          <p:cNvPr id="77" name="Группа 76"/>
          <p:cNvGrpSpPr/>
          <p:nvPr/>
        </p:nvGrpSpPr>
        <p:grpSpPr>
          <a:xfrm>
            <a:off x="571472" y="4071942"/>
            <a:ext cx="4959350" cy="1377950"/>
            <a:chOff x="549275" y="5487988"/>
            <a:chExt cx="4959350" cy="1377950"/>
          </a:xfrm>
        </p:grpSpPr>
        <p:sp>
          <p:nvSpPr>
            <p:cNvPr id="54337" name="Text Box 65"/>
            <p:cNvSpPr txBox="1">
              <a:spLocks noChangeArrowheads="1"/>
            </p:cNvSpPr>
            <p:nvPr/>
          </p:nvSpPr>
          <p:spPr bwMode="auto">
            <a:xfrm>
              <a:off x="4594225" y="6416675"/>
              <a:ext cx="238125" cy="266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D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38" name="AutoShape 66"/>
            <p:cNvSpPr>
              <a:spLocks noChangeArrowheads="1"/>
            </p:cNvSpPr>
            <p:nvPr/>
          </p:nvSpPr>
          <p:spPr bwMode="auto">
            <a:xfrm>
              <a:off x="2679700" y="5683250"/>
              <a:ext cx="2628900" cy="790575"/>
            </a:xfrm>
            <a:prstGeom prst="parallelogram">
              <a:avLst>
                <a:gd name="adj" fmla="val 83133"/>
              </a:avLst>
            </a:prstGeom>
            <a:solidFill>
              <a:srgbClr val="D6E3BC"/>
            </a:solidFill>
            <a:ln w="9525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4339" name="AutoShape 67"/>
            <p:cNvCxnSpPr>
              <a:cxnSpLocks noChangeShapeType="1"/>
            </p:cNvCxnSpPr>
            <p:nvPr/>
          </p:nvCxnSpPr>
          <p:spPr bwMode="auto">
            <a:xfrm flipV="1">
              <a:off x="2679700" y="5683250"/>
              <a:ext cx="2628900" cy="7905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4340" name="AutoShape 68"/>
            <p:cNvCxnSpPr>
              <a:cxnSpLocks noChangeShapeType="1"/>
            </p:cNvCxnSpPr>
            <p:nvPr/>
          </p:nvCxnSpPr>
          <p:spPr bwMode="auto">
            <a:xfrm>
              <a:off x="3365500" y="5683250"/>
              <a:ext cx="1295400" cy="7905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54341" name="Text Box 69"/>
            <p:cNvSpPr txBox="1">
              <a:spLocks noChangeArrowheads="1"/>
            </p:cNvSpPr>
            <p:nvPr/>
          </p:nvSpPr>
          <p:spPr bwMode="auto">
            <a:xfrm>
              <a:off x="2446338" y="6350000"/>
              <a:ext cx="280987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2" name="Text Box 70"/>
            <p:cNvSpPr txBox="1">
              <a:spLocks noChangeArrowheads="1"/>
            </p:cNvSpPr>
            <p:nvPr/>
          </p:nvSpPr>
          <p:spPr bwMode="auto">
            <a:xfrm>
              <a:off x="3070225" y="5487988"/>
              <a:ext cx="295275" cy="2762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3" name="Text Box 71"/>
            <p:cNvSpPr txBox="1">
              <a:spLocks noChangeArrowheads="1"/>
            </p:cNvSpPr>
            <p:nvPr/>
          </p:nvSpPr>
          <p:spPr bwMode="auto">
            <a:xfrm>
              <a:off x="5251450" y="5556250"/>
              <a:ext cx="257175" cy="2603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С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4344" name="Text Box 72"/>
            <p:cNvSpPr txBox="1">
              <a:spLocks noChangeArrowheads="1"/>
            </p:cNvSpPr>
            <p:nvPr/>
          </p:nvSpPr>
          <p:spPr bwMode="auto">
            <a:xfrm>
              <a:off x="3898900" y="5864225"/>
              <a:ext cx="314325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1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О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4345" name="Group 73"/>
            <p:cNvGrpSpPr>
              <a:grpSpLocks/>
            </p:cNvGrpSpPr>
            <p:nvPr/>
          </p:nvGrpSpPr>
          <p:grpSpPr bwMode="auto">
            <a:xfrm>
              <a:off x="549275" y="5627688"/>
              <a:ext cx="1592263" cy="1238250"/>
              <a:chOff x="1715" y="576"/>
              <a:chExt cx="2508" cy="1950"/>
            </a:xfrm>
          </p:grpSpPr>
          <p:sp>
            <p:nvSpPr>
              <p:cNvPr id="54346" name="Text Box 74"/>
              <p:cNvSpPr txBox="1">
                <a:spLocks noChangeArrowheads="1"/>
              </p:cNvSpPr>
              <p:nvPr/>
            </p:nvSpPr>
            <p:spPr bwMode="auto">
              <a:xfrm>
                <a:off x="3713" y="759"/>
                <a:ext cx="510" cy="41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347" name="Oval 75"/>
              <p:cNvSpPr>
                <a:spLocks noChangeArrowheads="1"/>
              </p:cNvSpPr>
              <p:nvPr/>
            </p:nvSpPr>
            <p:spPr bwMode="auto">
              <a:xfrm>
                <a:off x="1940" y="576"/>
                <a:ext cx="1980" cy="1950"/>
              </a:xfrm>
              <a:prstGeom prst="ellipse">
                <a:avLst/>
              </a:prstGeom>
              <a:solidFill>
                <a:srgbClr val="C6D9F1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4348" name="Oval 76"/>
              <p:cNvSpPr>
                <a:spLocks noChangeArrowheads="1"/>
              </p:cNvSpPr>
              <p:nvPr/>
            </p:nvSpPr>
            <p:spPr bwMode="auto">
              <a:xfrm>
                <a:off x="2924" y="1480"/>
                <a:ext cx="71" cy="71"/>
              </a:xfrm>
              <a:prstGeom prst="ellips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54349" name="AutoShape 77"/>
              <p:cNvCxnSpPr>
                <a:cxnSpLocks noChangeShapeType="1"/>
              </p:cNvCxnSpPr>
              <p:nvPr/>
            </p:nvCxnSpPr>
            <p:spPr bwMode="auto">
              <a:xfrm flipV="1">
                <a:off x="2120" y="987"/>
                <a:ext cx="1613" cy="1119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54350" name="Text Box 78"/>
              <p:cNvSpPr txBox="1">
                <a:spLocks noChangeArrowheads="1"/>
              </p:cNvSpPr>
              <p:nvPr/>
            </p:nvSpPr>
            <p:spPr bwMode="auto">
              <a:xfrm>
                <a:off x="1715" y="2001"/>
                <a:ext cx="495" cy="4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4351" name="Text Box 79"/>
              <p:cNvSpPr txBox="1">
                <a:spLocks noChangeArrowheads="1"/>
              </p:cNvSpPr>
              <p:nvPr/>
            </p:nvSpPr>
            <p:spPr bwMode="auto">
              <a:xfrm>
                <a:off x="2810" y="1146"/>
                <a:ext cx="585" cy="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1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О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54352" name="Rectangle 80"/>
          <p:cNvSpPr>
            <a:spLocks noChangeArrowheads="1"/>
          </p:cNvSpPr>
          <p:nvPr/>
        </p:nvSpPr>
        <p:spPr bwMode="auto">
          <a:xfrm>
            <a:off x="5715008" y="4214818"/>
            <a:ext cx="30003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 А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4353" name="Rectangle 81"/>
          <p:cNvSpPr>
            <a:spLocks noChangeArrowheads="1"/>
          </p:cNvSpPr>
          <p:nvPr/>
        </p:nvSpPr>
        <p:spPr bwMode="auto">
          <a:xfrm>
            <a:off x="357158" y="5500702"/>
            <a:ext cx="8358246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некоторая фигура при симметрии относительно точки О переходит в себя , то точка О называется центром симметрии этой фигуры, а фигура называется симметричной относительно точки О.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(Ф)= 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0" name="Прямоугольник 79"/>
          <p:cNvSpPr/>
          <p:nvPr/>
        </p:nvSpPr>
        <p:spPr>
          <a:xfrm>
            <a:off x="5715008" y="4572008"/>
            <a:ext cx="2903359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(А)=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(В)=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(С)=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 В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III</a:t>
            </a:r>
            <a:r>
              <a:rPr lang="ru-RU" b="1" dirty="0" smtClean="0"/>
              <a:t>-группа. Осевая симметрия. </a:t>
            </a:r>
            <a:endParaRPr lang="ru-RU" dirty="0"/>
          </a:p>
        </p:txBody>
      </p:sp>
      <p:sp>
        <p:nvSpPr>
          <p:cNvPr id="55297" name="Rectangle 1"/>
          <p:cNvSpPr>
            <a:spLocks noChangeArrowheads="1"/>
          </p:cNvSpPr>
          <p:nvPr/>
        </p:nvSpPr>
        <p:spPr bwMode="auto">
          <a:xfrm>
            <a:off x="357158" y="1428736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Точки  А и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называются симметричными относительно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если отрезок  АА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перпендикулярен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делится этой прямой пополам.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grpSp>
        <p:nvGrpSpPr>
          <p:cNvPr id="55298" name="Group 2"/>
          <p:cNvGrpSpPr>
            <a:grpSpLocks/>
          </p:cNvGrpSpPr>
          <p:nvPr/>
        </p:nvGrpSpPr>
        <p:grpSpPr bwMode="auto">
          <a:xfrm>
            <a:off x="642910" y="2071678"/>
            <a:ext cx="1427162" cy="1282700"/>
            <a:chOff x="2143" y="4174"/>
            <a:chExt cx="2246" cy="2021"/>
          </a:xfrm>
        </p:grpSpPr>
        <p:grpSp>
          <p:nvGrpSpPr>
            <p:cNvPr id="55299" name="Group 3"/>
            <p:cNvGrpSpPr>
              <a:grpSpLocks/>
            </p:cNvGrpSpPr>
            <p:nvPr/>
          </p:nvGrpSpPr>
          <p:grpSpPr bwMode="auto">
            <a:xfrm>
              <a:off x="2143" y="4174"/>
              <a:ext cx="2246" cy="1755"/>
              <a:chOff x="4283" y="7455"/>
              <a:chExt cx="2246" cy="1755"/>
            </a:xfrm>
          </p:grpSpPr>
          <p:cxnSp>
            <p:nvCxnSpPr>
              <p:cNvPr id="55300" name="AutoShape 4"/>
              <p:cNvCxnSpPr>
                <a:cxnSpLocks noChangeShapeType="1"/>
              </p:cNvCxnSpPr>
              <p:nvPr/>
            </p:nvCxnSpPr>
            <p:spPr bwMode="auto">
              <a:xfrm>
                <a:off x="5385" y="7455"/>
                <a:ext cx="30" cy="1755"/>
              </a:xfrm>
              <a:prstGeom prst="straightConnector1">
                <a:avLst/>
              </a:prstGeom>
              <a:noFill/>
              <a:ln w="28575">
                <a:solidFill>
                  <a:srgbClr val="943634"/>
                </a:solidFill>
                <a:round/>
                <a:headEnd/>
                <a:tailEnd/>
              </a:ln>
            </p:spPr>
          </p:cxnSp>
          <p:cxnSp>
            <p:nvCxnSpPr>
              <p:cNvPr id="55301" name="AutoShape 5"/>
              <p:cNvCxnSpPr>
                <a:cxnSpLocks noChangeShapeType="1"/>
              </p:cNvCxnSpPr>
              <p:nvPr/>
            </p:nvCxnSpPr>
            <p:spPr bwMode="auto">
              <a:xfrm flipV="1">
                <a:off x="4703" y="7935"/>
                <a:ext cx="1342" cy="1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  <p:sp>
            <p:nvSpPr>
              <p:cNvPr id="55302" name="Oval 6"/>
              <p:cNvSpPr>
                <a:spLocks noChangeArrowheads="1"/>
              </p:cNvSpPr>
              <p:nvPr/>
            </p:nvSpPr>
            <p:spPr bwMode="auto">
              <a:xfrm>
                <a:off x="5974" y="7879"/>
                <a:ext cx="71" cy="7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5303" name="Oval 7"/>
              <p:cNvSpPr>
                <a:spLocks noChangeArrowheads="1"/>
              </p:cNvSpPr>
              <p:nvPr/>
            </p:nvSpPr>
            <p:spPr bwMode="auto">
              <a:xfrm>
                <a:off x="4632" y="7879"/>
                <a:ext cx="71" cy="71"/>
              </a:xfrm>
              <a:prstGeom prst="ellipse">
                <a:avLst/>
              </a:prstGeom>
              <a:solidFill>
                <a:srgbClr val="FFFFFF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5304" name="Text Box 8"/>
              <p:cNvSpPr txBox="1">
                <a:spLocks noChangeArrowheads="1"/>
              </p:cNvSpPr>
              <p:nvPr/>
            </p:nvSpPr>
            <p:spPr bwMode="auto">
              <a:xfrm>
                <a:off x="4283" y="7650"/>
                <a:ext cx="420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5305" name="Text Box 9"/>
              <p:cNvSpPr txBox="1">
                <a:spLocks noChangeArrowheads="1"/>
              </p:cNvSpPr>
              <p:nvPr/>
            </p:nvSpPr>
            <p:spPr bwMode="auto">
              <a:xfrm>
                <a:off x="5974" y="7680"/>
                <a:ext cx="555" cy="4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r>
                  <a:rPr kumimoji="0" lang="ru-RU" sz="11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5306" name="AutoShape 10"/>
              <p:cNvCxnSpPr>
                <a:cxnSpLocks noChangeShapeType="1"/>
              </p:cNvCxnSpPr>
              <p:nvPr/>
            </p:nvCxnSpPr>
            <p:spPr bwMode="auto">
              <a:xfrm>
                <a:off x="5070" y="7879"/>
                <a:ext cx="1" cy="1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5307" name="AutoShape 11"/>
              <p:cNvCxnSpPr>
                <a:cxnSpLocks noChangeShapeType="1"/>
              </p:cNvCxnSpPr>
              <p:nvPr/>
            </p:nvCxnSpPr>
            <p:spPr bwMode="auto">
              <a:xfrm>
                <a:off x="5805" y="7879"/>
                <a:ext cx="0" cy="191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</p:grpSp>
        <p:sp>
          <p:nvSpPr>
            <p:cNvPr id="55308" name="Text Box 12"/>
            <p:cNvSpPr txBox="1">
              <a:spLocks noChangeArrowheads="1"/>
            </p:cNvSpPr>
            <p:nvPr/>
          </p:nvSpPr>
          <p:spPr bwMode="auto">
            <a:xfrm>
              <a:off x="3180" y="5676"/>
              <a:ext cx="485" cy="5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Times New Roman" pitchFamily="18" charset="0"/>
                  <a:cs typeface="Arial" pitchFamily="34" charset="0"/>
                </a:rPr>
                <a:t>l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5309" name="Rectangle 13"/>
          <p:cNvSpPr>
            <a:spLocks noChangeArrowheads="1"/>
          </p:cNvSpPr>
          <p:nvPr/>
        </p:nvSpPr>
        <p:spPr bwMode="auto">
          <a:xfrm>
            <a:off x="2285984" y="2071678"/>
            <a:ext cx="621510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и А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симметричные точки.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ось симметрии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5310" name="Rectangle 14"/>
          <p:cNvSpPr>
            <a:spLocks noChangeArrowheads="1"/>
          </p:cNvSpPr>
          <p:nvPr/>
        </p:nvSpPr>
        <p:spPr bwMode="auto">
          <a:xfrm>
            <a:off x="428596" y="3357562"/>
            <a:ext cx="84296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Симметрия относительно прямой  является движение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-произвольные точки плоскости, лежащие в одной полуплоскости относительно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5311" name="Group 15"/>
          <p:cNvGrpSpPr>
            <a:grpSpLocks/>
          </p:cNvGrpSpPr>
          <p:nvPr/>
        </p:nvGrpSpPr>
        <p:grpSpPr bwMode="auto">
          <a:xfrm>
            <a:off x="428596" y="4143380"/>
            <a:ext cx="3446016" cy="1749444"/>
            <a:chOff x="2179" y="12514"/>
            <a:chExt cx="6941" cy="3780"/>
          </a:xfrm>
        </p:grpSpPr>
        <p:cxnSp>
          <p:nvCxnSpPr>
            <p:cNvPr id="55312" name="AutoShape 16"/>
            <p:cNvCxnSpPr>
              <a:cxnSpLocks noChangeShapeType="1"/>
            </p:cNvCxnSpPr>
            <p:nvPr/>
          </p:nvCxnSpPr>
          <p:spPr bwMode="auto">
            <a:xfrm>
              <a:off x="5505" y="12514"/>
              <a:ext cx="75" cy="3780"/>
            </a:xfrm>
            <a:prstGeom prst="straightConnector1">
              <a:avLst/>
            </a:prstGeom>
            <a:noFill/>
            <a:ln w="28575">
              <a:solidFill>
                <a:srgbClr val="943634"/>
              </a:solidFill>
              <a:round/>
              <a:headEnd/>
              <a:tailEnd/>
            </a:ln>
          </p:spPr>
        </p:cxnSp>
        <p:sp>
          <p:nvSpPr>
            <p:cNvPr id="55313" name="Text Box 17"/>
            <p:cNvSpPr txBox="1">
              <a:spLocks noChangeArrowheads="1"/>
            </p:cNvSpPr>
            <p:nvPr/>
          </p:nvSpPr>
          <p:spPr bwMode="auto">
            <a:xfrm>
              <a:off x="5145" y="12585"/>
              <a:ext cx="360" cy="3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A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314" name="Oval 18"/>
            <p:cNvSpPr>
              <a:spLocks noChangeArrowheads="1"/>
            </p:cNvSpPr>
            <p:nvPr/>
          </p:nvSpPr>
          <p:spPr bwMode="auto">
            <a:xfrm>
              <a:off x="3838" y="12923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315" name="Oval 19"/>
            <p:cNvSpPr>
              <a:spLocks noChangeArrowheads="1"/>
            </p:cNvSpPr>
            <p:nvPr/>
          </p:nvSpPr>
          <p:spPr bwMode="auto">
            <a:xfrm>
              <a:off x="7097" y="12923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316" name="Oval 20"/>
            <p:cNvSpPr>
              <a:spLocks noChangeArrowheads="1"/>
            </p:cNvSpPr>
            <p:nvPr/>
          </p:nvSpPr>
          <p:spPr bwMode="auto">
            <a:xfrm>
              <a:off x="2637" y="15139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5317" name="Oval 21"/>
            <p:cNvSpPr>
              <a:spLocks noChangeArrowheads="1"/>
            </p:cNvSpPr>
            <p:nvPr/>
          </p:nvSpPr>
          <p:spPr bwMode="auto">
            <a:xfrm>
              <a:off x="8449" y="15139"/>
              <a:ext cx="71" cy="71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5318" name="AutoShape 22"/>
            <p:cNvCxnSpPr>
              <a:cxnSpLocks noChangeShapeType="1"/>
            </p:cNvCxnSpPr>
            <p:nvPr/>
          </p:nvCxnSpPr>
          <p:spPr bwMode="auto">
            <a:xfrm>
              <a:off x="3838" y="12994"/>
              <a:ext cx="3259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cxnSp>
          <p:nvCxnSpPr>
            <p:cNvPr id="55319" name="AutoShape 23"/>
            <p:cNvCxnSpPr>
              <a:cxnSpLocks noChangeShapeType="1"/>
            </p:cNvCxnSpPr>
            <p:nvPr/>
          </p:nvCxnSpPr>
          <p:spPr bwMode="auto">
            <a:xfrm flipH="1">
              <a:off x="2708" y="15210"/>
              <a:ext cx="5741" cy="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lgDash"/>
              <a:round/>
              <a:headEnd/>
              <a:tailEnd/>
            </a:ln>
          </p:spPr>
        </p:cxnSp>
        <p:sp>
          <p:nvSpPr>
            <p:cNvPr id="55320" name="Text Box 24"/>
            <p:cNvSpPr txBox="1">
              <a:spLocks noChangeArrowheads="1"/>
            </p:cNvSpPr>
            <p:nvPr/>
          </p:nvSpPr>
          <p:spPr bwMode="auto">
            <a:xfrm>
              <a:off x="3508" y="12679"/>
              <a:ext cx="330" cy="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321" name="Text Box 25"/>
            <p:cNvSpPr txBox="1">
              <a:spLocks noChangeArrowheads="1"/>
            </p:cNvSpPr>
            <p:nvPr/>
          </p:nvSpPr>
          <p:spPr bwMode="auto">
            <a:xfrm>
              <a:off x="7097" y="12664"/>
              <a:ext cx="705" cy="5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r>
                <a:rPr kumimoji="0" lang="en-US" sz="12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322" name="Text Box 26"/>
            <p:cNvSpPr txBox="1">
              <a:spLocks noChangeArrowheads="1"/>
            </p:cNvSpPr>
            <p:nvPr/>
          </p:nvSpPr>
          <p:spPr bwMode="auto">
            <a:xfrm>
              <a:off x="2179" y="14899"/>
              <a:ext cx="375" cy="6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323" name="Text Box 27"/>
            <p:cNvSpPr txBox="1">
              <a:spLocks noChangeArrowheads="1"/>
            </p:cNvSpPr>
            <p:nvPr/>
          </p:nvSpPr>
          <p:spPr bwMode="auto">
            <a:xfrm>
              <a:off x="8520" y="14824"/>
              <a:ext cx="600" cy="4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Y</a:t>
              </a:r>
              <a:r>
                <a:rPr kumimoji="0" lang="en-US" sz="12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5324" name="Text Box 28"/>
            <p:cNvSpPr txBox="1">
              <a:spLocks noChangeArrowheads="1"/>
            </p:cNvSpPr>
            <p:nvPr/>
          </p:nvSpPr>
          <p:spPr bwMode="auto">
            <a:xfrm>
              <a:off x="5674" y="15544"/>
              <a:ext cx="465" cy="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5325" name="AutoShape 29"/>
            <p:cNvCxnSpPr>
              <a:cxnSpLocks noChangeShapeType="1"/>
            </p:cNvCxnSpPr>
            <p:nvPr/>
          </p:nvCxnSpPr>
          <p:spPr bwMode="auto">
            <a:xfrm flipH="1">
              <a:off x="2637" y="12994"/>
              <a:ext cx="1252" cy="2216"/>
            </a:xfrm>
            <a:prstGeom prst="straightConnector1">
              <a:avLst/>
            </a:prstGeom>
            <a:noFill/>
            <a:ln w="9525">
              <a:solidFill>
                <a:srgbClr val="365F91"/>
              </a:solidFill>
              <a:round/>
              <a:headEnd/>
              <a:tailEnd/>
            </a:ln>
          </p:spPr>
        </p:cxnSp>
        <p:cxnSp>
          <p:nvCxnSpPr>
            <p:cNvPr id="55326" name="AutoShape 30"/>
            <p:cNvCxnSpPr>
              <a:cxnSpLocks noChangeShapeType="1"/>
            </p:cNvCxnSpPr>
            <p:nvPr/>
          </p:nvCxnSpPr>
          <p:spPr bwMode="auto">
            <a:xfrm>
              <a:off x="7097" y="12994"/>
              <a:ext cx="1423" cy="2216"/>
            </a:xfrm>
            <a:prstGeom prst="straightConnector1">
              <a:avLst/>
            </a:prstGeom>
            <a:noFill/>
            <a:ln w="9525">
              <a:solidFill>
                <a:srgbClr val="365F91"/>
              </a:solidFill>
              <a:round/>
              <a:headEnd/>
              <a:tailEnd/>
            </a:ln>
          </p:spPr>
        </p:cxnSp>
        <p:cxnSp>
          <p:nvCxnSpPr>
            <p:cNvPr id="55327" name="AutoShape 31"/>
            <p:cNvCxnSpPr>
              <a:cxnSpLocks noChangeShapeType="1"/>
            </p:cNvCxnSpPr>
            <p:nvPr/>
          </p:nvCxnSpPr>
          <p:spPr bwMode="auto">
            <a:xfrm flipH="1">
              <a:off x="2637" y="12994"/>
              <a:ext cx="2857" cy="22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5328" name="AutoShape 32"/>
            <p:cNvCxnSpPr>
              <a:cxnSpLocks noChangeShapeType="1"/>
            </p:cNvCxnSpPr>
            <p:nvPr/>
          </p:nvCxnSpPr>
          <p:spPr bwMode="auto">
            <a:xfrm>
              <a:off x="5494" y="12994"/>
              <a:ext cx="3026" cy="2216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55329" name="Text Box 33"/>
            <p:cNvSpPr txBox="1">
              <a:spLocks noChangeArrowheads="1"/>
            </p:cNvSpPr>
            <p:nvPr/>
          </p:nvSpPr>
          <p:spPr bwMode="auto">
            <a:xfrm>
              <a:off x="5149" y="15139"/>
              <a:ext cx="345" cy="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B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cxnSp>
          <p:nvCxnSpPr>
            <p:cNvPr id="55330" name="AutoShape 34"/>
            <p:cNvCxnSpPr>
              <a:cxnSpLocks noChangeShapeType="1"/>
            </p:cNvCxnSpPr>
            <p:nvPr/>
          </p:nvCxnSpPr>
          <p:spPr bwMode="auto">
            <a:xfrm flipH="1">
              <a:off x="4474" y="15139"/>
              <a:ext cx="345" cy="1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1" name="AutoShape 35"/>
            <p:cNvCxnSpPr>
              <a:cxnSpLocks noChangeShapeType="1"/>
            </p:cNvCxnSpPr>
            <p:nvPr/>
          </p:nvCxnSpPr>
          <p:spPr bwMode="auto">
            <a:xfrm flipH="1">
              <a:off x="6709" y="15139"/>
              <a:ext cx="388" cy="1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2" name="AutoShape 36"/>
            <p:cNvCxnSpPr>
              <a:cxnSpLocks noChangeShapeType="1"/>
            </p:cNvCxnSpPr>
            <p:nvPr/>
          </p:nvCxnSpPr>
          <p:spPr bwMode="auto">
            <a:xfrm>
              <a:off x="5239" y="13264"/>
              <a:ext cx="255" cy="1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3" name="AutoShape 37"/>
            <p:cNvCxnSpPr>
              <a:cxnSpLocks noChangeShapeType="1"/>
            </p:cNvCxnSpPr>
            <p:nvPr/>
          </p:nvCxnSpPr>
          <p:spPr bwMode="auto">
            <a:xfrm flipV="1">
              <a:off x="5494" y="13264"/>
              <a:ext cx="300" cy="13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4" name="AutoShape 38"/>
            <p:cNvCxnSpPr>
              <a:cxnSpLocks noChangeShapeType="1"/>
            </p:cNvCxnSpPr>
            <p:nvPr/>
          </p:nvCxnSpPr>
          <p:spPr bwMode="auto">
            <a:xfrm>
              <a:off x="5059" y="12994"/>
              <a:ext cx="180" cy="1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5" name="AutoShape 39"/>
            <p:cNvCxnSpPr>
              <a:cxnSpLocks noChangeShapeType="1"/>
            </p:cNvCxnSpPr>
            <p:nvPr/>
          </p:nvCxnSpPr>
          <p:spPr bwMode="auto">
            <a:xfrm>
              <a:off x="5239" y="12994"/>
              <a:ext cx="135" cy="1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6" name="AutoShape 40"/>
            <p:cNvCxnSpPr>
              <a:cxnSpLocks noChangeShapeType="1"/>
            </p:cNvCxnSpPr>
            <p:nvPr/>
          </p:nvCxnSpPr>
          <p:spPr bwMode="auto">
            <a:xfrm flipH="1">
              <a:off x="5674" y="12994"/>
              <a:ext cx="120" cy="12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55337" name="AutoShape 41"/>
            <p:cNvCxnSpPr>
              <a:cxnSpLocks noChangeShapeType="1"/>
            </p:cNvCxnSpPr>
            <p:nvPr/>
          </p:nvCxnSpPr>
          <p:spPr bwMode="auto">
            <a:xfrm flipH="1">
              <a:off x="5775" y="12994"/>
              <a:ext cx="94" cy="19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55338" name="Freeform 42"/>
            <p:cNvSpPr>
              <a:spLocks/>
            </p:cNvSpPr>
            <p:nvPr/>
          </p:nvSpPr>
          <p:spPr bwMode="auto">
            <a:xfrm>
              <a:off x="5404" y="13654"/>
              <a:ext cx="270" cy="5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70" y="150"/>
                </a:cxn>
                <a:cxn ang="0">
                  <a:pos x="0" y="354"/>
                </a:cxn>
                <a:cxn ang="0">
                  <a:pos x="270" y="576"/>
                </a:cxn>
              </a:cxnLst>
              <a:rect l="0" t="0" r="r" b="b"/>
              <a:pathLst>
                <a:path w="270" h="576">
                  <a:moveTo>
                    <a:pt x="0" y="0"/>
                  </a:moveTo>
                  <a:cubicBezTo>
                    <a:pt x="135" y="45"/>
                    <a:pt x="270" y="91"/>
                    <a:pt x="270" y="150"/>
                  </a:cubicBezTo>
                  <a:cubicBezTo>
                    <a:pt x="270" y="209"/>
                    <a:pt x="0" y="283"/>
                    <a:pt x="0" y="354"/>
                  </a:cubicBezTo>
                  <a:cubicBezTo>
                    <a:pt x="0" y="425"/>
                    <a:pt x="135" y="500"/>
                    <a:pt x="270" y="576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55339" name="Rectangle 43"/>
          <p:cNvSpPr>
            <a:spLocks noChangeArrowheads="1"/>
          </p:cNvSpPr>
          <p:nvPr/>
        </p:nvSpPr>
        <p:spPr bwMode="auto">
          <a:xfrm>
            <a:off x="3929058" y="4071942"/>
            <a:ext cx="4929222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(X)= 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(Y)= 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 XX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∩l=A,   YY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∩l=B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ABY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∆АВ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прямоугольные (по определению осевой симметрии)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ABY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∆АВ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по двум катетам →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∠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YAB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∠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AB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Рассмотрим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XAY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ХА=Х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 (по определению осевой симметрии)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(по доказанному)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mbria Math" pitchFamily="18" charset="0"/>
                <a:ea typeface="Times New Roman" pitchFamily="18" charset="0"/>
                <a:cs typeface="Times New Roman" pitchFamily="18" charset="0"/>
              </a:rPr>
              <a:t>∠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(как разность прямых и равных углов)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Следовательно,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XAY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 по двум сторонам и углу между ними,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признак)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Из равенства треугольников следует равенство отрезков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2285984" y="2714620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Т.к. точка А - произвольная точка плоскости, то отображение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задано на всей плоскости.  Это отображение называется симметрией относительно 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(осевой симметрией).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1"/>
          <p:cNvSpPr>
            <a:spLocks noChangeArrowheads="1"/>
          </p:cNvSpPr>
          <p:nvPr/>
        </p:nvSpPr>
        <p:spPr bwMode="auto">
          <a:xfrm>
            <a:off x="285720" y="214290"/>
            <a:ext cx="85725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-произвольные точки плоскости, лежащие в разных полуплоскостях относительно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6" name="Группа 55"/>
          <p:cNvGrpSpPr/>
          <p:nvPr/>
        </p:nvGrpSpPr>
        <p:grpSpPr>
          <a:xfrm>
            <a:off x="214282" y="571480"/>
            <a:ext cx="4406900" cy="2524125"/>
            <a:chOff x="930275" y="1231900"/>
            <a:chExt cx="4406900" cy="2524125"/>
          </a:xfrm>
        </p:grpSpPr>
        <p:grpSp>
          <p:nvGrpSpPr>
            <p:cNvPr id="54" name="Группа 53"/>
            <p:cNvGrpSpPr/>
            <p:nvPr/>
          </p:nvGrpSpPr>
          <p:grpSpPr>
            <a:xfrm>
              <a:off x="930275" y="1374775"/>
              <a:ext cx="4406900" cy="2219325"/>
              <a:chOff x="930275" y="1374775"/>
              <a:chExt cx="4406900" cy="2219325"/>
            </a:xfrm>
          </p:grpSpPr>
          <p:sp>
            <p:nvSpPr>
              <p:cNvPr id="56347" name="Text Box 27"/>
              <p:cNvSpPr txBox="1">
                <a:spLocks noChangeArrowheads="1"/>
              </p:cNvSpPr>
              <p:nvPr/>
            </p:nvSpPr>
            <p:spPr bwMode="auto">
              <a:xfrm>
                <a:off x="3101975" y="1965325"/>
                <a:ext cx="311150" cy="2190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С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48" name="Oval 28"/>
              <p:cNvSpPr>
                <a:spLocks noChangeArrowheads="1"/>
              </p:cNvSpPr>
              <p:nvPr/>
            </p:nvSpPr>
            <p:spPr bwMode="auto">
              <a:xfrm>
                <a:off x="1982788" y="1539875"/>
                <a:ext cx="46037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49" name="Oval 29"/>
              <p:cNvSpPr>
                <a:spLocks noChangeArrowheads="1"/>
              </p:cNvSpPr>
              <p:nvPr/>
            </p:nvSpPr>
            <p:spPr bwMode="auto">
              <a:xfrm>
                <a:off x="4052888" y="1539875"/>
                <a:ext cx="44450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50" name="Oval 30"/>
              <p:cNvSpPr>
                <a:spLocks noChangeArrowheads="1"/>
              </p:cNvSpPr>
              <p:nvPr/>
            </p:nvSpPr>
            <p:spPr bwMode="auto">
              <a:xfrm>
                <a:off x="1220788" y="2946400"/>
                <a:ext cx="44450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51" name="Oval 31"/>
              <p:cNvSpPr>
                <a:spLocks noChangeArrowheads="1"/>
              </p:cNvSpPr>
              <p:nvPr/>
            </p:nvSpPr>
            <p:spPr bwMode="auto">
              <a:xfrm>
                <a:off x="4911725" y="2946400"/>
                <a:ext cx="44450" cy="44450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56352" name="AutoShape 32"/>
              <p:cNvCxnSpPr>
                <a:cxnSpLocks noChangeShapeType="1"/>
              </p:cNvCxnSpPr>
              <p:nvPr/>
            </p:nvCxnSpPr>
            <p:spPr bwMode="auto">
              <a:xfrm>
                <a:off x="1982788" y="1584325"/>
                <a:ext cx="2070100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</p:spPr>
          </p:cxnSp>
          <p:cxnSp>
            <p:nvCxnSpPr>
              <p:cNvPr id="56353" name="AutoShape 33"/>
              <p:cNvCxnSpPr>
                <a:cxnSpLocks noChangeShapeType="1"/>
              </p:cNvCxnSpPr>
              <p:nvPr/>
            </p:nvCxnSpPr>
            <p:spPr bwMode="auto">
              <a:xfrm flipH="1">
                <a:off x="1265238" y="2990850"/>
                <a:ext cx="3646487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</p:spPr>
          </p:cxnSp>
          <p:sp>
            <p:nvSpPr>
              <p:cNvPr id="56354" name="Text Box 34"/>
              <p:cNvSpPr txBox="1">
                <a:spLocks noChangeArrowheads="1"/>
              </p:cNvSpPr>
              <p:nvPr/>
            </p:nvSpPr>
            <p:spPr bwMode="auto">
              <a:xfrm>
                <a:off x="1697038" y="1374775"/>
                <a:ext cx="331787" cy="3238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400" b="0" i="0" u="none" strike="noStrike" cap="none" normalizeH="0" baseline="0" dirty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X</a:t>
                </a:r>
                <a:endParaRPr kumimoji="0" lang="ru-RU" sz="1800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55" name="Text Box 35"/>
              <p:cNvSpPr txBox="1">
                <a:spLocks noChangeArrowheads="1"/>
              </p:cNvSpPr>
              <p:nvPr/>
            </p:nvSpPr>
            <p:spPr bwMode="auto">
              <a:xfrm>
                <a:off x="4052888" y="1374775"/>
                <a:ext cx="447675" cy="3333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X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56" name="Text Box 36"/>
              <p:cNvSpPr txBox="1">
                <a:spLocks noChangeArrowheads="1"/>
              </p:cNvSpPr>
              <p:nvPr/>
            </p:nvSpPr>
            <p:spPr bwMode="auto">
              <a:xfrm>
                <a:off x="930275" y="2794000"/>
                <a:ext cx="238125" cy="4095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57" name="Text Box 37"/>
              <p:cNvSpPr txBox="1">
                <a:spLocks noChangeArrowheads="1"/>
              </p:cNvSpPr>
              <p:nvPr/>
            </p:nvSpPr>
            <p:spPr bwMode="auto">
              <a:xfrm>
                <a:off x="4956175" y="2746375"/>
                <a:ext cx="381000" cy="2952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2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58" name="Text Box 38"/>
              <p:cNvSpPr txBox="1">
                <a:spLocks noChangeArrowheads="1"/>
              </p:cNvSpPr>
              <p:nvPr/>
            </p:nvSpPr>
            <p:spPr bwMode="auto">
              <a:xfrm>
                <a:off x="3149600" y="3203575"/>
                <a:ext cx="295275" cy="390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20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l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59" name="Text Box 39"/>
              <p:cNvSpPr txBox="1">
                <a:spLocks noChangeArrowheads="1"/>
              </p:cNvSpPr>
              <p:nvPr/>
            </p:nvSpPr>
            <p:spPr bwMode="auto">
              <a:xfrm>
                <a:off x="2816225" y="2946400"/>
                <a:ext cx="219075" cy="3238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6360" name="AutoShape 40"/>
              <p:cNvCxnSpPr>
                <a:cxnSpLocks noChangeShapeType="1"/>
              </p:cNvCxnSpPr>
              <p:nvPr/>
            </p:nvCxnSpPr>
            <p:spPr bwMode="auto">
              <a:xfrm flipH="1">
                <a:off x="2387600" y="2946400"/>
                <a:ext cx="219075" cy="952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61" name="AutoShape 41"/>
              <p:cNvCxnSpPr>
                <a:cxnSpLocks noChangeShapeType="1"/>
              </p:cNvCxnSpPr>
              <p:nvPr/>
            </p:nvCxnSpPr>
            <p:spPr bwMode="auto">
              <a:xfrm flipH="1">
                <a:off x="3806825" y="2946400"/>
                <a:ext cx="246063" cy="952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62" name="AutoShape 42"/>
              <p:cNvCxnSpPr>
                <a:cxnSpLocks noChangeShapeType="1"/>
              </p:cNvCxnSpPr>
              <p:nvPr/>
            </p:nvCxnSpPr>
            <p:spPr bwMode="auto">
              <a:xfrm flipH="1">
                <a:off x="1220788" y="1584325"/>
                <a:ext cx="2832100" cy="1406525"/>
              </a:xfrm>
              <a:prstGeom prst="straightConnector1">
                <a:avLst/>
              </a:prstGeom>
              <a:noFill/>
              <a:ln w="9525">
                <a:solidFill>
                  <a:srgbClr val="365F91"/>
                </a:solidFill>
                <a:round/>
                <a:headEnd/>
                <a:tailEnd/>
              </a:ln>
            </p:spPr>
          </p:cxnSp>
          <p:cxnSp>
            <p:nvCxnSpPr>
              <p:cNvPr id="56363" name="AutoShape 43"/>
              <p:cNvCxnSpPr>
                <a:cxnSpLocks noChangeShapeType="1"/>
              </p:cNvCxnSpPr>
              <p:nvPr/>
            </p:nvCxnSpPr>
            <p:spPr bwMode="auto">
              <a:xfrm>
                <a:off x="1982788" y="1584325"/>
                <a:ext cx="2941637" cy="1406525"/>
              </a:xfrm>
              <a:prstGeom prst="straightConnector1">
                <a:avLst/>
              </a:prstGeom>
              <a:noFill/>
              <a:ln w="9525">
                <a:solidFill>
                  <a:srgbClr val="365F91"/>
                </a:solidFill>
                <a:round/>
                <a:headEnd/>
                <a:tailEnd/>
              </a:ln>
            </p:spPr>
          </p:cxnSp>
          <p:cxnSp>
            <p:nvCxnSpPr>
              <p:cNvPr id="56364" name="AutoShape 44"/>
              <p:cNvCxnSpPr>
                <a:cxnSpLocks noChangeShapeType="1"/>
              </p:cNvCxnSpPr>
              <p:nvPr/>
            </p:nvCxnSpPr>
            <p:spPr bwMode="auto">
              <a:xfrm flipH="1">
                <a:off x="2527300" y="1539875"/>
                <a:ext cx="79375" cy="1016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65" name="AutoShape 45"/>
              <p:cNvCxnSpPr>
                <a:cxnSpLocks noChangeShapeType="1"/>
              </p:cNvCxnSpPr>
              <p:nvPr/>
            </p:nvCxnSpPr>
            <p:spPr bwMode="auto">
              <a:xfrm flipH="1">
                <a:off x="2606675" y="1539875"/>
                <a:ext cx="95250" cy="1016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66" name="AutoShape 46"/>
              <p:cNvCxnSpPr>
                <a:cxnSpLocks noChangeShapeType="1"/>
              </p:cNvCxnSpPr>
              <p:nvPr/>
            </p:nvCxnSpPr>
            <p:spPr bwMode="auto">
              <a:xfrm flipH="1">
                <a:off x="3340100" y="1539875"/>
                <a:ext cx="104775" cy="1016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67" name="AutoShape 47"/>
              <p:cNvCxnSpPr>
                <a:cxnSpLocks noChangeShapeType="1"/>
              </p:cNvCxnSpPr>
              <p:nvPr/>
            </p:nvCxnSpPr>
            <p:spPr bwMode="auto">
              <a:xfrm flipH="1">
                <a:off x="3444875" y="1539875"/>
                <a:ext cx="85725" cy="10160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sp>
            <p:nvSpPr>
              <p:cNvPr id="56368" name="Freeform 48"/>
              <p:cNvSpPr>
                <a:spLocks/>
              </p:cNvSpPr>
              <p:nvPr/>
            </p:nvSpPr>
            <p:spPr bwMode="auto">
              <a:xfrm>
                <a:off x="2908300" y="1708150"/>
                <a:ext cx="250825" cy="180975"/>
              </a:xfrm>
              <a:custGeom>
                <a:avLst/>
                <a:gdLst/>
                <a:ahLst/>
                <a:cxnLst>
                  <a:cxn ang="0">
                    <a:pos x="379" y="0"/>
                  </a:cxn>
                  <a:cxn ang="0">
                    <a:pos x="90" y="75"/>
                  </a:cxn>
                  <a:cxn ang="0">
                    <a:pos x="379" y="225"/>
                  </a:cxn>
                  <a:cxn ang="0">
                    <a:pos x="0" y="285"/>
                  </a:cxn>
                </a:cxnLst>
                <a:rect l="0" t="0" r="r" b="b"/>
                <a:pathLst>
                  <a:path w="394" h="285">
                    <a:moveTo>
                      <a:pt x="379" y="0"/>
                    </a:moveTo>
                    <a:cubicBezTo>
                      <a:pt x="234" y="19"/>
                      <a:pt x="90" y="38"/>
                      <a:pt x="90" y="75"/>
                    </a:cubicBezTo>
                    <a:cubicBezTo>
                      <a:pt x="90" y="112"/>
                      <a:pt x="394" y="190"/>
                      <a:pt x="379" y="225"/>
                    </a:cubicBezTo>
                    <a:cubicBezTo>
                      <a:pt x="364" y="260"/>
                      <a:pt x="182" y="272"/>
                      <a:pt x="0" y="28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69" name="Freeform 49"/>
              <p:cNvSpPr>
                <a:spLocks/>
              </p:cNvSpPr>
              <p:nvPr/>
            </p:nvSpPr>
            <p:spPr bwMode="auto">
              <a:xfrm>
                <a:off x="2889250" y="2336800"/>
                <a:ext cx="260350" cy="409575"/>
              </a:xfrm>
              <a:custGeom>
                <a:avLst/>
                <a:gdLst/>
                <a:ahLst/>
                <a:cxnLst>
                  <a:cxn ang="0">
                    <a:pos x="229" y="0"/>
                  </a:cxn>
                  <a:cxn ang="0">
                    <a:pos x="30" y="120"/>
                  </a:cxn>
                  <a:cxn ang="0">
                    <a:pos x="409" y="330"/>
                  </a:cxn>
                  <a:cxn ang="0">
                    <a:pos x="30" y="645"/>
                  </a:cxn>
                </a:cxnLst>
                <a:rect l="0" t="0" r="r" b="b"/>
                <a:pathLst>
                  <a:path w="409" h="645">
                    <a:moveTo>
                      <a:pt x="229" y="0"/>
                    </a:moveTo>
                    <a:cubicBezTo>
                      <a:pt x="114" y="32"/>
                      <a:pt x="0" y="65"/>
                      <a:pt x="30" y="120"/>
                    </a:cubicBezTo>
                    <a:cubicBezTo>
                      <a:pt x="60" y="175"/>
                      <a:pt x="409" y="243"/>
                      <a:pt x="409" y="330"/>
                    </a:cubicBezTo>
                    <a:cubicBezTo>
                      <a:pt x="409" y="417"/>
                      <a:pt x="219" y="531"/>
                      <a:pt x="30" y="645"/>
                    </a:cubicBezTo>
                  </a:path>
                </a:pathLst>
              </a:cu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70" name="Text Box 50"/>
              <p:cNvSpPr txBox="1">
                <a:spLocks noChangeArrowheads="1"/>
              </p:cNvSpPr>
              <p:nvPr/>
            </p:nvSpPr>
            <p:spPr bwMode="auto">
              <a:xfrm>
                <a:off x="2816225" y="1374775"/>
                <a:ext cx="285750" cy="209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ru-RU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А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56371" name="AutoShape 51"/>
            <p:cNvCxnSpPr>
              <a:cxnSpLocks noChangeShapeType="1"/>
            </p:cNvCxnSpPr>
            <p:nvPr/>
          </p:nvCxnSpPr>
          <p:spPr bwMode="auto">
            <a:xfrm>
              <a:off x="3035300" y="1231900"/>
              <a:ext cx="0" cy="2524125"/>
            </a:xfrm>
            <a:prstGeom prst="straightConnector1">
              <a:avLst/>
            </a:prstGeom>
            <a:noFill/>
            <a:ln w="28575">
              <a:solidFill>
                <a:srgbClr val="943634"/>
              </a:solidFill>
              <a:round/>
              <a:headEnd/>
              <a:tailEnd/>
            </a:ln>
          </p:spPr>
        </p:cxnSp>
      </p:grpSp>
      <p:sp>
        <p:nvSpPr>
          <p:cNvPr id="56372" name="Rectangle 52"/>
          <p:cNvSpPr>
            <a:spLocks noChangeArrowheads="1"/>
          </p:cNvSpPr>
          <p:nvPr/>
        </p:nvSpPr>
        <p:spPr bwMode="auto">
          <a:xfrm>
            <a:off x="285720" y="3143248"/>
            <a:ext cx="85725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238375" algn="l"/>
                <a:tab pos="3876675" algn="l"/>
              </a:tabLst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-произвольные точки плоскости, одна из точек лежит на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6373" name="Group 53"/>
          <p:cNvGrpSpPr>
            <a:grpSpLocks/>
          </p:cNvGrpSpPr>
          <p:nvPr/>
        </p:nvGrpSpPr>
        <p:grpSpPr bwMode="auto">
          <a:xfrm>
            <a:off x="428596" y="3571876"/>
            <a:ext cx="4635500" cy="2220912"/>
            <a:chOff x="2460" y="11201"/>
            <a:chExt cx="7301" cy="3499"/>
          </a:xfrm>
        </p:grpSpPr>
        <p:sp>
          <p:nvSpPr>
            <p:cNvPr id="56374" name="Text Box 54"/>
            <p:cNvSpPr txBox="1">
              <a:spLocks noChangeArrowheads="1"/>
            </p:cNvSpPr>
            <p:nvPr/>
          </p:nvSpPr>
          <p:spPr bwMode="auto">
            <a:xfrm>
              <a:off x="5288" y="11201"/>
              <a:ext cx="521" cy="5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lvl="0" fontAlgn="base">
                <a:spcBef>
                  <a:spcPct val="0"/>
                </a:spcBef>
                <a:spcAft>
                  <a:spcPts val="1000"/>
                </a:spcAft>
              </a:pPr>
              <a:r>
                <a:rPr kumimoji="0" lang="en-US" b="0" i="0" u="none" strike="noStrike" cap="none" normalizeH="0" baseline="0" dirty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X</a:t>
              </a:r>
              <a:endParaRPr kumimoji="0" lang="ru-RU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6375" name="Text Box 55"/>
            <p:cNvSpPr txBox="1">
              <a:spLocks noChangeArrowheads="1"/>
            </p:cNvSpPr>
            <p:nvPr/>
          </p:nvSpPr>
          <p:spPr bwMode="auto">
            <a:xfrm>
              <a:off x="5734" y="14085"/>
              <a:ext cx="465" cy="61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en-US" sz="20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l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6376" name="Group 56"/>
            <p:cNvGrpSpPr>
              <a:grpSpLocks/>
            </p:cNvGrpSpPr>
            <p:nvPr/>
          </p:nvGrpSpPr>
          <p:grpSpPr bwMode="auto">
            <a:xfrm>
              <a:off x="2460" y="11314"/>
              <a:ext cx="7301" cy="3090"/>
              <a:chOff x="2460" y="11314"/>
              <a:chExt cx="7301" cy="3090"/>
            </a:xfrm>
          </p:grpSpPr>
          <p:cxnSp>
            <p:nvCxnSpPr>
              <p:cNvPr id="56377" name="AutoShape 57"/>
              <p:cNvCxnSpPr>
                <a:cxnSpLocks noChangeShapeType="1"/>
              </p:cNvCxnSpPr>
              <p:nvPr/>
            </p:nvCxnSpPr>
            <p:spPr bwMode="auto">
              <a:xfrm>
                <a:off x="5775" y="11314"/>
                <a:ext cx="0" cy="3090"/>
              </a:xfrm>
              <a:prstGeom prst="straightConnector1">
                <a:avLst/>
              </a:prstGeom>
              <a:noFill/>
              <a:ln w="28575">
                <a:solidFill>
                  <a:srgbClr val="943634"/>
                </a:solidFill>
                <a:round/>
                <a:headEnd/>
                <a:tailEnd/>
              </a:ln>
            </p:spPr>
          </p:cxnSp>
          <p:sp>
            <p:nvSpPr>
              <p:cNvPr id="56378" name="Oval 58"/>
              <p:cNvSpPr>
                <a:spLocks noChangeArrowheads="1"/>
              </p:cNvSpPr>
              <p:nvPr/>
            </p:nvSpPr>
            <p:spPr bwMode="auto">
              <a:xfrm>
                <a:off x="5734" y="11539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79" name="Oval 59"/>
              <p:cNvSpPr>
                <a:spLocks noChangeArrowheads="1"/>
              </p:cNvSpPr>
              <p:nvPr/>
            </p:nvSpPr>
            <p:spPr bwMode="auto">
              <a:xfrm>
                <a:off x="2918" y="13755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6380" name="Oval 60"/>
              <p:cNvSpPr>
                <a:spLocks noChangeArrowheads="1"/>
              </p:cNvSpPr>
              <p:nvPr/>
            </p:nvSpPr>
            <p:spPr bwMode="auto">
              <a:xfrm>
                <a:off x="8730" y="13755"/>
                <a:ext cx="71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cxnSp>
            <p:nvCxnSpPr>
              <p:cNvPr id="56381" name="AutoShape 61"/>
              <p:cNvCxnSpPr>
                <a:cxnSpLocks noChangeShapeType="1"/>
              </p:cNvCxnSpPr>
              <p:nvPr/>
            </p:nvCxnSpPr>
            <p:spPr bwMode="auto">
              <a:xfrm flipH="1">
                <a:off x="2989" y="13826"/>
                <a:ext cx="5741" cy="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lgDash"/>
                <a:round/>
                <a:headEnd/>
                <a:tailEnd/>
              </a:ln>
            </p:spPr>
          </p:cxnSp>
          <p:sp>
            <p:nvSpPr>
              <p:cNvPr id="56382" name="Text Box 62"/>
              <p:cNvSpPr txBox="1">
                <a:spLocks noChangeArrowheads="1"/>
              </p:cNvSpPr>
              <p:nvPr/>
            </p:nvSpPr>
            <p:spPr bwMode="auto">
              <a:xfrm>
                <a:off x="9056" y="11805"/>
                <a:ext cx="705" cy="52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83" name="Text Box 63"/>
              <p:cNvSpPr txBox="1">
                <a:spLocks noChangeArrowheads="1"/>
              </p:cNvSpPr>
              <p:nvPr/>
            </p:nvSpPr>
            <p:spPr bwMode="auto">
              <a:xfrm>
                <a:off x="2460" y="13515"/>
                <a:ext cx="375" cy="64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84" name="Text Box 64"/>
              <p:cNvSpPr txBox="1">
                <a:spLocks noChangeArrowheads="1"/>
              </p:cNvSpPr>
              <p:nvPr/>
            </p:nvSpPr>
            <p:spPr bwMode="auto">
              <a:xfrm>
                <a:off x="8801" y="13440"/>
                <a:ext cx="600" cy="4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Y</a:t>
                </a:r>
                <a:r>
                  <a:rPr kumimoji="0" lang="en-US" sz="1200" b="0" i="0" u="none" strike="noStrike" cap="none" normalizeH="0" baseline="-2500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1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6385" name="Text Box 65"/>
              <p:cNvSpPr txBox="1">
                <a:spLocks noChangeArrowheads="1"/>
              </p:cNvSpPr>
              <p:nvPr/>
            </p:nvSpPr>
            <p:spPr bwMode="auto">
              <a:xfrm>
                <a:off x="5430" y="13755"/>
                <a:ext cx="345" cy="5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ts val="100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cs typeface="Arial" pitchFamily="34" charset="0"/>
                  </a:rPr>
                  <a:t>B</a:t>
                </a:r>
                <a:endParaRPr kumimoji="0" lang="ru-RU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cxnSp>
            <p:nvCxnSpPr>
              <p:cNvPr id="56386" name="AutoShape 66"/>
              <p:cNvCxnSpPr>
                <a:cxnSpLocks noChangeShapeType="1"/>
              </p:cNvCxnSpPr>
              <p:nvPr/>
            </p:nvCxnSpPr>
            <p:spPr bwMode="auto">
              <a:xfrm flipH="1">
                <a:off x="4755" y="13755"/>
                <a:ext cx="345" cy="1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87" name="AutoShape 67"/>
              <p:cNvCxnSpPr>
                <a:cxnSpLocks noChangeShapeType="1"/>
              </p:cNvCxnSpPr>
              <p:nvPr/>
            </p:nvCxnSpPr>
            <p:spPr bwMode="auto">
              <a:xfrm flipH="1">
                <a:off x="6990" y="13755"/>
                <a:ext cx="388" cy="150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</p:spPr>
          </p:cxnSp>
          <p:cxnSp>
            <p:nvCxnSpPr>
              <p:cNvPr id="56388" name="AutoShape 68"/>
              <p:cNvCxnSpPr>
                <a:cxnSpLocks noChangeShapeType="1"/>
              </p:cNvCxnSpPr>
              <p:nvPr/>
            </p:nvCxnSpPr>
            <p:spPr bwMode="auto">
              <a:xfrm flipH="1">
                <a:off x="2918" y="11539"/>
                <a:ext cx="2857" cy="2216"/>
              </a:xfrm>
              <a:prstGeom prst="straightConnector1">
                <a:avLst/>
              </a:prstGeom>
              <a:noFill/>
              <a:ln w="9525">
                <a:solidFill>
                  <a:srgbClr val="365F91"/>
                </a:solidFill>
                <a:round/>
                <a:headEnd/>
                <a:tailEnd/>
              </a:ln>
            </p:spPr>
          </p:cxnSp>
          <p:cxnSp>
            <p:nvCxnSpPr>
              <p:cNvPr id="56389" name="AutoShape 69"/>
              <p:cNvCxnSpPr>
                <a:cxnSpLocks noChangeShapeType="1"/>
              </p:cNvCxnSpPr>
              <p:nvPr/>
            </p:nvCxnSpPr>
            <p:spPr bwMode="auto">
              <a:xfrm>
                <a:off x="5755" y="11539"/>
                <a:ext cx="2975" cy="2216"/>
              </a:xfrm>
              <a:prstGeom prst="straightConnector1">
                <a:avLst/>
              </a:prstGeom>
              <a:noFill/>
              <a:ln w="9525">
                <a:solidFill>
                  <a:srgbClr val="365F91"/>
                </a:solidFill>
                <a:round/>
                <a:headEnd/>
                <a:tailEnd/>
              </a:ln>
            </p:spPr>
          </p:cxnSp>
        </p:grpSp>
        <p:sp>
          <p:nvSpPr>
            <p:cNvPr id="56390" name="Freeform 70"/>
            <p:cNvSpPr>
              <a:spLocks/>
            </p:cNvSpPr>
            <p:nvPr/>
          </p:nvSpPr>
          <p:spPr bwMode="auto">
            <a:xfrm>
              <a:off x="5624" y="12330"/>
              <a:ext cx="316" cy="555"/>
            </a:xfrm>
            <a:custGeom>
              <a:avLst/>
              <a:gdLst/>
              <a:ahLst/>
              <a:cxnLst>
                <a:cxn ang="0">
                  <a:pos x="286" y="0"/>
                </a:cxn>
                <a:cxn ang="0">
                  <a:pos x="5" y="210"/>
                </a:cxn>
                <a:cxn ang="0">
                  <a:pos x="316" y="330"/>
                </a:cxn>
                <a:cxn ang="0">
                  <a:pos x="5" y="555"/>
                </a:cxn>
              </a:cxnLst>
              <a:rect l="0" t="0" r="r" b="b"/>
              <a:pathLst>
                <a:path w="316" h="555">
                  <a:moveTo>
                    <a:pt x="286" y="0"/>
                  </a:moveTo>
                  <a:cubicBezTo>
                    <a:pt x="143" y="77"/>
                    <a:pt x="0" y="155"/>
                    <a:pt x="5" y="210"/>
                  </a:cubicBezTo>
                  <a:cubicBezTo>
                    <a:pt x="10" y="265"/>
                    <a:pt x="316" y="273"/>
                    <a:pt x="316" y="330"/>
                  </a:cubicBezTo>
                  <a:cubicBezTo>
                    <a:pt x="316" y="387"/>
                    <a:pt x="160" y="471"/>
                    <a:pt x="5" y="555"/>
                  </a:cubicBez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</p:grpSp>
      <p:sp>
        <p:nvSpPr>
          <p:cNvPr id="76" name="Прямоугольник 75"/>
          <p:cNvSpPr/>
          <p:nvPr/>
        </p:nvSpPr>
        <p:spPr>
          <a:xfrm>
            <a:off x="4786314" y="857232"/>
            <a:ext cx="400052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  <a:tabLst>
                <a:tab pos="2238375" algn="l"/>
                <a:tab pos="387667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Равенство отрезков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следует из равенства по двум катетам прямоугольных треугольников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XCA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YCB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6391" name="Rectangle 71"/>
          <p:cNvSpPr>
            <a:spLocks noChangeArrowheads="1"/>
          </p:cNvSpPr>
          <p:nvPr/>
        </p:nvSpPr>
        <p:spPr bwMode="auto">
          <a:xfrm>
            <a:off x="4857752" y="3571876"/>
            <a:ext cx="392909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 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=∆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(по двум катетам) →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Т.о. осевая симметрия - движение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Свойства осевой симметрии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 </a:t>
            </a:r>
            <a:r>
              <a:rPr kumimoji="0" lang="en-US" sz="1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l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любая точка оси симметрии - неподвижна (переходит сама в себя);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 Прямая перпендикулярная оси симметрии переходит сама в себя;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Соответствующие прямые пересекаются на оси симметрии или параллельны;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1"/>
          <p:cNvSpPr>
            <a:spLocks noChangeArrowheads="1"/>
          </p:cNvSpPr>
          <p:nvPr/>
        </p:nvSpPr>
        <p:spPr bwMode="auto">
          <a:xfrm>
            <a:off x="357158" y="285728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Если некоторая фигура при симметрии относительно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переходит в себя, то прямая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называется осью симметрии этой фигуры, а фигура называется симметричной относительно прямой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7346" name="Group 2"/>
          <p:cNvGrpSpPr>
            <a:grpSpLocks/>
          </p:cNvGrpSpPr>
          <p:nvPr/>
        </p:nvGrpSpPr>
        <p:grpSpPr bwMode="auto">
          <a:xfrm>
            <a:off x="1285852" y="1071546"/>
            <a:ext cx="5441950" cy="2168525"/>
            <a:chOff x="570" y="4290"/>
            <a:chExt cx="11220" cy="4470"/>
          </a:xfrm>
        </p:grpSpPr>
        <p:grpSp>
          <p:nvGrpSpPr>
            <p:cNvPr id="57347" name="Group 3"/>
            <p:cNvGrpSpPr>
              <a:grpSpLocks/>
            </p:cNvGrpSpPr>
            <p:nvPr/>
          </p:nvGrpSpPr>
          <p:grpSpPr bwMode="auto">
            <a:xfrm>
              <a:off x="7935" y="5910"/>
              <a:ext cx="3855" cy="1275"/>
              <a:chOff x="8010" y="5910"/>
              <a:chExt cx="3855" cy="1275"/>
            </a:xfrm>
          </p:grpSpPr>
          <p:cxnSp>
            <p:nvCxnSpPr>
              <p:cNvPr id="57348" name="AutoShape 4"/>
              <p:cNvCxnSpPr>
                <a:cxnSpLocks noChangeShapeType="1"/>
              </p:cNvCxnSpPr>
              <p:nvPr/>
            </p:nvCxnSpPr>
            <p:spPr bwMode="auto">
              <a:xfrm flipH="1">
                <a:off x="8010" y="5910"/>
                <a:ext cx="3855" cy="1275"/>
              </a:xfrm>
              <a:prstGeom prst="straightConnector1">
                <a:avLst/>
              </a:prstGeom>
              <a:noFill/>
              <a:ln w="9525">
                <a:noFill/>
                <a:prstDash val="dash"/>
                <a:round/>
                <a:headEnd/>
                <a:tailEnd/>
              </a:ln>
            </p:spPr>
          </p:cxnSp>
          <p:cxnSp>
            <p:nvCxnSpPr>
              <p:cNvPr id="57349" name="AutoShape 5"/>
              <p:cNvCxnSpPr>
                <a:cxnSpLocks noChangeShapeType="1"/>
              </p:cNvCxnSpPr>
              <p:nvPr/>
            </p:nvCxnSpPr>
            <p:spPr bwMode="auto">
              <a:xfrm flipH="1">
                <a:off x="8010" y="5910"/>
                <a:ext cx="3855" cy="1275"/>
              </a:xfrm>
              <a:prstGeom prst="straightConnector1">
                <a:avLst/>
              </a:prstGeom>
              <a:noFill/>
              <a:ln w="9525">
                <a:solidFill>
                  <a:srgbClr val="000000"/>
                </a:solidFill>
                <a:prstDash val="dash"/>
                <a:round/>
                <a:headEnd/>
                <a:tailEnd/>
              </a:ln>
            </p:spPr>
          </p:cxnSp>
        </p:grpSp>
        <p:sp>
          <p:nvSpPr>
            <p:cNvPr id="57350" name="Oval 6"/>
            <p:cNvSpPr>
              <a:spLocks noChangeArrowheads="1"/>
            </p:cNvSpPr>
            <p:nvPr/>
          </p:nvSpPr>
          <p:spPr bwMode="auto">
            <a:xfrm>
              <a:off x="1185" y="4680"/>
              <a:ext cx="1170" cy="3255"/>
            </a:xfrm>
            <a:prstGeom prst="ellipse">
              <a:avLst/>
            </a:prstGeom>
            <a:solidFill>
              <a:srgbClr val="D6E3BC"/>
            </a:solidFill>
            <a:ln w="19050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351" name="AutoShape 7"/>
            <p:cNvSpPr>
              <a:spLocks noChangeArrowheads="1"/>
            </p:cNvSpPr>
            <p:nvPr/>
          </p:nvSpPr>
          <p:spPr bwMode="auto">
            <a:xfrm>
              <a:off x="3015" y="4800"/>
              <a:ext cx="1995" cy="3030"/>
            </a:xfrm>
            <a:prstGeom prst="triangle">
              <a:avLst>
                <a:gd name="adj" fmla="val 50000"/>
              </a:avLst>
            </a:prstGeom>
            <a:solidFill>
              <a:srgbClr val="CCC0D9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7352" name="AutoShape 8"/>
            <p:cNvSpPr>
              <a:spLocks noChangeArrowheads="1"/>
            </p:cNvSpPr>
            <p:nvPr/>
          </p:nvSpPr>
          <p:spPr bwMode="auto">
            <a:xfrm>
              <a:off x="8205" y="4680"/>
              <a:ext cx="3465" cy="3375"/>
            </a:xfrm>
            <a:prstGeom prst="star5">
              <a:avLst/>
            </a:prstGeom>
            <a:solidFill>
              <a:srgbClr val="FFFF99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7353" name="AutoShape 9"/>
            <p:cNvCxnSpPr>
              <a:cxnSpLocks noChangeShapeType="1"/>
            </p:cNvCxnSpPr>
            <p:nvPr/>
          </p:nvCxnSpPr>
          <p:spPr bwMode="auto">
            <a:xfrm>
              <a:off x="1755" y="4425"/>
              <a:ext cx="15" cy="41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54" name="AutoShape 10"/>
            <p:cNvCxnSpPr>
              <a:cxnSpLocks noChangeShapeType="1"/>
            </p:cNvCxnSpPr>
            <p:nvPr/>
          </p:nvCxnSpPr>
          <p:spPr bwMode="auto">
            <a:xfrm>
              <a:off x="570" y="6300"/>
              <a:ext cx="2295" cy="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55" name="AutoShape 11"/>
            <p:cNvCxnSpPr>
              <a:cxnSpLocks noChangeShapeType="1"/>
            </p:cNvCxnSpPr>
            <p:nvPr/>
          </p:nvCxnSpPr>
          <p:spPr bwMode="auto">
            <a:xfrm>
              <a:off x="4005" y="4425"/>
              <a:ext cx="0" cy="41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56" name="AutoShape 12"/>
            <p:cNvCxnSpPr>
              <a:cxnSpLocks noChangeShapeType="1"/>
            </p:cNvCxnSpPr>
            <p:nvPr/>
          </p:nvCxnSpPr>
          <p:spPr bwMode="auto">
            <a:xfrm>
              <a:off x="9915" y="4290"/>
              <a:ext cx="1" cy="42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57" name="AutoShape 13"/>
            <p:cNvCxnSpPr>
              <a:cxnSpLocks noChangeShapeType="1"/>
            </p:cNvCxnSpPr>
            <p:nvPr/>
          </p:nvCxnSpPr>
          <p:spPr bwMode="auto">
            <a:xfrm>
              <a:off x="7785" y="5820"/>
              <a:ext cx="3885" cy="129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58" name="AutoShape 14"/>
            <p:cNvCxnSpPr>
              <a:cxnSpLocks noChangeShapeType="1"/>
            </p:cNvCxnSpPr>
            <p:nvPr/>
          </p:nvCxnSpPr>
          <p:spPr bwMode="auto">
            <a:xfrm flipH="1">
              <a:off x="8610" y="5130"/>
              <a:ext cx="2340" cy="327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59" name="AutoShape 15"/>
            <p:cNvCxnSpPr>
              <a:cxnSpLocks noChangeShapeType="1"/>
            </p:cNvCxnSpPr>
            <p:nvPr/>
          </p:nvCxnSpPr>
          <p:spPr bwMode="auto">
            <a:xfrm>
              <a:off x="8955" y="5130"/>
              <a:ext cx="2535" cy="363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sp>
          <p:nvSpPr>
            <p:cNvPr id="57360" name="Rectangle 16"/>
            <p:cNvSpPr>
              <a:spLocks noChangeArrowheads="1"/>
            </p:cNvSpPr>
            <p:nvPr/>
          </p:nvSpPr>
          <p:spPr bwMode="auto">
            <a:xfrm>
              <a:off x="5400" y="5460"/>
              <a:ext cx="2010" cy="2010"/>
            </a:xfrm>
            <a:prstGeom prst="rect">
              <a:avLst/>
            </a:prstGeom>
            <a:solidFill>
              <a:srgbClr val="E5B8B7"/>
            </a:solidFill>
            <a:ln w="19050">
              <a:solidFill>
                <a:srgbClr val="000000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7361" name="AutoShape 17"/>
            <p:cNvCxnSpPr>
              <a:cxnSpLocks noChangeShapeType="1"/>
            </p:cNvCxnSpPr>
            <p:nvPr/>
          </p:nvCxnSpPr>
          <p:spPr bwMode="auto">
            <a:xfrm flipV="1">
              <a:off x="5235" y="4890"/>
              <a:ext cx="2775" cy="277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62" name="AutoShape 18"/>
            <p:cNvCxnSpPr>
              <a:cxnSpLocks noChangeShapeType="1"/>
            </p:cNvCxnSpPr>
            <p:nvPr/>
          </p:nvCxnSpPr>
          <p:spPr bwMode="auto">
            <a:xfrm>
              <a:off x="5085" y="5130"/>
              <a:ext cx="2925" cy="292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63" name="AutoShape 19"/>
            <p:cNvCxnSpPr>
              <a:cxnSpLocks noChangeShapeType="1"/>
            </p:cNvCxnSpPr>
            <p:nvPr/>
          </p:nvCxnSpPr>
          <p:spPr bwMode="auto">
            <a:xfrm>
              <a:off x="6420" y="4890"/>
              <a:ext cx="0" cy="331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64" name="AutoShape 20"/>
            <p:cNvCxnSpPr>
              <a:cxnSpLocks noChangeShapeType="1"/>
            </p:cNvCxnSpPr>
            <p:nvPr/>
          </p:nvCxnSpPr>
          <p:spPr bwMode="auto">
            <a:xfrm>
              <a:off x="5010" y="6480"/>
              <a:ext cx="3285" cy="45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  <p:cxnSp>
          <p:nvCxnSpPr>
            <p:cNvPr id="57365" name="AutoShape 21"/>
            <p:cNvCxnSpPr>
              <a:cxnSpLocks noChangeShapeType="1"/>
            </p:cNvCxnSpPr>
            <p:nvPr/>
          </p:nvCxnSpPr>
          <p:spPr bwMode="auto">
            <a:xfrm flipH="1">
              <a:off x="9285" y="5910"/>
              <a:ext cx="2505" cy="84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prstDash val="dash"/>
              <a:round/>
              <a:headEnd/>
              <a:tailEnd/>
            </a:ln>
          </p:spPr>
        </p:cxnSp>
      </p:grpSp>
      <p:sp>
        <p:nvSpPr>
          <p:cNvPr id="57366" name="Rectangle 22"/>
          <p:cNvSpPr>
            <a:spLocks noChangeArrowheads="1"/>
          </p:cNvSpPr>
          <p:nvPr/>
        </p:nvSpPr>
        <p:spPr bwMode="auto">
          <a:xfrm>
            <a:off x="285720" y="3429000"/>
            <a:ext cx="850112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914900" algn="l"/>
              </a:tabLst>
            </a:pPr>
            <a:r>
              <a:rPr kumimoji="0" lang="en-US" sz="12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12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(Ф)=Ф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82" name="Rectangle 14"/>
          <p:cNvSpPr>
            <a:spLocks noChangeArrowheads="1"/>
          </p:cNvSpPr>
          <p:nvPr/>
        </p:nvSpPr>
        <p:spPr bwMode="auto">
          <a:xfrm>
            <a:off x="357158" y="1357298"/>
            <a:ext cx="850112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Определение.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Параллельным переносом на заданный вектор  АВ называется преобразование плоскости, при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котором каждая точка плоскости М переходит в 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так, что ММ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=АВ и обозначается  Р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(М)=М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IV </a:t>
            </a:r>
            <a:r>
              <a:rPr lang="ru-RU" b="1" dirty="0" smtClean="0"/>
              <a:t>группа. Параллельный перенос.</a:t>
            </a:r>
            <a:endParaRPr lang="ru-RU" dirty="0"/>
          </a:p>
        </p:txBody>
      </p:sp>
      <p:cxnSp>
        <p:nvCxnSpPr>
          <p:cNvPr id="58376" name="AutoShape 8"/>
          <p:cNvCxnSpPr>
            <a:cxnSpLocks noChangeShapeType="1"/>
          </p:cNvCxnSpPr>
          <p:nvPr/>
        </p:nvCxnSpPr>
        <p:spPr bwMode="auto">
          <a:xfrm>
            <a:off x="4698206" y="1862138"/>
            <a:ext cx="952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58377" name="AutoShape 9"/>
          <p:cNvCxnSpPr>
            <a:cxnSpLocks noChangeShapeType="1"/>
          </p:cNvCxnSpPr>
          <p:nvPr/>
        </p:nvCxnSpPr>
        <p:spPr bwMode="auto">
          <a:xfrm>
            <a:off x="2928926" y="1785926"/>
            <a:ext cx="276225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58378" name="AutoShape 10"/>
          <p:cNvCxnSpPr>
            <a:cxnSpLocks noChangeShapeType="1"/>
          </p:cNvCxnSpPr>
          <p:nvPr/>
        </p:nvCxnSpPr>
        <p:spPr bwMode="auto">
          <a:xfrm>
            <a:off x="3286116" y="1785926"/>
            <a:ext cx="22860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arrow" w="med" len="med"/>
          </a:ln>
        </p:spPr>
      </p:cxnSp>
      <p:cxnSp>
        <p:nvCxnSpPr>
          <p:cNvPr id="17" name="AutoShape 8"/>
          <p:cNvCxnSpPr>
            <a:cxnSpLocks noChangeShapeType="1"/>
          </p:cNvCxnSpPr>
          <p:nvPr/>
        </p:nvCxnSpPr>
        <p:spPr bwMode="auto">
          <a:xfrm>
            <a:off x="3571868" y="1571612"/>
            <a:ext cx="142876" cy="158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grpSp>
        <p:nvGrpSpPr>
          <p:cNvPr id="27" name="Группа 26"/>
          <p:cNvGrpSpPr/>
          <p:nvPr/>
        </p:nvGrpSpPr>
        <p:grpSpPr>
          <a:xfrm>
            <a:off x="722287" y="2112954"/>
            <a:ext cx="3689350" cy="1387475"/>
            <a:chOff x="722287" y="2112954"/>
            <a:chExt cx="3689350" cy="1387475"/>
          </a:xfrm>
        </p:grpSpPr>
        <p:cxnSp>
          <p:nvCxnSpPr>
            <p:cNvPr id="58383" name="AutoShape 15"/>
            <p:cNvCxnSpPr>
              <a:cxnSpLocks noChangeShapeType="1"/>
            </p:cNvCxnSpPr>
            <p:nvPr/>
          </p:nvCxnSpPr>
          <p:spPr bwMode="auto">
            <a:xfrm flipV="1">
              <a:off x="1000100" y="2285992"/>
              <a:ext cx="1646237" cy="773112"/>
            </a:xfrm>
            <a:prstGeom prst="straightConnector1">
              <a:avLst/>
            </a:prstGeom>
            <a:noFill/>
            <a:ln w="19050">
              <a:solidFill>
                <a:srgbClr val="C0504D"/>
              </a:solidFill>
              <a:round/>
              <a:headEnd/>
              <a:tailEnd type="triangle" w="med" len="med"/>
            </a:ln>
          </p:spPr>
        </p:cxnSp>
        <p:sp>
          <p:nvSpPr>
            <p:cNvPr id="58384" name="Text Box 16"/>
            <p:cNvSpPr txBox="1">
              <a:spLocks noChangeArrowheads="1"/>
            </p:cNvSpPr>
            <p:nvPr/>
          </p:nvSpPr>
          <p:spPr bwMode="auto">
            <a:xfrm>
              <a:off x="722287" y="2868604"/>
              <a:ext cx="325438" cy="273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А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5" name="Text Box 17"/>
            <p:cNvSpPr txBox="1">
              <a:spLocks noChangeArrowheads="1"/>
            </p:cNvSpPr>
            <p:nvPr/>
          </p:nvSpPr>
          <p:spPr bwMode="auto">
            <a:xfrm>
              <a:off x="2481237" y="2112954"/>
              <a:ext cx="196850" cy="2365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В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86" name="Oval 18"/>
            <p:cNvSpPr>
              <a:spLocks noChangeArrowheads="1"/>
            </p:cNvSpPr>
            <p:nvPr/>
          </p:nvSpPr>
          <p:spPr bwMode="auto">
            <a:xfrm flipH="1">
              <a:off x="2522512" y="3402004"/>
              <a:ext cx="38100" cy="381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58387" name="Oval 19"/>
            <p:cNvSpPr>
              <a:spLocks noChangeArrowheads="1"/>
            </p:cNvSpPr>
            <p:nvPr/>
          </p:nvSpPr>
          <p:spPr bwMode="auto">
            <a:xfrm flipH="1">
              <a:off x="4167162" y="2557454"/>
              <a:ext cx="38100" cy="38100"/>
            </a:xfrm>
            <a:prstGeom prst="ellipse">
              <a:avLst/>
            </a:prstGeom>
            <a:solidFill>
              <a:srgbClr val="000000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cxnSp>
          <p:nvCxnSpPr>
            <p:cNvPr id="58388" name="AutoShape 20"/>
            <p:cNvCxnSpPr>
              <a:cxnSpLocks noChangeShapeType="1"/>
            </p:cNvCxnSpPr>
            <p:nvPr/>
          </p:nvCxnSpPr>
          <p:spPr bwMode="auto">
            <a:xfrm flipV="1">
              <a:off x="2560612" y="2595554"/>
              <a:ext cx="1606550" cy="806450"/>
            </a:xfrm>
            <a:prstGeom prst="straightConnector1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58389" name="Text Box 21"/>
            <p:cNvSpPr txBox="1">
              <a:spLocks noChangeArrowheads="1"/>
            </p:cNvSpPr>
            <p:nvPr/>
          </p:nvSpPr>
          <p:spPr bwMode="auto">
            <a:xfrm>
              <a:off x="2332012" y="3294054"/>
              <a:ext cx="228600" cy="2063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390" name="Text Box 22"/>
            <p:cNvSpPr txBox="1">
              <a:spLocks noChangeArrowheads="1"/>
            </p:cNvSpPr>
            <p:nvPr/>
          </p:nvSpPr>
          <p:spPr bwMode="auto">
            <a:xfrm>
              <a:off x="4081437" y="2359017"/>
              <a:ext cx="330200" cy="2365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ts val="1000"/>
                </a:spcAft>
                <a:buClrTx/>
                <a:buSzTx/>
                <a:buFontTx/>
                <a:buNone/>
                <a:tabLst/>
              </a:pPr>
              <a:r>
                <a:rPr kumimoji="0" lang="ru-RU" sz="11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М</a:t>
              </a:r>
              <a:r>
                <a:rPr kumimoji="0" lang="ru-RU" sz="1100" b="0" i="0" u="none" strike="noStrike" cap="none" normalizeH="0" baseline="-25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cs typeface="Arial" pitchFamily="34" charset="0"/>
                </a:rPr>
                <a:t>1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58408" name="Rectangle 40"/>
          <p:cNvSpPr>
            <a:spLocks noChangeArrowheads="1"/>
          </p:cNvSpPr>
          <p:nvPr/>
        </p:nvSpPr>
        <p:spPr bwMode="auto">
          <a:xfrm>
            <a:off x="357158" y="3571876"/>
            <a:ext cx="8501122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Теорема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58391" name="Group 23"/>
          <p:cNvGrpSpPr>
            <a:grpSpLocks/>
          </p:cNvGrpSpPr>
          <p:nvPr/>
        </p:nvGrpSpPr>
        <p:grpSpPr bwMode="auto">
          <a:xfrm>
            <a:off x="428596" y="4286256"/>
            <a:ext cx="5172075" cy="1190625"/>
            <a:chOff x="635" y="9579"/>
            <a:chExt cx="8145" cy="1875"/>
          </a:xfrm>
        </p:grpSpPr>
        <p:sp>
          <p:nvSpPr>
            <p:cNvPr id="58407" name="Text Box 39"/>
            <p:cNvSpPr txBox="1">
              <a:spLocks noChangeArrowheads="1"/>
            </p:cNvSpPr>
            <p:nvPr/>
          </p:nvSpPr>
          <p:spPr bwMode="auto">
            <a:xfrm>
              <a:off x="5870" y="9579"/>
              <a:ext cx="405" cy="4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ru-RU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Х</a:t>
              </a:r>
              <a:endParaRPr kumimoji="0" lang="ru-RU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6" name="Text Box 38"/>
            <p:cNvSpPr txBox="1">
              <a:spLocks noChangeArrowheads="1"/>
            </p:cNvSpPr>
            <p:nvPr/>
          </p:nvSpPr>
          <p:spPr bwMode="auto">
            <a:xfrm>
              <a:off x="8270" y="9579"/>
              <a:ext cx="510" cy="4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X</a:t>
              </a:r>
              <a:r>
                <a:rPr kumimoji="0" lang="en-US" sz="12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8405" name="Text Box 37"/>
            <p:cNvSpPr txBox="1">
              <a:spLocks noChangeArrowheads="1"/>
            </p:cNvSpPr>
            <p:nvPr/>
          </p:nvSpPr>
          <p:spPr bwMode="auto">
            <a:xfrm>
              <a:off x="7355" y="11019"/>
              <a:ext cx="555" cy="43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sz="12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Y</a:t>
              </a:r>
              <a:r>
                <a:rPr kumimoji="0" lang="en-US" sz="1200" b="0" i="0" u="none" strike="noStrike" cap="none" normalizeH="0" baseline="-3000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Calibri" pitchFamily="34" charset="0"/>
                  <a:ea typeface="Times New Roman" pitchFamily="18" charset="0"/>
                  <a:cs typeface="Times New Roman" pitchFamily="18" charset="0"/>
                </a:rPr>
                <a:t>1</a:t>
              </a:r>
              <a:endParaRPr kumimoji="0" 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58392" name="Group 24"/>
            <p:cNvGrpSpPr>
              <a:grpSpLocks/>
            </p:cNvGrpSpPr>
            <p:nvPr/>
          </p:nvGrpSpPr>
          <p:grpSpPr bwMode="auto">
            <a:xfrm>
              <a:off x="635" y="9890"/>
              <a:ext cx="7669" cy="1474"/>
              <a:chOff x="1485" y="386"/>
              <a:chExt cx="7669" cy="1474"/>
            </a:xfrm>
          </p:grpSpPr>
          <p:sp>
            <p:nvSpPr>
              <p:cNvPr id="58404" name="AutoShape 36"/>
              <p:cNvSpPr>
                <a:spLocks noChangeShapeType="1"/>
              </p:cNvSpPr>
              <p:nvPr/>
            </p:nvSpPr>
            <p:spPr bwMode="auto">
              <a:xfrm>
                <a:off x="1770" y="765"/>
                <a:ext cx="2295" cy="0"/>
              </a:xfrm>
              <a:prstGeom prst="straightConnector1">
                <a:avLst/>
              </a:prstGeom>
              <a:noFill/>
              <a:ln w="28575">
                <a:solidFill>
                  <a:srgbClr val="C0504D"/>
                </a:solidFill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403" name="Text Box 35"/>
              <p:cNvSpPr txBox="1">
                <a:spLocks noChangeArrowheads="1"/>
              </p:cNvSpPr>
              <p:nvPr/>
            </p:nvSpPr>
            <p:spPr bwMode="auto">
              <a:xfrm>
                <a:off x="5685" y="1365"/>
                <a:ext cx="390" cy="49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2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Y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402" name="AutoShape 34"/>
              <p:cNvSpPr>
                <a:spLocks noChangeShapeType="1"/>
              </p:cNvSpPr>
              <p:nvPr/>
            </p:nvSpPr>
            <p:spPr bwMode="auto">
              <a:xfrm flipH="1">
                <a:off x="6075" y="420"/>
                <a:ext cx="1050" cy="120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401" name="AutoShape 33"/>
              <p:cNvSpPr>
                <a:spLocks noChangeShapeType="1"/>
              </p:cNvSpPr>
              <p:nvPr/>
            </p:nvSpPr>
            <p:spPr bwMode="auto">
              <a:xfrm flipH="1">
                <a:off x="8085" y="420"/>
                <a:ext cx="1035" cy="1200"/>
              </a:xfrm>
              <a:prstGeom prst="straightConnector1">
                <a:avLst/>
              </a:prstGeom>
              <a:noFill/>
              <a:ln w="1905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400" name="Text Box 32"/>
              <p:cNvSpPr txBox="1">
                <a:spLocks noChangeArrowheads="1"/>
              </p:cNvSpPr>
              <p:nvPr/>
            </p:nvSpPr>
            <p:spPr bwMode="auto">
              <a:xfrm>
                <a:off x="1485" y="765"/>
                <a:ext cx="480" cy="6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A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399" name="Text Box 31"/>
              <p:cNvSpPr txBox="1">
                <a:spLocks noChangeArrowheads="1"/>
              </p:cNvSpPr>
              <p:nvPr/>
            </p:nvSpPr>
            <p:spPr bwMode="auto">
              <a:xfrm>
                <a:off x="3750" y="765"/>
                <a:ext cx="405" cy="48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sz="1100" b="0" i="0" u="none" strike="noStrike" cap="none" normalizeH="0" baseline="0" smtClean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Calibri" pitchFamily="34" charset="0"/>
                    <a:ea typeface="Times New Roman" pitchFamily="18" charset="0"/>
                    <a:cs typeface="Times New Roman" pitchFamily="18" charset="0"/>
                  </a:rPr>
                  <a:t>B</a:t>
                </a:r>
                <a:endParaRPr kumimoji="0" lang="en-US" sz="1800" b="0" i="0" u="none" strike="noStrike" cap="none" normalizeH="0" baseline="0" smtClean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58398" name="AutoShape 30"/>
              <p:cNvSpPr>
                <a:spLocks noChangeShapeType="1"/>
              </p:cNvSpPr>
              <p:nvPr/>
            </p:nvSpPr>
            <p:spPr bwMode="auto">
              <a:xfrm>
                <a:off x="7125" y="420"/>
                <a:ext cx="1995" cy="0"/>
              </a:xfrm>
              <a:prstGeom prst="straightConnector1">
                <a:avLst/>
              </a:prstGeom>
              <a:noFill/>
              <a:ln w="9525">
                <a:solidFill>
                  <a:srgbClr val="C0504D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397" name="AutoShape 29"/>
              <p:cNvSpPr>
                <a:spLocks noChangeShapeType="1"/>
              </p:cNvSpPr>
              <p:nvPr/>
            </p:nvSpPr>
            <p:spPr bwMode="auto">
              <a:xfrm>
                <a:off x="6075" y="1620"/>
                <a:ext cx="2010" cy="0"/>
              </a:xfrm>
              <a:prstGeom prst="straightConnector1">
                <a:avLst/>
              </a:prstGeom>
              <a:noFill/>
              <a:ln w="9525">
                <a:solidFill>
                  <a:srgbClr val="C0504D"/>
                </a:solidFill>
                <a:prstDash val="dash"/>
                <a:round/>
                <a:headEnd/>
                <a:tailEnd type="triangle" w="med" len="med"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396" name="Oval 28"/>
              <p:cNvSpPr>
                <a:spLocks noChangeArrowheads="1"/>
              </p:cNvSpPr>
              <p:nvPr/>
            </p:nvSpPr>
            <p:spPr bwMode="auto">
              <a:xfrm>
                <a:off x="7084" y="386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395" name="Oval 27"/>
              <p:cNvSpPr>
                <a:spLocks noChangeArrowheads="1"/>
              </p:cNvSpPr>
              <p:nvPr/>
            </p:nvSpPr>
            <p:spPr bwMode="auto">
              <a:xfrm>
                <a:off x="6064" y="1549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394" name="Oval 26"/>
              <p:cNvSpPr>
                <a:spLocks noChangeArrowheads="1"/>
              </p:cNvSpPr>
              <p:nvPr/>
            </p:nvSpPr>
            <p:spPr bwMode="auto">
              <a:xfrm>
                <a:off x="9079" y="386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8393" name="Oval 25"/>
              <p:cNvSpPr>
                <a:spLocks noChangeArrowheads="1"/>
              </p:cNvSpPr>
              <p:nvPr/>
            </p:nvSpPr>
            <p:spPr bwMode="auto">
              <a:xfrm>
                <a:off x="8046" y="1583"/>
                <a:ext cx="75" cy="71"/>
              </a:xfrm>
              <a:prstGeom prst="ellipse">
                <a:avLst/>
              </a:prstGeom>
              <a:solidFill>
                <a:srgbClr val="000000"/>
              </a:solidFill>
              <a:ln w="9525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  <p:sp>
        <p:nvSpPr>
          <p:cNvPr id="58415" name="Rectangle 47"/>
          <p:cNvSpPr>
            <a:spLocks noChangeArrowheads="1"/>
          </p:cNvSpPr>
          <p:nvPr/>
        </p:nvSpPr>
        <p:spPr bwMode="auto">
          <a:xfrm>
            <a:off x="357158" y="3643314"/>
            <a:ext cx="850112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200" b="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Параллельный перенос является движением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8418" name="Rectangle 5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8419" name="Rectangle 51"/>
          <p:cNvSpPr>
            <a:spLocks noChangeArrowheads="1"/>
          </p:cNvSpPr>
          <p:nvPr/>
        </p:nvSpPr>
        <p:spPr bwMode="auto">
          <a:xfrm>
            <a:off x="5786446" y="4286256"/>
            <a:ext cx="31432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(X)=X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  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АВ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(Y)=Y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→ XX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||AB, XX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=AB;  YY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||AB, YY</a:t>
            </a:r>
            <a:r>
              <a:rPr kumimoji="0" lang="en-US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=AB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 Следовательно,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||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  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 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YXX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параллелограмм по признаку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 По свойству параллелограмма 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XY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X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en-U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</a:t>
            </a:r>
            <a:r>
              <a:rPr kumimoji="0" lang="ru-RU" sz="12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,  значит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параллельный перенос -  движение.  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188</TotalTime>
  <Words>2929</Words>
  <Application>Microsoft Office PowerPoint</Application>
  <PresentationFormat>Экран (4:3)</PresentationFormat>
  <Paragraphs>384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Официальная</vt:lpstr>
      <vt:lpstr>Презентация проекта</vt:lpstr>
      <vt:lpstr>I - группа.  Свойства движения</vt:lpstr>
      <vt:lpstr>Слайд 3</vt:lpstr>
      <vt:lpstr>II-группа. Центральная симметрия</vt:lpstr>
      <vt:lpstr>Слайд 5</vt:lpstr>
      <vt:lpstr>III-группа. Осевая симметрия. </vt:lpstr>
      <vt:lpstr>Слайд 7</vt:lpstr>
      <vt:lpstr>Слайд 8</vt:lpstr>
      <vt:lpstr>IV группа. Параллельный перенос.</vt:lpstr>
      <vt:lpstr>Слайд 10</vt:lpstr>
      <vt:lpstr>V группа.  Поворот.</vt:lpstr>
      <vt:lpstr>Слайд 12</vt:lpstr>
      <vt:lpstr>VI  группа. Подобие.</vt:lpstr>
      <vt:lpstr>VII  группа. Гомотетия.</vt:lpstr>
      <vt:lpstr>Слайд 15</vt:lpstr>
      <vt:lpstr>Слайд 16</vt:lpstr>
      <vt:lpstr>VIII группа. Инверсия.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Алика</dc:creator>
  <cp:lastModifiedBy>Алика</cp:lastModifiedBy>
  <cp:revision>50</cp:revision>
  <dcterms:created xsi:type="dcterms:W3CDTF">2012-01-16T18:41:13Z</dcterms:created>
  <dcterms:modified xsi:type="dcterms:W3CDTF">2012-01-24T19:06:03Z</dcterms:modified>
</cp:coreProperties>
</file>