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5" r:id="rId2"/>
    <p:sldId id="276" r:id="rId3"/>
    <p:sldId id="277" r:id="rId4"/>
    <p:sldId id="278" r:id="rId5"/>
    <p:sldId id="279" r:id="rId6"/>
    <p:sldId id="288" r:id="rId7"/>
    <p:sldId id="286" r:id="rId8"/>
    <p:sldId id="287" r:id="rId9"/>
    <p:sldId id="28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717" autoAdjust="0"/>
  </p:normalViewPr>
  <p:slideViewPr>
    <p:cSldViewPr>
      <p:cViewPr varScale="1">
        <p:scale>
          <a:sx n="62" d="100"/>
          <a:sy n="62" d="100"/>
        </p:scale>
        <p:origin x="-13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B197637-8D36-477B-9413-5F50304374D4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7BAD685-3FF3-4732-9D7A-BF224D973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7367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6600" dirty="0" smtClean="0"/>
              <a:t>« Дороги,   которые мы выбираем </a:t>
            </a:r>
            <a:r>
              <a:rPr lang="ru-RU" sz="3200" dirty="0" smtClean="0"/>
              <a:t>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/>
              <a:t>    </a:t>
            </a:r>
            <a:r>
              <a:rPr lang="ru-RU" sz="4000" b="1" dirty="0" smtClean="0"/>
              <a:t>Далеко не каждый станет ученым, писателем, артистом, далеко не каждому суждено открыть порох, но поэтом, художником в своем деле должен стать каждый    </a:t>
            </a:r>
          </a:p>
          <a:p>
            <a:pPr eaLnBrk="1" hangingPunct="1">
              <a:buFontTx/>
              <a:buNone/>
              <a:defRPr/>
            </a:pPr>
            <a:r>
              <a:rPr lang="ru-RU" sz="4000" b="1" dirty="0" smtClean="0"/>
              <a:t>                                 (Сухомлинский</a:t>
            </a:r>
            <a:r>
              <a:rPr lang="ru-RU" dirty="0" smtClean="0"/>
              <a:t>)                                      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Способы выбора профессии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ru-RU" sz="4000" b="1" dirty="0" smtClean="0"/>
              <a:t>Метод проб и ошибок.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sz="4000" b="1" dirty="0" smtClean="0"/>
              <a:t>Изучения себя, своих интересов, склонностей, мышления, памяти и внимания.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sz="4000" b="1" dirty="0" smtClean="0"/>
              <a:t>Выбор профессии своих родителей, дедов и прадедов.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17859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1"/>
                </a:solidFill>
              </a:rPr>
              <a:t>Формула выбора профессии</a:t>
            </a: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3200" dirty="0" smtClean="0"/>
              <a:t>Сделать правильный выбор – значит найти профессию, которая: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205038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/>
          </a:p>
          <a:p>
            <a:pPr eaLnBrk="1" hangingPunct="1">
              <a:defRPr/>
            </a:pPr>
            <a:r>
              <a:rPr lang="ru-RU" sz="3400" b="1" i="1" dirty="0" smtClean="0"/>
              <a:t>Интересна и привлекательна </a:t>
            </a:r>
            <a:r>
              <a:rPr lang="ru-RU" sz="3400" b="1" i="1" dirty="0" smtClean="0">
                <a:solidFill>
                  <a:schemeClr val="hlink"/>
                </a:solidFill>
              </a:rPr>
              <a:t>«ХОЧУ».</a:t>
            </a:r>
          </a:p>
          <a:p>
            <a:pPr eaLnBrk="1" hangingPunct="1">
              <a:buFontTx/>
              <a:buNone/>
              <a:defRPr/>
            </a:pPr>
            <a:endParaRPr lang="ru-RU" sz="3400" b="1" i="1" dirty="0" smtClean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ru-RU" sz="3400" b="1" i="1" dirty="0" smtClean="0"/>
              <a:t>Доступна и посильна </a:t>
            </a:r>
            <a:r>
              <a:rPr lang="ru-RU" sz="3400" b="1" i="1" dirty="0" smtClean="0">
                <a:solidFill>
                  <a:schemeClr val="hlink"/>
                </a:solidFill>
              </a:rPr>
              <a:t>«МОГУ».</a:t>
            </a:r>
          </a:p>
          <a:p>
            <a:pPr eaLnBrk="1" hangingPunct="1">
              <a:defRPr/>
            </a:pPr>
            <a:endParaRPr lang="ru-RU" sz="3400" b="1" i="1" dirty="0" smtClean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ru-RU" sz="3400" b="1" i="1" dirty="0" smtClean="0"/>
              <a:t>Имеет спрос на рынке труда </a:t>
            </a:r>
            <a:r>
              <a:rPr lang="ru-RU" sz="3400" b="1" i="1" dirty="0" smtClean="0">
                <a:solidFill>
                  <a:schemeClr val="hlink"/>
                </a:solidFill>
              </a:rPr>
              <a:t>«НАДО»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188913"/>
            <a:ext cx="6832600" cy="14398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dirty="0" smtClean="0">
                <a:solidFill>
                  <a:schemeClr val="accent1"/>
                </a:solidFill>
              </a:rPr>
              <a:t>НАИБОЛЕЕ ТИПИЧНЫЕ ОШИБКИ 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/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ВЫБОРА ПРОФЕССИИ:</a:t>
            </a: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1403350" y="2133600"/>
            <a:ext cx="729138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B000"/>
              </a:buClr>
              <a:buSzPct val="70000"/>
              <a:buFont typeface="Wingdings" pitchFamily="2" charset="2"/>
              <a:buAutoNum type="arabicPeriod"/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следование чужим советам, выбор за компанию;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B000"/>
              </a:buClr>
              <a:buSzPct val="70000"/>
              <a:buFont typeface="Wingdings" pitchFamily="2" charset="2"/>
              <a:buAutoNum type="arabicPeriod"/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выбор близлежащего ВУЗа или внешне привлекательной, престижной профессии;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B000"/>
              </a:buClr>
              <a:buSzPct val="70000"/>
              <a:buFont typeface="Wingdings" pitchFamily="2" charset="2"/>
              <a:buAutoNum type="arabicPeriod"/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отсутствие существенной информации о профессии или специальности;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B000"/>
              </a:buClr>
              <a:buSzPct val="70000"/>
              <a:buFont typeface="Wingdings" pitchFamily="2" charset="2"/>
              <a:buAutoNum type="arabicPeriod"/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незнание своих личных особенностей.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827584" y="476672"/>
            <a:ext cx="2448272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МОГУ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827584" y="2276872"/>
            <a:ext cx="223224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ХОЧУ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755576" y="4221088"/>
            <a:ext cx="237626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НАДО</a:t>
            </a:r>
            <a:endParaRPr lang="ru-RU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4427984" y="2924944"/>
            <a:ext cx="2808312" cy="3456384"/>
            <a:chOff x="3419872" y="2924944"/>
            <a:chExt cx="2808312" cy="3456384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3419872" y="2924944"/>
              <a:ext cx="2664296" cy="1944216"/>
              <a:chOff x="2411760" y="2204864"/>
              <a:chExt cx="2664296" cy="1944216"/>
            </a:xfrm>
          </p:grpSpPr>
          <p:sp>
            <p:nvSpPr>
              <p:cNvPr id="8" name="Овал 7"/>
              <p:cNvSpPr/>
              <p:nvPr/>
            </p:nvSpPr>
            <p:spPr>
              <a:xfrm>
                <a:off x="2411760" y="2204864"/>
                <a:ext cx="2664296" cy="115212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НАДО</a:t>
                </a:r>
                <a:endParaRPr lang="ru-RU" dirty="0"/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2411760" y="3068960"/>
                <a:ext cx="2448272" cy="10801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МОГУ</a:t>
                </a:r>
                <a:endParaRPr lang="ru-RU" dirty="0"/>
              </a:p>
            </p:txBody>
          </p:sp>
        </p:grpSp>
        <p:sp>
          <p:nvSpPr>
            <p:cNvPr id="10" name="Овал 9"/>
            <p:cNvSpPr/>
            <p:nvPr/>
          </p:nvSpPr>
          <p:spPr>
            <a:xfrm>
              <a:off x="3635896" y="5229200"/>
              <a:ext cx="2592288" cy="11521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ХОЧУ</a:t>
              </a:r>
              <a:endParaRPr lang="ru-RU" dirty="0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4860032" y="260648"/>
            <a:ext cx="3744416" cy="1944216"/>
            <a:chOff x="5076056" y="2492896"/>
            <a:chExt cx="3744416" cy="1944216"/>
          </a:xfrm>
        </p:grpSpPr>
        <p:sp>
          <p:nvSpPr>
            <p:cNvPr id="11" name="Овал 10"/>
            <p:cNvSpPr/>
            <p:nvPr/>
          </p:nvSpPr>
          <p:spPr>
            <a:xfrm rot="5400000">
              <a:off x="6192180" y="1448780"/>
              <a:ext cx="1584176" cy="36724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076056" y="2636912"/>
              <a:ext cx="3600400" cy="18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Овал 18"/>
          <p:cNvSpPr/>
          <p:nvPr/>
        </p:nvSpPr>
        <p:spPr>
          <a:xfrm>
            <a:off x="4932040" y="764704"/>
            <a:ext cx="3600400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ХОЧУ  МОГУ  НАДО</a:t>
            </a:r>
            <a:endParaRPr lang="ru-RU" dirty="0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Правильный порядок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1.  </a:t>
            </a:r>
            <a:r>
              <a:rPr lang="ru-RU" b="1" dirty="0" smtClean="0"/>
              <a:t>Поставь цель.</a:t>
            </a:r>
          </a:p>
          <a:p>
            <a:pPr marL="514350" indent="-514350">
              <a:buNone/>
            </a:pPr>
            <a:r>
              <a:rPr lang="ru-RU" b="1" dirty="0" smtClean="0"/>
              <a:t>2.  Подумай, какими путями можно её достичь</a:t>
            </a:r>
          </a:p>
          <a:p>
            <a:pPr marL="514350" indent="-514350">
              <a:buNone/>
            </a:pPr>
            <a:r>
              <a:rPr lang="ru-RU" b="1" dirty="0" smtClean="0"/>
              <a:t>3.  Разбей всю работу на части.</a:t>
            </a:r>
          </a:p>
          <a:p>
            <a:pPr marL="514350" indent="-514350">
              <a:buNone/>
            </a:pPr>
            <a:r>
              <a:rPr lang="ru-RU" b="1" dirty="0" smtClean="0"/>
              <a:t>4.  Составь план работы.</a:t>
            </a:r>
          </a:p>
          <a:p>
            <a:pPr marL="514350" indent="-514350">
              <a:buNone/>
            </a:pPr>
            <a:r>
              <a:rPr lang="ru-RU" b="1" dirty="0" smtClean="0"/>
              <a:t>5.  Посоветуйся с опытными людьми.</a:t>
            </a:r>
          </a:p>
          <a:p>
            <a:pPr marL="514350" indent="-514350">
              <a:buNone/>
            </a:pPr>
            <a:r>
              <a:rPr lang="ru-RU" b="1" dirty="0" smtClean="0"/>
              <a:t>6.  Найди тех, кто будет выполнять эту работу.</a:t>
            </a:r>
          </a:p>
          <a:p>
            <a:pPr marL="514350" indent="-514350">
              <a:buNone/>
            </a:pPr>
            <a:r>
              <a:rPr lang="ru-RU" b="1" dirty="0" smtClean="0"/>
              <a:t>7.    Распредели обязанности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564088"/>
          </a:xfrm>
        </p:spPr>
        <p:txBody>
          <a:bodyPr/>
          <a:lstStyle/>
          <a:p>
            <a:r>
              <a:rPr lang="ru-RU" dirty="0" smtClean="0"/>
              <a:t>8</a:t>
            </a:r>
            <a:r>
              <a:rPr lang="ru-RU" b="1" dirty="0" smtClean="0"/>
              <a:t>.   Объясни исполнителям, что от них требуется.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9.   Контролируй ход работы.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10. Подведи итоги</a:t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latin typeface="Arial Black" pitchFamily="34" charset="0"/>
              </a:rPr>
              <a:t>«Если человек не знает, к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                                              какой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пристани он держит путь,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                                         для него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ни один ветер не будет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                                                            попутный»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            </a:t>
            </a:r>
            <a:r>
              <a:rPr lang="ru-RU" sz="3200" b="0" dirty="0" smtClean="0"/>
              <a:t>Сенека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663</TotalTime>
  <Words>205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« Дороги,   которые мы выбираем »</vt:lpstr>
      <vt:lpstr>Слайд 2</vt:lpstr>
      <vt:lpstr>Способы выбора профессии</vt:lpstr>
      <vt:lpstr>Формула выбора профессии  Сделать правильный выбор – значит найти профессию, которая:</vt:lpstr>
      <vt:lpstr>НАИБОЛЕЕ ТИПИЧНЫЕ ОШИБКИ   ВЫБОРА ПРОФЕССИИ:</vt:lpstr>
      <vt:lpstr>Слайд 6</vt:lpstr>
      <vt:lpstr>Правильный порядок</vt:lpstr>
      <vt:lpstr>8.   Объясни исполнителям, что от них требуется.  9.   Контролируй ход работы.   10. Подведи итоги </vt:lpstr>
      <vt:lpstr>«Если человек не знает, к                                                 какой   пристани он держит путь,                                            для него   ни один ветер не будет                                                               попутный»                                                                Сенека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Молодежь и профессия</dc:title>
  <dc:creator>Библиотека</dc:creator>
  <cp:lastModifiedBy>123</cp:lastModifiedBy>
  <cp:revision>26</cp:revision>
  <dcterms:created xsi:type="dcterms:W3CDTF">2011-03-10T07:41:57Z</dcterms:created>
  <dcterms:modified xsi:type="dcterms:W3CDTF">2012-01-25T12:50:55Z</dcterms:modified>
</cp:coreProperties>
</file>