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62" r:id="rId5"/>
    <p:sldId id="265" r:id="rId6"/>
    <p:sldId id="261" r:id="rId7"/>
    <p:sldId id="266" r:id="rId8"/>
    <p:sldId id="257" r:id="rId9"/>
    <p:sldId id="268" r:id="rId10"/>
    <p:sldId id="267" r:id="rId11"/>
    <p:sldId id="269" r:id="rId12"/>
    <p:sldId id="270" r:id="rId13"/>
    <p:sldId id="271" r:id="rId14"/>
    <p:sldId id="259" r:id="rId15"/>
    <p:sldId id="274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oldskola1.narod.ru/Nikitin/026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Урок математики в </a:t>
            </a:r>
            <a:r>
              <a:rPr lang="en-US" sz="2800" dirty="0" smtClean="0">
                <a:solidFill>
                  <a:schemeClr val="tx1"/>
                </a:solidFill>
              </a:rPr>
              <a:t>5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классе.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Автор </a:t>
            </a:r>
            <a:r>
              <a:rPr lang="ru-RU" sz="2800" dirty="0" smtClean="0">
                <a:solidFill>
                  <a:schemeClr val="tx1"/>
                </a:solidFill>
              </a:rPr>
              <a:t>Сем</a:t>
            </a:r>
            <a:r>
              <a:rPr lang="ru-RU" sz="2800" dirty="0" smtClean="0">
                <a:solidFill>
                  <a:schemeClr val="tx1"/>
                </a:solidFill>
              </a:rPr>
              <a:t>е</a:t>
            </a:r>
            <a:r>
              <a:rPr lang="ru-RU" sz="2800" dirty="0" smtClean="0">
                <a:solidFill>
                  <a:schemeClr val="tx1"/>
                </a:solidFill>
              </a:rPr>
              <a:t>нова </a:t>
            </a:r>
            <a:r>
              <a:rPr lang="ru-RU" sz="2800" dirty="0" smtClean="0">
                <a:solidFill>
                  <a:schemeClr val="tx1"/>
                </a:solidFill>
              </a:rPr>
              <a:t>Екатерина Юрьевна.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Отрезок. Длина отрезка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Line 6"/>
          <p:cNvSpPr>
            <a:spLocks noChangeShapeType="1"/>
          </p:cNvSpPr>
          <p:nvPr/>
        </p:nvSpPr>
        <p:spPr bwMode="auto">
          <a:xfrm flipH="1">
            <a:off x="1447800" y="1219200"/>
            <a:ext cx="6324600" cy="411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990790">
            <a:off x="990600" y="3124200"/>
            <a:ext cx="81534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730830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Измерение длины отрезка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4509120"/>
            <a:ext cx="57606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308304" y="476672"/>
            <a:ext cx="576064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15"/>
          <p:cNvSpPr txBox="1">
            <a:spLocks/>
          </p:cNvSpPr>
          <p:nvPr/>
        </p:nvSpPr>
        <p:spPr>
          <a:xfrm>
            <a:off x="6012160" y="4797152"/>
            <a:ext cx="2808312" cy="6480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6см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Единицы измерения длины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23528" y="1772816"/>
            <a:ext cx="4104456" cy="4824536"/>
            <a:chOff x="323528" y="1772816"/>
            <a:chExt cx="2304256" cy="4824536"/>
          </a:xfrm>
        </p:grpSpPr>
        <p:sp>
          <p:nvSpPr>
            <p:cNvPr id="3" name="Куб 2"/>
            <p:cNvSpPr/>
            <p:nvPr/>
          </p:nvSpPr>
          <p:spPr>
            <a:xfrm>
              <a:off x="323528" y="5661248"/>
              <a:ext cx="576064" cy="9361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Куб 3"/>
            <p:cNvSpPr/>
            <p:nvPr/>
          </p:nvSpPr>
          <p:spPr>
            <a:xfrm>
              <a:off x="755576" y="4869160"/>
              <a:ext cx="576064" cy="172819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Куб 4"/>
            <p:cNvSpPr/>
            <p:nvPr/>
          </p:nvSpPr>
          <p:spPr>
            <a:xfrm>
              <a:off x="1187624" y="3861048"/>
              <a:ext cx="576064" cy="27363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Куб 5"/>
            <p:cNvSpPr/>
            <p:nvPr/>
          </p:nvSpPr>
          <p:spPr>
            <a:xfrm>
              <a:off x="1619672" y="2852936"/>
              <a:ext cx="576064" cy="374441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Куб 6"/>
            <p:cNvSpPr/>
            <p:nvPr/>
          </p:nvSpPr>
          <p:spPr>
            <a:xfrm>
              <a:off x="2051720" y="1772816"/>
              <a:ext cx="576064" cy="482453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536" y="60932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мм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60932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см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60932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60932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км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07704" y="60932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дм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458112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Х</a:t>
            </a:r>
            <a:r>
              <a:rPr lang="ru-RU" sz="2400" b="1" dirty="0" smtClean="0"/>
              <a:t> 10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07704" y="357301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Х</a:t>
            </a:r>
            <a:r>
              <a:rPr lang="ru-RU" sz="2400" b="1" dirty="0" smtClean="0"/>
              <a:t> 10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99792" y="25649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Х</a:t>
            </a:r>
            <a:r>
              <a:rPr lang="ru-RU" sz="2400" b="1" dirty="0" smtClean="0"/>
              <a:t> 10</a:t>
            </a:r>
            <a:endParaRPr lang="ru-RU" sz="2400" b="1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716016" y="2640914"/>
            <a:ext cx="41764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см = 10 мм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дм =10 см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 = 10 дм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км = 1000 м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580526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59632" y="56612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051720" y="56612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15816" y="55892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35896" y="56612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63888" y="148478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Х</a:t>
            </a:r>
            <a:r>
              <a:rPr lang="ru-RU" sz="2400" b="1" dirty="0" smtClean="0"/>
              <a:t> 1000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6552728" cy="37444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300" dirty="0" smtClean="0"/>
              <a:t>Выразите в сантиметрах</a:t>
            </a:r>
          </a:p>
          <a:p>
            <a:pPr>
              <a:buNone/>
            </a:pPr>
            <a:r>
              <a:rPr lang="ru-RU" sz="4300" dirty="0" smtClean="0"/>
              <a:t>8 дм 6 см; 40 мм; 3 м 5 </a:t>
            </a:r>
            <a:r>
              <a:rPr lang="ru-RU" sz="4300" dirty="0" smtClean="0"/>
              <a:t>см</a:t>
            </a: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Выразите в метрах</a:t>
            </a:r>
          </a:p>
          <a:p>
            <a:pPr>
              <a:buNone/>
            </a:pPr>
            <a:r>
              <a:rPr lang="ru-RU" sz="4300" dirty="0" smtClean="0"/>
              <a:t>3 км 300м; </a:t>
            </a:r>
            <a:r>
              <a:rPr lang="ru-RU" sz="4300" dirty="0" smtClean="0"/>
              <a:t>7 </a:t>
            </a:r>
            <a:r>
              <a:rPr lang="ru-RU" sz="4300" dirty="0" smtClean="0"/>
              <a:t>км </a:t>
            </a:r>
            <a:r>
              <a:rPr lang="ru-RU" sz="4300" dirty="0" smtClean="0"/>
              <a:t>90 </a:t>
            </a:r>
            <a:r>
              <a:rPr lang="ru-RU" sz="4300" dirty="0" smtClean="0"/>
              <a:t>м 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6670" y="1772816"/>
            <a:ext cx="34093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395536" y="3329608"/>
            <a:ext cx="4608512" cy="352839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8 дм 6 см = 86 см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40 мм = 4 см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3 м 5 см = 350 см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3 км 300м = 3300 м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7 км 90 м = 7090 м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0232" y="4365104"/>
            <a:ext cx="2026568" cy="17610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3102" b="5750"/>
          <a:stretch>
            <a:fillRect/>
          </a:stretch>
        </p:blipFill>
        <p:spPr bwMode="auto">
          <a:xfrm>
            <a:off x="0" y="0"/>
            <a:ext cx="9240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648072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560" y="22048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04248" y="35010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516216" y="2492896"/>
            <a:ext cx="64807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32040" y="30689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79712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788024" y="2204864"/>
            <a:ext cx="64807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740352" y="2060848"/>
            <a:ext cx="648072" cy="1152128"/>
            <a:chOff x="7740352" y="2060848"/>
            <a:chExt cx="648072" cy="1152128"/>
          </a:xfrm>
        </p:grpSpPr>
        <p:sp>
          <p:nvSpPr>
            <p:cNvPr id="9" name="Овал 8"/>
            <p:cNvSpPr/>
            <p:nvPr/>
          </p:nvSpPr>
          <p:spPr>
            <a:xfrm>
              <a:off x="7812360" y="299695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одержимое 2"/>
            <p:cNvSpPr txBox="1">
              <a:spLocks/>
            </p:cNvSpPr>
            <p:nvPr/>
          </p:nvSpPr>
          <p:spPr>
            <a:xfrm>
              <a:off x="7740352" y="2060848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635896" y="260648"/>
            <a:ext cx="792088" cy="1080120"/>
            <a:chOff x="3635896" y="260648"/>
            <a:chExt cx="792088" cy="1080120"/>
          </a:xfrm>
        </p:grpSpPr>
        <p:sp>
          <p:nvSpPr>
            <p:cNvPr id="7" name="Овал 6"/>
            <p:cNvSpPr/>
            <p:nvPr/>
          </p:nvSpPr>
          <p:spPr>
            <a:xfrm>
              <a:off x="3635896" y="112474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одержимое 2"/>
            <p:cNvSpPr txBox="1">
              <a:spLocks/>
            </p:cNvSpPr>
            <p:nvPr/>
          </p:nvSpPr>
          <p:spPr>
            <a:xfrm>
              <a:off x="3779912" y="260648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" name="Содержимое 2"/>
          <p:cNvSpPr txBox="1">
            <a:spLocks/>
          </p:cNvSpPr>
          <p:nvPr/>
        </p:nvSpPr>
        <p:spPr>
          <a:xfrm>
            <a:off x="1763688" y="1628800"/>
            <a:ext cx="64807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b="1" noProof="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551723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2348880"/>
            <a:ext cx="6008300" cy="12197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1619672" y="3356992"/>
            <a:ext cx="792088" cy="1080120"/>
            <a:chOff x="3635896" y="260648"/>
            <a:chExt cx="792088" cy="1080120"/>
          </a:xfrm>
        </p:grpSpPr>
        <p:sp>
          <p:nvSpPr>
            <p:cNvPr id="27" name="Овал 26"/>
            <p:cNvSpPr/>
            <p:nvPr/>
          </p:nvSpPr>
          <p:spPr>
            <a:xfrm>
              <a:off x="3635896" y="112474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одержимое 2"/>
            <p:cNvSpPr txBox="1">
              <a:spLocks/>
            </p:cNvSpPr>
            <p:nvPr/>
          </p:nvSpPr>
          <p:spPr>
            <a:xfrm>
              <a:off x="3779912" y="260648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95536" y="4725144"/>
          <a:ext cx="3312368" cy="1872754"/>
        </p:xfrm>
        <a:graphic>
          <a:graphicData uri="http://schemas.openxmlformats.org/presentationml/2006/ole">
            <p:oleObj spid="_x0000_s30724" name="Формула" r:id="rId3" imgW="558558" imgH="634725" progId="Equation.3">
              <p:embed/>
            </p:oleObj>
          </a:graphicData>
        </a:graphic>
      </p:graphicFrame>
      <p:grpSp>
        <p:nvGrpSpPr>
          <p:cNvPr id="33" name="Группа 32"/>
          <p:cNvGrpSpPr/>
          <p:nvPr/>
        </p:nvGrpSpPr>
        <p:grpSpPr>
          <a:xfrm>
            <a:off x="3275856" y="1916832"/>
            <a:ext cx="792088" cy="1080120"/>
            <a:chOff x="3635896" y="260648"/>
            <a:chExt cx="792088" cy="1080120"/>
          </a:xfrm>
        </p:grpSpPr>
        <p:sp>
          <p:nvSpPr>
            <p:cNvPr id="34" name="Овал 33"/>
            <p:cNvSpPr/>
            <p:nvPr/>
          </p:nvSpPr>
          <p:spPr>
            <a:xfrm>
              <a:off x="3635896" y="112474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одержимое 2"/>
            <p:cNvSpPr txBox="1">
              <a:spLocks/>
            </p:cNvSpPr>
            <p:nvPr/>
          </p:nvSpPr>
          <p:spPr>
            <a:xfrm>
              <a:off x="3779912" y="260648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O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5148064" y="4797152"/>
          <a:ext cx="3672408" cy="1872060"/>
        </p:xfrm>
        <a:graphic>
          <a:graphicData uri="http://schemas.openxmlformats.org/presentationml/2006/ole">
            <p:oleObj spid="_x0000_s30725" name="Формула" r:id="rId4" imgW="533169" imgH="63472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53244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 в тетрадь ответы на вопросы: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8136904" cy="4176464"/>
          </a:xfrm>
        </p:spPr>
        <p:txBody>
          <a:bodyPr/>
          <a:lstStyle/>
          <a:p>
            <a:r>
              <a:rPr lang="ru-RU" dirty="0" smtClean="0"/>
              <a:t>Какие точки лежат на отрезке </a:t>
            </a:r>
            <a:r>
              <a:rPr lang="en-US" dirty="0" smtClean="0"/>
              <a:t>AB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Какие точки не лежат на отрезке </a:t>
            </a:r>
            <a:r>
              <a:rPr lang="en-US" dirty="0" smtClean="0"/>
              <a:t>AB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Какие точки лежат между точками </a:t>
            </a:r>
            <a:r>
              <a:rPr lang="en-US" dirty="0" smtClean="0"/>
              <a:t>C</a:t>
            </a:r>
            <a:r>
              <a:rPr lang="ru-RU" dirty="0" smtClean="0"/>
              <a:t> и </a:t>
            </a:r>
            <a:r>
              <a:rPr lang="en-US" dirty="0" smtClean="0"/>
              <a:t>D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Какие точки лежат между точками </a:t>
            </a:r>
            <a:r>
              <a:rPr lang="en-US" dirty="0" smtClean="0"/>
              <a:t>N</a:t>
            </a:r>
            <a:r>
              <a:rPr lang="ru-RU" dirty="0" smtClean="0"/>
              <a:t> и </a:t>
            </a:r>
            <a:r>
              <a:rPr lang="en-US" dirty="0" smtClean="0"/>
              <a:t>M</a:t>
            </a:r>
            <a:r>
              <a:rPr lang="ru-RU" dirty="0" smtClean="0"/>
              <a:t>?</a:t>
            </a:r>
          </a:p>
          <a:p>
            <a:r>
              <a:rPr lang="ru-RU" dirty="0" smtClean="0"/>
              <a:t>Сколько отрезков на рисунке?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660" y="1196752"/>
            <a:ext cx="34093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395536" y="980728"/>
            <a:ext cx="5256584" cy="5616624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N, C, P, O, D, M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K, H, L, T, Q, G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P, O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C,P,O,D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28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16416" y="6080444"/>
            <a:ext cx="37038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</a:t>
            </a:r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Творческая работа: сообщение </a:t>
            </a:r>
            <a:r>
              <a:rPr lang="ru-RU" dirty="0" smtClean="0"/>
              <a:t>или </a:t>
            </a:r>
            <a:r>
              <a:rPr lang="ru-RU" dirty="0" smtClean="0"/>
              <a:t>презентация на одну из тем: </a:t>
            </a:r>
            <a:r>
              <a:rPr lang="ru-RU" dirty="0" smtClean="0"/>
              <a:t>«Старинные русские меры длины» </a:t>
            </a:r>
            <a:r>
              <a:rPr lang="ru-RU" dirty="0" smtClean="0"/>
              <a:t>и </a:t>
            </a:r>
            <a:r>
              <a:rPr lang="ru-RU" dirty="0" smtClean="0"/>
              <a:t>«</a:t>
            </a:r>
            <a:r>
              <a:rPr lang="ru-RU" dirty="0" smtClean="0"/>
              <a:t>Мера </a:t>
            </a:r>
            <a:r>
              <a:rPr lang="ru-RU" dirty="0" smtClean="0"/>
              <a:t>длины в различных странах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№ 31</a:t>
            </a:r>
            <a:r>
              <a:rPr lang="ru-RU" dirty="0" smtClean="0"/>
              <a:t>, 42, 41, 46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3722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Появление и развитие геометрических знаний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3630488"/>
            <a:ext cx="2966864" cy="29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гре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2157332" cy="294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безымянный1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6372200" y="188640"/>
            <a:ext cx="255674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история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28800"/>
            <a:ext cx="148095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пирамиды"/>
          <p:cNvPicPr>
            <a:picLocks noChangeAspect="1" noChangeArrowheads="1"/>
          </p:cNvPicPr>
          <p:nvPr/>
        </p:nvPicPr>
        <p:blipFill>
          <a:blip r:embed="rId6" cstate="print"/>
          <a:srcRect r="5" b="3"/>
          <a:stretch>
            <a:fillRect/>
          </a:stretch>
        </p:blipFill>
        <p:spPr bwMode="auto">
          <a:xfrm>
            <a:off x="3419872" y="4437112"/>
            <a:ext cx="2684140" cy="21561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" name="Picture 6" descr="Египтяни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58" y="1844824"/>
            <a:ext cx="187220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721" y="0"/>
            <a:ext cx="7478279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4365104"/>
            <a:ext cx="50050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Часть математического папируса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Ахмеса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1550 г. до н.э.)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древнеегипетское учебное руководство по арифметике и геометрии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21602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Квадрат с диагоналями.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Древне -вавилонский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клинописный текст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2808312" cy="26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20272" y="5013176"/>
            <a:ext cx="1666528" cy="11129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21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39676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4653136"/>
            <a:ext cx="2530624" cy="14730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4338"/>
            <a:ext cx="6732240" cy="412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628800"/>
            <a:ext cx="49685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Фрагмент папируса с текстом "Начал" Евклида.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8"/>
            <a:ext cx="28575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41219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Геометрия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– наука, занимающая изучением геометрических фигур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6832"/>
            <a:ext cx="3528392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Планиметрия</a:t>
            </a:r>
            <a:endParaRPr lang="ru-RU" sz="4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631" y="2924944"/>
            <a:ext cx="3989499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860032" y="1988840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Стереометрия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основное геометрическое понятие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916832"/>
            <a:ext cx="648072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91680" y="28529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5940152" y="3573016"/>
            <a:ext cx="648072" cy="1080120"/>
            <a:chOff x="5940152" y="3573016"/>
            <a:chExt cx="648072" cy="1080120"/>
          </a:xfrm>
        </p:grpSpPr>
        <p:sp>
          <p:nvSpPr>
            <p:cNvPr id="5" name="Овал 4"/>
            <p:cNvSpPr/>
            <p:nvPr/>
          </p:nvSpPr>
          <p:spPr>
            <a:xfrm>
              <a:off x="6156176" y="443711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одержимое 2"/>
            <p:cNvSpPr txBox="1">
              <a:spLocks/>
            </p:cNvSpPr>
            <p:nvPr/>
          </p:nvSpPr>
          <p:spPr>
            <a:xfrm>
              <a:off x="5940152" y="3573016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644008" y="1484784"/>
            <a:ext cx="648072" cy="1224136"/>
            <a:chOff x="4644008" y="1484784"/>
            <a:chExt cx="648072" cy="1224136"/>
          </a:xfrm>
        </p:grpSpPr>
        <p:sp>
          <p:nvSpPr>
            <p:cNvPr id="8" name="Овал 7"/>
            <p:cNvSpPr/>
            <p:nvPr/>
          </p:nvSpPr>
          <p:spPr>
            <a:xfrm>
              <a:off x="4860032" y="249289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одержимое 2"/>
            <p:cNvSpPr txBox="1">
              <a:spLocks/>
            </p:cNvSpPr>
            <p:nvPr/>
          </p:nvSpPr>
          <p:spPr>
            <a:xfrm>
              <a:off x="4644008" y="1484784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740352" y="2060848"/>
            <a:ext cx="648072" cy="1152128"/>
            <a:chOff x="7740352" y="2060848"/>
            <a:chExt cx="648072" cy="1152128"/>
          </a:xfrm>
        </p:grpSpPr>
        <p:sp>
          <p:nvSpPr>
            <p:cNvPr id="9" name="Овал 8"/>
            <p:cNvSpPr/>
            <p:nvPr/>
          </p:nvSpPr>
          <p:spPr>
            <a:xfrm>
              <a:off x="7812360" y="299695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одержимое 2"/>
            <p:cNvSpPr txBox="1">
              <a:spLocks/>
            </p:cNvSpPr>
            <p:nvPr/>
          </p:nvSpPr>
          <p:spPr>
            <a:xfrm>
              <a:off x="7740352" y="2060848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491880" y="2348880"/>
            <a:ext cx="648072" cy="1152128"/>
            <a:chOff x="3491880" y="2348880"/>
            <a:chExt cx="648072" cy="1152128"/>
          </a:xfrm>
        </p:grpSpPr>
        <p:sp>
          <p:nvSpPr>
            <p:cNvPr id="7" name="Овал 6"/>
            <p:cNvSpPr/>
            <p:nvPr/>
          </p:nvSpPr>
          <p:spPr>
            <a:xfrm>
              <a:off x="3923928" y="328498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одержимое 2"/>
            <p:cNvSpPr txBox="1">
              <a:spLocks/>
            </p:cNvSpPr>
            <p:nvPr/>
          </p:nvSpPr>
          <p:spPr>
            <a:xfrm>
              <a:off x="3491880" y="2348880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7544" y="3068960"/>
            <a:ext cx="648072" cy="1152128"/>
            <a:chOff x="467544" y="3068960"/>
            <a:chExt cx="648072" cy="1152128"/>
          </a:xfrm>
        </p:grpSpPr>
        <p:sp>
          <p:nvSpPr>
            <p:cNvPr id="10" name="Овал 9"/>
            <p:cNvSpPr/>
            <p:nvPr/>
          </p:nvSpPr>
          <p:spPr>
            <a:xfrm>
              <a:off x="683568" y="400506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одержимое 2"/>
            <p:cNvSpPr txBox="1">
              <a:spLocks/>
            </p:cNvSpPr>
            <p:nvPr/>
          </p:nvSpPr>
          <p:spPr>
            <a:xfrm>
              <a:off x="467544" y="3068960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568" y="522920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Точки обозначаются большими буквами латинского алфавита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Line 6"/>
          <p:cNvSpPr>
            <a:spLocks noChangeShapeType="1"/>
          </p:cNvSpPr>
          <p:nvPr/>
        </p:nvSpPr>
        <p:spPr bwMode="auto">
          <a:xfrm flipH="1">
            <a:off x="1447800" y="1219200"/>
            <a:ext cx="632460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990790">
            <a:off x="990600" y="3124200"/>
            <a:ext cx="81534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339752" y="45811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16216" y="18448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63688" y="3717032"/>
            <a:ext cx="6480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156176" y="908720"/>
            <a:ext cx="6480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stCxn id="7" idx="7"/>
            <a:endCxn id="8" idx="3"/>
          </p:cNvCxnSpPr>
          <p:nvPr/>
        </p:nvCxnSpPr>
        <p:spPr>
          <a:xfrm flipV="1">
            <a:off x="2524140" y="2029212"/>
            <a:ext cx="4023712" cy="25835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87824" y="5301208"/>
            <a:ext cx="6156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Отрезок  </a:t>
            </a:r>
            <a:r>
              <a:rPr lang="en-US" sz="4000" dirty="0" smtClean="0"/>
              <a:t>AB</a:t>
            </a:r>
            <a:r>
              <a:rPr lang="ru-RU" sz="4000" dirty="0" smtClean="0"/>
              <a:t> </a:t>
            </a:r>
          </a:p>
          <a:p>
            <a:r>
              <a:rPr lang="en-US" sz="4000" dirty="0" smtClean="0"/>
              <a:t>A</a:t>
            </a:r>
            <a:r>
              <a:rPr lang="ru-RU" sz="4000" dirty="0" smtClean="0"/>
              <a:t> и </a:t>
            </a:r>
            <a:r>
              <a:rPr lang="en-US" sz="4000" dirty="0" smtClean="0"/>
              <a:t>B</a:t>
            </a:r>
            <a:r>
              <a:rPr lang="ru-RU" sz="4000" dirty="0" smtClean="0"/>
              <a:t> – концы отрезка </a:t>
            </a:r>
            <a:r>
              <a:rPr lang="en-US" sz="4000" dirty="0" smtClean="0"/>
              <a:t>AB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  <p:bldP spid="7" grpId="0" animBg="1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длины отрезка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Картинка 7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1147" t="-3008" b="5438"/>
          <a:stretch>
            <a:fillRect/>
          </a:stretch>
        </p:blipFill>
        <p:spPr bwMode="auto">
          <a:xfrm>
            <a:off x="3203848" y="764704"/>
            <a:ext cx="3312368" cy="5885142"/>
          </a:xfrm>
          <a:prstGeom prst="rect">
            <a:avLst/>
          </a:prstGeom>
          <a:noFill/>
        </p:spPr>
      </p:pic>
      <p:pic>
        <p:nvPicPr>
          <p:cNvPr id="11" name="Picture 9" descr="Картинка 7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7118" r="68514" b="14886"/>
          <a:stretch>
            <a:fillRect/>
          </a:stretch>
        </p:blipFill>
        <p:spPr bwMode="auto">
          <a:xfrm>
            <a:off x="611560" y="908720"/>
            <a:ext cx="2088232" cy="4734527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251520" y="5661248"/>
            <a:ext cx="2736304" cy="1008112"/>
            <a:chOff x="251520" y="5661248"/>
            <a:chExt cx="2736304" cy="1008112"/>
          </a:xfrm>
        </p:grpSpPr>
        <p:sp>
          <p:nvSpPr>
            <p:cNvPr id="4" name="Овал 3"/>
            <p:cNvSpPr/>
            <p:nvPr/>
          </p:nvSpPr>
          <p:spPr>
            <a:xfrm>
              <a:off x="611560" y="566124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339752" y="566124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одержимое 2"/>
            <p:cNvSpPr txBox="1">
              <a:spLocks/>
            </p:cNvSpPr>
            <p:nvPr/>
          </p:nvSpPr>
          <p:spPr>
            <a:xfrm>
              <a:off x="251520" y="5877272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Содержимое 2"/>
            <p:cNvSpPr txBox="1">
              <a:spLocks/>
            </p:cNvSpPr>
            <p:nvPr/>
          </p:nvSpPr>
          <p:spPr>
            <a:xfrm>
              <a:off x="2339752" y="5877272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27584" y="5805264"/>
              <a:ext cx="151216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5687616" y="2996952"/>
            <a:ext cx="3456384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AB</a:t>
            </a:r>
            <a:r>
              <a:rPr lang="ru-RU" sz="4000" dirty="0" smtClean="0"/>
              <a:t> = 5см 3 мм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363</TotalTime>
  <Words>331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Справедливость</vt:lpstr>
      <vt:lpstr>Microsoft Equation 3.0</vt:lpstr>
      <vt:lpstr>Отрезок. Длина отрезка</vt:lpstr>
      <vt:lpstr>Появление и развитие геометрических знаний</vt:lpstr>
      <vt:lpstr>Слайд 3</vt:lpstr>
      <vt:lpstr>Слайд 4</vt:lpstr>
      <vt:lpstr>Слайд 5</vt:lpstr>
      <vt:lpstr>Геометрия – наука, занимающая изучением геометрических фигур </vt:lpstr>
      <vt:lpstr>Точка – основное геометрическое понятие</vt:lpstr>
      <vt:lpstr>Слайд 8</vt:lpstr>
      <vt:lpstr>Измерение длины отрезка</vt:lpstr>
      <vt:lpstr>Слайд 10</vt:lpstr>
      <vt:lpstr>Единицы измерения длины</vt:lpstr>
      <vt:lpstr>Слайд 12</vt:lpstr>
      <vt:lpstr>Слайд 13</vt:lpstr>
      <vt:lpstr>Слайд 14</vt:lpstr>
      <vt:lpstr>Запишите в тетрадь ответы на вопросы:  </vt:lpstr>
      <vt:lpstr>Слайд 16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38</cp:revision>
  <dcterms:created xsi:type="dcterms:W3CDTF">2012-01-27T15:41:15Z</dcterms:created>
  <dcterms:modified xsi:type="dcterms:W3CDTF">2012-01-29T19:34:42Z</dcterms:modified>
</cp:coreProperties>
</file>