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58" r:id="rId3"/>
    <p:sldId id="264" r:id="rId4"/>
    <p:sldId id="268" r:id="rId5"/>
    <p:sldId id="259" r:id="rId6"/>
    <p:sldId id="267" r:id="rId7"/>
    <p:sldId id="270" r:id="rId8"/>
    <p:sldId id="257" r:id="rId9"/>
    <p:sldId id="265" r:id="rId10"/>
    <p:sldId id="274" r:id="rId11"/>
    <p:sldId id="269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7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40;&#1076;&#1072;%20&#1051;&#1072;&#1074;&#1083;&#1077;&#1081;&#1089;.ppt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298847">
            <a:off x="90650" y="297054"/>
            <a:ext cx="2038350" cy="2247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645024"/>
            <a:ext cx="1181100" cy="101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852936"/>
            <a:ext cx="1343025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869160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116632"/>
            <a:ext cx="1266825" cy="95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797152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980728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5976" y="3717032"/>
            <a:ext cx="781050" cy="1152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688" y="4509120"/>
            <a:ext cx="1524000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4" y="1268760"/>
            <a:ext cx="180975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3573016"/>
            <a:ext cx="1080120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4328" y="0"/>
            <a:ext cx="1428750" cy="17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99992" y="0"/>
            <a:ext cx="1352550" cy="192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243927">
            <a:off x="4695918" y="1955456"/>
            <a:ext cx="1143000" cy="150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91500" y="2204864"/>
            <a:ext cx="952500" cy="119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5536" y="5229200"/>
            <a:ext cx="1143000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20272" y="2852936"/>
            <a:ext cx="1143000" cy="158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279191" y="692696"/>
            <a:ext cx="39356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Известные 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33134" y="1988840"/>
            <a:ext cx="32752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личности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89717" y="3789040"/>
            <a:ext cx="53428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информатике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айлы\Анкушева\Рисунки\детки\р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41673" y="5661248"/>
            <a:ext cx="4983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Приложение 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айлы\Анкушева\Рисунки\коммуникации\компьютер\2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Касперский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Евгений Валентинович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79712" cy="2969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517232"/>
            <a:ext cx="1154241" cy="103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298847">
            <a:off x="90650" y="297054"/>
            <a:ext cx="2038350" cy="2247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645024"/>
            <a:ext cx="1181100" cy="101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852936"/>
            <a:ext cx="1343025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869160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116632"/>
            <a:ext cx="1266825" cy="95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797152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980728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5976" y="3717032"/>
            <a:ext cx="781050" cy="1152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688" y="4509120"/>
            <a:ext cx="1524000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4" y="1268760"/>
            <a:ext cx="180975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3573016"/>
            <a:ext cx="1080120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4328" y="0"/>
            <a:ext cx="1428750" cy="17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11960" y="0"/>
            <a:ext cx="1352550" cy="192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243927">
            <a:off x="4623909" y="2315496"/>
            <a:ext cx="1143000" cy="150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91500" y="2204864"/>
            <a:ext cx="952500" cy="119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5536" y="5229200"/>
            <a:ext cx="1143000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64288" y="2852936"/>
            <a:ext cx="1143000" cy="158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0 L -8.61111E-6 0.04213 " pathEditMode="relative" ptsTypes="AA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-0.00434 0.1932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07482 0.00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-0.02309 0.0842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00277 L -0.18021 0.0497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57 0.00417 L 0.1118 0.1092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04653 0.1268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-0.40937 0.17847 " pathEditMode="relative" ptsTypes="AA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18178 0.1562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1.85185E-6 L -5.83333E-6 0.07361 " pathEditMode="relative" ptsTypes="AA">
                                      <p:cBhvr>
                                        <p:cTn id="9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03848" y="188640"/>
            <a:ext cx="2088232" cy="57606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начало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347864" y="6453336"/>
            <a:ext cx="2016224" cy="40466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конец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Блок-схема: данные 6"/>
          <p:cNvSpPr/>
          <p:nvPr/>
        </p:nvSpPr>
        <p:spPr>
          <a:xfrm>
            <a:off x="3203848" y="1124744"/>
            <a:ext cx="2160240" cy="720080"/>
          </a:xfrm>
          <a:prstGeom prst="flowChartInputOutp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a,b,c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Блок-схема: решение 7"/>
          <p:cNvSpPr/>
          <p:nvPr/>
        </p:nvSpPr>
        <p:spPr>
          <a:xfrm>
            <a:off x="3203848" y="2060848"/>
            <a:ext cx="2016224" cy="792088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a&gt;b</a:t>
            </a:r>
            <a:endParaRPr lang="ru-RU" sz="3600" dirty="0">
              <a:solidFill>
                <a:srgbClr val="FF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4032734" y="943930"/>
            <a:ext cx="36004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4068738" y="1988046"/>
            <a:ext cx="28803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1836490" y="2780134"/>
            <a:ext cx="57606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6264188" y="2816932"/>
            <a:ext cx="64807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>
            <a:off x="2123728" y="2492896"/>
            <a:ext cx="10801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250726" y="4077072"/>
            <a:ext cx="1008906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55576" y="3573016"/>
            <a:ext cx="432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059832" y="3573016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467544" y="5589240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55576" y="5877272"/>
            <a:ext cx="29523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0" y="4725144"/>
            <a:ext cx="220394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Н.Угринович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339752" y="4725144"/>
            <a:ext cx="164820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Л.Босова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644008" y="4725144"/>
            <a:ext cx="186012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А.Лавлейс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308304" y="4725144"/>
            <a:ext cx="131850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Б.Гейтс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3131840" y="4077072"/>
            <a:ext cx="100811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5220072" y="2492896"/>
            <a:ext cx="13681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endCxn id="11" idx="1"/>
          </p:cNvCxnSpPr>
          <p:nvPr/>
        </p:nvCxnSpPr>
        <p:spPr>
          <a:xfrm>
            <a:off x="5292080" y="3573016"/>
            <a:ext cx="2880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4788024" y="4077072"/>
            <a:ext cx="1008906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596336" y="3573016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7668344" y="4077072"/>
            <a:ext cx="1008906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3419872" y="5589240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5004048" y="5589240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7848364" y="5553236"/>
            <a:ext cx="6480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292080" y="5877272"/>
            <a:ext cx="28803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2123728" y="6165304"/>
            <a:ext cx="47525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5400000">
            <a:off x="4212754" y="6308526"/>
            <a:ext cx="28803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1979712" y="6021288"/>
            <a:ext cx="2880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6732240" y="6021288"/>
            <a:ext cx="2880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решение 9"/>
          <p:cNvSpPr/>
          <p:nvPr/>
        </p:nvSpPr>
        <p:spPr>
          <a:xfrm>
            <a:off x="1043608" y="3068960"/>
            <a:ext cx="2160240" cy="936104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a&gt;</a:t>
            </a:r>
            <a:r>
              <a:rPr lang="ru-RU" sz="4400" dirty="0" smtClean="0">
                <a:solidFill>
                  <a:srgbClr val="FF0000"/>
                </a:solidFill>
              </a:rPr>
              <a:t>с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5580112" y="3140968"/>
            <a:ext cx="2088232" cy="864096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b&gt;c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267744" y="1772816"/>
            <a:ext cx="7360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11560" y="2852936"/>
            <a:ext cx="7360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220072" y="2852936"/>
            <a:ext cx="7360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436096" y="1916832"/>
            <a:ext cx="9223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нет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380312" y="2852936"/>
            <a:ext cx="9223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нет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915816" y="2924944"/>
            <a:ext cx="9223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нет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83250" y="0"/>
            <a:ext cx="298831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ЗАДАНИЕ 1</a:t>
            </a:r>
            <a:endParaRPr lang="ru-RU" sz="4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660232" y="0"/>
            <a:ext cx="1651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=15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660232" y="692696"/>
            <a:ext cx="1619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В=20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660232" y="1484784"/>
            <a:ext cx="1598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С=11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4067944" y="764704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2315 C -0.00156 0.07245 -0.00851 0.12268 -0.00104 0.17083 C -0.00069 0.17338 0.01597 0.17361 0.0191 0.17384 C 0.025 0.17569 0.03125 0.175 0.03698 0.17708 C 0.03889 0.17778 0.0401 0.18032 0.04184 0.18194 C 0.04653 0.18634 0.05104 0.18981 0.05608 0.19305 C 0.05938 0.19537 0.06181 0.19467 0.06563 0.19606 C 0.075 0.1993 0.08385 0.20463 0.09306 0.20879 C 0.09844 0.21365 0.10434 0.21296 0.10972 0.2169 C 0.16076 0.25416 0.15174 0.22963 0.26076 0.23102 C 0.26042 0.26065 0.26215 0.29051 0.25972 0.3199 C 0.25851 0.3331 0.23507 0.33518 0.23108 0.33588 C 0.22552 0.33634 0.21997 0.33703 0.21441 0.3375 C 0.20625 0.33958 0.19618 0.34305 0.18941 0.35023 C 0.18802 0.35162 0.18698 0.35324 0.18576 0.35486 C 0.18455 0.35648 0.18351 0.35833 0.18229 0.35972 C 0.17899 0.36342 0.175 0.36597 0.17153 0.36921 C 0.17031 0.37037 0.16806 0.37245 0.16806 0.37245 C 0.16424 0.37986 0.16701 0.37639 0.15851 0.38032 C 0.1559 0.38148 0.15417 0.38634 0.15139 0.38657 C 0.13941 0.38703 0.1276 0.38773 0.11563 0.38819 C 0.11719 0.43472 0.11806 0.48125 0.11806 0.52801 " pathEditMode="relative" ptsTypes="fffffffffffffffffffffA">
                                      <p:cBhvr>
                                        <p:cTn id="158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41" grpId="0" animBg="1"/>
      <p:bldP spid="42" grpId="0" animBg="1"/>
      <p:bldP spid="43" grpId="0" animBg="1"/>
      <p:bldP spid="44" grpId="0" animBg="1"/>
      <p:bldP spid="10" grpId="0" animBg="1"/>
      <p:bldP spid="11" grpId="0" animBg="1"/>
      <p:bldP spid="50" grpId="0"/>
      <p:bldP spid="54" grpId="0"/>
      <p:bldP spid="56" grpId="0"/>
      <p:bldP spid="59" grpId="0"/>
      <p:bldP spid="62" grpId="0"/>
      <p:bldP spid="64" grpId="0"/>
      <p:bldP spid="55" grpId="0"/>
      <p:bldP spid="57" grpId="0"/>
      <p:bldP spid="58" grpId="0"/>
      <p:bldP spid="63" grpId="0" animBg="1"/>
      <p:bldP spid="6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2775">
            <a:off x="5925732" y="2465288"/>
            <a:ext cx="3108754" cy="3428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429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100" dirty="0" smtClean="0"/>
              <a:t>   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708920"/>
            <a:ext cx="62646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pres?slideindex=1&amp;slidetitle="/>
              </a:rPr>
              <a:t>Ада Лавлейс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D:\Файлы\Анкушева\Малышева С.И\Картинки\Анимашки\цветы\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733256"/>
            <a:ext cx="8568952" cy="112474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D:\Файлы\Анкушева\Малышева С.И\Картинки\Анимашки\цветы\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79512" y="260648"/>
            <a:ext cx="8568952" cy="112474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4005064"/>
            <a:ext cx="5904656" cy="26642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6876256" cy="3789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732240" cy="6858000"/>
          </a:xfrm>
        </p:spPr>
        <p:txBody>
          <a:bodyPr>
            <a:normAutofit fontScale="85000" lnSpcReduction="20000"/>
          </a:bodyPr>
          <a:lstStyle/>
          <a:p>
            <a:endParaRPr lang="ru-RU" dirty="0" smtClean="0">
              <a:solidFill>
                <a:srgbClr val="0000FF"/>
              </a:solidFill>
            </a:endParaRPr>
          </a:p>
          <a:p>
            <a:r>
              <a:rPr lang="ru-RU" dirty="0" smtClean="0">
                <a:solidFill>
                  <a:srgbClr val="0000FF"/>
                </a:solidFill>
              </a:rPr>
              <a:t>В 1975 году Министерство обороны США приняло решение о начале разработки универсального языка программирования. Министр прочитал подготовленный секретарями исторический экскурс и без колебаний одобрил и сам проект, и предполагаемое название для будущего языка — «Ада». 10 декабря 1980 года был утверждён стандарт языка. 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r>
              <a:rPr lang="ru-RU" dirty="0" smtClean="0"/>
              <a:t>В русском языке существуют шутки, связанные с двусмысленностью выражения </a:t>
            </a:r>
            <a:r>
              <a:rPr lang="ru-RU" b="1" dirty="0" smtClean="0">
                <a:solidFill>
                  <a:srgbClr val="0000FF"/>
                </a:solidFill>
              </a:rPr>
              <a:t>«Язык Ада»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dirty="0" smtClean="0"/>
              <a:t>в том числе и основанные на параллели с Русским Алгоритмическим Языком, известным также как </a:t>
            </a:r>
            <a:r>
              <a:rPr lang="ru-RU" b="1" dirty="0" smtClean="0">
                <a:solidFill>
                  <a:srgbClr val="FF0000"/>
                </a:solidFill>
              </a:rPr>
              <a:t>«Язык РАЯ».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28184" y="2708920"/>
            <a:ext cx="2808312" cy="34563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with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Ada.Text_IO</a:t>
            </a:r>
            <a:r>
              <a:rPr lang="en-US" sz="2400" b="1" dirty="0" smtClean="0"/>
              <a:t>; </a:t>
            </a:r>
            <a:endParaRPr lang="ru-RU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procedure</a:t>
            </a:r>
            <a:r>
              <a:rPr lang="en-US" sz="2400" b="1" dirty="0" smtClean="0"/>
              <a:t> Hello is</a:t>
            </a:r>
            <a:endParaRPr lang="ru-RU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use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Ada.Text_IO</a:t>
            </a:r>
            <a:r>
              <a:rPr lang="en-US" sz="2400" b="1" dirty="0" smtClean="0"/>
              <a:t>;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Begin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Put_Line</a:t>
            </a:r>
            <a:r>
              <a:rPr lang="en-US" sz="2400" b="1" dirty="0" smtClean="0"/>
              <a:t>("Hello, world!");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end </a:t>
            </a:r>
            <a:r>
              <a:rPr lang="en-US" sz="2400" b="1" dirty="0" smtClean="0"/>
              <a:t>Hello;</a:t>
            </a:r>
            <a:endParaRPr lang="ru-RU" sz="2400" b="1" dirty="0" smtClean="0"/>
          </a:p>
          <a:p>
            <a:pPr algn="ctr"/>
            <a:endParaRPr lang="ru-RU" sz="24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552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«Шарада». </a:t>
            </a:r>
          </a:p>
          <a:p>
            <a:pPr algn="ctr">
              <a:buNone/>
            </a:pPr>
            <a:r>
              <a:rPr lang="ru-RU" dirty="0" smtClean="0"/>
              <a:t>Три слога в слове.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Первый слог –  большой снеговика кусок.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00FF"/>
                </a:solidFill>
              </a:rPr>
              <a:t>Осуществляют слог второй  слоны, придя на водопой.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6600"/>
                </a:solidFill>
              </a:rPr>
              <a:t>А третий слог зовётся так,  как прежде звался твёрдый знак.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Соедини все три как надо,  получишь ЭВМ в награду.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398" y="5301208"/>
            <a:ext cx="4983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Приложение 1</a:t>
            </a:r>
            <a:endParaRPr lang="ru-RU" sz="54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509120"/>
            <a:ext cx="1630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4509120"/>
            <a:ext cx="1965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пьют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4509120"/>
            <a:ext cx="891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Documents and Settings\User313-4\Рабочий стол\Новая папка\s640x48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36904" cy="61026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Мои сканированные изображения\2011-12 (дек)\сканирование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138" t="4347" r="10116" b="56973"/>
          <a:stretch>
            <a:fillRect/>
          </a:stretch>
        </p:blipFill>
        <p:spPr bwMode="auto">
          <a:xfrm>
            <a:off x="0" y="0"/>
            <a:ext cx="5244075" cy="3933056"/>
          </a:xfrm>
          <a:prstGeom prst="rect">
            <a:avLst/>
          </a:prstGeom>
          <a:noFill/>
        </p:spPr>
      </p:pic>
      <p:pic>
        <p:nvPicPr>
          <p:cNvPr id="4" name="Picture 3" descr="D:\Документы\Мои сканированные изображения\2011-12 (дек)\сканирование0001.jpg"/>
          <p:cNvPicPr>
            <a:picLocks noChangeAspect="1" noChangeArrowheads="1"/>
          </p:cNvPicPr>
          <p:nvPr/>
        </p:nvPicPr>
        <p:blipFill>
          <a:blip r:embed="rId2" cstate="print"/>
          <a:srcRect l="13409" t="47614" r="4764" b="20320"/>
          <a:stretch>
            <a:fillRect/>
          </a:stretch>
        </p:blipFill>
        <p:spPr bwMode="auto">
          <a:xfrm>
            <a:off x="3707904" y="2780928"/>
            <a:ext cx="5436096" cy="40770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268760"/>
            <a:ext cx="5133256" cy="6206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48072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   </a:t>
            </a:r>
            <a:r>
              <a:rPr lang="ru-RU" b="1" dirty="0" smtClean="0"/>
              <a:t>101</a:t>
            </a:r>
            <a:r>
              <a:rPr lang="ru-RU" sz="1600" b="1" dirty="0" smtClean="0"/>
              <a:t>2</a:t>
            </a:r>
            <a:r>
              <a:rPr lang="ru-RU" b="1" dirty="0" smtClean="0"/>
              <a:t>+11</a:t>
            </a:r>
            <a:r>
              <a:rPr lang="ru-RU" sz="1600" b="1" dirty="0" smtClean="0"/>
              <a:t>2</a:t>
            </a:r>
            <a:r>
              <a:rPr lang="ru-RU" b="1" dirty="0" smtClean="0"/>
              <a:t>=1000</a:t>
            </a:r>
            <a:r>
              <a:rPr lang="ru-RU" sz="1600" b="1" dirty="0" smtClean="0"/>
              <a:t>2</a:t>
            </a:r>
          </a:p>
          <a:p>
            <a:pPr marL="514350" indent="-514350" algn="ctr">
              <a:buNone/>
            </a:pPr>
            <a:r>
              <a:rPr lang="ru-RU" dirty="0" smtClean="0"/>
              <a:t>       </a:t>
            </a:r>
            <a:r>
              <a:rPr lang="ru-RU" b="1" dirty="0" smtClean="0"/>
              <a:t>Система счисления- это совокупность приёмов и правил обозначения чисел и действий над ними.</a:t>
            </a:r>
          </a:p>
          <a:p>
            <a:pPr>
              <a:buNone/>
            </a:pPr>
            <a:r>
              <a:rPr lang="ru-RU" dirty="0" smtClean="0"/>
              <a:t>3.    </a:t>
            </a:r>
            <a:r>
              <a:rPr lang="ru-RU" b="1" dirty="0" smtClean="0"/>
              <a:t>15</a:t>
            </a:r>
            <a:r>
              <a:rPr lang="ru-RU" sz="1600" b="1" dirty="0" smtClean="0"/>
              <a:t>10</a:t>
            </a:r>
            <a:r>
              <a:rPr lang="ru-RU" b="1" dirty="0" smtClean="0"/>
              <a:t> =102</a:t>
            </a:r>
            <a:r>
              <a:rPr lang="ru-RU" sz="1600" b="1" dirty="0" smtClean="0"/>
              <a:t>3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10 </a:t>
            </a:r>
            <a:r>
              <a:rPr lang="ru-RU" b="1" dirty="0" err="1" smtClean="0"/>
              <a:t>с.сч</a:t>
            </a:r>
            <a:r>
              <a:rPr lang="ru-RU" b="1" dirty="0" smtClean="0"/>
              <a:t> относится к  позиционным системам    счисления</a:t>
            </a:r>
          </a:p>
          <a:p>
            <a:pPr>
              <a:buNone/>
            </a:pPr>
            <a:r>
              <a:rPr lang="ru-RU" b="1" dirty="0" smtClean="0"/>
              <a:t>        Наименьшие основания </a:t>
            </a:r>
            <a:r>
              <a:rPr lang="ru-RU" b="1" dirty="0" err="1" smtClean="0">
                <a:solidFill>
                  <a:srgbClr val="FF0000"/>
                </a:solidFill>
              </a:rPr>
              <a:t>х</a:t>
            </a:r>
            <a:r>
              <a:rPr lang="ru-RU" b="1" dirty="0" smtClean="0"/>
              <a:t> и </a:t>
            </a: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b="1" dirty="0" smtClean="0"/>
              <a:t> систем </a:t>
            </a:r>
          </a:p>
          <a:p>
            <a:pPr marL="514350" indent="-514350" algn="ctr">
              <a:buNone/>
            </a:pPr>
            <a:r>
              <a:rPr lang="ru-RU" b="1" dirty="0" smtClean="0"/>
              <a:t>счисления  в равенствах </a:t>
            </a:r>
            <a:r>
              <a:rPr lang="ru-RU" b="1" u="sng" dirty="0" smtClean="0">
                <a:solidFill>
                  <a:srgbClr val="7030A0"/>
                </a:solidFill>
              </a:rPr>
              <a:t>23</a:t>
            </a:r>
            <a:r>
              <a:rPr lang="ru-RU" sz="1700" b="1" u="sng" dirty="0" smtClean="0">
                <a:solidFill>
                  <a:srgbClr val="7030A0"/>
                </a:solidFill>
              </a:rPr>
              <a:t>х</a:t>
            </a:r>
            <a:r>
              <a:rPr lang="ru-RU" b="1" u="sng" dirty="0" smtClean="0">
                <a:solidFill>
                  <a:srgbClr val="7030A0"/>
                </a:solidFill>
              </a:rPr>
              <a:t>=21</a:t>
            </a:r>
            <a:r>
              <a:rPr lang="ru-RU" sz="1700" b="1" u="sng" dirty="0" smtClean="0">
                <a:solidFill>
                  <a:srgbClr val="7030A0"/>
                </a:solidFill>
              </a:rPr>
              <a:t>у </a:t>
            </a:r>
            <a:r>
              <a:rPr lang="ru-RU" sz="1700" b="1" u="sng" dirty="0" smtClean="0"/>
              <a:t> </a:t>
            </a:r>
          </a:p>
          <a:p>
            <a:pPr marL="514350" indent="-514350" algn="ctr">
              <a:buNone/>
            </a:pPr>
            <a:r>
              <a:rPr lang="ru-RU" sz="3500" b="1" dirty="0" smtClean="0"/>
              <a:t>соответственно равны </a:t>
            </a:r>
            <a:r>
              <a:rPr lang="ru-RU" sz="3500" b="1" dirty="0" smtClean="0">
                <a:solidFill>
                  <a:srgbClr val="FF0000"/>
                </a:solidFill>
              </a:rPr>
              <a:t>4</a:t>
            </a:r>
            <a:r>
              <a:rPr lang="ru-RU" sz="3500" b="1" dirty="0" smtClean="0"/>
              <a:t> и </a:t>
            </a:r>
            <a:r>
              <a:rPr lang="ru-RU" sz="3500" b="1" dirty="0" smtClean="0">
                <a:solidFill>
                  <a:srgbClr val="FF0000"/>
                </a:solidFill>
              </a:rPr>
              <a:t>6</a:t>
            </a:r>
            <a:endParaRPr lang="ru-RU" sz="35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5633864"/>
            <a:ext cx="8229600" cy="12241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 smtClean="0">
                <a:solidFill>
                  <a:schemeClr val="tx1"/>
                </a:solidFill>
              </a:rPr>
              <a:t>25</a:t>
            </a:r>
            <a:r>
              <a:rPr lang="ru-RU" sz="3200" dirty="0" smtClean="0">
                <a:solidFill>
                  <a:schemeClr val="tx1"/>
                </a:solidFill>
              </a:rPr>
              <a:t>- </a:t>
            </a:r>
            <a:r>
              <a:rPr lang="ru-RU" sz="3200" dirty="0" err="1" smtClean="0">
                <a:solidFill>
                  <a:schemeClr val="tx1"/>
                </a:solidFill>
              </a:rPr>
              <a:t>Никлаус</a:t>
            </a:r>
            <a:r>
              <a:rPr lang="ru-RU" sz="3200" dirty="0" smtClean="0">
                <a:solidFill>
                  <a:schemeClr val="tx1"/>
                </a:solidFill>
              </a:rPr>
              <a:t> Вирт          </a:t>
            </a:r>
            <a:r>
              <a:rPr lang="ru-RU" sz="3200" b="1" dirty="0" smtClean="0">
                <a:solidFill>
                  <a:schemeClr val="tx1"/>
                </a:solidFill>
              </a:rPr>
              <a:t>26</a:t>
            </a:r>
            <a:r>
              <a:rPr lang="ru-RU" sz="3200" dirty="0" smtClean="0">
                <a:solidFill>
                  <a:schemeClr val="tx1"/>
                </a:solidFill>
              </a:rPr>
              <a:t>- Билл Гейтс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-Самюэл Морзе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Аль Хорезми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6632"/>
            <a:ext cx="539552" cy="6206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908720"/>
            <a:ext cx="539552" cy="6206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132856"/>
            <a:ext cx="539552" cy="6206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852936"/>
            <a:ext cx="539552" cy="6206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861048"/>
            <a:ext cx="539552" cy="6206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/>
              <a:t>Билл Гейтс</a:t>
            </a:r>
            <a:endParaRPr lang="ru-RU" dirty="0"/>
          </a:p>
        </p:txBody>
      </p:sp>
      <p:pic>
        <p:nvPicPr>
          <p:cNvPr id="5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854849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3053</TotalTime>
  <Words>244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                       </vt:lpstr>
      <vt:lpstr>Слайд 4</vt:lpstr>
      <vt:lpstr>Слайд 5</vt:lpstr>
      <vt:lpstr>Слайд 6</vt:lpstr>
      <vt:lpstr>Слайд 7</vt:lpstr>
      <vt:lpstr>Слайд 8</vt:lpstr>
      <vt:lpstr>Билл Гейтс</vt:lpstr>
      <vt:lpstr>Слайд 10</vt:lpstr>
      <vt:lpstr>Касперский  Евгений Валентинович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Известные личности в информатике</dc:title>
  <cp:lastModifiedBy>анкушева</cp:lastModifiedBy>
  <cp:revision>231</cp:revision>
  <dcterms:modified xsi:type="dcterms:W3CDTF">2012-01-26T02:40:48Z</dcterms:modified>
</cp:coreProperties>
</file>