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9"/>
  </p:notesMasterIdLst>
  <p:sldIdLst>
    <p:sldId id="280" r:id="rId2"/>
    <p:sldId id="259" r:id="rId3"/>
    <p:sldId id="258" r:id="rId4"/>
    <p:sldId id="260" r:id="rId5"/>
    <p:sldId id="261" r:id="rId6"/>
    <p:sldId id="272" r:id="rId7"/>
    <p:sldId id="268" r:id="rId8"/>
    <p:sldId id="273" r:id="rId9"/>
    <p:sldId id="274" r:id="rId10"/>
    <p:sldId id="275" r:id="rId11"/>
    <p:sldId id="276" r:id="rId12"/>
    <p:sldId id="278" r:id="rId13"/>
    <p:sldId id="279" r:id="rId14"/>
    <p:sldId id="277" r:id="rId15"/>
    <p:sldId id="270" r:id="rId16"/>
    <p:sldId id="267" r:id="rId17"/>
    <p:sldId id="28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21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8F222-0B6F-4D98-92BE-E3AE716538AA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7EF32-448E-4825-BAE4-1BDA21CD5E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97EF32-448E-4825-BAE4-1BDA21CD5E1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714356"/>
            <a:ext cx="9144000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«Структура, формы и содержание 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воспитательного мероприятия,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как условие эффективности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воспитания совместной деятельности 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педагогов и обучающихся»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5500702"/>
            <a:ext cx="8851975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800" b="0" cap="none" spc="0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Докладчик: </a:t>
            </a:r>
          </a:p>
          <a:p>
            <a:r>
              <a:rPr lang="ru-RU" sz="2800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Зам</a:t>
            </a:r>
            <a:r>
              <a:rPr lang="ru-RU" sz="2800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директора по </a:t>
            </a:r>
            <a:r>
              <a:rPr lang="ru-RU" sz="2800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УВР Дымченко Ирина Александровна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428604"/>
            <a:ext cx="5214974" cy="928694"/>
          </a:xfrm>
          <a:prstGeom prst="rect">
            <a:avLst/>
          </a:prstGeom>
          <a:solidFill>
            <a:srgbClr val="00B0F0">
              <a:alpha val="2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i="1" u="sng" dirty="0" smtClean="0">
                <a:solidFill>
                  <a:srgbClr val="7030A0"/>
                </a:solidFill>
              </a:rPr>
              <a:t>Тема</a:t>
            </a:r>
            <a:r>
              <a:rPr lang="ru-RU" sz="2800" b="1" u="sng" dirty="0" smtClean="0">
                <a:solidFill>
                  <a:srgbClr val="7030A0"/>
                </a:solidFill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</a:rPr>
              <a:t>«Щедрый хозяин Ямал»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9" name="Прямоугольник с двумя вырезанными соседними углами 8"/>
          <p:cNvSpPr/>
          <p:nvPr/>
        </p:nvSpPr>
        <p:spPr>
          <a:xfrm>
            <a:off x="285720" y="1643050"/>
            <a:ext cx="8572560" cy="914400"/>
          </a:xfrm>
          <a:prstGeom prst="snip2SameRect">
            <a:avLst/>
          </a:prstGeom>
          <a:solidFill>
            <a:srgbClr val="FF00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i="1" u="sng" dirty="0" smtClean="0">
                <a:solidFill>
                  <a:srgbClr val="7030A0"/>
                </a:solidFill>
              </a:rPr>
              <a:t>Цель</a:t>
            </a:r>
            <a:r>
              <a:rPr lang="ru-RU" sz="2800" b="1" dirty="0" smtClean="0">
                <a:solidFill>
                  <a:srgbClr val="7030A0"/>
                </a:solidFill>
              </a:rPr>
              <a:t> – расширение, закрепление и углубление знаний о Родном крае, экологии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214282" y="2786058"/>
            <a:ext cx="8643998" cy="3857652"/>
          </a:xfrm>
          <a:prstGeom prst="round2DiagRect">
            <a:avLst/>
          </a:prstGeom>
          <a:solidFill>
            <a:schemeClr val="tx2">
              <a:lumMod val="40000"/>
              <a:lumOff val="60000"/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u="sng" dirty="0" smtClean="0">
                <a:solidFill>
                  <a:srgbClr val="7030A0"/>
                </a:solidFill>
              </a:rPr>
              <a:t>Задачи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</a:rPr>
              <a:t> формировать ценностные отношения к природным дарам Ямала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</a:rPr>
              <a:t> развивать познавательную активность детей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</a:rPr>
              <a:t> воспитывать патриотические чувства к северному краю, уважение к культуре и традициям народов Ямала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</a:rPr>
              <a:t> развивать, внимание, память. мышление, создавать ситуацию успеха</a:t>
            </a:r>
            <a:endParaRPr lang="ru-RU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85720" y="214290"/>
            <a:ext cx="3214710" cy="914400"/>
          </a:xfrm>
          <a:prstGeom prst="snip2DiagRect">
            <a:avLst/>
          </a:prstGeom>
          <a:solidFill>
            <a:srgbClr val="FFFF00">
              <a:alpha val="6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u="sng" dirty="0" smtClean="0">
                <a:solidFill>
                  <a:srgbClr val="7030A0"/>
                </a:solidFill>
              </a:rPr>
              <a:t>Форма</a:t>
            </a:r>
            <a:r>
              <a:rPr lang="ru-RU" sz="2400" b="1" i="1" dirty="0" smtClean="0">
                <a:solidFill>
                  <a:srgbClr val="7030A0"/>
                </a:solidFill>
              </a:rPr>
              <a:t> –</a:t>
            </a:r>
            <a:r>
              <a:rPr lang="ru-RU" sz="2400" b="1" dirty="0" smtClean="0">
                <a:solidFill>
                  <a:srgbClr val="7030A0"/>
                </a:solidFill>
              </a:rPr>
              <a:t> игра-акция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5720" y="1357298"/>
            <a:ext cx="8572560" cy="1500198"/>
          </a:xfrm>
          <a:prstGeom prst="roundRect">
            <a:avLst/>
          </a:prstGeom>
          <a:solidFill>
            <a:srgbClr val="00B05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u="sng" dirty="0" smtClean="0">
                <a:solidFill>
                  <a:srgbClr val="7030A0"/>
                </a:solidFill>
              </a:rPr>
              <a:t>Методические приемы </a:t>
            </a:r>
            <a:r>
              <a:rPr lang="ru-RU" sz="2400" b="1" dirty="0" smtClean="0">
                <a:solidFill>
                  <a:srgbClr val="7030A0"/>
                </a:solidFill>
              </a:rPr>
              <a:t>– беседа, рассматривание иллюстраций, зарисовки, отгадывание загадок, демонстрация фотоматериалов растений и животных Ямала, создание проекта «Прикоснись к природе сердцем»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10" name="Прямоугольник с одним вырезанным углом 9"/>
          <p:cNvSpPr/>
          <p:nvPr/>
        </p:nvSpPr>
        <p:spPr>
          <a:xfrm>
            <a:off x="428596" y="3286124"/>
            <a:ext cx="8358246" cy="2928958"/>
          </a:xfrm>
          <a:prstGeom prst="snip1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u="sng" dirty="0" smtClean="0">
                <a:solidFill>
                  <a:srgbClr val="7030A0"/>
                </a:solidFill>
              </a:rPr>
              <a:t>Материалы и оборудования </a:t>
            </a:r>
            <a:r>
              <a:rPr lang="ru-RU" sz="2400" b="1" dirty="0" smtClean="0">
                <a:solidFill>
                  <a:srgbClr val="7030A0"/>
                </a:solidFill>
              </a:rPr>
              <a:t>– схемы-рисунки, схемы-плакаты, иллюстрации, стихи и загадки о северном крае, аудиозапись «звуки природы», клей, ножницы, трафареты животных, растений, материалы неживой природы, цветные и простые карандаши, ластик, макет лесотундры, фотоаппарат, мультимедиа, компьютерная презентация.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357158" y="571480"/>
            <a:ext cx="8501122" cy="2286016"/>
          </a:xfrm>
          <a:prstGeom prst="round2DiagRect">
            <a:avLst/>
          </a:prstGeom>
          <a:solidFill>
            <a:srgbClr val="FFFF0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u="sng" dirty="0" smtClean="0">
                <a:solidFill>
                  <a:schemeClr val="accent1">
                    <a:lumMod val="75000"/>
                  </a:schemeClr>
                </a:solidFill>
              </a:rPr>
              <a:t>Оформление зала</a:t>
            </a:r>
          </a:p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Зал оформлен рисунками, стулья расположены полукругом. Большая часть зала отведена для проведения игр.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Прямоугольник с двумя вырезанными соседними углами 7"/>
          <p:cNvSpPr/>
          <p:nvPr/>
        </p:nvSpPr>
        <p:spPr>
          <a:xfrm>
            <a:off x="1357290" y="3357562"/>
            <a:ext cx="6786610" cy="2786082"/>
          </a:xfrm>
          <a:prstGeom prst="snip2SameRect">
            <a:avLst/>
          </a:prstGeom>
          <a:solidFill>
            <a:schemeClr val="accent2">
              <a:lumMod val="60000"/>
              <a:lumOff val="4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u="sng" dirty="0" smtClean="0">
                <a:solidFill>
                  <a:srgbClr val="C00000"/>
                </a:solidFill>
              </a:rPr>
              <a:t>Ход мероприятия</a:t>
            </a:r>
          </a:p>
          <a:p>
            <a:pPr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Организационный момент</a:t>
            </a:r>
          </a:p>
          <a:p>
            <a:pPr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Основная часть</a:t>
            </a:r>
          </a:p>
          <a:p>
            <a:pPr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Заключительная часть</a:t>
            </a:r>
          </a:p>
          <a:p>
            <a:pPr>
              <a:buFont typeface="Wingdings" pitchFamily="2" charset="2"/>
              <a:buChar char="q"/>
            </a:pP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00034" y="428604"/>
            <a:ext cx="814393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Испытывая потребность в организации и проведении воспитательного мероприятия педагог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нередко не может решать оперативно конкретные вопросы.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например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планируя воспитательную работу не все педагоги предвидят её результаты,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нередко формально ставят задачи воспитания,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не используют знания сильных и слабых сторон </a:t>
            </a:r>
            <a:r>
              <a:rPr lang="ru-RU" sz="24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обучающихся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не учитывают уровни самостоятельности воспитанников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 всего коллектива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428604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Психолого-педагогическое сопровождение воспитательных мероприятий занимает немаловажную роль при проведении современных мероприятий.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2000240"/>
            <a:ext cx="8286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Музыкальное оформление воспитательного мероприятия является важным показателем его качественности, оно должно соответствовать его целям и содержанию. Музыка является наиболее действенным средством, обращенным к душе человека. 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8596" y="4786322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Художественное оформление зала играет важную роль в подготовке и проведении воспитательного мероприятия. </a:t>
            </a:r>
            <a:endParaRPr lang="ru-RU" sz="24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500570"/>
            <a:ext cx="83582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С позиций модернизации, воспитательные мероприятия будущего должны все в большей степени опираться на достижения науки и техники, в целях нахождения в наибольшей степени эффективных средств достижения намеченных в мероприятии результатов. 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2786058"/>
            <a:ext cx="8286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Выяснение мнения аудитории, выявление причин его изменений или отрицательного эффекта воспитательного мероприятия, возможно путем обратной связи. </a:t>
            </a:r>
            <a:endParaRPr lang="ru-RU" sz="2400" b="1" dirty="0" smtClean="0">
              <a:latin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214290"/>
            <a:ext cx="8286808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Фотосъемка и видеосъемка в ходе воспитательного мероприятия позволяет создавать необходимый материал для наглядного анализа выполненной работы, а также для её рекламы (выполнение презентации мероприятия, видео- и фото альбомов, оформление выставок и т. д.).</a:t>
            </a:r>
            <a:endParaRPr lang="ru-RU" sz="2400" b="1" dirty="0" smtClean="0">
              <a:latin typeface="Calibri" pitchFamily="34" charset="0"/>
              <a:cs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Aria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14348" y="928670"/>
            <a:ext cx="800105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Таким образом, воспитательные мероприятия чаще всего являются открытыми или показательными и представляют собой 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этапы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большой работы, проводимой педагогами,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 иногда и воспитанниками учреждения.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	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Поэтому ответственность, лежащая на организаторах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мероприятия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очень велика, ведь от того, как проходят мероприятия чаще всего судят об эффективности воспитательной работы в учреждении. </a:t>
            </a:r>
            <a:endParaRPr kumimoji="0" lang="ru-RU" sz="28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428868"/>
            <a:ext cx="8229600" cy="11430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sz="8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tx1">
                      <a:lumMod val="95000"/>
                      <a:lumOff val="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88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63500">
                  <a:schemeClr val="tx1">
                    <a:lumMod val="95000"/>
                    <a:lumOff val="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85720" y="428604"/>
            <a:ext cx="864399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	Воспитательное мероприятие — это одна из организационных форм, широко используемых в воспитательной работе учреждения.</a:t>
            </a:r>
          </a:p>
          <a:p>
            <a:r>
              <a:rPr lang="ru-RU" sz="2000" b="1" dirty="0" smtClean="0"/>
              <a:t>	</a:t>
            </a:r>
          </a:p>
          <a:p>
            <a:r>
              <a:rPr lang="ru-RU" sz="2000" b="1" dirty="0" smtClean="0"/>
              <a:t>	Воспитательная деятельность позволяет выработать у обучающихся: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/>
              <a:t> определенную систему отношений к окружающей действительности;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/>
              <a:t> формирует образ самого себя, ценные мотивы, духовные потребности, ответственность за поступки; 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/>
              <a:t> влияет на общественное мнение;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/>
              <a:t> приобщает к жизни коллектива и формирует его традиции.</a:t>
            </a:r>
          </a:p>
          <a:p>
            <a:r>
              <a:rPr lang="ru-RU" sz="2000" b="1" dirty="0" smtClean="0"/>
              <a:t>	</a:t>
            </a:r>
          </a:p>
          <a:p>
            <a:r>
              <a:rPr lang="ru-RU" b="1" dirty="0" smtClean="0"/>
              <a:t>	</a:t>
            </a:r>
            <a:r>
              <a:rPr lang="ru-RU" sz="2000" b="1" dirty="0" smtClean="0"/>
              <a:t>Формулировка и развитие новых подходов к процессам организации и проведения воспитательного мероприятия должно обеспечить, качественный рывок в повышении эффективности и дальнейшей его эволюции. </a:t>
            </a:r>
          </a:p>
          <a:p>
            <a:r>
              <a:rPr lang="ru-RU" sz="2000" b="1" dirty="0" smtClean="0"/>
              <a:t>	Каждое новое воспитательное мероприятие представляет собой элемент нового витка развития воспитательной работы и  её постоянной модернизации. 	</a:t>
            </a:r>
          </a:p>
          <a:p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0034" y="142852"/>
            <a:ext cx="76438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	</a:t>
            </a:r>
          </a:p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5720" y="2000240"/>
            <a:ext cx="3643338" cy="1571636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Определение актуальности темы мероприятия, понимание педагогической цели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29058" y="2214554"/>
            <a:ext cx="2357454" cy="235745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Определение концепции включая цель, задачи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29388" y="2000240"/>
            <a:ext cx="2571768" cy="20002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Планирование этапов мероприятия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85720" y="3500438"/>
            <a:ext cx="3571900" cy="192882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Организация подготовки непосредственного воспитательного воздействия на обучающихся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29388" y="4071942"/>
            <a:ext cx="2571768" cy="150019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Результативность – анализ состоятельности данного мероприятия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2844" y="5500702"/>
            <a:ext cx="87868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Такая логическая цепочка постоянна для любого мероприятия, меняется лишь содержание, усиливается значение того или иного этапа в зависимости от цели проводимого мероприятия</a:t>
            </a:r>
            <a:endParaRPr lang="ru-RU" sz="24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5720" y="142852"/>
            <a:ext cx="8643998" cy="1714512"/>
          </a:xfrm>
          <a:prstGeom prst="roundRect">
            <a:avLst/>
          </a:prstGeom>
          <a:solidFill>
            <a:schemeClr val="tx2">
              <a:lumMod val="20000"/>
              <a:lumOff val="80000"/>
              <a:alpha val="8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Мероприятия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– это события, занятия, ситуация в коллективе, организуемые педагогами для воспитанников с целью непосредственного воспитательного воздействия на них.</a:t>
            </a:r>
          </a:p>
          <a:p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Воспитательное мероприятие является процессом, предполагающим в своем развитии несколько взаимодействующих между собой стадий</a:t>
            </a:r>
          </a:p>
          <a:p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6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0"/>
            <a:ext cx="857256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r>
              <a:rPr lang="ru-RU" sz="2000" b="1" dirty="0" smtClean="0"/>
              <a:t>В процессе организации и проведения любого воспитательного мероприятия его организаторам приходиться решать определенные вопросы</a:t>
            </a:r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9" name="Овальная выноска 8"/>
          <p:cNvSpPr/>
          <p:nvPr/>
        </p:nvSpPr>
        <p:spPr>
          <a:xfrm>
            <a:off x="1142976" y="785794"/>
            <a:ext cx="4857784" cy="2143140"/>
          </a:xfrm>
          <a:prstGeom prst="wedgeEllipseCallout">
            <a:avLst>
              <a:gd name="adj1" fmla="val 48165"/>
              <a:gd name="adj2" fmla="val 5048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Как же подготовить мероприятие?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С чего начать?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Что следует учитывать при подготовке и проведении мероприятия?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4282" y="3000372"/>
            <a:ext cx="8786874" cy="36433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u="sng" dirty="0" smtClean="0"/>
          </a:p>
          <a:p>
            <a:pPr algn="ctr"/>
            <a:r>
              <a:rPr lang="ru-RU" sz="2400" b="1" i="1" u="sng" dirty="0" smtClean="0">
                <a:solidFill>
                  <a:schemeClr val="tx2">
                    <a:lumMod val="75000"/>
                  </a:schemeClr>
                </a:solidFill>
              </a:rPr>
              <a:t>Подготовительная часть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Определить цели и задачи мероприятия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Выбрать формы, методы и приемы с учетом возрастных особенностей воспитанников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Продумать об оптимальной занятости воспитанников в подготовке и проведении мероприятия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Предусмотреть все необходимое для успешного его проведения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Правильно распределить силы и время на подготовку, добиться четкости и слаженности в действиях всех участников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Определить возможность участия родителей, других педагогов и специалистов</a:t>
            </a:r>
          </a:p>
          <a:p>
            <a:pPr algn="ctr">
              <a:buFont typeface="Wingdings" pitchFamily="2" charset="2"/>
              <a:buChar char="ü"/>
            </a:pPr>
            <a:endParaRPr lang="ru-RU" b="1" i="1" u="sng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285720" y="3143248"/>
            <a:ext cx="8643998" cy="37147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u="sng" dirty="0" smtClean="0"/>
          </a:p>
          <a:p>
            <a:pPr algn="ctr"/>
            <a:r>
              <a:rPr lang="ru-RU" sz="2400" b="1" i="1" u="sng" dirty="0" smtClean="0">
                <a:solidFill>
                  <a:schemeClr val="tx2">
                    <a:lumMod val="75000"/>
                  </a:schemeClr>
                </a:solidFill>
              </a:rPr>
              <a:t>Основная часть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В ней должны отражаться современные воспитательные технологии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Формироваться на современном этапе принципы воспитания (индивидуальности, доступности, результативности)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Использоваться дифференцированные и интегрированные воспитательные подходы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Выделяться элементы неожиданности, «изюминки» мероприятия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Применяться разнообразие и творческий характер мероприятия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Учитываться как переизбыток, так и  недостаток информации  для восприятия обучающимися содержания мероприятия, которое должно быть доступно для детей в соответствии с их возрастом</a:t>
            </a:r>
          </a:p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5720" y="0"/>
            <a:ext cx="8643966" cy="29289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u="sng" dirty="0" smtClean="0">
                <a:solidFill>
                  <a:schemeClr val="tx2">
                    <a:lumMod val="75000"/>
                  </a:schemeClr>
                </a:solidFill>
              </a:rPr>
              <a:t>Организационная  часть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Подбор тематического материала – по содержательности и актуальности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Использование простых и сложных средств 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Построение логической последовательности хода и логической завершенности в соответствии с поставленной целью мероприятия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Выравнивание  и просчет по продолжительности мероприятия в соответствии с возрастом воспитанников, местом проведения</a:t>
            </a:r>
          </a:p>
          <a:p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20" y="285728"/>
            <a:ext cx="8572560" cy="36433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u="sng" dirty="0" smtClean="0"/>
          </a:p>
          <a:p>
            <a:pPr algn="ctr"/>
            <a:r>
              <a:rPr lang="ru-RU" sz="2400" b="1" i="1" u="sng" dirty="0" smtClean="0">
                <a:solidFill>
                  <a:schemeClr val="tx2">
                    <a:lumMod val="75000"/>
                  </a:schemeClr>
                </a:solidFill>
              </a:rPr>
              <a:t>Заключительная часть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 Имеет важное организационно-педагогическое значение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Позволяет подвести итог не только данного мероприятия, но и определенного этапа работы с детьми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Завершающий этап мероприятия очень важен для дальнейшей работы с детьми, так как он включает подведение общих итогов и определение перспектив на будущее</a:t>
            </a: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 На этом этапе мероприятия важно </a:t>
            </a:r>
            <a:r>
              <a:rPr lang="ru-RU" sz="2000" b="1" i="1" u="sng" dirty="0" smtClean="0">
                <a:solidFill>
                  <a:schemeClr val="accent2">
                    <a:lumMod val="75000"/>
                  </a:schemeClr>
                </a:solidFill>
              </a:rPr>
              <a:t>создать ситуацию успеха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для каждого ребенка и психологического климата в детском объединении</a:t>
            </a:r>
          </a:p>
          <a:p>
            <a:pPr>
              <a:buFont typeface="Wingdings" pitchFamily="2" charset="2"/>
              <a:buChar char="ü"/>
            </a:pPr>
            <a:endParaRPr lang="ru-RU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ru-RU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 flipH="1">
            <a:off x="142844" y="4500570"/>
            <a:ext cx="87868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	</a:t>
            </a:r>
            <a:r>
              <a:rPr lang="ru-RU" sz="2800" b="1" dirty="0" smtClean="0"/>
              <a:t>Организуя с детьми любую форму проведения мероприятий, важно не повторяться, уходить от шаблонов, никого не копировать, искать свой ключ т.е. «изюминку» мероприятия.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Подробное планирование (структура мероприятия)</a:t>
            </a:r>
            <a:endParaRPr lang="ru-RU" sz="2400" b="1" dirty="0"/>
          </a:p>
        </p:txBody>
      </p:sp>
      <p:sp>
        <p:nvSpPr>
          <p:cNvPr id="8" name="Прямоугольник с одним вырезанным углом 7"/>
          <p:cNvSpPr/>
          <p:nvPr/>
        </p:nvSpPr>
        <p:spPr>
          <a:xfrm>
            <a:off x="2928926" y="714356"/>
            <a:ext cx="6000792" cy="2286016"/>
          </a:xfrm>
          <a:prstGeom prst="snip1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Отражается тема мероприятия, которая должна быть лаконичная, привлекательная и точно отражать содержание 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«Вальс цветов»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«Эрудит»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«Джунгли зовут»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«Меткий стрелок»</a:t>
            </a:r>
          </a:p>
          <a:p>
            <a:pPr>
              <a:buFont typeface="Wingdings" pitchFamily="2" charset="2"/>
              <a:buChar char="Ø"/>
            </a:pPr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Прямоугольник с одним вырезанным углом 10"/>
          <p:cNvSpPr/>
          <p:nvPr/>
        </p:nvSpPr>
        <p:spPr>
          <a:xfrm>
            <a:off x="285720" y="3286124"/>
            <a:ext cx="8643998" cy="3357586"/>
          </a:xfrm>
          <a:prstGeom prst="snip1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Формулируется как общее направление мероприятия, это идеальный конечный результат.</a:t>
            </a:r>
          </a:p>
          <a:p>
            <a:pPr algn="ctr"/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Должна быть сформулирована так, чтобы можно было проверить степень достижения и содержать триединую цель в развитии, обучении, воспитании в виде одного предложения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Сохранение и укрепление здоровья детей через…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Оказание психологической помощи обучающимся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Выявление одаренных, талантливых детей, их интеллектуальное развитие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Углубление знаний, умений воспитанников в области экологии, через </a:t>
            </a:r>
            <a:r>
              <a:rPr lang="ru-RU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конкурсно-игровую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программу</a:t>
            </a:r>
          </a:p>
          <a:p>
            <a:pPr algn="ctr">
              <a:buFont typeface="Wingdings" pitchFamily="2" charset="2"/>
              <a:buChar char="Ø"/>
            </a:pP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928670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i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Название мероприятия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264318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i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Цель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50004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928926" y="14285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Задачи</a:t>
            </a:r>
          </a:p>
        </p:txBody>
      </p:sp>
      <p:sp>
        <p:nvSpPr>
          <p:cNvPr id="9" name="Прямоугольник с одним вырезанным углом 8"/>
          <p:cNvSpPr/>
          <p:nvPr/>
        </p:nvSpPr>
        <p:spPr>
          <a:xfrm>
            <a:off x="214282" y="642918"/>
            <a:ext cx="8715404" cy="2714644"/>
          </a:xfrm>
          <a:prstGeom prst="snip1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 них должны быть различимы пути достижения заявленного результата. </a:t>
            </a:r>
          </a:p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Должны быть четкими, направленными на развитие конкретных качеств воспитанников, отражать содержание мероприятия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Расширять и закреплять знания детей о правовой системе Российского государства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Воспитывать чувство патриотизма, гражданской ответственности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Развивать умение наблюдать за объектами живой природы, выделять характерные особенности 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00100" y="3500438"/>
            <a:ext cx="700092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Формы, методы и приемы </a:t>
            </a:r>
          </a:p>
        </p:txBody>
      </p:sp>
      <p:sp>
        <p:nvSpPr>
          <p:cNvPr id="11" name="Прямоугольник с одним вырезанным углом 10"/>
          <p:cNvSpPr/>
          <p:nvPr/>
        </p:nvSpPr>
        <p:spPr>
          <a:xfrm>
            <a:off x="285720" y="4000504"/>
            <a:ext cx="8358246" cy="2643206"/>
          </a:xfrm>
          <a:prstGeom prst="snip1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Должны подбираться в соответствии с темой, с учетом возраста воспитанников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Формы (развлекательная программа, 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КВН, тематический вечер, дискотека, викторина, вечера, экскурсии, игровые программы, диспуты, музыкальные гостиные и др.)</a:t>
            </a:r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Методы и приемы (беседа, отгадывание загадок, мини-викторина, элементы 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театрализации, моделирование, наблюдения, столкновения взглядов и позиций, проектный, поисковый и др.)</a:t>
            </a:r>
            <a:endParaRPr lang="ru-RU" sz="20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buFont typeface="Wingdings" pitchFamily="2" charset="2"/>
              <a:buChar char="Ø"/>
            </a:pP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Оформление сценария мероприятия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C85067B22088-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00034" y="214290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	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143108" y="357166"/>
            <a:ext cx="5286412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Материал и оборудование</a:t>
            </a:r>
          </a:p>
        </p:txBody>
      </p:sp>
      <p:sp>
        <p:nvSpPr>
          <p:cNvPr id="9" name="Прямоугольник с одним вырезанным углом 8"/>
          <p:cNvSpPr/>
          <p:nvPr/>
        </p:nvSpPr>
        <p:spPr>
          <a:xfrm>
            <a:off x="428596" y="1071546"/>
            <a:ext cx="8358246" cy="2071678"/>
          </a:xfrm>
          <a:prstGeom prst="snip1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Должны подбираться в соответствии с темой, с учетом возраста воспитанников</a:t>
            </a:r>
          </a:p>
          <a:p>
            <a:pPr>
              <a:buFont typeface="Wingdings" pitchFamily="2" charset="2"/>
              <a:buChar char="Ø"/>
            </a:pP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карточки с заданиями, загадками; живые объекты, маршрутные карты, специальный наглядный и дидактический материал, аудио и видеоаппаратура, фотоаппарат, плакат-кроссворд , обручи, плотный картон, линейка, ножницы и др. 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00232" y="3929066"/>
            <a:ext cx="5286412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Оформление зала</a:t>
            </a:r>
          </a:p>
        </p:txBody>
      </p:sp>
      <p:sp>
        <p:nvSpPr>
          <p:cNvPr id="11" name="Прямоугольник с одним вырезанным углом 10"/>
          <p:cNvSpPr/>
          <p:nvPr/>
        </p:nvSpPr>
        <p:spPr>
          <a:xfrm>
            <a:off x="428596" y="4929198"/>
            <a:ext cx="8358246" cy="1000132"/>
          </a:xfrm>
          <a:prstGeom prst="snip1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Оформляется в соответствии со спецификой воспитательного мероприятия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1038</TotalTime>
  <Words>1079</Words>
  <PresentationFormat>Экран (4:3)</PresentationFormat>
  <Paragraphs>155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Оформление сценария мероприятия</vt:lpstr>
      <vt:lpstr>Спасибо 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86</cp:revision>
  <dcterms:modified xsi:type="dcterms:W3CDTF">2011-02-25T04:28:41Z</dcterms:modified>
</cp:coreProperties>
</file>