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0" r:id="rId3"/>
    <p:sldId id="281" r:id="rId4"/>
    <p:sldId id="278" r:id="rId5"/>
    <p:sldId id="277" r:id="rId6"/>
    <p:sldId id="276" r:id="rId7"/>
    <p:sldId id="275" r:id="rId8"/>
    <p:sldId id="274" r:id="rId9"/>
    <p:sldId id="273" r:id="rId10"/>
    <p:sldId id="272" r:id="rId11"/>
    <p:sldId id="270" r:id="rId12"/>
    <p:sldId id="285" r:id="rId13"/>
    <p:sldId id="268" r:id="rId14"/>
    <p:sldId id="267" r:id="rId15"/>
    <p:sldId id="266" r:id="rId16"/>
    <p:sldId id="283" r:id="rId17"/>
    <p:sldId id="265" r:id="rId18"/>
    <p:sldId id="264" r:id="rId19"/>
    <p:sldId id="263" r:id="rId20"/>
  </p:sldIdLst>
  <p:sldSz cx="9144000" cy="6858000" type="screen4x3"/>
  <p:notesSz cx="6858000" cy="9144000"/>
  <p:defaultTextStyle>
    <a:defPPr>
      <a:defRPr lang="ru-RU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9BEE9FC-DB49-405E-AB6A-180242BE41F2}" type="datetimeFigureOut">
              <a:rPr lang="ru-RU"/>
              <a:pPr/>
              <a:t>17.06.2012</a:t>
            </a:fld>
            <a:endParaRPr lang="ru-RU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08DC93A-C342-4D97-8E49-D70F4F1694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608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460A12D-6DAC-42F0-B904-188A9851D58A}" type="datetimeFigureOut">
              <a:rPr lang="ru-RU"/>
              <a:pPr/>
              <a:t>17.06.2012</a:t>
            </a:fld>
            <a:endParaRPr lang="ru-RU"/>
          </a:p>
        </p:txBody>
      </p:sp>
      <p:sp>
        <p:nvSpPr>
          <p:cNvPr id="327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AD7FB88-7343-4792-9E63-9FC20948735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523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5613" indent="1588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2813" indent="1588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0013" indent="1588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7213" indent="1588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EA008-C3FB-442E-823C-B1CC3040D20F}" type="datetimeFigureOut">
              <a:rPr lang="ru-RU"/>
              <a:pPr>
                <a:defRPr/>
              </a:pPr>
              <a:t>17.06.2012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0B3A9-CB7F-4B5F-8384-FD6A5A1FC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93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C774-D8E2-400C-837E-9F43F5DA0A94}" type="datetimeFigureOut">
              <a:rPr lang="ru-RU"/>
              <a:pPr>
                <a:defRPr/>
              </a:pPr>
              <a:t>17.06.2012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B2E75-9339-4F65-95D6-7717A9705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61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6F962-E250-4E0B-B5C9-47780CCF4FDC}" type="datetimeFigureOut">
              <a:rPr lang="ru-RU"/>
              <a:pPr>
                <a:defRPr/>
              </a:pPr>
              <a:t>17.06.2012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05063-8AF8-487E-932F-84D7D814F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58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A377C-ABB7-45A5-9F7E-E8744FD96DA8}" type="datetimeFigureOut">
              <a:rPr lang="ru-RU"/>
              <a:pPr>
                <a:defRPr/>
              </a:pPr>
              <a:t>17.06.2012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7B18E-3F5E-4A00-B120-DFE8F41DE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39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845E0-6212-4F20-8ECC-938B5D82A22E}" type="datetimeFigureOut">
              <a:rPr lang="ru-RU"/>
              <a:pPr>
                <a:defRPr/>
              </a:pPr>
              <a:t>17.06.2012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DAB47-2C9D-4394-B08A-7068C4393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785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2A46F-7790-4BEB-87C4-020FF6BED3D9}" type="datetimeFigureOut">
              <a:rPr lang="ru-RU"/>
              <a:pPr>
                <a:defRPr/>
              </a:pPr>
              <a:t>17.06.2012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1B7CB-8432-4C8E-A6A0-7D17DEFE3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39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D1B1B-4216-4B69-8DDB-8431735BB57B}" type="datetimeFigureOut">
              <a:rPr lang="ru-RU"/>
              <a:pPr>
                <a:defRPr/>
              </a:pPr>
              <a:t>17.06.2012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7AE8B-EE63-499F-A2BC-198845D62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6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9C9E9-DB47-4E00-A646-5ED2F254A40D}" type="datetimeFigureOut">
              <a:rPr lang="ru-RU"/>
              <a:pPr>
                <a:defRPr/>
              </a:pPr>
              <a:t>17.06.2012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218AD-ABFA-4F9A-83CD-0801CE96F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82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43DD0-0DE5-4CF6-8626-C466A243F0A3}" type="datetimeFigureOut">
              <a:rPr lang="ru-RU"/>
              <a:pPr>
                <a:defRPr/>
              </a:pPr>
              <a:t>17.06.2012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72639-7D6F-4BC1-A04E-94FD76A63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76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E51C3-F510-47EA-9867-6D5D70AA82F9}" type="datetimeFigureOut">
              <a:rPr lang="ru-RU"/>
              <a:pPr>
                <a:defRPr/>
              </a:pPr>
              <a:t>17.06.2012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18E8D-B007-4FEE-B7B9-02A68B1E2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31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30C33-DA04-4687-A058-D6FC7AF59016}" type="datetimeFigureOut">
              <a:rPr lang="ru-RU"/>
              <a:pPr>
                <a:defRPr/>
              </a:pPr>
              <a:t>17.06.2012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B3164-8469-4BFD-93A0-4739A8C84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513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88A152-6777-4092-B3FE-77C7C13187C8}" type="datetimeFigureOut">
              <a:rPr lang="ru-RU"/>
              <a:pPr>
                <a:defRPr/>
              </a:pPr>
              <a:t>17.06.2012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6FFD00-E731-4444-BA0D-43C536B23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9128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1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ubscribe.ru/" TargetMode="External"/><Relationship Id="rId5" Type="http://schemas.openxmlformats.org/officeDocument/2006/relationships/hyperlink" Target="http://www.deti-pogodki.ru/" TargetMode="External"/><Relationship Id="rId4" Type="http://schemas.openxmlformats.org/officeDocument/2006/relationships/hyperlink" Target="http://tvoiobraz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8.jpeg"/><Relationship Id="rId4" Type="http://schemas.openxmlformats.org/officeDocument/2006/relationships/image" Target="../media/image1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84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9144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7536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750" y="765175"/>
            <a:ext cx="8604250" cy="21224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atin typeface="+mn-lt"/>
              </a:rPr>
              <a:t>Родительское собрание </a:t>
            </a:r>
            <a:endParaRPr lang="ru-RU" sz="4400" b="1" dirty="0">
              <a:latin typeface="+mn-lt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«</a:t>
            </a: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Родителям – о здоровом питании ребёнка»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13318" name="Рисунок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2997200"/>
            <a:ext cx="511175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9144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163" y="-12700"/>
            <a:ext cx="9753601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>
            <a:off x="1187450" y="549275"/>
            <a:ext cx="7127875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5. Любимая пища вашего ребёнка?</a:t>
            </a:r>
          </a:p>
          <a:p>
            <a:r>
              <a:rPr lang="ru-RU" sz="2800">
                <a:latin typeface="Calibri" pitchFamily="34" charset="0"/>
              </a:rPr>
              <a:t>Пельмени, вареники, жареный картофель, пирожки, плов, картофельное пюре, котлеты, тефтели. </a:t>
            </a:r>
          </a:p>
        </p:txBody>
      </p:sp>
      <p:pic>
        <p:nvPicPr>
          <p:cNvPr id="22533" name="Picture 12" descr="пирож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88" y="3754438"/>
            <a:ext cx="3267075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1" descr="пельмен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2936875"/>
            <a:ext cx="32400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9144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56" name="Диаграмма 4"/>
          <p:cNvGraphicFramePr>
            <a:graphicFrameLocks/>
          </p:cNvGraphicFramePr>
          <p:nvPr/>
        </p:nvGraphicFramePr>
        <p:xfrm>
          <a:off x="1312863" y="461963"/>
          <a:ext cx="7127875" cy="604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r:id="rId5" imgW="7132938" imgH="6047756" progId="Excel.Chart.8">
                  <p:embed/>
                </p:oleObj>
              </mc:Choice>
              <mc:Fallback>
                <p:oleObj r:id="rId5" imgW="7132938" imgH="6047756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3" y="461963"/>
                        <a:ext cx="7127875" cy="604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9144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1331913" y="1412875"/>
            <a:ext cx="7812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320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975" y="260350"/>
            <a:ext cx="6048375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Ч</a:t>
            </a:r>
            <a:r>
              <a:rPr lang="ru-RU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то такое витамины</a:t>
            </a:r>
            <a:r>
              <a:rPr lang="ru-RU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?</a:t>
            </a:r>
            <a:endParaRPr 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</a:t>
            </a:r>
            <a:r>
              <a:rPr lang="ru-RU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Это</a:t>
            </a:r>
            <a:r>
              <a:rPr lang="ru-RU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ru-RU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вещества, необходимые для поддержания здоровья нашего организма. </a:t>
            </a:r>
          </a:p>
        </p:txBody>
      </p:sp>
      <p:pic>
        <p:nvPicPr>
          <p:cNvPr id="24582" name="Picture 2" descr="Картинка 6 из 12789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646238"/>
            <a:ext cx="4083050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Прямоугольник 5"/>
          <p:cNvSpPr>
            <a:spLocks noChangeArrowheads="1"/>
          </p:cNvSpPr>
          <p:nvPr/>
        </p:nvSpPr>
        <p:spPr bwMode="auto">
          <a:xfrm>
            <a:off x="827088" y="2924175"/>
            <a:ext cx="8316912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b="1">
              <a:solidFill>
                <a:srgbClr val="FF0066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ru-RU" b="1">
              <a:solidFill>
                <a:srgbClr val="FF0066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ru-RU" b="1">
              <a:solidFill>
                <a:srgbClr val="FF0066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ru-RU" b="1">
              <a:solidFill>
                <a:srgbClr val="FF0066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ru-RU" b="1">
              <a:solidFill>
                <a:srgbClr val="FF0066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ru-RU" b="1">
              <a:solidFill>
                <a:srgbClr val="FF0066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ru-RU" b="1">
              <a:solidFill>
                <a:srgbClr val="FF0066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0066"/>
                </a:solidFill>
                <a:latin typeface="Calibri" pitchFamily="34" charset="0"/>
              </a:rPr>
              <a:t>АВИТАМИНОЗ –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0066"/>
                </a:solidFill>
                <a:latin typeface="Calibri" pitchFamily="34" charset="0"/>
              </a:rPr>
              <a:t> </a:t>
            </a:r>
            <a:r>
              <a:rPr lang="ru-RU" b="1">
                <a:solidFill>
                  <a:srgbClr val="990000"/>
                </a:solidFill>
                <a:latin typeface="Calibri" pitchFamily="34" charset="0"/>
              </a:rPr>
              <a:t>нехватка витаминов в организме</a:t>
            </a:r>
            <a:endParaRPr lang="ru-RU">
              <a:latin typeface="Calibri" pitchFamily="34" charset="0"/>
            </a:endParaRPr>
          </a:p>
        </p:txBody>
      </p:sp>
      <p:pic>
        <p:nvPicPr>
          <p:cNvPr id="9" name="Picture 2" descr="Картинка 137 из 669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2274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9144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650" y="188913"/>
            <a:ext cx="8064500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Питание подростков должно быть четырёхразовым, со следующим распределением пищи:</a:t>
            </a: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 завтрак </a:t>
            </a:r>
            <a:r>
              <a:rPr lang="ru-RU" sz="2400" b="1" dirty="0">
                <a:latin typeface="+mn-lt"/>
              </a:rPr>
              <a:t>– 30%,</a:t>
            </a: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 обед </a:t>
            </a:r>
            <a:r>
              <a:rPr lang="ru-RU" sz="2400" b="1" dirty="0">
                <a:latin typeface="+mn-lt"/>
              </a:rPr>
              <a:t>– 40% - 50% ,</a:t>
            </a: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atin typeface="+mn-lt"/>
              </a:rPr>
              <a:t>  </a:t>
            </a:r>
            <a:r>
              <a:rPr lang="ru-RU" sz="2400" b="1" dirty="0">
                <a:latin typeface="+mn-lt"/>
              </a:rPr>
              <a:t>полдник – 10%,</a:t>
            </a: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 ужин </a:t>
            </a:r>
            <a:r>
              <a:rPr lang="ru-RU" sz="2400" b="1" dirty="0">
                <a:latin typeface="+mn-lt"/>
              </a:rPr>
              <a:t>– 15% – 20%.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 Последний приём пищи должен быть за 1,5 – 2 часа до сна.</a:t>
            </a:r>
          </a:p>
        </p:txBody>
      </p:sp>
      <p:graphicFrame>
        <p:nvGraphicFramePr>
          <p:cNvPr id="25605" name="Диаграмма 4"/>
          <p:cNvGraphicFramePr>
            <a:graphicFrameLocks/>
          </p:cNvGraphicFramePr>
          <p:nvPr/>
        </p:nvGraphicFramePr>
        <p:xfrm>
          <a:off x="1835150" y="3475038"/>
          <a:ext cx="5484813" cy="305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r:id="rId5" imgW="5486876" imgH="3054361" progId="Excel.Chart.8">
                  <p:embed/>
                </p:oleObj>
              </mc:Choice>
              <mc:Fallback>
                <p:oleObj r:id="rId5" imgW="5486876" imgH="3054361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475038"/>
                        <a:ext cx="5484813" cy="305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9144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Прямоугольник 4"/>
          <p:cNvSpPr>
            <a:spLocks noChangeArrowheads="1"/>
          </p:cNvSpPr>
          <p:nvPr/>
        </p:nvSpPr>
        <p:spPr bwMode="auto">
          <a:xfrm>
            <a:off x="684213" y="474663"/>
            <a:ext cx="6173787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 </a:t>
            </a:r>
          </a:p>
          <a:p>
            <a:pPr eaLnBrk="0" hangingPunct="0"/>
            <a:r>
              <a:rPr lang="ru-RU" sz="2000">
                <a:latin typeface="Calibri" pitchFamily="34" charset="0"/>
              </a:rPr>
              <a:t/>
            </a:r>
            <a:br>
              <a:rPr lang="ru-RU" sz="2000">
                <a:latin typeface="Calibri" pitchFamily="34" charset="0"/>
              </a:rPr>
            </a:br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Завтрак</a:t>
            </a:r>
            <a:r>
              <a:rPr lang="ru-RU" sz="2000">
                <a:latin typeface="Calibri" pitchFamily="34" charset="0"/>
              </a:rPr>
              <a:t> должен быть здоровым и разносторонним, но ни в коем случае однообразным. </a:t>
            </a:r>
          </a:p>
          <a:p>
            <a:pPr eaLnBrk="0" hangingPunct="0"/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Примерное меню завтрака: </a:t>
            </a:r>
            <a:endParaRPr lang="ru-RU" sz="2000">
              <a:solidFill>
                <a:srgbClr val="FF0000"/>
              </a:solidFill>
              <a:latin typeface="Calibri" pitchFamily="34" charset="0"/>
            </a:endParaRPr>
          </a:p>
          <a:p>
            <a:pPr eaLnBrk="0" hangingPunct="0"/>
            <a:r>
              <a:rPr lang="ru-RU" sz="2000">
                <a:latin typeface="Calibri" pitchFamily="34" charset="0"/>
              </a:rPr>
              <a:t>1. Каша.</a:t>
            </a:r>
          </a:p>
          <a:p>
            <a:pPr eaLnBrk="0" hangingPunct="0"/>
            <a:r>
              <a:rPr lang="ru-RU" sz="2000">
                <a:latin typeface="Calibri" pitchFamily="34" charset="0"/>
              </a:rPr>
              <a:t>2. Хлеб с маслом.</a:t>
            </a:r>
          </a:p>
          <a:p>
            <a:pPr eaLnBrk="0" hangingPunct="0"/>
            <a:r>
              <a:rPr lang="ru-RU" sz="2000">
                <a:latin typeface="Calibri" pitchFamily="34" charset="0"/>
              </a:rPr>
              <a:t>3. Чай сладкий.</a:t>
            </a:r>
          </a:p>
          <a:p>
            <a:pPr eaLnBrk="0" hangingPunct="0"/>
            <a:r>
              <a:rPr lang="ru-RU" sz="2000">
                <a:latin typeface="Calibri" pitchFamily="34" charset="0"/>
              </a:rPr>
              <a:t> </a:t>
            </a:r>
          </a:p>
          <a:p>
            <a:pPr eaLnBrk="0" hangingPunct="0"/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           Второй завтрак</a:t>
            </a:r>
            <a:r>
              <a:rPr lang="ru-RU" sz="2000">
                <a:solidFill>
                  <a:srgbClr val="FF0000"/>
                </a:solidFill>
                <a:latin typeface="Calibri" pitchFamily="34" charset="0"/>
              </a:rPr>
              <a:t>: </a:t>
            </a:r>
          </a:p>
          <a:p>
            <a:pPr eaLnBrk="0" hangingPunct="0"/>
            <a:r>
              <a:rPr lang="ru-RU" sz="2000">
                <a:latin typeface="Calibri" pitchFamily="34" charset="0"/>
              </a:rPr>
              <a:t>Хороший </a:t>
            </a:r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завтрак</a:t>
            </a:r>
            <a:r>
              <a:rPr lang="ru-RU" sz="2000">
                <a:latin typeface="Calibri" pitchFamily="34" charset="0"/>
              </a:rPr>
              <a:t> - сочетание продуктов, содержащих белки, углеводы, жиры, витамины и другие полезные вещества, нужные организму.</a:t>
            </a:r>
          </a:p>
          <a:p>
            <a:pPr eaLnBrk="0" hangingPunct="0"/>
            <a:r>
              <a:rPr lang="ru-RU" sz="2000">
                <a:latin typeface="Calibri" pitchFamily="34" charset="0"/>
              </a:rPr>
              <a:t> </a:t>
            </a:r>
          </a:p>
          <a:p>
            <a:pPr eaLnBrk="0" hangingPunct="0"/>
            <a:r>
              <a:rPr lang="ru-RU" sz="2000">
                <a:latin typeface="Calibri" pitchFamily="34" charset="0"/>
              </a:rPr>
              <a:t>1. Котлета  (рыбная, мясная), гуляш и т.д.</a:t>
            </a:r>
          </a:p>
          <a:p>
            <a:pPr eaLnBrk="0" hangingPunct="0"/>
            <a:r>
              <a:rPr lang="ru-RU" sz="2000">
                <a:latin typeface="Calibri" pitchFamily="34" charset="0"/>
              </a:rPr>
              <a:t>2. Пюре.</a:t>
            </a:r>
          </a:p>
          <a:p>
            <a:pPr eaLnBrk="0" hangingPunct="0"/>
            <a:r>
              <a:rPr lang="ru-RU" sz="2000">
                <a:latin typeface="Calibri" pitchFamily="34" charset="0"/>
              </a:rPr>
              <a:t>3. Сок, компот, напиток, чай.</a:t>
            </a:r>
          </a:p>
          <a:p>
            <a:pPr eaLnBrk="0" hangingPunct="0"/>
            <a:r>
              <a:rPr lang="ru-RU" sz="2000">
                <a:latin typeface="Calibri" pitchFamily="34" charset="0"/>
              </a:rPr>
              <a:t>4. Хлеб.</a:t>
            </a:r>
          </a:p>
        </p:txBody>
      </p:sp>
      <p:pic>
        <p:nvPicPr>
          <p:cNvPr id="26629" name="Picture 4" descr="каш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4697413"/>
            <a:ext cx="24987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438400"/>
            <a:ext cx="29289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268288"/>
            <a:ext cx="27146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9144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753600" cy="697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Прямоугольник 3"/>
          <p:cNvSpPr>
            <a:spLocks noChangeArrowheads="1"/>
          </p:cNvSpPr>
          <p:nvPr/>
        </p:nvSpPr>
        <p:spPr bwMode="auto">
          <a:xfrm>
            <a:off x="4067175" y="1858963"/>
            <a:ext cx="46085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latin typeface="Calibri" pitchFamily="34" charset="0"/>
              </a:rPr>
              <a:t> 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Примерное меню на обед:</a:t>
            </a:r>
            <a:endParaRPr lang="ru-RU" sz="2400">
              <a:solidFill>
                <a:srgbClr val="FF0000"/>
              </a:solidFill>
              <a:latin typeface="Calibri" pitchFamily="34" charset="0"/>
            </a:endParaRPr>
          </a:p>
          <a:p>
            <a:pPr eaLnBrk="0" hangingPunct="0"/>
            <a:r>
              <a:rPr lang="ru-RU" sz="2400">
                <a:latin typeface="Calibri" pitchFamily="34" charset="0"/>
              </a:rPr>
              <a:t>Как правило, на 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обед</a:t>
            </a: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400">
                <a:latin typeface="Calibri" pitchFamily="34" charset="0"/>
              </a:rPr>
              <a:t>подается горячая пища:</a:t>
            </a:r>
          </a:p>
          <a:p>
            <a:pPr eaLnBrk="0" hangingPunct="0"/>
            <a:r>
              <a:rPr lang="ru-RU" sz="2400">
                <a:latin typeface="Calibri" pitchFamily="34" charset="0"/>
              </a:rPr>
              <a:t>1. Суп</a:t>
            </a:r>
          </a:p>
          <a:p>
            <a:pPr eaLnBrk="0" hangingPunct="0"/>
            <a:r>
              <a:rPr lang="ru-RU" sz="2400">
                <a:latin typeface="Calibri" pitchFamily="34" charset="0"/>
              </a:rPr>
              <a:t>2. Биточки</a:t>
            </a:r>
          </a:p>
          <a:p>
            <a:pPr eaLnBrk="0" hangingPunct="0"/>
            <a:r>
              <a:rPr lang="ru-RU" sz="2400">
                <a:latin typeface="Calibri" pitchFamily="34" charset="0"/>
              </a:rPr>
              <a:t>3. Пюре.</a:t>
            </a:r>
          </a:p>
          <a:p>
            <a:pPr eaLnBrk="0" hangingPunct="0"/>
            <a:r>
              <a:rPr lang="ru-RU" sz="2400">
                <a:latin typeface="Calibri" pitchFamily="34" charset="0"/>
              </a:rPr>
              <a:t>4. Компот из сухофруктов.</a:t>
            </a:r>
          </a:p>
          <a:p>
            <a:pPr eaLnBrk="0" hangingPunct="0"/>
            <a:r>
              <a:rPr lang="ru-RU" sz="2400">
                <a:latin typeface="Calibri" pitchFamily="34" charset="0"/>
              </a:rPr>
              <a:t>5. Хлеб.</a:t>
            </a:r>
          </a:p>
          <a:p>
            <a:pPr eaLnBrk="0" hangingPunct="0"/>
            <a:r>
              <a:rPr lang="ru-RU" sz="2400">
                <a:latin typeface="Calibri" pitchFamily="34" charset="0"/>
              </a:rPr>
              <a:t> </a:t>
            </a: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32893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724400"/>
            <a:ext cx="3203575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32893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914400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9144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Прямоугольник 3"/>
          <p:cNvSpPr>
            <a:spLocks noChangeArrowheads="1"/>
          </p:cNvSpPr>
          <p:nvPr/>
        </p:nvSpPr>
        <p:spPr bwMode="auto">
          <a:xfrm>
            <a:off x="2268538" y="1466850"/>
            <a:ext cx="40322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hangingPunct="0"/>
            <a:r>
              <a:rPr lang="ru-RU" sz="2800">
                <a:latin typeface="Calibri" pitchFamily="34" charset="0"/>
              </a:rPr>
              <a:t>Можно на 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полдник</a:t>
            </a:r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800">
                <a:latin typeface="Calibri" pitchFamily="34" charset="0"/>
              </a:rPr>
              <a:t>есть булочки, вафли, печенье с чаем, соком или молоком.</a:t>
            </a: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0"/>
            <a:ext cx="2239963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238500"/>
            <a:ext cx="27146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149725"/>
            <a:ext cx="38258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творог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04788"/>
            <a:ext cx="1871662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914400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9144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11438" y="1700213"/>
            <a:ext cx="4246562" cy="41560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Примерное меню на ужин: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Ужин – последняя еда перед сном. Чтобы хорошо спать и отдыхать ночью, на ужин можно есть только легкую пищу:</a:t>
            </a: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latin typeface="+mn-lt"/>
              </a:rPr>
              <a:t> запеканки</a:t>
            </a:r>
            <a:endParaRPr lang="ru-RU" sz="2400" dirty="0">
              <a:latin typeface="+mn-lt"/>
            </a:endParaRP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latin typeface="+mn-lt"/>
              </a:rPr>
              <a:t> творог</a:t>
            </a:r>
            <a:endParaRPr lang="ru-RU" sz="2400" dirty="0">
              <a:latin typeface="+mn-lt"/>
            </a:endParaRP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latin typeface="+mn-lt"/>
              </a:rPr>
              <a:t> омлет</a:t>
            </a:r>
            <a:endParaRPr lang="ru-RU" sz="2400" dirty="0">
              <a:latin typeface="+mn-lt"/>
            </a:endParaRP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latin typeface="+mn-lt"/>
              </a:rPr>
              <a:t> кефир</a:t>
            </a:r>
            <a:endParaRPr lang="ru-RU" sz="2400" dirty="0">
              <a:latin typeface="+mn-lt"/>
            </a:endParaRP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latin typeface="+mn-lt"/>
              </a:rPr>
              <a:t> простоквашу</a:t>
            </a:r>
            <a:endParaRPr lang="ru-RU" sz="2400" dirty="0">
              <a:latin typeface="+mn-lt"/>
            </a:endParaRPr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4088"/>
            <a:ext cx="2109788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4797425"/>
            <a:ext cx="308451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11438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19050"/>
            <a:ext cx="3071812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914400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9144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57150"/>
            <a:ext cx="97536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188" y="1166813"/>
            <a:ext cx="8640762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Выводы: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+mn-lt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Правильное питание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ru-RU" sz="2000" dirty="0">
                <a:latin typeface="+mn-lt"/>
              </a:rPr>
              <a:t>– наличие в меню всех необходимых питательных веществ</a:t>
            </a:r>
            <a:r>
              <a:rPr lang="ru-RU" sz="2000" dirty="0">
                <a:latin typeface="+mn-lt"/>
              </a:rPr>
              <a:t>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Правильное питание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ru-RU" sz="2000" dirty="0">
                <a:latin typeface="+mn-lt"/>
              </a:rPr>
              <a:t>– это сбалансированное питание с поступлением всех необходимых веществ, в том числе холестерина, углеводов и клетчатки, нужного количества витаминов, минеральных веществ и микроэлементов. </a:t>
            </a:r>
            <a:endParaRPr lang="ru-RU" sz="2000" dirty="0">
              <a:latin typeface="+mn-lt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Правильное питание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ru-RU" sz="2000" dirty="0">
                <a:latin typeface="+mn-lt"/>
              </a:rPr>
              <a:t>– это ограничение поступления вредных веществ. Начать ограничивать себя нужно от более вредного к менее вредному – например, от газированной воды до рафинированных продуктов, таких как сахар, рафинированные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914400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9144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188" y="1582738"/>
            <a:ext cx="8208962" cy="37846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Литература</a:t>
            </a:r>
            <a:endParaRPr lang="ru-RU" sz="2400" dirty="0">
              <a:latin typeface="+mn-lt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 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1. Маркова </a:t>
            </a:r>
            <a:r>
              <a:rPr lang="ru-RU" sz="2400" dirty="0">
                <a:latin typeface="+mn-lt"/>
              </a:rPr>
              <a:t>И.А. “Здоровое питание и мой ребенок”.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2. Журнал </a:t>
            </a:r>
            <a:r>
              <a:rPr lang="ru-RU" sz="2400" dirty="0">
                <a:latin typeface="+mn-lt"/>
              </a:rPr>
              <a:t>  "Люди в белом", 6(8)Июль 2008, Калининград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atin typeface="+mn-lt"/>
              </a:rPr>
              <a:t>3. Ю.Ф</a:t>
            </a:r>
            <a:r>
              <a:rPr lang="ru-RU" sz="2400" i="1" dirty="0">
                <a:latin typeface="+mn-lt"/>
              </a:rPr>
              <a:t>. </a:t>
            </a:r>
            <a:r>
              <a:rPr lang="ru-RU" sz="2400" i="1" dirty="0" err="1">
                <a:latin typeface="+mn-lt"/>
              </a:rPr>
              <a:t>Змановский</a:t>
            </a:r>
            <a:r>
              <a:rPr lang="ru-RU" sz="2400" dirty="0">
                <a:latin typeface="+mn-lt"/>
              </a:rPr>
              <a:t> «Воспитаем детей здоровыми», Москва, «Медицина», 1989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4. В.Н</a:t>
            </a:r>
            <a:r>
              <a:rPr lang="ru-RU" sz="2400" dirty="0">
                <a:latin typeface="+mn-lt"/>
              </a:rPr>
              <a:t>. Касаткин, программа «Здоровье»4. </a:t>
            </a:r>
            <a:r>
              <a:rPr lang="ru-RU" sz="2400" u="sng" dirty="0">
                <a:latin typeface="+mn-lt"/>
                <a:hlinkClick r:id="rId4"/>
              </a:rPr>
              <a:t>http://tvoiobraz.ru/</a:t>
            </a:r>
            <a:endParaRPr lang="ru-RU" sz="2400" dirty="0">
              <a:latin typeface="+mn-lt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5. Конь </a:t>
            </a:r>
            <a:r>
              <a:rPr lang="ru-RU" sz="2400" dirty="0">
                <a:latin typeface="+mn-lt"/>
              </a:rPr>
              <a:t>И. “О здоровом питании школьников”.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hlinkClick r:id="rId5"/>
              </a:rPr>
              <a:t>6. </a:t>
            </a:r>
            <a:r>
              <a:rPr lang="ru-RU" sz="2400" u="sng" dirty="0">
                <a:latin typeface="+mn-lt"/>
                <a:hlinkClick r:id="rId5"/>
              </a:rPr>
              <a:t>http</a:t>
            </a:r>
            <a:r>
              <a:rPr lang="ru-RU" sz="2400" u="sng" dirty="0">
                <a:latin typeface="+mn-lt"/>
                <a:hlinkClick r:id="rId5"/>
              </a:rPr>
              <a:t>://www.deti-pogodki.ru/</a:t>
            </a:r>
            <a:endParaRPr lang="ru-RU" sz="2400" dirty="0">
              <a:latin typeface="+mn-lt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u="sng" dirty="0">
                <a:latin typeface="+mn-lt"/>
                <a:hlinkClick r:id="rId6"/>
              </a:rPr>
              <a:t>7. http</a:t>
            </a:r>
            <a:r>
              <a:rPr lang="ru-RU" sz="2400" u="sng" dirty="0">
                <a:latin typeface="+mn-lt"/>
                <a:hlinkClick r:id="rId6"/>
              </a:rPr>
              <a:t>://subscribe.ru/</a:t>
            </a:r>
            <a:endParaRPr lang="ru-RU" sz="2400" dirty="0">
              <a:latin typeface="+mn-lt"/>
            </a:endParaRPr>
          </a:p>
        </p:txBody>
      </p:sp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352925"/>
            <a:ext cx="29972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2160588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9144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1331913" y="1412875"/>
            <a:ext cx="781208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Цель:</a:t>
            </a:r>
            <a:r>
              <a:rPr lang="ru-RU" sz="3200">
                <a:latin typeface="Calibri" pitchFamily="34" charset="0"/>
              </a:rPr>
              <a:t> формирование у родителей представления о значимости правильного питания детей  как составной части культуры здоровья.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9144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563" y="-31750"/>
            <a:ext cx="9753601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088" y="-31750"/>
            <a:ext cx="8870950" cy="65547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Задачи:</a:t>
            </a:r>
            <a:r>
              <a:rPr lang="ru-RU" sz="2800" dirty="0">
                <a:latin typeface="+mn-lt"/>
              </a:rPr>
              <a:t> </a:t>
            </a:r>
          </a:p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+mn-lt"/>
              </a:rPr>
              <a:t>развивать </a:t>
            </a:r>
            <a:r>
              <a:rPr lang="ru-RU" sz="2800" dirty="0">
                <a:latin typeface="+mn-lt"/>
              </a:rPr>
              <a:t>представления родителей о правильном питании, его значимости для здоровья детей</a:t>
            </a:r>
            <a:r>
              <a:rPr lang="ru-RU" sz="2800" dirty="0">
                <a:latin typeface="+mn-lt"/>
              </a:rPr>
              <a:t>;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2. формировать </a:t>
            </a:r>
            <a:r>
              <a:rPr lang="ru-RU" sz="2800" dirty="0">
                <a:latin typeface="+mn-lt"/>
              </a:rPr>
              <a:t>представление о том, что здоровье человека во многом зависит от его образа жизни и </a:t>
            </a:r>
            <a:r>
              <a:rPr lang="ru-RU" sz="2800" dirty="0">
                <a:latin typeface="+mn-lt"/>
              </a:rPr>
              <a:t>поведения;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3. воспитывать </a:t>
            </a:r>
            <a:r>
              <a:rPr lang="ru-RU" sz="2800" dirty="0">
                <a:latin typeface="+mn-lt"/>
              </a:rPr>
              <a:t>ответственное отношение  родителей к здоровью детей</a:t>
            </a:r>
            <a:r>
              <a:rPr lang="ru-RU" sz="2800" dirty="0">
                <a:latin typeface="+mn-lt"/>
              </a:rPr>
              <a:t>;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4. путем </a:t>
            </a:r>
            <a:r>
              <a:rPr lang="ru-RU" sz="2800" dirty="0">
                <a:latin typeface="+mn-lt"/>
              </a:rPr>
              <a:t>анкетирования получить данные о характере домашнего питания школьников</a:t>
            </a:r>
            <a:r>
              <a:rPr lang="ru-RU" sz="2800" dirty="0">
                <a:latin typeface="+mn-lt"/>
              </a:rPr>
              <a:t>;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5. дать </a:t>
            </a:r>
            <a:r>
              <a:rPr lang="ru-RU" sz="2800" dirty="0">
                <a:latin typeface="+mn-lt"/>
              </a:rPr>
              <a:t>рекомендации по правильному питанию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9144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2988" y="836613"/>
            <a:ext cx="5815012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Чем проще пища, тем она приятнее – не приедается,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тем здоровее и тем всегда и везде доступнее.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                                                Л.Н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 ТОЛСТОЙ </a:t>
            </a:r>
          </a:p>
        </p:txBody>
      </p:sp>
      <p:pic>
        <p:nvPicPr>
          <p:cNvPr id="16389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3000375"/>
            <a:ext cx="5472112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9144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971550" y="188913"/>
            <a:ext cx="8280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Здоровое питание</a:t>
            </a:r>
            <a:r>
              <a:rPr lang="ru-RU" sz="32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3200">
                <a:latin typeface="Calibri" pitchFamily="34" charset="0"/>
              </a:rPr>
              <a:t>- здоровый ребенок. А здоровый ребенок в семье это самое важное для родителей. </a:t>
            </a: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1758950"/>
            <a:ext cx="7489825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9144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6" name="Диаграмма 4"/>
          <p:cNvGraphicFramePr>
            <a:graphicFrameLocks/>
          </p:cNvGraphicFramePr>
          <p:nvPr/>
        </p:nvGraphicFramePr>
        <p:xfrm>
          <a:off x="1116013" y="333375"/>
          <a:ext cx="7632700" cy="539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r:id="rId5" imgW="7632854" imgH="5395428" progId="Excel.Chart.8">
                  <p:embed/>
                </p:oleObj>
              </mc:Choice>
              <mc:Fallback>
                <p:oleObj r:id="rId5" imgW="7632854" imgH="5395428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33375"/>
                        <a:ext cx="7632700" cy="539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914400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9144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0488"/>
            <a:ext cx="9753600" cy="697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1187450" y="333375"/>
            <a:ext cx="828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/>
            <a:r>
              <a:rPr lang="ru-RU" sz="2400" b="1">
                <a:latin typeface="Calibri" pitchFamily="34" charset="0"/>
              </a:rPr>
              <a:t>2. Из каких продуктов состоит завтрак?</a:t>
            </a:r>
          </a:p>
          <a:p>
            <a:pPr defTabSz="914400"/>
            <a:r>
              <a:rPr lang="ru-RU" sz="2400">
                <a:latin typeface="Calibri" pitchFamily="34" charset="0"/>
              </a:rPr>
              <a:t>Бутерброд, омлет, каша, йогурт, хлопья с молоком, чай. </a:t>
            </a:r>
          </a:p>
        </p:txBody>
      </p:sp>
      <p:pic>
        <p:nvPicPr>
          <p:cNvPr id="6" name="Picture 7" descr="творог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750" y="1827213"/>
            <a:ext cx="1423988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актив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42888"/>
            <a:ext cx="10731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кефи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0" y="1600200"/>
            <a:ext cx="16097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" descr="C:\Documents and Settings\SV\Рабочий стол\Рисунок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581150"/>
            <a:ext cx="24479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" descr="C:\Documents and Settings\SV\Рабочий стол\Рисунок1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1462088"/>
            <a:ext cx="2351087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" descr="C:\Documents and Settings\SV\Рабочий стол\Рисунок9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4346575"/>
            <a:ext cx="1933575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3" descr="0001283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9163" y="4254500"/>
            <a:ext cx="2035175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9144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163" y="-12700"/>
            <a:ext cx="9753601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4" name="Диаграмма 4"/>
          <p:cNvGraphicFramePr>
            <a:graphicFrameLocks/>
          </p:cNvGraphicFramePr>
          <p:nvPr/>
        </p:nvGraphicFramePr>
        <p:xfrm>
          <a:off x="468313" y="333375"/>
          <a:ext cx="8077200" cy="611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r:id="rId5" imgW="8077900" imgH="6120914" progId="Excel.Chart.8">
                  <p:embed/>
                </p:oleObj>
              </mc:Choice>
              <mc:Fallback>
                <p:oleObj r:id="rId5" imgW="8077900" imgH="6120914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33375"/>
                        <a:ext cx="8077200" cy="6119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6" name="Рисунок 6"/>
          <p:cNvSpPr>
            <a:spLocks noGrp="1"/>
          </p:cNvSpPr>
          <p:nvPr>
            <p:ph type="pic" idx="1"/>
          </p:nvPr>
        </p:nvSpPr>
        <p:spPr/>
      </p:sp>
      <p:sp>
        <p:nvSpPr>
          <p:cNvPr id="21507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09" name="Диаграмма 4"/>
          <p:cNvGraphicFramePr>
            <a:graphicFrameLocks/>
          </p:cNvGraphicFramePr>
          <p:nvPr/>
        </p:nvGraphicFramePr>
        <p:xfrm>
          <a:off x="539750" y="188913"/>
          <a:ext cx="6624638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r:id="rId5" imgW="6620830" imgH="5182049" progId="Excel.Chart.8">
                  <p:embed/>
                </p:oleObj>
              </mc:Choice>
              <mc:Fallback>
                <p:oleObj r:id="rId5" imgW="6620830" imgH="5182049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88913"/>
                        <a:ext cx="6624638" cy="5184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7235825" y="4292600"/>
            <a:ext cx="19081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/>
          </a:p>
        </p:txBody>
      </p:sp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4148138"/>
            <a:ext cx="2644775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3" descr="C:\Users\Наташа\Desktop\eда\соня\вредная еда (картинки)Кушн\119562346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2613" y="5656263"/>
            <a:ext cx="154463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Рисунок 12" descr="чипс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6450" y="765175"/>
            <a:ext cx="1435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2" descr="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6400" y="2393950"/>
            <a:ext cx="17621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Рисунок 14" descr="сухари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0388" y="5691188"/>
            <a:ext cx="13128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2" descr="Вредные продукты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5691188"/>
            <a:ext cx="211613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358</Words>
  <Application>Microsoft Office PowerPoint</Application>
  <PresentationFormat>Экран (4:3)</PresentationFormat>
  <Paragraphs>84</Paragraphs>
  <Slides>19</Slides>
  <Notes>19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Calibri</vt:lpstr>
      <vt:lpstr>Arial</vt:lpstr>
      <vt:lpstr>Wingdings</vt:lpstr>
      <vt:lpstr>Тема Office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Миша</cp:lastModifiedBy>
  <cp:revision>19</cp:revision>
  <dcterms:created xsi:type="dcterms:W3CDTF">2011-10-26T05:28:09Z</dcterms:created>
  <dcterms:modified xsi:type="dcterms:W3CDTF">2012-06-17T10:23:04Z</dcterms:modified>
</cp:coreProperties>
</file>