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95" r:id="rId2"/>
    <p:sldId id="257" r:id="rId3"/>
    <p:sldId id="259" r:id="rId4"/>
    <p:sldId id="292" r:id="rId5"/>
    <p:sldId id="293" r:id="rId6"/>
    <p:sldId id="294" r:id="rId7"/>
    <p:sldId id="261" r:id="rId8"/>
    <p:sldId id="283" r:id="rId9"/>
    <p:sldId id="282" r:id="rId10"/>
    <p:sldId id="262" r:id="rId11"/>
    <p:sldId id="263" r:id="rId12"/>
    <p:sldId id="264" r:id="rId13"/>
    <p:sldId id="266" r:id="rId14"/>
    <p:sldId id="28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FF00"/>
    <a:srgbClr val="003300"/>
    <a:srgbClr val="FF99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76" autoAdjust="0"/>
    <p:restoredTop sz="94660"/>
  </p:normalViewPr>
  <p:slideViewPr>
    <p:cSldViewPr>
      <p:cViewPr varScale="1">
        <p:scale>
          <a:sx n="123" d="100"/>
          <a:sy n="123" d="100"/>
        </p:scale>
        <p:origin x="-9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51B76-1DA1-4B5B-A006-31A30323823F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048273-A466-44E3-BB9E-65B4A5A2EB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734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00">
            <a:alpha val="1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3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39.wmf"/><Relationship Id="rId3" Type="http://schemas.openxmlformats.org/officeDocument/2006/relationships/image" Target="../media/image47.png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49.png"/><Relationship Id="rId5" Type="http://schemas.openxmlformats.org/officeDocument/2006/relationships/image" Target="../media/image36.wmf"/><Relationship Id="rId10" Type="http://schemas.openxmlformats.org/officeDocument/2006/relationships/image" Target="../media/image48.png"/><Relationship Id="rId4" Type="http://schemas.openxmlformats.org/officeDocument/2006/relationships/oleObject" Target="../embeddings/oleObject17.bin"/><Relationship Id="rId9" Type="http://schemas.openxmlformats.org/officeDocument/2006/relationships/image" Target="../media/image38.wmf"/><Relationship Id="rId14" Type="http://schemas.openxmlformats.org/officeDocument/2006/relationships/image" Target="../media/image5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oleObject" Target="../embeddings/oleObject21.bin"/><Relationship Id="rId7" Type="http://schemas.openxmlformats.org/officeDocument/2006/relationships/image" Target="../media/image5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42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23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6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1.png"/><Relationship Id="rId5" Type="http://schemas.microsoft.com/office/2007/relationships/hdphoto" Target="../media/hdphoto3.wdp"/><Relationship Id="rId10" Type="http://schemas.openxmlformats.org/officeDocument/2006/relationships/image" Target="../media/image24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92982" y="119675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3300"/>
                </a:solidFill>
                <a:cs typeface="Times New Roman" pitchFamily="18" charset="0"/>
              </a:rPr>
              <a:t>Прямоугольный параллелепипед</a:t>
            </a:r>
            <a:br>
              <a:rPr lang="ru-RU" b="1" dirty="0">
                <a:solidFill>
                  <a:srgbClr val="003300"/>
                </a:solidFill>
                <a:cs typeface="Times New Roman" pitchFamily="18" charset="0"/>
              </a:rPr>
            </a:br>
            <a:r>
              <a:rPr lang="ru-RU" b="1" dirty="0">
                <a:solidFill>
                  <a:srgbClr val="003300"/>
                </a:solidFill>
                <a:cs typeface="Times New Roman" pitchFamily="18" charset="0"/>
              </a:rPr>
              <a:t>в </a:t>
            </a:r>
            <a:r>
              <a:rPr lang="ru-RU" b="1" dirty="0">
                <a:solidFill>
                  <a:srgbClr val="003300"/>
                </a:solidFill>
              </a:rPr>
              <a:t>задачах  В9 и В11 ЕГЭ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504968" y="3356992"/>
            <a:ext cx="6400800" cy="1752600"/>
          </a:xfrm>
        </p:spPr>
        <p:txBody>
          <a:bodyPr/>
          <a:lstStyle/>
          <a:p>
            <a:r>
              <a:rPr lang="ru-RU" dirty="0" smtClean="0"/>
              <a:t>Геометрия 11 класс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339752" y="448381"/>
            <a:ext cx="4784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ГБОУ гимназия №1565 «Свиблово» г. Москвы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555776" y="6469196"/>
            <a:ext cx="5371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Учитель</a:t>
            </a:r>
            <a:r>
              <a:rPr lang="en-US" b="1" dirty="0" smtClean="0"/>
              <a:t> </a:t>
            </a:r>
            <a:r>
              <a:rPr lang="ru-RU" b="1" dirty="0" smtClean="0"/>
              <a:t>математики  Алпатова Галина Михайловна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9266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13"/>
          <p:cNvSpPr txBox="1">
            <a:spLocks noChangeArrowheads="1"/>
          </p:cNvSpPr>
          <p:nvPr/>
        </p:nvSpPr>
        <p:spPr bwMode="auto">
          <a:xfrm>
            <a:off x="304800" y="228600"/>
            <a:ext cx="8839200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dirty="0">
                <a:solidFill>
                  <a:srgbClr val="003300"/>
                </a:solidFill>
              </a:rPr>
              <a:t>      </a:t>
            </a:r>
            <a:r>
              <a:rPr lang="ru-RU" sz="2400" b="1" dirty="0" smtClean="0">
                <a:solidFill>
                  <a:srgbClr val="003300"/>
                </a:solidFill>
              </a:rPr>
              <a:t>№ </a:t>
            </a:r>
            <a:r>
              <a:rPr lang="en-US" sz="2400" b="1" dirty="0" smtClean="0">
                <a:solidFill>
                  <a:srgbClr val="003300"/>
                </a:solidFill>
              </a:rPr>
              <a:t>7</a:t>
            </a:r>
            <a:r>
              <a:rPr lang="ru-RU" sz="2400" b="1" dirty="0" smtClean="0">
                <a:solidFill>
                  <a:srgbClr val="003300"/>
                </a:solidFill>
              </a:rPr>
              <a:t>.</a:t>
            </a:r>
            <a:r>
              <a:rPr lang="ru-RU" sz="2400" dirty="0" smtClean="0">
                <a:solidFill>
                  <a:srgbClr val="003300"/>
                </a:solidFill>
              </a:rPr>
              <a:t>   </a:t>
            </a:r>
            <a:r>
              <a:rPr lang="ru-RU" sz="2200" b="1" dirty="0">
                <a:solidFill>
                  <a:srgbClr val="003300"/>
                </a:solidFill>
              </a:rPr>
              <a:t>Найдите площадь </a:t>
            </a:r>
            <a:r>
              <a:rPr lang="ru-RU" sz="2200" b="1" dirty="0" smtClean="0">
                <a:solidFill>
                  <a:srgbClr val="003300"/>
                </a:solidFill>
              </a:rPr>
              <a:t>поверхности многогранника</a:t>
            </a:r>
            <a:r>
              <a:rPr lang="ru-RU" sz="2200" b="1" dirty="0">
                <a:solidFill>
                  <a:srgbClr val="003300"/>
                </a:solidFill>
              </a:rPr>
              <a:t>, изображенного на рисунке (все двугранные углы прямые).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4038600" y="1066800"/>
            <a:ext cx="487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/>
              <a:t>Площадь поверхности данной фигуры будет равна площади поверхности прямоугольного параллелепипеда.</a:t>
            </a:r>
          </a:p>
        </p:txBody>
      </p:sp>
      <p:sp>
        <p:nvSpPr>
          <p:cNvPr id="9221" name="Line 92"/>
          <p:cNvSpPr>
            <a:spLocks noChangeShapeType="1"/>
          </p:cNvSpPr>
          <p:nvPr/>
        </p:nvSpPr>
        <p:spPr bwMode="auto">
          <a:xfrm flipH="1">
            <a:off x="609600" y="3276600"/>
            <a:ext cx="838200" cy="609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2" name="Freeform 89"/>
          <p:cNvSpPr>
            <a:spLocks/>
          </p:cNvSpPr>
          <p:nvPr/>
        </p:nvSpPr>
        <p:spPr bwMode="auto">
          <a:xfrm>
            <a:off x="609600" y="1371600"/>
            <a:ext cx="3171825" cy="2528888"/>
          </a:xfrm>
          <a:custGeom>
            <a:avLst/>
            <a:gdLst>
              <a:gd name="T0" fmla="*/ 0 w 1998"/>
              <a:gd name="T1" fmla="*/ 666750 h 1593"/>
              <a:gd name="T2" fmla="*/ 0 w 1998"/>
              <a:gd name="T3" fmla="*/ 2524125 h 1593"/>
              <a:gd name="T4" fmla="*/ 2324100 w 1998"/>
              <a:gd name="T5" fmla="*/ 2528888 h 1593"/>
              <a:gd name="T6" fmla="*/ 2324100 w 1998"/>
              <a:gd name="T7" fmla="*/ 1143000 h 1593"/>
              <a:gd name="T8" fmla="*/ 1400175 w 1998"/>
              <a:gd name="T9" fmla="*/ 1143000 h 1593"/>
              <a:gd name="T10" fmla="*/ 1385888 w 1998"/>
              <a:gd name="T11" fmla="*/ 661988 h 1593"/>
              <a:gd name="T12" fmla="*/ 4763 w 1998"/>
              <a:gd name="T13" fmla="*/ 666750 h 1593"/>
              <a:gd name="T14" fmla="*/ 838200 w 1998"/>
              <a:gd name="T15" fmla="*/ 0 h 1593"/>
              <a:gd name="T16" fmla="*/ 3171825 w 1998"/>
              <a:gd name="T17" fmla="*/ 9525 h 1593"/>
              <a:gd name="T18" fmla="*/ 2528888 w 1998"/>
              <a:gd name="T19" fmla="*/ 485775 h 1593"/>
              <a:gd name="T20" fmla="*/ 1616075 w 1998"/>
              <a:gd name="T21" fmla="*/ 488950 h 1593"/>
              <a:gd name="T22" fmla="*/ 1390650 w 1998"/>
              <a:gd name="T23" fmla="*/ 661988 h 15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998" h="1593">
                <a:moveTo>
                  <a:pt x="0" y="420"/>
                </a:moveTo>
                <a:lnTo>
                  <a:pt x="0" y="1590"/>
                </a:lnTo>
                <a:lnTo>
                  <a:pt x="1464" y="1593"/>
                </a:lnTo>
                <a:lnTo>
                  <a:pt x="1464" y="720"/>
                </a:lnTo>
                <a:lnTo>
                  <a:pt x="882" y="720"/>
                </a:lnTo>
                <a:lnTo>
                  <a:pt x="873" y="417"/>
                </a:lnTo>
                <a:lnTo>
                  <a:pt x="3" y="420"/>
                </a:lnTo>
                <a:lnTo>
                  <a:pt x="528" y="0"/>
                </a:lnTo>
                <a:lnTo>
                  <a:pt x="1998" y="6"/>
                </a:lnTo>
                <a:lnTo>
                  <a:pt x="1593" y="306"/>
                </a:lnTo>
                <a:lnTo>
                  <a:pt x="1018" y="308"/>
                </a:lnTo>
                <a:lnTo>
                  <a:pt x="876" y="417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3" name="Freeform 90"/>
          <p:cNvSpPr>
            <a:spLocks/>
          </p:cNvSpPr>
          <p:nvPr/>
        </p:nvSpPr>
        <p:spPr bwMode="auto">
          <a:xfrm>
            <a:off x="2947988" y="1400175"/>
            <a:ext cx="838200" cy="2500313"/>
          </a:xfrm>
          <a:custGeom>
            <a:avLst/>
            <a:gdLst>
              <a:gd name="T0" fmla="*/ 0 w 528"/>
              <a:gd name="T1" fmla="*/ 2500313 h 1575"/>
              <a:gd name="T2" fmla="*/ 838200 w 528"/>
              <a:gd name="T3" fmla="*/ 1843088 h 1575"/>
              <a:gd name="T4" fmla="*/ 823913 w 528"/>
              <a:gd name="T5" fmla="*/ 0 h 157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8" h="1575">
                <a:moveTo>
                  <a:pt x="0" y="1575"/>
                </a:moveTo>
                <a:lnTo>
                  <a:pt x="528" y="1161"/>
                </a:lnTo>
                <a:lnTo>
                  <a:pt x="519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4" name="Freeform 91"/>
          <p:cNvSpPr>
            <a:spLocks/>
          </p:cNvSpPr>
          <p:nvPr/>
        </p:nvSpPr>
        <p:spPr bwMode="auto">
          <a:xfrm>
            <a:off x="1447800" y="1371600"/>
            <a:ext cx="2333625" cy="1885950"/>
          </a:xfrm>
          <a:custGeom>
            <a:avLst/>
            <a:gdLst>
              <a:gd name="T0" fmla="*/ 2333625 w 1470"/>
              <a:gd name="T1" fmla="*/ 1871663 h 1188"/>
              <a:gd name="T2" fmla="*/ 4763 w 1470"/>
              <a:gd name="T3" fmla="*/ 1885950 h 1188"/>
              <a:gd name="T4" fmla="*/ 0 w 1470"/>
              <a:gd name="T5" fmla="*/ 0 h 1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70" h="1188">
                <a:moveTo>
                  <a:pt x="1470" y="1179"/>
                </a:moveTo>
                <a:lnTo>
                  <a:pt x="3" y="1188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5" name="Freeform 93"/>
          <p:cNvSpPr>
            <a:spLocks/>
          </p:cNvSpPr>
          <p:nvPr/>
        </p:nvSpPr>
        <p:spPr bwMode="auto">
          <a:xfrm>
            <a:off x="2228850" y="1857375"/>
            <a:ext cx="923925" cy="481013"/>
          </a:xfrm>
          <a:custGeom>
            <a:avLst/>
            <a:gdLst>
              <a:gd name="T0" fmla="*/ 0 w 582"/>
              <a:gd name="T1" fmla="*/ 4763 h 303"/>
              <a:gd name="T2" fmla="*/ 4763 w 582"/>
              <a:gd name="T3" fmla="*/ 476250 h 303"/>
              <a:gd name="T4" fmla="*/ 923925 w 582"/>
              <a:gd name="T5" fmla="*/ 481013 h 303"/>
              <a:gd name="T6" fmla="*/ 917575 w 582"/>
              <a:gd name="T7" fmla="*/ 0 h 30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82" h="303">
                <a:moveTo>
                  <a:pt x="0" y="3"/>
                </a:moveTo>
                <a:lnTo>
                  <a:pt x="3" y="300"/>
                </a:lnTo>
                <a:lnTo>
                  <a:pt x="582" y="303"/>
                </a:lnTo>
                <a:lnTo>
                  <a:pt x="578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6" name="Freeform 95"/>
          <p:cNvSpPr>
            <a:spLocks/>
          </p:cNvSpPr>
          <p:nvPr/>
        </p:nvSpPr>
        <p:spPr bwMode="auto">
          <a:xfrm>
            <a:off x="2928938" y="2343150"/>
            <a:ext cx="219075" cy="176213"/>
          </a:xfrm>
          <a:custGeom>
            <a:avLst/>
            <a:gdLst>
              <a:gd name="T0" fmla="*/ 219075 w 138"/>
              <a:gd name="T1" fmla="*/ 0 h 111"/>
              <a:gd name="T2" fmla="*/ 0 w 138"/>
              <a:gd name="T3" fmla="*/ 176213 h 11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38" h="111">
                <a:moveTo>
                  <a:pt x="138" y="0"/>
                </a:moveTo>
                <a:lnTo>
                  <a:pt x="0" y="111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16" name="Text Box 96"/>
          <p:cNvSpPr txBox="1">
            <a:spLocks noChangeArrowheads="1"/>
          </p:cNvSpPr>
          <p:nvPr/>
        </p:nvSpPr>
        <p:spPr bwMode="auto">
          <a:xfrm>
            <a:off x="937478" y="3051145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817" name="Text Box 97"/>
          <p:cNvSpPr txBox="1">
            <a:spLocks noChangeArrowheads="1"/>
          </p:cNvSpPr>
          <p:nvPr/>
        </p:nvSpPr>
        <p:spPr bwMode="auto">
          <a:xfrm>
            <a:off x="2514600" y="15240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818" name="Text Box 98"/>
          <p:cNvSpPr txBox="1">
            <a:spLocks noChangeArrowheads="1"/>
          </p:cNvSpPr>
          <p:nvPr/>
        </p:nvSpPr>
        <p:spPr bwMode="auto">
          <a:xfrm>
            <a:off x="3111500" y="19050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819" name="Text Box 99"/>
          <p:cNvSpPr txBox="1">
            <a:spLocks noChangeArrowheads="1"/>
          </p:cNvSpPr>
          <p:nvPr/>
        </p:nvSpPr>
        <p:spPr bwMode="auto">
          <a:xfrm>
            <a:off x="2971800" y="23622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820" name="Text Box 100"/>
          <p:cNvSpPr txBox="1">
            <a:spLocks noChangeArrowheads="1"/>
          </p:cNvSpPr>
          <p:nvPr/>
        </p:nvSpPr>
        <p:spPr bwMode="auto">
          <a:xfrm>
            <a:off x="1600200" y="3886200"/>
            <a:ext cx="4443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821" name="Text Box 101"/>
          <p:cNvSpPr txBox="1">
            <a:spLocks noChangeArrowheads="1"/>
          </p:cNvSpPr>
          <p:nvPr/>
        </p:nvSpPr>
        <p:spPr bwMode="auto">
          <a:xfrm>
            <a:off x="304800" y="27432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824" name="Freeform 104"/>
          <p:cNvSpPr>
            <a:spLocks/>
          </p:cNvSpPr>
          <p:nvPr/>
        </p:nvSpPr>
        <p:spPr bwMode="auto">
          <a:xfrm>
            <a:off x="2009775" y="2333625"/>
            <a:ext cx="1133475" cy="177800"/>
          </a:xfrm>
          <a:custGeom>
            <a:avLst/>
            <a:gdLst>
              <a:gd name="T0" fmla="*/ 0 w 714"/>
              <a:gd name="T1" fmla="*/ 171450 h 112"/>
              <a:gd name="T2" fmla="*/ 923925 w 714"/>
              <a:gd name="T3" fmla="*/ 177800 h 112"/>
              <a:gd name="T4" fmla="*/ 1133475 w 714"/>
              <a:gd name="T5" fmla="*/ 0 h 112"/>
              <a:gd name="T6" fmla="*/ 219075 w 714"/>
              <a:gd name="T7" fmla="*/ 0 h 112"/>
              <a:gd name="T8" fmla="*/ 0 w 714"/>
              <a:gd name="T9" fmla="*/ 171450 h 1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14" h="112">
                <a:moveTo>
                  <a:pt x="0" y="108"/>
                </a:moveTo>
                <a:lnTo>
                  <a:pt x="582" y="112"/>
                </a:lnTo>
                <a:lnTo>
                  <a:pt x="714" y="0"/>
                </a:lnTo>
                <a:lnTo>
                  <a:pt x="138" y="0"/>
                </a:lnTo>
                <a:lnTo>
                  <a:pt x="0" y="108"/>
                </a:lnTo>
                <a:close/>
              </a:path>
            </a:pathLst>
          </a:cu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30826" name="Object 10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5762646"/>
              </p:ext>
            </p:extLst>
          </p:nvPr>
        </p:nvGraphicFramePr>
        <p:xfrm>
          <a:off x="4184650" y="2435225"/>
          <a:ext cx="41275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Формула" r:id="rId3" imgW="1981200" imgH="457200" progId="Equation.3">
                  <p:embed/>
                </p:oleObj>
              </mc:Choice>
              <mc:Fallback>
                <p:oleObj name="Формула" r:id="rId3" imgW="1981200" imgH="45720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2435225"/>
                        <a:ext cx="4127500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7" name="Freeform 107"/>
          <p:cNvSpPr>
            <a:spLocks/>
          </p:cNvSpPr>
          <p:nvPr/>
        </p:nvSpPr>
        <p:spPr bwMode="auto">
          <a:xfrm>
            <a:off x="609600" y="3251200"/>
            <a:ext cx="3136900" cy="660400"/>
          </a:xfrm>
          <a:custGeom>
            <a:avLst/>
            <a:gdLst>
              <a:gd name="T0" fmla="*/ 854075 w 1976"/>
              <a:gd name="T1" fmla="*/ 0 h 416"/>
              <a:gd name="T2" fmla="*/ 3136900 w 1976"/>
              <a:gd name="T3" fmla="*/ 0 h 416"/>
              <a:gd name="T4" fmla="*/ 2349500 w 1976"/>
              <a:gd name="T5" fmla="*/ 647700 h 416"/>
              <a:gd name="T6" fmla="*/ 0 w 1976"/>
              <a:gd name="T7" fmla="*/ 660400 h 416"/>
              <a:gd name="T8" fmla="*/ 854075 w 1976"/>
              <a:gd name="T9" fmla="*/ 0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76" h="416">
                <a:moveTo>
                  <a:pt x="538" y="0"/>
                </a:moveTo>
                <a:lnTo>
                  <a:pt x="1976" y="0"/>
                </a:lnTo>
                <a:lnTo>
                  <a:pt x="1480" y="408"/>
                </a:lnTo>
                <a:lnTo>
                  <a:pt x="0" y="416"/>
                </a:lnTo>
                <a:lnTo>
                  <a:pt x="538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50998"/>
                </a:schemeClr>
              </a:gs>
              <a:gs pos="100000">
                <a:srgbClr val="CC00CC">
                  <a:alpha val="46001"/>
                </a:srgb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28" name="Freeform 108"/>
          <p:cNvSpPr>
            <a:spLocks/>
          </p:cNvSpPr>
          <p:nvPr/>
        </p:nvSpPr>
        <p:spPr bwMode="auto">
          <a:xfrm>
            <a:off x="609600" y="1371600"/>
            <a:ext cx="850900" cy="2501900"/>
          </a:xfrm>
          <a:custGeom>
            <a:avLst/>
            <a:gdLst>
              <a:gd name="T0" fmla="*/ 815975 w 536"/>
              <a:gd name="T1" fmla="*/ 0 h 1576"/>
              <a:gd name="T2" fmla="*/ 850900 w 536"/>
              <a:gd name="T3" fmla="*/ 1892300 h 1576"/>
              <a:gd name="T4" fmla="*/ 12700 w 536"/>
              <a:gd name="T5" fmla="*/ 2501900 h 1576"/>
              <a:gd name="T6" fmla="*/ 0 w 536"/>
              <a:gd name="T7" fmla="*/ 673100 h 1576"/>
              <a:gd name="T8" fmla="*/ 815975 w 536"/>
              <a:gd name="T9" fmla="*/ 0 h 15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36" h="1576">
                <a:moveTo>
                  <a:pt x="514" y="0"/>
                </a:moveTo>
                <a:lnTo>
                  <a:pt x="536" y="1192"/>
                </a:lnTo>
                <a:lnTo>
                  <a:pt x="8" y="1576"/>
                </a:lnTo>
                <a:lnTo>
                  <a:pt x="0" y="424"/>
                </a:lnTo>
                <a:lnTo>
                  <a:pt x="514" y="0"/>
                </a:lnTo>
                <a:close/>
              </a:path>
            </a:pathLst>
          </a:custGeom>
          <a:solidFill>
            <a:srgbClr val="0033CC">
              <a:alpha val="45882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29" name="Freeform 109"/>
          <p:cNvSpPr>
            <a:spLocks/>
          </p:cNvSpPr>
          <p:nvPr/>
        </p:nvSpPr>
        <p:spPr bwMode="auto">
          <a:xfrm>
            <a:off x="622300" y="2044700"/>
            <a:ext cx="2298700" cy="1841500"/>
          </a:xfrm>
          <a:custGeom>
            <a:avLst/>
            <a:gdLst>
              <a:gd name="T0" fmla="*/ 2298700 w 1448"/>
              <a:gd name="T1" fmla="*/ 0 h 1160"/>
              <a:gd name="T2" fmla="*/ 2286000 w 1448"/>
              <a:gd name="T3" fmla="*/ 1841500 h 1160"/>
              <a:gd name="T4" fmla="*/ 12700 w 1448"/>
              <a:gd name="T5" fmla="*/ 1828800 h 1160"/>
              <a:gd name="T6" fmla="*/ 0 w 1448"/>
              <a:gd name="T7" fmla="*/ 0 h 1160"/>
              <a:gd name="T8" fmla="*/ 2298700 w 1448"/>
              <a:gd name="T9" fmla="*/ 0 h 11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48" h="1160">
                <a:moveTo>
                  <a:pt x="1448" y="0"/>
                </a:moveTo>
                <a:lnTo>
                  <a:pt x="1440" y="1160"/>
                </a:lnTo>
                <a:lnTo>
                  <a:pt x="8" y="1152"/>
                </a:lnTo>
                <a:lnTo>
                  <a:pt x="0" y="0"/>
                </a:lnTo>
                <a:lnTo>
                  <a:pt x="1448" y="0"/>
                </a:lnTo>
                <a:close/>
              </a:path>
            </a:pathLst>
          </a:custGeom>
          <a:solidFill>
            <a:srgbClr val="FFFF00">
              <a:alpha val="45882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9" name="Freeform 94"/>
          <p:cNvSpPr>
            <a:spLocks/>
          </p:cNvSpPr>
          <p:nvPr/>
        </p:nvSpPr>
        <p:spPr bwMode="auto">
          <a:xfrm>
            <a:off x="2009775" y="2324100"/>
            <a:ext cx="223838" cy="190500"/>
          </a:xfrm>
          <a:custGeom>
            <a:avLst/>
            <a:gdLst>
              <a:gd name="T0" fmla="*/ 223838 w 141"/>
              <a:gd name="T1" fmla="*/ 0 h 120"/>
              <a:gd name="T2" fmla="*/ 0 w 141"/>
              <a:gd name="T3" fmla="*/ 190500 h 1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41" h="120">
                <a:moveTo>
                  <a:pt x="141" y="0"/>
                </a:moveTo>
                <a:lnTo>
                  <a:pt x="0" y="12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23" name="Freeform 103"/>
          <p:cNvSpPr>
            <a:spLocks/>
          </p:cNvSpPr>
          <p:nvPr/>
        </p:nvSpPr>
        <p:spPr bwMode="auto">
          <a:xfrm>
            <a:off x="1997075" y="1870075"/>
            <a:ext cx="231775" cy="641350"/>
          </a:xfrm>
          <a:custGeom>
            <a:avLst/>
            <a:gdLst>
              <a:gd name="T0" fmla="*/ 3175 w 146"/>
              <a:gd name="T1" fmla="*/ 641350 h 404"/>
              <a:gd name="T2" fmla="*/ 231775 w 146"/>
              <a:gd name="T3" fmla="*/ 457200 h 404"/>
              <a:gd name="T4" fmla="*/ 225425 w 146"/>
              <a:gd name="T5" fmla="*/ 0 h 404"/>
              <a:gd name="T6" fmla="*/ 0 w 146"/>
              <a:gd name="T7" fmla="*/ 161925 h 404"/>
              <a:gd name="T8" fmla="*/ 3175 w 146"/>
              <a:gd name="T9" fmla="*/ 641350 h 4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6" h="404">
                <a:moveTo>
                  <a:pt x="2" y="404"/>
                </a:moveTo>
                <a:lnTo>
                  <a:pt x="146" y="288"/>
                </a:lnTo>
                <a:lnTo>
                  <a:pt x="142" y="0"/>
                </a:lnTo>
                <a:lnTo>
                  <a:pt x="0" y="102"/>
                </a:lnTo>
                <a:lnTo>
                  <a:pt x="2" y="404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87000"/>
                </a:schemeClr>
              </a:gs>
              <a:gs pos="100000">
                <a:srgbClr val="FF0000">
                  <a:alpha val="75998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25" name="Freeform 105"/>
          <p:cNvSpPr>
            <a:spLocks/>
          </p:cNvSpPr>
          <p:nvPr/>
        </p:nvSpPr>
        <p:spPr bwMode="auto">
          <a:xfrm>
            <a:off x="1981200" y="1857375"/>
            <a:ext cx="257175" cy="657225"/>
          </a:xfrm>
          <a:custGeom>
            <a:avLst/>
            <a:gdLst>
              <a:gd name="T0" fmla="*/ 15875 w 162"/>
              <a:gd name="T1" fmla="*/ 657225 h 414"/>
              <a:gd name="T2" fmla="*/ 257175 w 162"/>
              <a:gd name="T3" fmla="*/ 457200 h 414"/>
              <a:gd name="T4" fmla="*/ 257175 w 162"/>
              <a:gd name="T5" fmla="*/ 0 h 414"/>
              <a:gd name="T6" fmla="*/ 0 w 162"/>
              <a:gd name="T7" fmla="*/ 187325 h 414"/>
              <a:gd name="T8" fmla="*/ 15875 w 162"/>
              <a:gd name="T9" fmla="*/ 657225 h 4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2" h="414">
                <a:moveTo>
                  <a:pt x="10" y="414"/>
                </a:moveTo>
                <a:lnTo>
                  <a:pt x="162" y="288"/>
                </a:lnTo>
                <a:lnTo>
                  <a:pt x="162" y="0"/>
                </a:lnTo>
                <a:lnTo>
                  <a:pt x="0" y="118"/>
                </a:lnTo>
                <a:lnTo>
                  <a:pt x="10" y="414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53" name="Freeform 33"/>
          <p:cNvSpPr>
            <a:spLocks/>
          </p:cNvSpPr>
          <p:nvPr/>
        </p:nvSpPr>
        <p:spPr bwMode="auto">
          <a:xfrm>
            <a:off x="2228850" y="1863725"/>
            <a:ext cx="923925" cy="469900"/>
          </a:xfrm>
          <a:custGeom>
            <a:avLst/>
            <a:gdLst>
              <a:gd name="T0" fmla="*/ 3175 w 582"/>
              <a:gd name="T1" fmla="*/ 469900 h 296"/>
              <a:gd name="T2" fmla="*/ 923925 w 582"/>
              <a:gd name="T3" fmla="*/ 469900 h 296"/>
              <a:gd name="T4" fmla="*/ 911225 w 582"/>
              <a:gd name="T5" fmla="*/ 3175 h 296"/>
              <a:gd name="T6" fmla="*/ 0 w 582"/>
              <a:gd name="T7" fmla="*/ 0 h 296"/>
              <a:gd name="T8" fmla="*/ 3175 w 582"/>
              <a:gd name="T9" fmla="*/ 469900 h 2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82" h="296">
                <a:moveTo>
                  <a:pt x="2" y="296"/>
                </a:moveTo>
                <a:lnTo>
                  <a:pt x="582" y="296"/>
                </a:lnTo>
                <a:lnTo>
                  <a:pt x="574" y="2"/>
                </a:lnTo>
                <a:lnTo>
                  <a:pt x="0" y="0"/>
                </a:lnTo>
                <a:lnTo>
                  <a:pt x="2" y="296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87000"/>
                </a:schemeClr>
              </a:gs>
              <a:gs pos="100000">
                <a:srgbClr val="FFFF00">
                  <a:alpha val="75998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6" name="Group 110"/>
          <p:cNvGrpSpPr>
            <a:grpSpLocks/>
          </p:cNvGrpSpPr>
          <p:nvPr/>
        </p:nvGrpSpPr>
        <p:grpSpPr bwMode="auto">
          <a:xfrm>
            <a:off x="4688705" y="5745782"/>
            <a:ext cx="3671888" cy="646113"/>
            <a:chOff x="3024" y="1408"/>
            <a:chExt cx="2313" cy="407"/>
          </a:xfrm>
        </p:grpSpPr>
        <p:grpSp>
          <p:nvGrpSpPr>
            <p:cNvPr id="57" name="Group 111"/>
            <p:cNvGrpSpPr>
              <a:grpSpLocks/>
            </p:cNvGrpSpPr>
            <p:nvPr/>
          </p:nvGrpSpPr>
          <p:grpSpPr bwMode="auto">
            <a:xfrm>
              <a:off x="4390" y="1512"/>
              <a:ext cx="579" cy="236"/>
              <a:chOff x="1849" y="2478"/>
              <a:chExt cx="657" cy="374"/>
            </a:xfrm>
          </p:grpSpPr>
          <p:sp>
            <p:nvSpPr>
              <p:cNvPr id="72" name="Text Box 112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73" name="Text Box 113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74" name="Text Box 114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75" name="Text Box 115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76" name="Text Box 116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58" name="Rectangle 117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9" name="AutoShape 118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0" name="Text Box 119"/>
            <p:cNvSpPr txBox="1">
              <a:spLocks noChangeArrowheads="1"/>
            </p:cNvSpPr>
            <p:nvPr/>
          </p:nvSpPr>
          <p:spPr bwMode="auto">
            <a:xfrm>
              <a:off x="3144" y="1499"/>
              <a:ext cx="43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>
                  <a:cs typeface="Arial" charset="0"/>
                </a:rPr>
                <a:t>В 9</a:t>
              </a:r>
            </a:p>
          </p:txBody>
        </p:sp>
        <p:sp>
          <p:nvSpPr>
            <p:cNvPr id="61" name="Rectangle 120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" name="Rectangle 121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3" name="Rectangle 122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>
                <a:cs typeface="Arial" charset="0"/>
              </a:endParaRPr>
            </a:p>
          </p:txBody>
        </p:sp>
        <p:sp>
          <p:nvSpPr>
            <p:cNvPr id="64" name="Rectangle 123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" name="Rectangle 124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6" name="Rectangle 125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" name="Text Box 126"/>
            <p:cNvSpPr txBox="1">
              <a:spLocks noChangeArrowheads="1"/>
            </p:cNvSpPr>
            <p:nvPr/>
          </p:nvSpPr>
          <p:spPr bwMode="auto">
            <a:xfrm>
              <a:off x="3923" y="1436"/>
              <a:ext cx="30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200" b="1">
                <a:cs typeface="Arial" charset="0"/>
              </a:endParaRPr>
            </a:p>
          </p:txBody>
        </p:sp>
        <p:sp>
          <p:nvSpPr>
            <p:cNvPr id="68" name="Text Box 127"/>
            <p:cNvSpPr txBox="1">
              <a:spLocks noChangeArrowheads="1"/>
            </p:cNvSpPr>
            <p:nvPr/>
          </p:nvSpPr>
          <p:spPr bwMode="auto">
            <a:xfrm>
              <a:off x="4470" y="1439"/>
              <a:ext cx="30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200" b="1">
                <a:cs typeface="Arial" charset="0"/>
              </a:endParaRPr>
            </a:p>
          </p:txBody>
        </p:sp>
        <p:sp>
          <p:nvSpPr>
            <p:cNvPr id="69" name="Text Box 128"/>
            <p:cNvSpPr txBox="1">
              <a:spLocks noChangeArrowheads="1"/>
            </p:cNvSpPr>
            <p:nvPr/>
          </p:nvSpPr>
          <p:spPr bwMode="auto">
            <a:xfrm>
              <a:off x="3642" y="1408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3600" b="1">
                  <a:cs typeface="Arial" charset="0"/>
                </a:rPr>
                <a:t>1</a:t>
              </a:r>
            </a:p>
          </p:txBody>
        </p:sp>
        <p:sp>
          <p:nvSpPr>
            <p:cNvPr id="70" name="Text Box 129"/>
            <p:cNvSpPr txBox="1">
              <a:spLocks noChangeArrowheads="1"/>
            </p:cNvSpPr>
            <p:nvPr/>
          </p:nvSpPr>
          <p:spPr bwMode="auto">
            <a:xfrm>
              <a:off x="3925" y="1411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3600" b="1" dirty="0" smtClean="0">
                  <a:cs typeface="Arial" charset="0"/>
                </a:rPr>
                <a:t>8</a:t>
              </a:r>
              <a:endParaRPr lang="ru-RU" sz="3600" b="1" dirty="0">
                <a:cs typeface="Arial" charset="0"/>
              </a:endParaRPr>
            </a:p>
          </p:txBody>
        </p:sp>
        <p:sp>
          <p:nvSpPr>
            <p:cNvPr id="71" name="Text Box 130"/>
            <p:cNvSpPr txBox="1">
              <a:spLocks noChangeArrowheads="1"/>
            </p:cNvSpPr>
            <p:nvPr/>
          </p:nvSpPr>
          <p:spPr bwMode="auto">
            <a:xfrm>
              <a:off x="4239" y="1410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3600" b="1" dirty="0" smtClean="0">
                  <a:cs typeface="Arial" charset="0"/>
                </a:rPr>
                <a:t>8</a:t>
              </a:r>
              <a:endParaRPr lang="ru-RU" sz="3600" b="1" dirty="0"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8280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48148E-6 L -0.01076 0.00926 L -0.02378 0.02546 " pathEditMode="relative" rAng="0" ptsTypes="AAA">
                                      <p:cBhvr>
                                        <p:cTn id="24" dur="2000" fill="hold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8" y="1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48148E-6 L 0.05834 1.48148E-6 L 0.10157 0.00092 " pathEditMode="relative" rAng="0" ptsTypes="AAA">
                                      <p:cBhvr>
                                        <p:cTn id="28" dur="2000" fill="hold"/>
                                        <p:tgtEl>
                                          <p:spTgt spid="308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69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3.33333E-6 -0.04445 L -3.33333E-6 -0.06667 " pathEditMode="relative" rAng="0" ptsTypes="AAA">
                                      <p:cBhvr>
                                        <p:cTn id="32" dur="2000" fill="hold"/>
                                        <p:tgtEl>
                                          <p:spTgt spid="308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0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5" grpId="0"/>
      <p:bldP spid="30824" grpId="0" animBg="1"/>
      <p:bldP spid="30824" grpId="1" animBg="1"/>
      <p:bldP spid="30827" grpId="0" animBg="1"/>
      <p:bldP spid="30828" grpId="0" animBg="1"/>
      <p:bldP spid="30829" grpId="0" animBg="1"/>
      <p:bldP spid="30823" grpId="0" animBg="1"/>
      <p:bldP spid="30823" grpId="1" animBg="1"/>
      <p:bldP spid="30825" grpId="0" animBg="1"/>
      <p:bldP spid="30753" grpId="0" animBg="1"/>
      <p:bldP spid="3075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13"/>
          <p:cNvSpPr txBox="1">
            <a:spLocks noChangeArrowheads="1"/>
          </p:cNvSpPr>
          <p:nvPr/>
        </p:nvSpPr>
        <p:spPr bwMode="auto">
          <a:xfrm>
            <a:off x="304800" y="228600"/>
            <a:ext cx="8839200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003300"/>
                </a:solidFill>
              </a:rPr>
              <a:t>      </a:t>
            </a:r>
            <a:r>
              <a:rPr lang="ru-RU" sz="2400" b="1" dirty="0" smtClean="0">
                <a:solidFill>
                  <a:srgbClr val="003300"/>
                </a:solidFill>
              </a:rPr>
              <a:t>№</a:t>
            </a:r>
            <a:r>
              <a:rPr lang="en-US" sz="2400" b="1" dirty="0" smtClean="0">
                <a:solidFill>
                  <a:srgbClr val="003300"/>
                </a:solidFill>
              </a:rPr>
              <a:t>8</a:t>
            </a:r>
            <a:r>
              <a:rPr lang="ru-RU" sz="2400" dirty="0" smtClean="0"/>
              <a:t>.   </a:t>
            </a:r>
            <a:r>
              <a:rPr lang="ru-RU" sz="2200" b="1" dirty="0">
                <a:solidFill>
                  <a:srgbClr val="003300"/>
                </a:solidFill>
              </a:rPr>
              <a:t>Найдите </a:t>
            </a:r>
            <a:r>
              <a:rPr lang="ru-RU" sz="2200" b="1" dirty="0" smtClean="0">
                <a:solidFill>
                  <a:srgbClr val="003300"/>
                </a:solidFill>
              </a:rPr>
              <a:t>объём </a:t>
            </a:r>
            <a:r>
              <a:rPr lang="ru-RU" sz="2200" b="1" dirty="0">
                <a:solidFill>
                  <a:srgbClr val="003300"/>
                </a:solidFill>
              </a:rPr>
              <a:t>многогранника, изображенного на рисунке (все двугранные углы прямые).</a:t>
            </a:r>
          </a:p>
        </p:txBody>
      </p:sp>
      <p:sp>
        <p:nvSpPr>
          <p:cNvPr id="9221" name="Line 92"/>
          <p:cNvSpPr>
            <a:spLocks noChangeShapeType="1"/>
          </p:cNvSpPr>
          <p:nvPr/>
        </p:nvSpPr>
        <p:spPr bwMode="auto">
          <a:xfrm flipH="1">
            <a:off x="609600" y="3276600"/>
            <a:ext cx="838200" cy="609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2" name="Freeform 89"/>
          <p:cNvSpPr>
            <a:spLocks/>
          </p:cNvSpPr>
          <p:nvPr/>
        </p:nvSpPr>
        <p:spPr bwMode="auto">
          <a:xfrm>
            <a:off x="609600" y="1371600"/>
            <a:ext cx="3171825" cy="2528888"/>
          </a:xfrm>
          <a:custGeom>
            <a:avLst/>
            <a:gdLst>
              <a:gd name="T0" fmla="*/ 0 w 1998"/>
              <a:gd name="T1" fmla="*/ 666750 h 1593"/>
              <a:gd name="T2" fmla="*/ 0 w 1998"/>
              <a:gd name="T3" fmla="*/ 2524125 h 1593"/>
              <a:gd name="T4" fmla="*/ 2324100 w 1998"/>
              <a:gd name="T5" fmla="*/ 2528888 h 1593"/>
              <a:gd name="T6" fmla="*/ 2324100 w 1998"/>
              <a:gd name="T7" fmla="*/ 1143000 h 1593"/>
              <a:gd name="T8" fmla="*/ 1400175 w 1998"/>
              <a:gd name="T9" fmla="*/ 1143000 h 1593"/>
              <a:gd name="T10" fmla="*/ 1385888 w 1998"/>
              <a:gd name="T11" fmla="*/ 661988 h 1593"/>
              <a:gd name="T12" fmla="*/ 4763 w 1998"/>
              <a:gd name="T13" fmla="*/ 666750 h 1593"/>
              <a:gd name="T14" fmla="*/ 838200 w 1998"/>
              <a:gd name="T15" fmla="*/ 0 h 1593"/>
              <a:gd name="T16" fmla="*/ 3171825 w 1998"/>
              <a:gd name="T17" fmla="*/ 9525 h 1593"/>
              <a:gd name="T18" fmla="*/ 2528888 w 1998"/>
              <a:gd name="T19" fmla="*/ 485775 h 1593"/>
              <a:gd name="T20" fmla="*/ 1616075 w 1998"/>
              <a:gd name="T21" fmla="*/ 488950 h 1593"/>
              <a:gd name="T22" fmla="*/ 1390650 w 1998"/>
              <a:gd name="T23" fmla="*/ 661988 h 15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998" h="1593">
                <a:moveTo>
                  <a:pt x="0" y="420"/>
                </a:moveTo>
                <a:lnTo>
                  <a:pt x="0" y="1590"/>
                </a:lnTo>
                <a:lnTo>
                  <a:pt x="1464" y="1593"/>
                </a:lnTo>
                <a:lnTo>
                  <a:pt x="1464" y="720"/>
                </a:lnTo>
                <a:lnTo>
                  <a:pt x="882" y="720"/>
                </a:lnTo>
                <a:lnTo>
                  <a:pt x="873" y="417"/>
                </a:lnTo>
                <a:lnTo>
                  <a:pt x="3" y="420"/>
                </a:lnTo>
                <a:lnTo>
                  <a:pt x="528" y="0"/>
                </a:lnTo>
                <a:lnTo>
                  <a:pt x="1998" y="6"/>
                </a:lnTo>
                <a:lnTo>
                  <a:pt x="1593" y="306"/>
                </a:lnTo>
                <a:lnTo>
                  <a:pt x="1018" y="308"/>
                </a:lnTo>
                <a:lnTo>
                  <a:pt x="876" y="417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3" name="Freeform 90"/>
          <p:cNvSpPr>
            <a:spLocks/>
          </p:cNvSpPr>
          <p:nvPr/>
        </p:nvSpPr>
        <p:spPr bwMode="auto">
          <a:xfrm>
            <a:off x="2947988" y="1400175"/>
            <a:ext cx="838200" cy="2500313"/>
          </a:xfrm>
          <a:custGeom>
            <a:avLst/>
            <a:gdLst>
              <a:gd name="T0" fmla="*/ 0 w 528"/>
              <a:gd name="T1" fmla="*/ 2500313 h 1575"/>
              <a:gd name="T2" fmla="*/ 838200 w 528"/>
              <a:gd name="T3" fmla="*/ 1843088 h 1575"/>
              <a:gd name="T4" fmla="*/ 823913 w 528"/>
              <a:gd name="T5" fmla="*/ 0 h 157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8" h="1575">
                <a:moveTo>
                  <a:pt x="0" y="1575"/>
                </a:moveTo>
                <a:lnTo>
                  <a:pt x="528" y="1161"/>
                </a:lnTo>
                <a:lnTo>
                  <a:pt x="519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4" name="Freeform 91"/>
          <p:cNvSpPr>
            <a:spLocks/>
          </p:cNvSpPr>
          <p:nvPr/>
        </p:nvSpPr>
        <p:spPr bwMode="auto">
          <a:xfrm>
            <a:off x="1447800" y="1371600"/>
            <a:ext cx="2333625" cy="1885950"/>
          </a:xfrm>
          <a:custGeom>
            <a:avLst/>
            <a:gdLst>
              <a:gd name="T0" fmla="*/ 2333625 w 1470"/>
              <a:gd name="T1" fmla="*/ 1871663 h 1188"/>
              <a:gd name="T2" fmla="*/ 4763 w 1470"/>
              <a:gd name="T3" fmla="*/ 1885950 h 1188"/>
              <a:gd name="T4" fmla="*/ 0 w 1470"/>
              <a:gd name="T5" fmla="*/ 0 h 1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70" h="1188">
                <a:moveTo>
                  <a:pt x="1470" y="1179"/>
                </a:moveTo>
                <a:lnTo>
                  <a:pt x="3" y="1188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5" name="Freeform 93"/>
          <p:cNvSpPr>
            <a:spLocks/>
          </p:cNvSpPr>
          <p:nvPr/>
        </p:nvSpPr>
        <p:spPr bwMode="auto">
          <a:xfrm>
            <a:off x="2228850" y="1857375"/>
            <a:ext cx="923925" cy="481013"/>
          </a:xfrm>
          <a:custGeom>
            <a:avLst/>
            <a:gdLst>
              <a:gd name="T0" fmla="*/ 0 w 582"/>
              <a:gd name="T1" fmla="*/ 4763 h 303"/>
              <a:gd name="T2" fmla="*/ 4763 w 582"/>
              <a:gd name="T3" fmla="*/ 476250 h 303"/>
              <a:gd name="T4" fmla="*/ 923925 w 582"/>
              <a:gd name="T5" fmla="*/ 481013 h 303"/>
              <a:gd name="T6" fmla="*/ 917575 w 582"/>
              <a:gd name="T7" fmla="*/ 0 h 30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82" h="303">
                <a:moveTo>
                  <a:pt x="0" y="3"/>
                </a:moveTo>
                <a:lnTo>
                  <a:pt x="3" y="300"/>
                </a:lnTo>
                <a:lnTo>
                  <a:pt x="582" y="303"/>
                </a:lnTo>
                <a:lnTo>
                  <a:pt x="578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6" name="Freeform 95"/>
          <p:cNvSpPr>
            <a:spLocks/>
          </p:cNvSpPr>
          <p:nvPr/>
        </p:nvSpPr>
        <p:spPr bwMode="auto">
          <a:xfrm>
            <a:off x="2928938" y="2343150"/>
            <a:ext cx="219075" cy="176213"/>
          </a:xfrm>
          <a:custGeom>
            <a:avLst/>
            <a:gdLst>
              <a:gd name="T0" fmla="*/ 219075 w 138"/>
              <a:gd name="T1" fmla="*/ 0 h 111"/>
              <a:gd name="T2" fmla="*/ 0 w 138"/>
              <a:gd name="T3" fmla="*/ 176213 h 11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38" h="111">
                <a:moveTo>
                  <a:pt x="138" y="0"/>
                </a:moveTo>
                <a:lnTo>
                  <a:pt x="0" y="111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16" name="Text Box 96"/>
          <p:cNvSpPr txBox="1">
            <a:spLocks noChangeArrowheads="1"/>
          </p:cNvSpPr>
          <p:nvPr/>
        </p:nvSpPr>
        <p:spPr bwMode="auto">
          <a:xfrm>
            <a:off x="937478" y="3051145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817" name="Text Box 97"/>
          <p:cNvSpPr txBox="1">
            <a:spLocks noChangeArrowheads="1"/>
          </p:cNvSpPr>
          <p:nvPr/>
        </p:nvSpPr>
        <p:spPr bwMode="auto">
          <a:xfrm>
            <a:off x="2514600" y="15240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818" name="Text Box 98"/>
          <p:cNvSpPr txBox="1">
            <a:spLocks noChangeArrowheads="1"/>
          </p:cNvSpPr>
          <p:nvPr/>
        </p:nvSpPr>
        <p:spPr bwMode="auto">
          <a:xfrm>
            <a:off x="3111500" y="19050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819" name="Text Box 99"/>
          <p:cNvSpPr txBox="1">
            <a:spLocks noChangeArrowheads="1"/>
          </p:cNvSpPr>
          <p:nvPr/>
        </p:nvSpPr>
        <p:spPr bwMode="auto">
          <a:xfrm>
            <a:off x="2971800" y="23622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820" name="Text Box 100"/>
          <p:cNvSpPr txBox="1">
            <a:spLocks noChangeArrowheads="1"/>
          </p:cNvSpPr>
          <p:nvPr/>
        </p:nvSpPr>
        <p:spPr bwMode="auto">
          <a:xfrm>
            <a:off x="1600200" y="3886200"/>
            <a:ext cx="4443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821" name="Text Box 101"/>
          <p:cNvSpPr txBox="1">
            <a:spLocks noChangeArrowheads="1"/>
          </p:cNvSpPr>
          <p:nvPr/>
        </p:nvSpPr>
        <p:spPr bwMode="auto">
          <a:xfrm>
            <a:off x="304800" y="27432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824" name="Freeform 104"/>
          <p:cNvSpPr>
            <a:spLocks/>
          </p:cNvSpPr>
          <p:nvPr/>
        </p:nvSpPr>
        <p:spPr bwMode="auto">
          <a:xfrm>
            <a:off x="2009775" y="2333625"/>
            <a:ext cx="1133475" cy="177800"/>
          </a:xfrm>
          <a:custGeom>
            <a:avLst/>
            <a:gdLst>
              <a:gd name="T0" fmla="*/ 0 w 714"/>
              <a:gd name="T1" fmla="*/ 171450 h 112"/>
              <a:gd name="T2" fmla="*/ 923925 w 714"/>
              <a:gd name="T3" fmla="*/ 177800 h 112"/>
              <a:gd name="T4" fmla="*/ 1133475 w 714"/>
              <a:gd name="T5" fmla="*/ 0 h 112"/>
              <a:gd name="T6" fmla="*/ 219075 w 714"/>
              <a:gd name="T7" fmla="*/ 0 h 112"/>
              <a:gd name="T8" fmla="*/ 0 w 714"/>
              <a:gd name="T9" fmla="*/ 171450 h 1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14" h="112">
                <a:moveTo>
                  <a:pt x="0" y="108"/>
                </a:moveTo>
                <a:lnTo>
                  <a:pt x="582" y="112"/>
                </a:lnTo>
                <a:lnTo>
                  <a:pt x="714" y="0"/>
                </a:lnTo>
                <a:lnTo>
                  <a:pt x="138" y="0"/>
                </a:lnTo>
                <a:lnTo>
                  <a:pt x="0" y="108"/>
                </a:lnTo>
                <a:close/>
              </a:path>
            </a:pathLst>
          </a:cu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30826" name="Object 10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399540"/>
              </p:ext>
            </p:extLst>
          </p:nvPr>
        </p:nvGraphicFramePr>
        <p:xfrm>
          <a:off x="4465638" y="3529013"/>
          <a:ext cx="3625850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name="Формула" r:id="rId3" imgW="1739900" imgH="457200" progId="Equation.3">
                  <p:embed/>
                </p:oleObj>
              </mc:Choice>
              <mc:Fallback>
                <p:oleObj name="Формула" r:id="rId3" imgW="1739900" imgH="457200" progId="Equation.3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5638" y="3529013"/>
                        <a:ext cx="3625850" cy="950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7" name="Freeform 107"/>
          <p:cNvSpPr>
            <a:spLocks/>
          </p:cNvSpPr>
          <p:nvPr/>
        </p:nvSpPr>
        <p:spPr bwMode="auto">
          <a:xfrm>
            <a:off x="609600" y="3251200"/>
            <a:ext cx="3136900" cy="660400"/>
          </a:xfrm>
          <a:custGeom>
            <a:avLst/>
            <a:gdLst>
              <a:gd name="T0" fmla="*/ 854075 w 1976"/>
              <a:gd name="T1" fmla="*/ 0 h 416"/>
              <a:gd name="T2" fmla="*/ 3136900 w 1976"/>
              <a:gd name="T3" fmla="*/ 0 h 416"/>
              <a:gd name="T4" fmla="*/ 2349500 w 1976"/>
              <a:gd name="T5" fmla="*/ 647700 h 416"/>
              <a:gd name="T6" fmla="*/ 0 w 1976"/>
              <a:gd name="T7" fmla="*/ 660400 h 416"/>
              <a:gd name="T8" fmla="*/ 854075 w 1976"/>
              <a:gd name="T9" fmla="*/ 0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76" h="416">
                <a:moveTo>
                  <a:pt x="538" y="0"/>
                </a:moveTo>
                <a:lnTo>
                  <a:pt x="1976" y="0"/>
                </a:lnTo>
                <a:lnTo>
                  <a:pt x="1480" y="408"/>
                </a:lnTo>
                <a:lnTo>
                  <a:pt x="0" y="416"/>
                </a:lnTo>
                <a:lnTo>
                  <a:pt x="538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50998"/>
                </a:schemeClr>
              </a:gs>
              <a:gs pos="100000">
                <a:srgbClr val="CC00CC">
                  <a:alpha val="46001"/>
                </a:srgb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28" name="Freeform 108"/>
          <p:cNvSpPr>
            <a:spLocks/>
          </p:cNvSpPr>
          <p:nvPr/>
        </p:nvSpPr>
        <p:spPr bwMode="auto">
          <a:xfrm>
            <a:off x="609600" y="1371600"/>
            <a:ext cx="850900" cy="2501900"/>
          </a:xfrm>
          <a:custGeom>
            <a:avLst/>
            <a:gdLst>
              <a:gd name="T0" fmla="*/ 815975 w 536"/>
              <a:gd name="T1" fmla="*/ 0 h 1576"/>
              <a:gd name="T2" fmla="*/ 850900 w 536"/>
              <a:gd name="T3" fmla="*/ 1892300 h 1576"/>
              <a:gd name="T4" fmla="*/ 12700 w 536"/>
              <a:gd name="T5" fmla="*/ 2501900 h 1576"/>
              <a:gd name="T6" fmla="*/ 0 w 536"/>
              <a:gd name="T7" fmla="*/ 673100 h 1576"/>
              <a:gd name="T8" fmla="*/ 815975 w 536"/>
              <a:gd name="T9" fmla="*/ 0 h 15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36" h="1576">
                <a:moveTo>
                  <a:pt x="514" y="0"/>
                </a:moveTo>
                <a:lnTo>
                  <a:pt x="536" y="1192"/>
                </a:lnTo>
                <a:lnTo>
                  <a:pt x="8" y="1576"/>
                </a:lnTo>
                <a:lnTo>
                  <a:pt x="0" y="424"/>
                </a:lnTo>
                <a:lnTo>
                  <a:pt x="514" y="0"/>
                </a:lnTo>
                <a:close/>
              </a:path>
            </a:pathLst>
          </a:custGeom>
          <a:solidFill>
            <a:srgbClr val="0033CC">
              <a:alpha val="45882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29" name="Freeform 109"/>
          <p:cNvSpPr>
            <a:spLocks/>
          </p:cNvSpPr>
          <p:nvPr/>
        </p:nvSpPr>
        <p:spPr bwMode="auto">
          <a:xfrm>
            <a:off x="622300" y="2044700"/>
            <a:ext cx="2298700" cy="1841500"/>
          </a:xfrm>
          <a:custGeom>
            <a:avLst/>
            <a:gdLst>
              <a:gd name="T0" fmla="*/ 2298700 w 1448"/>
              <a:gd name="T1" fmla="*/ 0 h 1160"/>
              <a:gd name="T2" fmla="*/ 2286000 w 1448"/>
              <a:gd name="T3" fmla="*/ 1841500 h 1160"/>
              <a:gd name="T4" fmla="*/ 12700 w 1448"/>
              <a:gd name="T5" fmla="*/ 1828800 h 1160"/>
              <a:gd name="T6" fmla="*/ 0 w 1448"/>
              <a:gd name="T7" fmla="*/ 0 h 1160"/>
              <a:gd name="T8" fmla="*/ 2298700 w 1448"/>
              <a:gd name="T9" fmla="*/ 0 h 11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48" h="1160">
                <a:moveTo>
                  <a:pt x="1448" y="0"/>
                </a:moveTo>
                <a:lnTo>
                  <a:pt x="1440" y="1160"/>
                </a:lnTo>
                <a:lnTo>
                  <a:pt x="8" y="1152"/>
                </a:lnTo>
                <a:lnTo>
                  <a:pt x="0" y="0"/>
                </a:lnTo>
                <a:lnTo>
                  <a:pt x="1448" y="0"/>
                </a:lnTo>
                <a:close/>
              </a:path>
            </a:pathLst>
          </a:custGeom>
          <a:solidFill>
            <a:srgbClr val="FFFF00">
              <a:alpha val="45882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0830" name="Group 110"/>
          <p:cNvGrpSpPr>
            <a:grpSpLocks/>
          </p:cNvGrpSpPr>
          <p:nvPr/>
        </p:nvGrpSpPr>
        <p:grpSpPr bwMode="auto">
          <a:xfrm>
            <a:off x="4630738" y="5399410"/>
            <a:ext cx="3671888" cy="646113"/>
            <a:chOff x="3024" y="1408"/>
            <a:chExt cx="2313" cy="407"/>
          </a:xfrm>
        </p:grpSpPr>
        <p:grpSp>
          <p:nvGrpSpPr>
            <p:cNvPr id="9244" name="Group 111"/>
            <p:cNvGrpSpPr>
              <a:grpSpLocks/>
            </p:cNvGrpSpPr>
            <p:nvPr/>
          </p:nvGrpSpPr>
          <p:grpSpPr bwMode="auto">
            <a:xfrm>
              <a:off x="4390" y="1512"/>
              <a:ext cx="579" cy="236"/>
              <a:chOff x="1849" y="2478"/>
              <a:chExt cx="657" cy="374"/>
            </a:xfrm>
          </p:grpSpPr>
          <p:sp>
            <p:nvSpPr>
              <p:cNvPr id="9259" name="Text Box 112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9260" name="Text Box 113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9261" name="Text Box 114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9262" name="Text Box 115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9263" name="Text Box 116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9245" name="Rectangle 117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6" name="AutoShape 118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7" name="Text Box 119"/>
            <p:cNvSpPr txBox="1">
              <a:spLocks noChangeArrowheads="1"/>
            </p:cNvSpPr>
            <p:nvPr/>
          </p:nvSpPr>
          <p:spPr bwMode="auto">
            <a:xfrm>
              <a:off x="3144" y="1499"/>
              <a:ext cx="43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>
                  <a:cs typeface="Arial" charset="0"/>
                </a:rPr>
                <a:t>В 9</a:t>
              </a:r>
            </a:p>
          </p:txBody>
        </p:sp>
        <p:sp>
          <p:nvSpPr>
            <p:cNvPr id="9248" name="Rectangle 120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9" name="Rectangle 121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50" name="Rectangle 122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>
                <a:cs typeface="Arial" charset="0"/>
              </a:endParaRPr>
            </a:p>
          </p:txBody>
        </p:sp>
        <p:sp>
          <p:nvSpPr>
            <p:cNvPr id="9251" name="Rectangle 123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52" name="Rectangle 124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53" name="Rectangle 125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54" name="Text Box 126"/>
            <p:cNvSpPr txBox="1">
              <a:spLocks noChangeArrowheads="1"/>
            </p:cNvSpPr>
            <p:nvPr/>
          </p:nvSpPr>
          <p:spPr bwMode="auto">
            <a:xfrm>
              <a:off x="3923" y="1436"/>
              <a:ext cx="30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200" b="1">
                <a:cs typeface="Arial" charset="0"/>
              </a:endParaRPr>
            </a:p>
          </p:txBody>
        </p:sp>
        <p:sp>
          <p:nvSpPr>
            <p:cNvPr id="9255" name="Text Box 127"/>
            <p:cNvSpPr txBox="1">
              <a:spLocks noChangeArrowheads="1"/>
            </p:cNvSpPr>
            <p:nvPr/>
          </p:nvSpPr>
          <p:spPr bwMode="auto">
            <a:xfrm>
              <a:off x="4470" y="1439"/>
              <a:ext cx="30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200" b="1">
                <a:cs typeface="Arial" charset="0"/>
              </a:endParaRPr>
            </a:p>
          </p:txBody>
        </p:sp>
        <p:sp>
          <p:nvSpPr>
            <p:cNvPr id="9256" name="Text Box 128"/>
            <p:cNvSpPr txBox="1">
              <a:spLocks noChangeArrowheads="1"/>
            </p:cNvSpPr>
            <p:nvPr/>
          </p:nvSpPr>
          <p:spPr bwMode="auto">
            <a:xfrm>
              <a:off x="3642" y="1408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3600" b="1" dirty="0" smtClean="0">
                  <a:cs typeface="Arial" charset="0"/>
                </a:rPr>
                <a:t>4</a:t>
              </a:r>
              <a:endParaRPr lang="ru-RU" sz="3600" b="1" dirty="0">
                <a:cs typeface="Arial" charset="0"/>
              </a:endParaRPr>
            </a:p>
          </p:txBody>
        </p:sp>
        <p:sp>
          <p:nvSpPr>
            <p:cNvPr id="9257" name="Text Box 129"/>
            <p:cNvSpPr txBox="1">
              <a:spLocks noChangeArrowheads="1"/>
            </p:cNvSpPr>
            <p:nvPr/>
          </p:nvSpPr>
          <p:spPr bwMode="auto">
            <a:xfrm>
              <a:off x="3925" y="1411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3600" b="1" dirty="0" smtClean="0">
                  <a:cs typeface="Arial" charset="0"/>
                </a:rPr>
                <a:t>5</a:t>
              </a:r>
              <a:endParaRPr lang="ru-RU" sz="3600" b="1" dirty="0">
                <a:cs typeface="Arial" charset="0"/>
              </a:endParaRPr>
            </a:p>
          </p:txBody>
        </p:sp>
        <p:sp>
          <p:nvSpPr>
            <p:cNvPr id="9258" name="Text Box 130"/>
            <p:cNvSpPr txBox="1">
              <a:spLocks noChangeArrowheads="1"/>
            </p:cNvSpPr>
            <p:nvPr/>
          </p:nvSpPr>
          <p:spPr bwMode="auto">
            <a:xfrm>
              <a:off x="4239" y="1410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3600" b="1" dirty="0" smtClean="0">
                  <a:cs typeface="Arial" charset="0"/>
                </a:rPr>
                <a:t>6</a:t>
              </a:r>
              <a:endParaRPr lang="ru-RU" sz="3600" b="1" dirty="0">
                <a:cs typeface="Arial" charset="0"/>
              </a:endParaRPr>
            </a:p>
          </p:txBody>
        </p:sp>
      </p:grpSp>
      <p:sp>
        <p:nvSpPr>
          <p:cNvPr id="9239" name="Freeform 94"/>
          <p:cNvSpPr>
            <a:spLocks/>
          </p:cNvSpPr>
          <p:nvPr/>
        </p:nvSpPr>
        <p:spPr bwMode="auto">
          <a:xfrm>
            <a:off x="2009775" y="2324100"/>
            <a:ext cx="223838" cy="190500"/>
          </a:xfrm>
          <a:custGeom>
            <a:avLst/>
            <a:gdLst>
              <a:gd name="T0" fmla="*/ 223838 w 141"/>
              <a:gd name="T1" fmla="*/ 0 h 120"/>
              <a:gd name="T2" fmla="*/ 0 w 141"/>
              <a:gd name="T3" fmla="*/ 190500 h 1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41" h="120">
                <a:moveTo>
                  <a:pt x="141" y="0"/>
                </a:moveTo>
                <a:lnTo>
                  <a:pt x="0" y="12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23" name="Freeform 103"/>
          <p:cNvSpPr>
            <a:spLocks/>
          </p:cNvSpPr>
          <p:nvPr/>
        </p:nvSpPr>
        <p:spPr bwMode="auto">
          <a:xfrm>
            <a:off x="1997075" y="1870075"/>
            <a:ext cx="231775" cy="641350"/>
          </a:xfrm>
          <a:custGeom>
            <a:avLst/>
            <a:gdLst>
              <a:gd name="T0" fmla="*/ 3175 w 146"/>
              <a:gd name="T1" fmla="*/ 641350 h 404"/>
              <a:gd name="T2" fmla="*/ 231775 w 146"/>
              <a:gd name="T3" fmla="*/ 457200 h 404"/>
              <a:gd name="T4" fmla="*/ 225425 w 146"/>
              <a:gd name="T5" fmla="*/ 0 h 404"/>
              <a:gd name="T6" fmla="*/ 0 w 146"/>
              <a:gd name="T7" fmla="*/ 161925 h 404"/>
              <a:gd name="T8" fmla="*/ 3175 w 146"/>
              <a:gd name="T9" fmla="*/ 641350 h 4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6" h="404">
                <a:moveTo>
                  <a:pt x="2" y="404"/>
                </a:moveTo>
                <a:lnTo>
                  <a:pt x="146" y="288"/>
                </a:lnTo>
                <a:lnTo>
                  <a:pt x="142" y="0"/>
                </a:lnTo>
                <a:lnTo>
                  <a:pt x="0" y="102"/>
                </a:lnTo>
                <a:lnTo>
                  <a:pt x="2" y="404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87000"/>
                </a:schemeClr>
              </a:gs>
              <a:gs pos="100000">
                <a:srgbClr val="FF0000">
                  <a:alpha val="75998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25" name="Freeform 105"/>
          <p:cNvSpPr>
            <a:spLocks/>
          </p:cNvSpPr>
          <p:nvPr/>
        </p:nvSpPr>
        <p:spPr bwMode="auto">
          <a:xfrm>
            <a:off x="1981200" y="1857375"/>
            <a:ext cx="257175" cy="657225"/>
          </a:xfrm>
          <a:custGeom>
            <a:avLst/>
            <a:gdLst>
              <a:gd name="T0" fmla="*/ 15875 w 162"/>
              <a:gd name="T1" fmla="*/ 657225 h 414"/>
              <a:gd name="T2" fmla="*/ 257175 w 162"/>
              <a:gd name="T3" fmla="*/ 457200 h 414"/>
              <a:gd name="T4" fmla="*/ 257175 w 162"/>
              <a:gd name="T5" fmla="*/ 0 h 414"/>
              <a:gd name="T6" fmla="*/ 0 w 162"/>
              <a:gd name="T7" fmla="*/ 187325 h 414"/>
              <a:gd name="T8" fmla="*/ 15875 w 162"/>
              <a:gd name="T9" fmla="*/ 657225 h 4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2" h="414">
                <a:moveTo>
                  <a:pt x="10" y="414"/>
                </a:moveTo>
                <a:lnTo>
                  <a:pt x="162" y="288"/>
                </a:lnTo>
                <a:lnTo>
                  <a:pt x="162" y="0"/>
                </a:lnTo>
                <a:lnTo>
                  <a:pt x="0" y="118"/>
                </a:lnTo>
                <a:lnTo>
                  <a:pt x="10" y="414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53" name="Freeform 33"/>
          <p:cNvSpPr>
            <a:spLocks/>
          </p:cNvSpPr>
          <p:nvPr/>
        </p:nvSpPr>
        <p:spPr bwMode="auto">
          <a:xfrm>
            <a:off x="2228850" y="1863725"/>
            <a:ext cx="923925" cy="469900"/>
          </a:xfrm>
          <a:custGeom>
            <a:avLst/>
            <a:gdLst>
              <a:gd name="T0" fmla="*/ 3175 w 582"/>
              <a:gd name="T1" fmla="*/ 469900 h 296"/>
              <a:gd name="T2" fmla="*/ 923925 w 582"/>
              <a:gd name="T3" fmla="*/ 469900 h 296"/>
              <a:gd name="T4" fmla="*/ 911225 w 582"/>
              <a:gd name="T5" fmla="*/ 3175 h 296"/>
              <a:gd name="T6" fmla="*/ 0 w 582"/>
              <a:gd name="T7" fmla="*/ 0 h 296"/>
              <a:gd name="T8" fmla="*/ 3175 w 582"/>
              <a:gd name="T9" fmla="*/ 469900 h 2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82" h="296">
                <a:moveTo>
                  <a:pt x="2" y="296"/>
                </a:moveTo>
                <a:lnTo>
                  <a:pt x="582" y="296"/>
                </a:lnTo>
                <a:lnTo>
                  <a:pt x="574" y="2"/>
                </a:lnTo>
                <a:lnTo>
                  <a:pt x="0" y="0"/>
                </a:lnTo>
                <a:lnTo>
                  <a:pt x="2" y="296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87000"/>
                </a:schemeClr>
              </a:gs>
              <a:gs pos="100000">
                <a:srgbClr val="FFFF00">
                  <a:alpha val="75998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395801"/>
              </p:ext>
            </p:extLst>
          </p:nvPr>
        </p:nvGraphicFramePr>
        <p:xfrm>
          <a:off x="4997451" y="914400"/>
          <a:ext cx="235585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Формула" r:id="rId5" imgW="1130300" imgH="457200" progId="Equation.3">
                  <p:embed/>
                </p:oleObj>
              </mc:Choice>
              <mc:Fallback>
                <p:oleObj name="Формула" r:id="rId5" imgW="1130300" imgH="457200" progId="Equation.3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7451" y="914400"/>
                        <a:ext cx="2355850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270982"/>
              </p:ext>
            </p:extLst>
          </p:nvPr>
        </p:nvGraphicFramePr>
        <p:xfrm>
          <a:off x="5015707" y="2044700"/>
          <a:ext cx="2090738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Формула" r:id="rId7" imgW="1002865" imgH="457002" progId="Equation.3">
                  <p:embed/>
                </p:oleObj>
              </mc:Choice>
              <mc:Fallback>
                <p:oleObj name="Формула" r:id="rId7" imgW="1002865" imgH="457002" progId="Equation.3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5707" y="2044700"/>
                        <a:ext cx="2090738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05951" y="193577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{</a:t>
            </a:r>
            <a:r>
              <a:rPr lang="en-US" dirty="0" smtClean="0"/>
              <a:t>8</a:t>
            </a:r>
            <a:r>
              <a:rPr lang="ru-RU" dirty="0" smtClean="0"/>
              <a:t>;6;10}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5068164" y="3027403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{2;3;4}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956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48148E-6 L -0.01076 0.00926 L -0.02378 0.02546 " pathEditMode="relative" rAng="0" ptsTypes="AAA">
                                      <p:cBhvr>
                                        <p:cTn id="19" dur="2000" fill="hold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8" y="1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48148E-6 L 0.05834 1.48148E-6 L 0.10157 0.00092 " pathEditMode="relative" rAng="0" ptsTypes="AAA">
                                      <p:cBhvr>
                                        <p:cTn id="23" dur="2000" fill="hold"/>
                                        <p:tgtEl>
                                          <p:spTgt spid="308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69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3.33333E-6 -0.04445 L -3.33333E-6 -0.06667 " pathEditMode="relative" rAng="0" ptsTypes="AAA">
                                      <p:cBhvr>
                                        <p:cTn id="27" dur="2000" fill="hold"/>
                                        <p:tgtEl>
                                          <p:spTgt spid="308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0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0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0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4" grpId="0" animBg="1"/>
      <p:bldP spid="30824" grpId="1" animBg="1"/>
      <p:bldP spid="30827" grpId="0" animBg="1"/>
      <p:bldP spid="30828" grpId="0" animBg="1"/>
      <p:bldP spid="30829" grpId="0" animBg="1"/>
      <p:bldP spid="30823" grpId="0" animBg="1"/>
      <p:bldP spid="30823" grpId="1" animBg="1"/>
      <p:bldP spid="30825" grpId="0" animBg="1"/>
      <p:bldP spid="30753" grpId="0" animBg="1"/>
      <p:bldP spid="30753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14"/>
          <p:cNvSpPr txBox="1">
            <a:spLocks noChangeArrowheads="1"/>
          </p:cNvSpPr>
          <p:nvPr/>
        </p:nvSpPr>
        <p:spPr bwMode="auto">
          <a:xfrm>
            <a:off x="304800" y="138174"/>
            <a:ext cx="8839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 b="1" dirty="0" smtClean="0">
                <a:solidFill>
                  <a:srgbClr val="003300"/>
                </a:solidFill>
              </a:rPr>
              <a:t>№</a:t>
            </a:r>
            <a:r>
              <a:rPr lang="en-US" sz="2000" b="1" dirty="0" smtClean="0">
                <a:solidFill>
                  <a:srgbClr val="003300"/>
                </a:solidFill>
              </a:rPr>
              <a:t>9</a:t>
            </a:r>
            <a:r>
              <a:rPr lang="ru-RU" sz="2000" b="1" dirty="0" smtClean="0">
                <a:solidFill>
                  <a:srgbClr val="003300"/>
                </a:solidFill>
              </a:rPr>
              <a:t>. Найдите </a:t>
            </a:r>
            <a:r>
              <a:rPr lang="ru-RU" sz="2000" b="1" dirty="0">
                <a:solidFill>
                  <a:srgbClr val="003300"/>
                </a:solidFill>
              </a:rPr>
              <a:t>площадь поверхности многогранника, изображенного на рисунке (все двугранные углы прямые).</a:t>
            </a:r>
          </a:p>
        </p:txBody>
      </p:sp>
      <p:sp>
        <p:nvSpPr>
          <p:cNvPr id="11269" name="Freeform 67"/>
          <p:cNvSpPr>
            <a:spLocks/>
          </p:cNvSpPr>
          <p:nvPr/>
        </p:nvSpPr>
        <p:spPr bwMode="auto">
          <a:xfrm>
            <a:off x="692150" y="2997200"/>
            <a:ext cx="1860550" cy="1117600"/>
          </a:xfrm>
          <a:custGeom>
            <a:avLst/>
            <a:gdLst>
              <a:gd name="T0" fmla="*/ 0 w 1172"/>
              <a:gd name="T1" fmla="*/ 1117600 h 704"/>
              <a:gd name="T2" fmla="*/ 1860550 w 1172"/>
              <a:gd name="T3" fmla="*/ 1117600 h 704"/>
              <a:gd name="T4" fmla="*/ 1854200 w 1172"/>
              <a:gd name="T5" fmla="*/ 0 h 704"/>
              <a:gd name="T6" fmla="*/ 0 w 1172"/>
              <a:gd name="T7" fmla="*/ 6350 h 704"/>
              <a:gd name="T8" fmla="*/ 0 w 1172"/>
              <a:gd name="T9" fmla="*/ 1117600 h 7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172" h="704">
                <a:moveTo>
                  <a:pt x="0" y="704"/>
                </a:moveTo>
                <a:lnTo>
                  <a:pt x="1172" y="704"/>
                </a:lnTo>
                <a:lnTo>
                  <a:pt x="1168" y="0"/>
                </a:lnTo>
                <a:lnTo>
                  <a:pt x="0" y="4"/>
                </a:lnTo>
                <a:lnTo>
                  <a:pt x="0" y="704"/>
                </a:lnTo>
                <a:close/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0" name="Freeform 68"/>
          <p:cNvSpPr>
            <a:spLocks/>
          </p:cNvSpPr>
          <p:nvPr/>
        </p:nvSpPr>
        <p:spPr bwMode="auto">
          <a:xfrm>
            <a:off x="704850" y="1352550"/>
            <a:ext cx="2520950" cy="2762250"/>
          </a:xfrm>
          <a:custGeom>
            <a:avLst/>
            <a:gdLst>
              <a:gd name="T0" fmla="*/ 1847850 w 1588"/>
              <a:gd name="T1" fmla="*/ 2762250 h 1740"/>
              <a:gd name="T2" fmla="*/ 2520950 w 1588"/>
              <a:gd name="T3" fmla="*/ 2247900 h 1740"/>
              <a:gd name="T4" fmla="*/ 2501900 w 1588"/>
              <a:gd name="T5" fmla="*/ 1123950 h 1740"/>
              <a:gd name="T6" fmla="*/ 1778000 w 1588"/>
              <a:gd name="T7" fmla="*/ 1130300 h 1740"/>
              <a:gd name="T8" fmla="*/ 1778000 w 1588"/>
              <a:gd name="T9" fmla="*/ 19050 h 1740"/>
              <a:gd name="T10" fmla="*/ 673100 w 1588"/>
              <a:gd name="T11" fmla="*/ 0 h 1740"/>
              <a:gd name="T12" fmla="*/ 336550 w 1588"/>
              <a:gd name="T13" fmla="*/ 273050 h 1740"/>
              <a:gd name="T14" fmla="*/ 336550 w 1588"/>
              <a:gd name="T15" fmla="*/ 1384300 h 1740"/>
              <a:gd name="T16" fmla="*/ 0 w 1588"/>
              <a:gd name="T17" fmla="*/ 1638300 h 174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588" h="1740">
                <a:moveTo>
                  <a:pt x="1164" y="1740"/>
                </a:moveTo>
                <a:lnTo>
                  <a:pt x="1588" y="1416"/>
                </a:lnTo>
                <a:lnTo>
                  <a:pt x="1576" y="708"/>
                </a:lnTo>
                <a:lnTo>
                  <a:pt x="1120" y="712"/>
                </a:lnTo>
                <a:lnTo>
                  <a:pt x="1120" y="12"/>
                </a:lnTo>
                <a:lnTo>
                  <a:pt x="424" y="0"/>
                </a:lnTo>
                <a:lnTo>
                  <a:pt x="212" y="172"/>
                </a:lnTo>
                <a:lnTo>
                  <a:pt x="212" y="872"/>
                </a:lnTo>
                <a:lnTo>
                  <a:pt x="0" y="1032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1" name="Freeform 69"/>
          <p:cNvSpPr>
            <a:spLocks/>
          </p:cNvSpPr>
          <p:nvPr/>
        </p:nvSpPr>
        <p:spPr bwMode="auto">
          <a:xfrm>
            <a:off x="1028700" y="1365250"/>
            <a:ext cx="1447800" cy="260350"/>
          </a:xfrm>
          <a:custGeom>
            <a:avLst/>
            <a:gdLst>
              <a:gd name="T0" fmla="*/ 1447800 w 912"/>
              <a:gd name="T1" fmla="*/ 0 h 164"/>
              <a:gd name="T2" fmla="*/ 1111250 w 912"/>
              <a:gd name="T3" fmla="*/ 260350 h 164"/>
              <a:gd name="T4" fmla="*/ 0 w 912"/>
              <a:gd name="T5" fmla="*/ 260350 h 16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2" h="164">
                <a:moveTo>
                  <a:pt x="912" y="0"/>
                </a:moveTo>
                <a:lnTo>
                  <a:pt x="700" y="164"/>
                </a:lnTo>
                <a:lnTo>
                  <a:pt x="0" y="164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2" name="Freeform 70"/>
          <p:cNvSpPr>
            <a:spLocks/>
          </p:cNvSpPr>
          <p:nvPr/>
        </p:nvSpPr>
        <p:spPr bwMode="auto">
          <a:xfrm>
            <a:off x="1022350" y="1625600"/>
            <a:ext cx="1123950" cy="1117600"/>
          </a:xfrm>
          <a:custGeom>
            <a:avLst/>
            <a:gdLst>
              <a:gd name="T0" fmla="*/ 1123950 w 708"/>
              <a:gd name="T1" fmla="*/ 0 h 704"/>
              <a:gd name="T2" fmla="*/ 1123950 w 708"/>
              <a:gd name="T3" fmla="*/ 1117600 h 704"/>
              <a:gd name="T4" fmla="*/ 0 w 708"/>
              <a:gd name="T5" fmla="*/ 1111250 h 7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08" h="704">
                <a:moveTo>
                  <a:pt x="708" y="0"/>
                </a:moveTo>
                <a:lnTo>
                  <a:pt x="708" y="704"/>
                </a:lnTo>
                <a:lnTo>
                  <a:pt x="0" y="70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3" name="Freeform 71"/>
          <p:cNvSpPr>
            <a:spLocks/>
          </p:cNvSpPr>
          <p:nvPr/>
        </p:nvSpPr>
        <p:spPr bwMode="auto">
          <a:xfrm>
            <a:off x="2146300" y="2476500"/>
            <a:ext cx="336550" cy="260350"/>
          </a:xfrm>
          <a:custGeom>
            <a:avLst/>
            <a:gdLst>
              <a:gd name="T0" fmla="*/ 0 w 212"/>
              <a:gd name="T1" fmla="*/ 260350 h 164"/>
              <a:gd name="T2" fmla="*/ 336550 w 212"/>
              <a:gd name="T3" fmla="*/ 0 h 16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12" h="164">
                <a:moveTo>
                  <a:pt x="0" y="164"/>
                </a:moveTo>
                <a:lnTo>
                  <a:pt x="212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4" name="Freeform 72"/>
          <p:cNvSpPr>
            <a:spLocks/>
          </p:cNvSpPr>
          <p:nvPr/>
        </p:nvSpPr>
        <p:spPr bwMode="auto">
          <a:xfrm>
            <a:off x="2533650" y="2489200"/>
            <a:ext cx="666750" cy="514350"/>
          </a:xfrm>
          <a:custGeom>
            <a:avLst/>
            <a:gdLst>
              <a:gd name="T0" fmla="*/ 0 w 420"/>
              <a:gd name="T1" fmla="*/ 514350 h 324"/>
              <a:gd name="T2" fmla="*/ 666750 w 420"/>
              <a:gd name="T3" fmla="*/ 0 h 32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20" h="324">
                <a:moveTo>
                  <a:pt x="0" y="324"/>
                </a:moveTo>
                <a:lnTo>
                  <a:pt x="42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938" name="Text Box 74"/>
          <p:cNvSpPr txBox="1">
            <a:spLocks noChangeArrowheads="1"/>
          </p:cNvSpPr>
          <p:nvPr/>
        </p:nvSpPr>
        <p:spPr bwMode="auto">
          <a:xfrm>
            <a:off x="838200" y="12192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36939" name="Text Box 75"/>
          <p:cNvSpPr txBox="1">
            <a:spLocks noChangeArrowheads="1"/>
          </p:cNvSpPr>
          <p:nvPr/>
        </p:nvSpPr>
        <p:spPr bwMode="auto">
          <a:xfrm>
            <a:off x="741363" y="1968500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sp>
        <p:nvSpPr>
          <p:cNvPr id="36940" name="Text Box 76"/>
          <p:cNvSpPr txBox="1">
            <a:spLocks noChangeArrowheads="1"/>
          </p:cNvSpPr>
          <p:nvPr/>
        </p:nvSpPr>
        <p:spPr bwMode="auto">
          <a:xfrm>
            <a:off x="1624528" y="938393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941" name="Text Box 77"/>
          <p:cNvSpPr txBox="1">
            <a:spLocks noChangeArrowheads="1"/>
          </p:cNvSpPr>
          <p:nvPr/>
        </p:nvSpPr>
        <p:spPr bwMode="auto">
          <a:xfrm>
            <a:off x="1339850" y="22860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</a:p>
        </p:txBody>
      </p:sp>
      <p:sp>
        <p:nvSpPr>
          <p:cNvPr id="36942" name="Text Box 78"/>
          <p:cNvSpPr txBox="1">
            <a:spLocks noChangeArrowheads="1"/>
          </p:cNvSpPr>
          <p:nvPr/>
        </p:nvSpPr>
        <p:spPr bwMode="auto">
          <a:xfrm>
            <a:off x="2819400" y="37338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sp>
        <p:nvSpPr>
          <p:cNvPr id="36943" name="Text Box 79"/>
          <p:cNvSpPr txBox="1">
            <a:spLocks noChangeArrowheads="1"/>
          </p:cNvSpPr>
          <p:nvPr/>
        </p:nvSpPr>
        <p:spPr bwMode="auto">
          <a:xfrm>
            <a:off x="1447800" y="40386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11281" name="Freeform 80"/>
          <p:cNvSpPr>
            <a:spLocks/>
          </p:cNvSpPr>
          <p:nvPr/>
        </p:nvSpPr>
        <p:spPr bwMode="auto">
          <a:xfrm>
            <a:off x="1371600" y="1371600"/>
            <a:ext cx="1835150" cy="2235200"/>
          </a:xfrm>
          <a:custGeom>
            <a:avLst/>
            <a:gdLst>
              <a:gd name="T0" fmla="*/ 0 w 1156"/>
              <a:gd name="T1" fmla="*/ 0 h 1408"/>
              <a:gd name="T2" fmla="*/ 0 w 1156"/>
              <a:gd name="T3" fmla="*/ 2235200 h 1408"/>
              <a:gd name="T4" fmla="*/ 1835150 w 1156"/>
              <a:gd name="T5" fmla="*/ 2235200 h 14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56" h="1408">
                <a:moveTo>
                  <a:pt x="0" y="0"/>
                </a:moveTo>
                <a:lnTo>
                  <a:pt x="0" y="1408"/>
                </a:lnTo>
                <a:lnTo>
                  <a:pt x="1156" y="140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2" name="Line 81"/>
          <p:cNvSpPr>
            <a:spLocks noChangeShapeType="1"/>
          </p:cNvSpPr>
          <p:nvPr/>
        </p:nvSpPr>
        <p:spPr bwMode="auto">
          <a:xfrm flipH="1">
            <a:off x="685800" y="3581400"/>
            <a:ext cx="68580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947" name="Text Box 83"/>
          <p:cNvSpPr txBox="1">
            <a:spLocks noChangeArrowheads="1"/>
          </p:cNvSpPr>
          <p:nvPr/>
        </p:nvSpPr>
        <p:spPr bwMode="auto">
          <a:xfrm>
            <a:off x="381000" y="32766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948" name="Freeform 84"/>
              <p:cNvSpPr>
                <a:spLocks/>
              </p:cNvSpPr>
              <p:nvPr/>
            </p:nvSpPr>
            <p:spPr bwMode="auto">
              <a:xfrm>
                <a:off x="1016000" y="2451100"/>
                <a:ext cx="1460500" cy="292100"/>
              </a:xfrm>
              <a:custGeom>
                <a:avLst/>
                <a:gdLst>
                  <a:gd name="T0" fmla="*/ 1117600 w 920"/>
                  <a:gd name="T1" fmla="*/ 279400 h 184"/>
                  <a:gd name="T2" fmla="*/ 1460500 w 920"/>
                  <a:gd name="T3" fmla="*/ 12700 h 184"/>
                  <a:gd name="T4" fmla="*/ 381000 w 920"/>
                  <a:gd name="T5" fmla="*/ 0 h 184"/>
                  <a:gd name="T6" fmla="*/ 0 w 920"/>
                  <a:gd name="T7" fmla="*/ 292100 h 184"/>
                  <a:gd name="T8" fmla="*/ 1117600 w 920"/>
                  <a:gd name="T9" fmla="*/ 279400 h 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20" h="184">
                    <a:moveTo>
                      <a:pt x="704" y="176"/>
                    </a:moveTo>
                    <a:lnTo>
                      <a:pt x="920" y="8"/>
                    </a:lnTo>
                    <a:lnTo>
                      <a:pt x="240" y="0"/>
                    </a:lnTo>
                    <a:lnTo>
                      <a:pt x="0" y="184"/>
                    </a:lnTo>
                    <a:lnTo>
                      <a:pt x="704" y="176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50998"/>
                    </a:schemeClr>
                  </a:gs>
                  <a:gs pos="100000">
                    <a:srgbClr val="FF0000">
                      <a:alpha val="46001"/>
                    </a:srgb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6948" name="Freeform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16000" y="2451100"/>
                <a:ext cx="1460500" cy="292100"/>
              </a:xfrm>
              <a:custGeom>
                <a:avLst/>
                <a:gdLst>
                  <a:gd name="T0" fmla="*/ 1117600 w 920"/>
                  <a:gd name="T1" fmla="*/ 279400 h 184"/>
                  <a:gd name="T2" fmla="*/ 1460500 w 920"/>
                  <a:gd name="T3" fmla="*/ 12700 h 184"/>
                  <a:gd name="T4" fmla="*/ 381000 w 920"/>
                  <a:gd name="T5" fmla="*/ 0 h 184"/>
                  <a:gd name="T6" fmla="*/ 0 w 920"/>
                  <a:gd name="T7" fmla="*/ 292100 h 184"/>
                  <a:gd name="T8" fmla="*/ 1117600 w 920"/>
                  <a:gd name="T9" fmla="*/ 279400 h 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20" h="184">
                    <a:moveTo>
                      <a:pt x="704" y="176"/>
                    </a:moveTo>
                    <a:lnTo>
                      <a:pt x="920" y="8"/>
                    </a:lnTo>
                    <a:lnTo>
                      <a:pt x="240" y="0"/>
                    </a:lnTo>
                    <a:lnTo>
                      <a:pt x="0" y="184"/>
                    </a:lnTo>
                    <a:lnTo>
                      <a:pt x="704" y="176"/>
                    </a:lnTo>
                    <a:close/>
                  </a:path>
                </a:pathLst>
              </a:custGeom>
              <a:blipFill rotWithShape="1">
                <a:blip r:embed="rId3"/>
                <a:stretch>
                  <a:fillRect b="-25000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6967" name="Object 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526914"/>
              </p:ext>
            </p:extLst>
          </p:nvPr>
        </p:nvGraphicFramePr>
        <p:xfrm>
          <a:off x="4070350" y="1439863"/>
          <a:ext cx="4441825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" name="Формула" r:id="rId4" imgW="1815312" imgH="215806" progId="Equation.3">
                  <p:embed/>
                </p:oleObj>
              </mc:Choice>
              <mc:Fallback>
                <p:oleObj name="Формула" r:id="rId4" imgW="1815312" imgH="215806" progId="Equation.3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1439863"/>
                        <a:ext cx="4441825" cy="525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978" name="Text Box 114"/>
          <p:cNvSpPr txBox="1">
            <a:spLocks noChangeArrowheads="1"/>
          </p:cNvSpPr>
          <p:nvPr/>
        </p:nvSpPr>
        <p:spPr bwMode="auto">
          <a:xfrm>
            <a:off x="6705600" y="2501903"/>
            <a:ext cx="184150" cy="523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  <a:sym typeface="Symbol" pitchFamily="18" charset="2"/>
            </a:endParaRPr>
          </a:p>
        </p:txBody>
      </p:sp>
      <p:graphicFrame>
        <p:nvGraphicFramePr>
          <p:cNvPr id="36984" name="Object 1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199232"/>
              </p:ext>
            </p:extLst>
          </p:nvPr>
        </p:nvGraphicFramePr>
        <p:xfrm>
          <a:off x="3863975" y="2949575"/>
          <a:ext cx="444182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4" name="Формула" r:id="rId6" imgW="1815312" imgH="215806" progId="Equation.3">
                  <p:embed/>
                </p:oleObj>
              </mc:Choice>
              <mc:Fallback>
                <p:oleObj name="Формула" r:id="rId6" imgW="1815312" imgH="215806" progId="Equation.3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2949575"/>
                        <a:ext cx="4441825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985" name="Object 1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64020"/>
              </p:ext>
            </p:extLst>
          </p:nvPr>
        </p:nvGraphicFramePr>
        <p:xfrm>
          <a:off x="5735638" y="3716338"/>
          <a:ext cx="1922462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5" name="Формула" r:id="rId8" imgW="787400" imgH="228600" progId="Equation.3">
                  <p:embed/>
                </p:oleObj>
              </mc:Choice>
              <mc:Fallback>
                <p:oleObj name="Формула" r:id="rId8" imgW="787400" imgH="228600" progId="Equation.3">
                  <p:embed/>
                  <p:pic>
                    <p:nvPicPr>
                      <p:cNvPr id="0" name="Picture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638" y="3716338"/>
                        <a:ext cx="1922462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987" name="Group 123"/>
          <p:cNvGrpSpPr>
            <a:grpSpLocks/>
          </p:cNvGrpSpPr>
          <p:nvPr/>
        </p:nvGrpSpPr>
        <p:grpSpPr bwMode="auto">
          <a:xfrm>
            <a:off x="4724400" y="5867400"/>
            <a:ext cx="3671888" cy="646113"/>
            <a:chOff x="3024" y="1408"/>
            <a:chExt cx="2313" cy="407"/>
          </a:xfrm>
        </p:grpSpPr>
        <p:grpSp>
          <p:nvGrpSpPr>
            <p:cNvPr id="11297" name="Group 124"/>
            <p:cNvGrpSpPr>
              <a:grpSpLocks/>
            </p:cNvGrpSpPr>
            <p:nvPr/>
          </p:nvGrpSpPr>
          <p:grpSpPr bwMode="auto">
            <a:xfrm>
              <a:off x="4390" y="1512"/>
              <a:ext cx="579" cy="236"/>
              <a:chOff x="1849" y="2478"/>
              <a:chExt cx="657" cy="374"/>
            </a:xfrm>
          </p:grpSpPr>
          <p:sp>
            <p:nvSpPr>
              <p:cNvPr id="11312" name="Text Box 125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1313" name="Text Box 126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11314" name="Text Box 127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11315" name="Text Box 128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11316" name="Text Box 129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11298" name="Rectangle 130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9" name="AutoShape 131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0" name="Text Box 132"/>
            <p:cNvSpPr txBox="1">
              <a:spLocks noChangeArrowheads="1"/>
            </p:cNvSpPr>
            <p:nvPr/>
          </p:nvSpPr>
          <p:spPr bwMode="auto">
            <a:xfrm>
              <a:off x="3144" y="1499"/>
              <a:ext cx="43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>
                  <a:cs typeface="Arial" charset="0"/>
                </a:rPr>
                <a:t>В 9</a:t>
              </a:r>
            </a:p>
          </p:txBody>
        </p:sp>
        <p:sp>
          <p:nvSpPr>
            <p:cNvPr id="11301" name="Rectangle 133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2" name="Rectangle 134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3" name="Rectangle 135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>
                <a:cs typeface="Arial" charset="0"/>
              </a:endParaRPr>
            </a:p>
          </p:txBody>
        </p:sp>
        <p:sp>
          <p:nvSpPr>
            <p:cNvPr id="11304" name="Rectangle 136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5" name="Rectangle 137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6" name="Rectangle 138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7" name="Text Box 139"/>
            <p:cNvSpPr txBox="1">
              <a:spLocks noChangeArrowheads="1"/>
            </p:cNvSpPr>
            <p:nvPr/>
          </p:nvSpPr>
          <p:spPr bwMode="auto">
            <a:xfrm>
              <a:off x="3923" y="1436"/>
              <a:ext cx="30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200" b="1">
                <a:cs typeface="Arial" charset="0"/>
              </a:endParaRPr>
            </a:p>
          </p:txBody>
        </p:sp>
        <p:sp>
          <p:nvSpPr>
            <p:cNvPr id="11308" name="Text Box 140"/>
            <p:cNvSpPr txBox="1">
              <a:spLocks noChangeArrowheads="1"/>
            </p:cNvSpPr>
            <p:nvPr/>
          </p:nvSpPr>
          <p:spPr bwMode="auto">
            <a:xfrm>
              <a:off x="4470" y="1439"/>
              <a:ext cx="30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200" b="1">
                <a:cs typeface="Arial" charset="0"/>
              </a:endParaRPr>
            </a:p>
          </p:txBody>
        </p:sp>
        <p:sp>
          <p:nvSpPr>
            <p:cNvPr id="11309" name="Text Box 141"/>
            <p:cNvSpPr txBox="1">
              <a:spLocks noChangeArrowheads="1"/>
            </p:cNvSpPr>
            <p:nvPr/>
          </p:nvSpPr>
          <p:spPr bwMode="auto">
            <a:xfrm>
              <a:off x="3642" y="1408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3600" b="1">
                  <a:cs typeface="Arial" charset="0"/>
                </a:rPr>
                <a:t>1</a:t>
              </a:r>
            </a:p>
          </p:txBody>
        </p:sp>
        <p:sp>
          <p:nvSpPr>
            <p:cNvPr id="11310" name="Text Box 142"/>
            <p:cNvSpPr txBox="1">
              <a:spLocks noChangeArrowheads="1"/>
            </p:cNvSpPr>
            <p:nvPr/>
          </p:nvSpPr>
          <p:spPr bwMode="auto">
            <a:xfrm>
              <a:off x="3925" y="1411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3600" b="1" dirty="0" smtClean="0">
                  <a:cs typeface="Arial" charset="0"/>
                </a:rPr>
                <a:t>3</a:t>
              </a:r>
              <a:endParaRPr lang="ru-RU" sz="3600" b="1" dirty="0">
                <a:cs typeface="Arial" charset="0"/>
              </a:endParaRPr>
            </a:p>
          </p:txBody>
        </p:sp>
        <p:sp>
          <p:nvSpPr>
            <p:cNvPr id="11311" name="Text Box 143"/>
            <p:cNvSpPr txBox="1">
              <a:spLocks noChangeArrowheads="1"/>
            </p:cNvSpPr>
            <p:nvPr/>
          </p:nvSpPr>
          <p:spPr bwMode="auto">
            <a:xfrm>
              <a:off x="4239" y="1410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3600" b="1" dirty="0" smtClean="0">
                  <a:cs typeface="Arial" charset="0"/>
                </a:rPr>
                <a:t>0</a:t>
              </a:r>
              <a:endParaRPr lang="ru-RU" sz="3600" b="1" dirty="0">
                <a:cs typeface="Arial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652456" y="1195757"/>
                <a:ext cx="15439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3,2,4</m:t>
                          </m: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2456" y="1195757"/>
                <a:ext cx="1543993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3269603" y="2163330"/>
                <a:ext cx="15439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3,5,4</m:t>
                          </m: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9603" y="2163330"/>
                <a:ext cx="1543993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063317"/>
              </p:ext>
            </p:extLst>
          </p:nvPr>
        </p:nvGraphicFramePr>
        <p:xfrm>
          <a:off x="2935288" y="4565650"/>
          <a:ext cx="6056312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" name="Формула" r:id="rId12" imgW="2476500" imgH="241300" progId="Equation.3">
                  <p:embed/>
                </p:oleObj>
              </mc:Choice>
              <mc:Fallback>
                <p:oleObj name="Формула" r:id="rId12" imgW="2476500" imgH="241300" progId="Equation.3">
                  <p:embed/>
                  <p:pic>
                    <p:nvPicPr>
                      <p:cNvPr id="0" name="Picture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288" y="4565650"/>
                        <a:ext cx="6056312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Прямая со стрелкой 4"/>
          <p:cNvCxnSpPr/>
          <p:nvPr/>
        </p:nvCxnSpPr>
        <p:spPr>
          <a:xfrm flipH="1">
            <a:off x="2643289" y="1566713"/>
            <a:ext cx="501549" cy="1961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3424452" y="2686569"/>
            <a:ext cx="424140" cy="1545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3424453" y="3625334"/>
                <a:ext cx="15439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,</m:t>
                          </m:r>
                          <m:r>
                            <a:rPr lang="ru-RU" b="0" i="1" smtClean="0">
                              <a:latin typeface="Cambria Math"/>
                            </a:rPr>
                            <m:t>4</m:t>
                          </m: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4453" y="3625334"/>
                <a:ext cx="1543993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053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6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6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47" grpId="0"/>
      <p:bldP spid="36948" grpId="0" animBg="1"/>
      <p:bldP spid="2" grpId="0" animBg="1"/>
      <p:bldP spid="82" grpId="0" animBg="1"/>
      <p:bldP spid="8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14"/>
          <p:cNvSpPr txBox="1">
            <a:spLocks noChangeArrowheads="1"/>
          </p:cNvSpPr>
          <p:nvPr/>
        </p:nvSpPr>
        <p:spPr bwMode="auto">
          <a:xfrm>
            <a:off x="304800" y="138174"/>
            <a:ext cx="8839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 b="1" dirty="0" smtClean="0">
                <a:solidFill>
                  <a:srgbClr val="003300"/>
                </a:solidFill>
              </a:rPr>
              <a:t>№</a:t>
            </a:r>
            <a:r>
              <a:rPr lang="en-US" sz="2000" b="1" dirty="0" smtClean="0">
                <a:solidFill>
                  <a:srgbClr val="003300"/>
                </a:solidFill>
              </a:rPr>
              <a:t>10</a:t>
            </a:r>
            <a:r>
              <a:rPr lang="ru-RU" sz="2000" b="1" dirty="0" smtClean="0">
                <a:solidFill>
                  <a:srgbClr val="003300"/>
                </a:solidFill>
              </a:rPr>
              <a:t>. Найдите объём многогранника</a:t>
            </a:r>
            <a:r>
              <a:rPr lang="ru-RU" sz="2000" b="1" dirty="0">
                <a:solidFill>
                  <a:srgbClr val="003300"/>
                </a:solidFill>
              </a:rPr>
              <a:t>, изображенного на рисунке (все двугранные углы прямые).</a:t>
            </a:r>
          </a:p>
        </p:txBody>
      </p:sp>
      <p:sp>
        <p:nvSpPr>
          <p:cNvPr id="11269" name="Freeform 67"/>
          <p:cNvSpPr>
            <a:spLocks/>
          </p:cNvSpPr>
          <p:nvPr/>
        </p:nvSpPr>
        <p:spPr bwMode="auto">
          <a:xfrm>
            <a:off x="692150" y="2997200"/>
            <a:ext cx="1860550" cy="1117600"/>
          </a:xfrm>
          <a:custGeom>
            <a:avLst/>
            <a:gdLst>
              <a:gd name="T0" fmla="*/ 0 w 1172"/>
              <a:gd name="T1" fmla="*/ 1117600 h 704"/>
              <a:gd name="T2" fmla="*/ 1860550 w 1172"/>
              <a:gd name="T3" fmla="*/ 1117600 h 704"/>
              <a:gd name="T4" fmla="*/ 1854200 w 1172"/>
              <a:gd name="T5" fmla="*/ 0 h 704"/>
              <a:gd name="T6" fmla="*/ 0 w 1172"/>
              <a:gd name="T7" fmla="*/ 6350 h 704"/>
              <a:gd name="T8" fmla="*/ 0 w 1172"/>
              <a:gd name="T9" fmla="*/ 1117600 h 7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172" h="704">
                <a:moveTo>
                  <a:pt x="0" y="704"/>
                </a:moveTo>
                <a:lnTo>
                  <a:pt x="1172" y="704"/>
                </a:lnTo>
                <a:lnTo>
                  <a:pt x="1168" y="0"/>
                </a:lnTo>
                <a:lnTo>
                  <a:pt x="0" y="4"/>
                </a:lnTo>
                <a:lnTo>
                  <a:pt x="0" y="704"/>
                </a:lnTo>
                <a:close/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0" name="Freeform 68"/>
          <p:cNvSpPr>
            <a:spLocks/>
          </p:cNvSpPr>
          <p:nvPr/>
        </p:nvSpPr>
        <p:spPr bwMode="auto">
          <a:xfrm>
            <a:off x="704850" y="1352550"/>
            <a:ext cx="2520950" cy="2762250"/>
          </a:xfrm>
          <a:custGeom>
            <a:avLst/>
            <a:gdLst>
              <a:gd name="T0" fmla="*/ 1847850 w 1588"/>
              <a:gd name="T1" fmla="*/ 2762250 h 1740"/>
              <a:gd name="T2" fmla="*/ 2520950 w 1588"/>
              <a:gd name="T3" fmla="*/ 2247900 h 1740"/>
              <a:gd name="T4" fmla="*/ 2501900 w 1588"/>
              <a:gd name="T5" fmla="*/ 1123950 h 1740"/>
              <a:gd name="T6" fmla="*/ 1778000 w 1588"/>
              <a:gd name="T7" fmla="*/ 1130300 h 1740"/>
              <a:gd name="T8" fmla="*/ 1778000 w 1588"/>
              <a:gd name="T9" fmla="*/ 19050 h 1740"/>
              <a:gd name="T10" fmla="*/ 673100 w 1588"/>
              <a:gd name="T11" fmla="*/ 0 h 1740"/>
              <a:gd name="T12" fmla="*/ 336550 w 1588"/>
              <a:gd name="T13" fmla="*/ 273050 h 1740"/>
              <a:gd name="T14" fmla="*/ 336550 w 1588"/>
              <a:gd name="T15" fmla="*/ 1384300 h 1740"/>
              <a:gd name="T16" fmla="*/ 0 w 1588"/>
              <a:gd name="T17" fmla="*/ 1638300 h 174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588" h="1740">
                <a:moveTo>
                  <a:pt x="1164" y="1740"/>
                </a:moveTo>
                <a:lnTo>
                  <a:pt x="1588" y="1416"/>
                </a:lnTo>
                <a:lnTo>
                  <a:pt x="1576" y="708"/>
                </a:lnTo>
                <a:lnTo>
                  <a:pt x="1120" y="712"/>
                </a:lnTo>
                <a:lnTo>
                  <a:pt x="1120" y="12"/>
                </a:lnTo>
                <a:lnTo>
                  <a:pt x="424" y="0"/>
                </a:lnTo>
                <a:lnTo>
                  <a:pt x="212" y="172"/>
                </a:lnTo>
                <a:lnTo>
                  <a:pt x="212" y="872"/>
                </a:lnTo>
                <a:lnTo>
                  <a:pt x="0" y="1032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1" name="Freeform 69"/>
          <p:cNvSpPr>
            <a:spLocks/>
          </p:cNvSpPr>
          <p:nvPr/>
        </p:nvSpPr>
        <p:spPr bwMode="auto">
          <a:xfrm>
            <a:off x="1028700" y="1365250"/>
            <a:ext cx="1447800" cy="260350"/>
          </a:xfrm>
          <a:custGeom>
            <a:avLst/>
            <a:gdLst>
              <a:gd name="T0" fmla="*/ 1447800 w 912"/>
              <a:gd name="T1" fmla="*/ 0 h 164"/>
              <a:gd name="T2" fmla="*/ 1111250 w 912"/>
              <a:gd name="T3" fmla="*/ 260350 h 164"/>
              <a:gd name="T4" fmla="*/ 0 w 912"/>
              <a:gd name="T5" fmla="*/ 260350 h 16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2" h="164">
                <a:moveTo>
                  <a:pt x="912" y="0"/>
                </a:moveTo>
                <a:lnTo>
                  <a:pt x="700" y="164"/>
                </a:lnTo>
                <a:lnTo>
                  <a:pt x="0" y="164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2" name="Freeform 70"/>
          <p:cNvSpPr>
            <a:spLocks/>
          </p:cNvSpPr>
          <p:nvPr/>
        </p:nvSpPr>
        <p:spPr bwMode="auto">
          <a:xfrm>
            <a:off x="1022350" y="1625600"/>
            <a:ext cx="1123950" cy="1117600"/>
          </a:xfrm>
          <a:custGeom>
            <a:avLst/>
            <a:gdLst>
              <a:gd name="T0" fmla="*/ 1123950 w 708"/>
              <a:gd name="T1" fmla="*/ 0 h 704"/>
              <a:gd name="T2" fmla="*/ 1123950 w 708"/>
              <a:gd name="T3" fmla="*/ 1117600 h 704"/>
              <a:gd name="T4" fmla="*/ 0 w 708"/>
              <a:gd name="T5" fmla="*/ 1111250 h 7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08" h="704">
                <a:moveTo>
                  <a:pt x="708" y="0"/>
                </a:moveTo>
                <a:lnTo>
                  <a:pt x="708" y="704"/>
                </a:lnTo>
                <a:lnTo>
                  <a:pt x="0" y="70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3" name="Freeform 71"/>
          <p:cNvSpPr>
            <a:spLocks/>
          </p:cNvSpPr>
          <p:nvPr/>
        </p:nvSpPr>
        <p:spPr bwMode="auto">
          <a:xfrm>
            <a:off x="2146300" y="2476500"/>
            <a:ext cx="336550" cy="260350"/>
          </a:xfrm>
          <a:custGeom>
            <a:avLst/>
            <a:gdLst>
              <a:gd name="T0" fmla="*/ 0 w 212"/>
              <a:gd name="T1" fmla="*/ 260350 h 164"/>
              <a:gd name="T2" fmla="*/ 336550 w 212"/>
              <a:gd name="T3" fmla="*/ 0 h 16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12" h="164">
                <a:moveTo>
                  <a:pt x="0" y="164"/>
                </a:moveTo>
                <a:lnTo>
                  <a:pt x="212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4" name="Freeform 72"/>
          <p:cNvSpPr>
            <a:spLocks/>
          </p:cNvSpPr>
          <p:nvPr/>
        </p:nvSpPr>
        <p:spPr bwMode="auto">
          <a:xfrm>
            <a:off x="2533650" y="2489200"/>
            <a:ext cx="666750" cy="514350"/>
          </a:xfrm>
          <a:custGeom>
            <a:avLst/>
            <a:gdLst>
              <a:gd name="T0" fmla="*/ 0 w 420"/>
              <a:gd name="T1" fmla="*/ 514350 h 324"/>
              <a:gd name="T2" fmla="*/ 666750 w 420"/>
              <a:gd name="T3" fmla="*/ 0 h 32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20" h="324">
                <a:moveTo>
                  <a:pt x="0" y="324"/>
                </a:moveTo>
                <a:lnTo>
                  <a:pt x="42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938" name="Text Box 74"/>
          <p:cNvSpPr txBox="1">
            <a:spLocks noChangeArrowheads="1"/>
          </p:cNvSpPr>
          <p:nvPr/>
        </p:nvSpPr>
        <p:spPr bwMode="auto">
          <a:xfrm>
            <a:off x="838200" y="12192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36939" name="Text Box 75"/>
          <p:cNvSpPr txBox="1">
            <a:spLocks noChangeArrowheads="1"/>
          </p:cNvSpPr>
          <p:nvPr/>
        </p:nvSpPr>
        <p:spPr bwMode="auto">
          <a:xfrm>
            <a:off x="741363" y="1968500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sp>
        <p:nvSpPr>
          <p:cNvPr id="36940" name="Text Box 76"/>
          <p:cNvSpPr txBox="1">
            <a:spLocks noChangeArrowheads="1"/>
          </p:cNvSpPr>
          <p:nvPr/>
        </p:nvSpPr>
        <p:spPr bwMode="auto">
          <a:xfrm>
            <a:off x="1624528" y="938393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941" name="Text Box 77"/>
          <p:cNvSpPr txBox="1">
            <a:spLocks noChangeArrowheads="1"/>
          </p:cNvSpPr>
          <p:nvPr/>
        </p:nvSpPr>
        <p:spPr bwMode="auto">
          <a:xfrm>
            <a:off x="1339850" y="22860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</a:p>
        </p:txBody>
      </p:sp>
      <p:sp>
        <p:nvSpPr>
          <p:cNvPr id="36942" name="Text Box 78"/>
          <p:cNvSpPr txBox="1">
            <a:spLocks noChangeArrowheads="1"/>
          </p:cNvSpPr>
          <p:nvPr/>
        </p:nvSpPr>
        <p:spPr bwMode="auto">
          <a:xfrm>
            <a:off x="2819400" y="37338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sp>
        <p:nvSpPr>
          <p:cNvPr id="36943" name="Text Box 79"/>
          <p:cNvSpPr txBox="1">
            <a:spLocks noChangeArrowheads="1"/>
          </p:cNvSpPr>
          <p:nvPr/>
        </p:nvSpPr>
        <p:spPr bwMode="auto">
          <a:xfrm>
            <a:off x="1447800" y="40386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11281" name="Freeform 80"/>
          <p:cNvSpPr>
            <a:spLocks/>
          </p:cNvSpPr>
          <p:nvPr/>
        </p:nvSpPr>
        <p:spPr bwMode="auto">
          <a:xfrm>
            <a:off x="1371600" y="1371600"/>
            <a:ext cx="1835150" cy="2235200"/>
          </a:xfrm>
          <a:custGeom>
            <a:avLst/>
            <a:gdLst>
              <a:gd name="T0" fmla="*/ 0 w 1156"/>
              <a:gd name="T1" fmla="*/ 0 h 1408"/>
              <a:gd name="T2" fmla="*/ 0 w 1156"/>
              <a:gd name="T3" fmla="*/ 2235200 h 1408"/>
              <a:gd name="T4" fmla="*/ 1835150 w 1156"/>
              <a:gd name="T5" fmla="*/ 2235200 h 14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56" h="1408">
                <a:moveTo>
                  <a:pt x="0" y="0"/>
                </a:moveTo>
                <a:lnTo>
                  <a:pt x="0" y="1408"/>
                </a:lnTo>
                <a:lnTo>
                  <a:pt x="1156" y="140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2" name="Line 81"/>
          <p:cNvSpPr>
            <a:spLocks noChangeShapeType="1"/>
          </p:cNvSpPr>
          <p:nvPr/>
        </p:nvSpPr>
        <p:spPr bwMode="auto">
          <a:xfrm flipH="1">
            <a:off x="685800" y="3581400"/>
            <a:ext cx="68580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947" name="Text Box 83"/>
          <p:cNvSpPr txBox="1">
            <a:spLocks noChangeArrowheads="1"/>
          </p:cNvSpPr>
          <p:nvPr/>
        </p:nvSpPr>
        <p:spPr bwMode="auto">
          <a:xfrm>
            <a:off x="381000" y="327660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sp>
        <p:nvSpPr>
          <p:cNvPr id="36948" name="Freeform 84"/>
          <p:cNvSpPr>
            <a:spLocks/>
          </p:cNvSpPr>
          <p:nvPr/>
        </p:nvSpPr>
        <p:spPr bwMode="auto">
          <a:xfrm>
            <a:off x="1016000" y="2451100"/>
            <a:ext cx="1460500" cy="292100"/>
          </a:xfrm>
          <a:custGeom>
            <a:avLst/>
            <a:gdLst>
              <a:gd name="T0" fmla="*/ 1117600 w 920"/>
              <a:gd name="T1" fmla="*/ 279400 h 184"/>
              <a:gd name="T2" fmla="*/ 1460500 w 920"/>
              <a:gd name="T3" fmla="*/ 12700 h 184"/>
              <a:gd name="T4" fmla="*/ 381000 w 920"/>
              <a:gd name="T5" fmla="*/ 0 h 184"/>
              <a:gd name="T6" fmla="*/ 0 w 920"/>
              <a:gd name="T7" fmla="*/ 292100 h 184"/>
              <a:gd name="T8" fmla="*/ 1117600 w 920"/>
              <a:gd name="T9" fmla="*/ 279400 h 1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20" h="184">
                <a:moveTo>
                  <a:pt x="704" y="176"/>
                </a:moveTo>
                <a:lnTo>
                  <a:pt x="920" y="8"/>
                </a:lnTo>
                <a:lnTo>
                  <a:pt x="240" y="0"/>
                </a:lnTo>
                <a:lnTo>
                  <a:pt x="0" y="184"/>
                </a:lnTo>
                <a:lnTo>
                  <a:pt x="704" y="176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50998"/>
                </a:schemeClr>
              </a:gs>
              <a:gs pos="100000">
                <a:srgbClr val="FF0000">
                  <a:alpha val="46001"/>
                </a:srgb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/>
          </a:p>
        </p:txBody>
      </p:sp>
      <p:graphicFrame>
        <p:nvGraphicFramePr>
          <p:cNvPr id="36967" name="Object 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660403"/>
              </p:ext>
            </p:extLst>
          </p:nvPr>
        </p:nvGraphicFramePr>
        <p:xfrm>
          <a:off x="5080000" y="1439863"/>
          <a:ext cx="2422525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Формула" r:id="rId3" imgW="990170" imgH="215806" progId="Equation.3">
                  <p:embed/>
                </p:oleObj>
              </mc:Choice>
              <mc:Fallback>
                <p:oleObj name="Формула" r:id="rId3" imgW="990170" imgH="215806" progId="Equation.3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1439863"/>
                        <a:ext cx="2422525" cy="525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978" name="Text Box 114"/>
          <p:cNvSpPr txBox="1">
            <a:spLocks noChangeArrowheads="1"/>
          </p:cNvSpPr>
          <p:nvPr/>
        </p:nvSpPr>
        <p:spPr bwMode="auto">
          <a:xfrm>
            <a:off x="6705600" y="2501903"/>
            <a:ext cx="184150" cy="523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  <a:sym typeface="Symbol" pitchFamily="18" charset="2"/>
            </a:endParaRPr>
          </a:p>
        </p:txBody>
      </p:sp>
      <p:graphicFrame>
        <p:nvGraphicFramePr>
          <p:cNvPr id="36984" name="Object 1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232222"/>
              </p:ext>
            </p:extLst>
          </p:nvPr>
        </p:nvGraphicFramePr>
        <p:xfrm>
          <a:off x="4857750" y="2949575"/>
          <a:ext cx="2452688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name="Формула" r:id="rId5" imgW="1002865" imgH="215806" progId="Equation.3">
                  <p:embed/>
                </p:oleObj>
              </mc:Choice>
              <mc:Fallback>
                <p:oleObj name="Формула" r:id="rId5" imgW="1002865" imgH="215806" progId="Equation.3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2949575"/>
                        <a:ext cx="2452688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987" name="Group 123"/>
          <p:cNvGrpSpPr>
            <a:grpSpLocks/>
          </p:cNvGrpSpPr>
          <p:nvPr/>
        </p:nvGrpSpPr>
        <p:grpSpPr bwMode="auto">
          <a:xfrm>
            <a:off x="4724400" y="5867400"/>
            <a:ext cx="3671888" cy="646113"/>
            <a:chOff x="3024" y="1408"/>
            <a:chExt cx="2313" cy="407"/>
          </a:xfrm>
        </p:grpSpPr>
        <p:grpSp>
          <p:nvGrpSpPr>
            <p:cNvPr id="11297" name="Group 124"/>
            <p:cNvGrpSpPr>
              <a:grpSpLocks/>
            </p:cNvGrpSpPr>
            <p:nvPr/>
          </p:nvGrpSpPr>
          <p:grpSpPr bwMode="auto">
            <a:xfrm>
              <a:off x="4390" y="1512"/>
              <a:ext cx="579" cy="236"/>
              <a:chOff x="1849" y="2478"/>
              <a:chExt cx="657" cy="374"/>
            </a:xfrm>
          </p:grpSpPr>
          <p:sp>
            <p:nvSpPr>
              <p:cNvPr id="11312" name="Text Box 125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1313" name="Text Box 126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11314" name="Text Box 127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11315" name="Text Box 128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11316" name="Text Box 129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11298" name="Rectangle 130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9" name="AutoShape 131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0" name="Text Box 132"/>
            <p:cNvSpPr txBox="1">
              <a:spLocks noChangeArrowheads="1"/>
            </p:cNvSpPr>
            <p:nvPr/>
          </p:nvSpPr>
          <p:spPr bwMode="auto">
            <a:xfrm>
              <a:off x="3144" y="1499"/>
              <a:ext cx="43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 dirty="0">
                  <a:cs typeface="Arial" charset="0"/>
                </a:rPr>
                <a:t>В 9</a:t>
              </a:r>
            </a:p>
          </p:txBody>
        </p:sp>
        <p:sp>
          <p:nvSpPr>
            <p:cNvPr id="11301" name="Rectangle 133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2" name="Rectangle 134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3" name="Rectangle 135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>
                <a:cs typeface="Arial" charset="0"/>
              </a:endParaRPr>
            </a:p>
          </p:txBody>
        </p:sp>
        <p:sp>
          <p:nvSpPr>
            <p:cNvPr id="11304" name="Rectangle 136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5" name="Rectangle 137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6" name="Rectangle 138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7" name="Text Box 139"/>
            <p:cNvSpPr txBox="1">
              <a:spLocks noChangeArrowheads="1"/>
            </p:cNvSpPr>
            <p:nvPr/>
          </p:nvSpPr>
          <p:spPr bwMode="auto">
            <a:xfrm>
              <a:off x="3923" y="1436"/>
              <a:ext cx="30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200" b="1">
                <a:cs typeface="Arial" charset="0"/>
              </a:endParaRPr>
            </a:p>
          </p:txBody>
        </p:sp>
        <p:sp>
          <p:nvSpPr>
            <p:cNvPr id="11308" name="Text Box 140"/>
            <p:cNvSpPr txBox="1">
              <a:spLocks noChangeArrowheads="1"/>
            </p:cNvSpPr>
            <p:nvPr/>
          </p:nvSpPr>
          <p:spPr bwMode="auto">
            <a:xfrm>
              <a:off x="4470" y="1439"/>
              <a:ext cx="30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200" b="1">
                <a:cs typeface="Arial" charset="0"/>
              </a:endParaRPr>
            </a:p>
          </p:txBody>
        </p:sp>
        <p:sp>
          <p:nvSpPr>
            <p:cNvPr id="11309" name="Text Box 141"/>
            <p:cNvSpPr txBox="1">
              <a:spLocks noChangeArrowheads="1"/>
            </p:cNvSpPr>
            <p:nvPr/>
          </p:nvSpPr>
          <p:spPr bwMode="auto">
            <a:xfrm>
              <a:off x="3642" y="1408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3600" b="1" dirty="0" smtClean="0">
                  <a:cs typeface="Arial" charset="0"/>
                </a:rPr>
                <a:t>8</a:t>
              </a:r>
              <a:endParaRPr lang="ru-RU" sz="3600" b="1" dirty="0">
                <a:cs typeface="Arial" charset="0"/>
              </a:endParaRPr>
            </a:p>
          </p:txBody>
        </p:sp>
        <p:sp>
          <p:nvSpPr>
            <p:cNvPr id="11310" name="Text Box 142"/>
            <p:cNvSpPr txBox="1">
              <a:spLocks noChangeArrowheads="1"/>
            </p:cNvSpPr>
            <p:nvPr/>
          </p:nvSpPr>
          <p:spPr bwMode="auto">
            <a:xfrm>
              <a:off x="3925" y="1411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3600" b="1" dirty="0" smtClean="0">
                  <a:cs typeface="Arial" charset="0"/>
                </a:rPr>
                <a:t>4</a:t>
              </a:r>
              <a:endParaRPr lang="ru-RU" sz="3600" b="1" dirty="0">
                <a:cs typeface="Arial" charset="0"/>
              </a:endParaRPr>
            </a:p>
          </p:txBody>
        </p:sp>
        <p:sp>
          <p:nvSpPr>
            <p:cNvPr id="11311" name="Text Box 143"/>
            <p:cNvSpPr txBox="1">
              <a:spLocks noChangeArrowheads="1"/>
            </p:cNvSpPr>
            <p:nvPr/>
          </p:nvSpPr>
          <p:spPr bwMode="auto">
            <a:xfrm>
              <a:off x="4239" y="1410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600" b="1" dirty="0">
                <a:cs typeface="Arial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511768" y="1371686"/>
                <a:ext cx="15439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3,2,4</m:t>
                          </m: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1768" y="1371686"/>
                <a:ext cx="1543993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3367811" y="2501903"/>
                <a:ext cx="15439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3,5,4</m:t>
                          </m: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7811" y="2501903"/>
                <a:ext cx="1543993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324198"/>
              </p:ext>
            </p:extLst>
          </p:nvPr>
        </p:nvGraphicFramePr>
        <p:xfrm>
          <a:off x="3990975" y="4565650"/>
          <a:ext cx="3944938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5" name="Формула" r:id="rId9" imgW="1612900" imgH="241300" progId="Equation.3">
                  <p:embed/>
                </p:oleObj>
              </mc:Choice>
              <mc:Fallback>
                <p:oleObj name="Формула" r:id="rId9" imgW="1612900" imgH="241300" progId="Equation.3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975" y="4565650"/>
                        <a:ext cx="3944938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Прямая со стрелкой 4"/>
          <p:cNvCxnSpPr/>
          <p:nvPr/>
        </p:nvCxnSpPr>
        <p:spPr>
          <a:xfrm flipH="1">
            <a:off x="2552700" y="1741018"/>
            <a:ext cx="314325" cy="1038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3283764" y="2871235"/>
            <a:ext cx="424140" cy="1545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779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6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6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47" grpId="0"/>
      <p:bldP spid="36948" grpId="0" animBg="1"/>
      <p:bldP spid="2" grpId="0" animBg="1"/>
      <p:bldP spid="8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Домашнее задание</a:t>
            </a:r>
            <a:br>
              <a:rPr lang="ru-RU" b="1" i="1" dirty="0" smtClean="0"/>
            </a:br>
            <a:r>
              <a:rPr lang="ru-RU" b="1" i="1" dirty="0" smtClean="0"/>
              <a:t>№1-10.</a:t>
            </a:r>
            <a:br>
              <a:rPr lang="ru-RU" b="1" i="1" dirty="0" smtClean="0"/>
            </a:br>
            <a:r>
              <a:rPr lang="ru-RU" b="1" i="1" dirty="0" smtClean="0"/>
              <a:t>Приложение</a:t>
            </a:r>
            <a:r>
              <a:rPr lang="en-US" b="1" i="1" dirty="0" smtClean="0"/>
              <a:t> 3</a:t>
            </a:r>
            <a:r>
              <a:rPr lang="ru-RU" b="1" i="1" dirty="0" smtClean="0"/>
              <a:t>.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262421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3300"/>
                </a:solidFill>
              </a:rPr>
              <a:t>Прямоугольный параллелепипед</a:t>
            </a:r>
          </a:p>
        </p:txBody>
      </p:sp>
      <p:pic>
        <p:nvPicPr>
          <p:cNvPr id="5" name="Объект 4" descr="C:\Documents and Settings\Учитель\Мои документы\Мои рисунки\Изображение2\Изображение2 055.jpg"/>
          <p:cNvPicPr>
            <a:picLocks noGrp="1"/>
          </p:cNvPicPr>
          <p:nvPr>
            <p:ph sz="half" idx="1"/>
          </p:nvPr>
        </p:nvPicPr>
        <p:blipFill rotWithShape="1">
          <a:blip r:embed="rId2"/>
          <a:srcRect l="5099" t="9312" r="53030" b="8367"/>
          <a:stretch/>
        </p:blipFill>
        <p:spPr bwMode="auto">
          <a:xfrm>
            <a:off x="323528" y="1268760"/>
            <a:ext cx="4032448" cy="547260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Объект 5" descr="C:\Documents and Settings\Учитель\Мои документы\Мои рисунки\Изображение2\Изображение2 055.jpg"/>
          <p:cNvPicPr>
            <a:picLocks noGrp="1"/>
          </p:cNvPicPr>
          <p:nvPr>
            <p:ph sz="half" idx="2"/>
          </p:nvPr>
        </p:nvPicPr>
        <p:blipFill rotWithShape="1">
          <a:blip r:embed="rId2"/>
          <a:srcRect l="52854" t="9312" r="7138" b="9447"/>
          <a:stretch/>
        </p:blipFill>
        <p:spPr bwMode="auto">
          <a:xfrm>
            <a:off x="5076056" y="1268760"/>
            <a:ext cx="3672408" cy="547260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7086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Line 13"/>
          <p:cNvSpPr>
            <a:spLocks noChangeShapeType="1"/>
          </p:cNvSpPr>
          <p:nvPr/>
        </p:nvSpPr>
        <p:spPr bwMode="auto">
          <a:xfrm flipH="1">
            <a:off x="566989" y="5011936"/>
            <a:ext cx="838200" cy="609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824" name="Text Box 56"/>
          <p:cNvSpPr txBox="1">
            <a:spLocks noChangeArrowheads="1"/>
          </p:cNvSpPr>
          <p:nvPr/>
        </p:nvSpPr>
        <p:spPr bwMode="auto">
          <a:xfrm>
            <a:off x="3233989" y="5085184"/>
            <a:ext cx="438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</a:t>
            </a:r>
            <a:endParaRPr lang="ru-RU" sz="4000" b="1" i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192641" y="0"/>
            <a:ext cx="88392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rgbClr val="003300"/>
                </a:solidFill>
              </a:rPr>
              <a:t>Формулы полной поверхности и объёма </a:t>
            </a:r>
          </a:p>
          <a:p>
            <a:pPr algn="ctr">
              <a:defRPr/>
            </a:pPr>
            <a:r>
              <a:rPr lang="ru-RU" sz="3200" b="1" dirty="0" smtClean="0">
                <a:solidFill>
                  <a:srgbClr val="003300"/>
                </a:solidFill>
              </a:rPr>
              <a:t>прямоугольного </a:t>
            </a:r>
            <a:r>
              <a:rPr lang="ru-RU" sz="3200" b="1" dirty="0">
                <a:solidFill>
                  <a:srgbClr val="003300"/>
                </a:solidFill>
              </a:rPr>
              <a:t>параллелепипеда</a:t>
            </a:r>
          </a:p>
        </p:txBody>
      </p:sp>
      <p:sp>
        <p:nvSpPr>
          <p:cNvPr id="4106" name="Freeform 14"/>
          <p:cNvSpPr>
            <a:spLocks/>
          </p:cNvSpPr>
          <p:nvPr/>
        </p:nvSpPr>
        <p:spPr bwMode="auto">
          <a:xfrm>
            <a:off x="566989" y="3106936"/>
            <a:ext cx="3171825" cy="2528888"/>
          </a:xfrm>
          <a:custGeom>
            <a:avLst/>
            <a:gdLst>
              <a:gd name="T0" fmla="*/ 0 w 1998"/>
              <a:gd name="T1" fmla="*/ 666750 h 1593"/>
              <a:gd name="T2" fmla="*/ 0 w 1998"/>
              <a:gd name="T3" fmla="*/ 2524125 h 1593"/>
              <a:gd name="T4" fmla="*/ 2324100 w 1998"/>
              <a:gd name="T5" fmla="*/ 2528888 h 1593"/>
              <a:gd name="T6" fmla="*/ 2298700 w 1998"/>
              <a:gd name="T7" fmla="*/ 685800 h 1593"/>
              <a:gd name="T8" fmla="*/ 4763 w 1998"/>
              <a:gd name="T9" fmla="*/ 666750 h 1593"/>
              <a:gd name="T10" fmla="*/ 838200 w 1998"/>
              <a:gd name="T11" fmla="*/ 0 h 1593"/>
              <a:gd name="T12" fmla="*/ 3171825 w 1998"/>
              <a:gd name="T13" fmla="*/ 9525 h 1593"/>
              <a:gd name="T14" fmla="*/ 2311400 w 1998"/>
              <a:gd name="T15" fmla="*/ 685800 h 159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998" h="1593">
                <a:moveTo>
                  <a:pt x="0" y="420"/>
                </a:moveTo>
                <a:lnTo>
                  <a:pt x="0" y="1590"/>
                </a:lnTo>
                <a:lnTo>
                  <a:pt x="1464" y="1593"/>
                </a:lnTo>
                <a:lnTo>
                  <a:pt x="1448" y="432"/>
                </a:lnTo>
                <a:lnTo>
                  <a:pt x="3" y="420"/>
                </a:lnTo>
                <a:lnTo>
                  <a:pt x="528" y="0"/>
                </a:lnTo>
                <a:lnTo>
                  <a:pt x="1998" y="6"/>
                </a:lnTo>
                <a:lnTo>
                  <a:pt x="1456" y="432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7" name="Freeform 15"/>
          <p:cNvSpPr>
            <a:spLocks/>
          </p:cNvSpPr>
          <p:nvPr/>
        </p:nvSpPr>
        <p:spPr bwMode="auto">
          <a:xfrm>
            <a:off x="2905377" y="3135511"/>
            <a:ext cx="838200" cy="2500313"/>
          </a:xfrm>
          <a:custGeom>
            <a:avLst/>
            <a:gdLst>
              <a:gd name="T0" fmla="*/ 0 w 528"/>
              <a:gd name="T1" fmla="*/ 2500313 h 1575"/>
              <a:gd name="T2" fmla="*/ 838200 w 528"/>
              <a:gd name="T3" fmla="*/ 1843088 h 1575"/>
              <a:gd name="T4" fmla="*/ 823913 w 528"/>
              <a:gd name="T5" fmla="*/ 0 h 157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8" h="1575">
                <a:moveTo>
                  <a:pt x="0" y="1575"/>
                </a:moveTo>
                <a:lnTo>
                  <a:pt x="528" y="1161"/>
                </a:lnTo>
                <a:lnTo>
                  <a:pt x="519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8" name="Freeform 16"/>
          <p:cNvSpPr>
            <a:spLocks/>
          </p:cNvSpPr>
          <p:nvPr/>
        </p:nvSpPr>
        <p:spPr bwMode="auto">
          <a:xfrm>
            <a:off x="1405189" y="3106936"/>
            <a:ext cx="2333625" cy="1885950"/>
          </a:xfrm>
          <a:custGeom>
            <a:avLst/>
            <a:gdLst>
              <a:gd name="T0" fmla="*/ 2333625 w 1470"/>
              <a:gd name="T1" fmla="*/ 1871663 h 1188"/>
              <a:gd name="T2" fmla="*/ 4763 w 1470"/>
              <a:gd name="T3" fmla="*/ 1885950 h 1188"/>
              <a:gd name="T4" fmla="*/ 0 w 1470"/>
              <a:gd name="T5" fmla="*/ 0 h 1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70" h="1188">
                <a:moveTo>
                  <a:pt x="1470" y="1179"/>
                </a:moveTo>
                <a:lnTo>
                  <a:pt x="3" y="1188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1473200" y="5733256"/>
            <a:ext cx="438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</a:t>
            </a:r>
            <a:endParaRPr lang="ru-RU" sz="4000" b="1" i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3279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085841"/>
              </p:ext>
            </p:extLst>
          </p:nvPr>
        </p:nvGraphicFramePr>
        <p:xfrm>
          <a:off x="4100764" y="1412776"/>
          <a:ext cx="4770813" cy="799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" name="Формула" r:id="rId3" imgW="1358900" imgH="228600" progId="Equation.3">
                  <p:embed/>
                </p:oleObj>
              </mc:Choice>
              <mc:Fallback>
                <p:oleObj name="Формула" r:id="rId3" imgW="1358900" imgH="228600" progId="Equation.3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0764" y="1412776"/>
                        <a:ext cx="4770813" cy="799654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25" name="Text Box 57"/>
          <p:cNvSpPr txBox="1">
            <a:spLocks noChangeArrowheads="1"/>
          </p:cNvSpPr>
          <p:nvPr/>
        </p:nvSpPr>
        <p:spPr bwMode="auto">
          <a:xfrm>
            <a:off x="3691189" y="3640336"/>
            <a:ext cx="4095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</a:t>
            </a:r>
            <a:endParaRPr lang="ru-RU" sz="4000" b="1" i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32826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250932"/>
              </p:ext>
            </p:extLst>
          </p:nvPr>
        </p:nvGraphicFramePr>
        <p:xfrm>
          <a:off x="5148064" y="4690850"/>
          <a:ext cx="3672408" cy="834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" name="Формула" r:id="rId5" imgW="1155700" imgH="228600" progId="Equation.3">
                  <p:embed/>
                </p:oleObj>
              </mc:Choice>
              <mc:Fallback>
                <p:oleObj name="Формула" r:id="rId5" imgW="1155700" imgH="228600" progId="Equation.3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4690850"/>
                        <a:ext cx="3672408" cy="83427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828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0134588"/>
              </p:ext>
            </p:extLst>
          </p:nvPr>
        </p:nvGraphicFramePr>
        <p:xfrm>
          <a:off x="5796136" y="5786859"/>
          <a:ext cx="2984095" cy="849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" name="Формула" r:id="rId7" imgW="800100" imgH="228600" progId="Equation.3">
                  <p:embed/>
                </p:oleObj>
              </mc:Choice>
              <mc:Fallback>
                <p:oleObj name="Формула" r:id="rId7" imgW="800100" imgH="228600" progId="Equation.3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5786859"/>
                        <a:ext cx="2984095" cy="849367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861924"/>
              </p:ext>
            </p:extLst>
          </p:nvPr>
        </p:nvGraphicFramePr>
        <p:xfrm>
          <a:off x="5580112" y="2344515"/>
          <a:ext cx="3240359" cy="2041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" name="Формула" r:id="rId9" imgW="685800" imgH="431800" progId="Equation.3">
                  <p:embed/>
                </p:oleObj>
              </mc:Choice>
              <mc:Fallback>
                <p:oleObj name="Формула" r:id="rId9" imgW="685800" imgH="431800" progId="Equation.3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2344515"/>
                        <a:ext cx="3240359" cy="2041152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7505" y="1412776"/>
                <a:ext cx="3888432" cy="721801"/>
              </a:xfrm>
              <a:prstGeom prst="rect">
                <a:avLst/>
              </a:prstGeom>
              <a:noFill/>
              <a:ln w="28575">
                <a:solidFill>
                  <a:srgbClr val="00330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/>
                          </a:rPr>
                          <m:t>𝒅</m:t>
                        </m:r>
                      </m:e>
                      <m:sup>
                        <m:r>
                          <a:rPr lang="en-US" sz="40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US" sz="40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40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en-US" sz="40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1" dirty="0" smtClean="0">
                            <a:latin typeface="Cambria Math"/>
                          </a:rPr>
                          <m:t>𝒄</m:t>
                        </m:r>
                      </m:e>
                      <m:sup>
                        <m:r>
                          <a:rPr lang="en-US" sz="4000" b="1" i="1" dirty="0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5" y="1412776"/>
                <a:ext cx="3888432" cy="721801"/>
              </a:xfrm>
              <a:prstGeom prst="rect">
                <a:avLst/>
              </a:prstGeom>
              <a:blipFill rotWithShape="1">
                <a:blip r:embed="rId11"/>
                <a:stretch>
                  <a:fillRect t="-10569" b="-32520"/>
                </a:stretch>
              </a:blipFill>
              <a:ln w="28575">
                <a:solidFill>
                  <a:srgbClr val="0033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>
            <a:endCxn id="4108" idx="2"/>
          </p:cNvCxnSpPr>
          <p:nvPr/>
        </p:nvCxnSpPr>
        <p:spPr>
          <a:xfrm flipH="1" flipV="1">
            <a:off x="1405189" y="3106936"/>
            <a:ext cx="1500188" cy="2514600"/>
          </a:xfrm>
          <a:prstGeom prst="line">
            <a:avLst/>
          </a:prstGeom>
          <a:ln w="2857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588734" y="4149080"/>
            <a:ext cx="4555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smtClean="0"/>
              <a:t>d</a:t>
            </a:r>
            <a:endParaRPr lang="ru-RU" sz="4000" b="1" i="1" dirty="0"/>
          </a:p>
        </p:txBody>
      </p:sp>
    </p:spTree>
    <p:extLst>
      <p:ext uri="{BB962C8B-B14F-4D97-AF65-F5344CB8AC3E}">
        <p14:creationId xmlns:p14="http://schemas.microsoft.com/office/powerpoint/2010/main" val="1997116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2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2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№1.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16832"/>
            <a:ext cx="3151529" cy="3976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35923"/>
            <a:ext cx="6264696" cy="1640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 flipH="1" flipV="1">
            <a:off x="625015" y="3128936"/>
            <a:ext cx="2232248" cy="1800200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83568" y="5912819"/>
                <a:ext cx="7272808" cy="682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dirty="0" smtClean="0"/>
                  <a:t>C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3600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3600" b="1" i="1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sz="3600" b="1" i="1"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en-US" sz="3600" b="1" i="1">
                            <a:latin typeface="Cambria Math"/>
                          </a:rPr>
                          <m:t>𝟐</m:t>
                        </m:r>
                      </m:sup>
                    </m:sSubSup>
                  </m:oMath>
                </a14:m>
                <a:r>
                  <a:rPr lang="en-US" sz="3600" b="1" dirty="0" smtClean="0"/>
                  <a:t>= 4²</a:t>
                </a:r>
                <a:r>
                  <a:rPr lang="en-US" sz="3600" b="1" dirty="0"/>
                  <a:t>+ 5² +3² </a:t>
                </a:r>
                <a:r>
                  <a:rPr lang="en-US" sz="3600" b="1" dirty="0" smtClean="0"/>
                  <a:t>=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5912819"/>
                <a:ext cx="7272808" cy="682110"/>
              </a:xfrm>
              <a:prstGeom prst="rect">
                <a:avLst/>
              </a:prstGeom>
              <a:blipFill rotWithShape="1">
                <a:blip r:embed="rId5"/>
                <a:stretch>
                  <a:fillRect l="-2515" t="-8036" b="-330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039669" y="1916832"/>
                <a:ext cx="2116507" cy="682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dirty="0" smtClean="0"/>
                  <a:t>C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3600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3600" b="1" i="1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sz="3600" b="1" i="1"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en-US" sz="3600" b="1" i="1">
                            <a:latin typeface="Cambria Math"/>
                          </a:rPr>
                          <m:t>𝟐</m:t>
                        </m:r>
                      </m:sup>
                    </m:sSubSup>
                  </m:oMath>
                </a14:m>
                <a:r>
                  <a:rPr lang="en-US" sz="3600" b="1" dirty="0" smtClean="0"/>
                  <a:t>= </a:t>
                </a:r>
                <a:r>
                  <a:rPr lang="ru-RU" sz="3600" b="1" dirty="0"/>
                  <a:t>?</a:t>
                </a: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9669" y="1916832"/>
                <a:ext cx="2116507" cy="682110"/>
              </a:xfrm>
              <a:prstGeom prst="rect">
                <a:avLst/>
              </a:prstGeom>
              <a:blipFill rotWithShape="1">
                <a:blip r:embed="rId6"/>
                <a:stretch>
                  <a:fillRect l="-8934" t="-8036" b="-330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4630758" y="5948598"/>
            <a:ext cx="30508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/>
              <a:t>16+25+9 </a:t>
            </a:r>
            <a:r>
              <a:rPr lang="ru-RU" sz="3600" b="1" dirty="0" smtClean="0"/>
              <a:t> </a:t>
            </a:r>
            <a:r>
              <a:rPr lang="en-US" sz="3600" b="1" dirty="0" smtClean="0"/>
              <a:t>=</a:t>
            </a:r>
            <a:r>
              <a:rPr lang="ru-RU" sz="3600" b="1" dirty="0" smtClean="0"/>
              <a:t>  </a:t>
            </a:r>
            <a:r>
              <a:rPr lang="en-US" sz="3600" b="1" dirty="0" smtClean="0">
                <a:solidFill>
                  <a:srgbClr val="FF0000"/>
                </a:solidFill>
              </a:rPr>
              <a:t>50</a:t>
            </a:r>
            <a:r>
              <a:rPr lang="ru-RU" sz="3600" b="1" dirty="0" smtClean="0"/>
              <a:t>.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08517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№2.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1772816"/>
            <a:ext cx="4704523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436096" y="2348880"/>
                <a:ext cx="211650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dirty="0"/>
                  <a:t>A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3600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3600" b="1" i="1" smtClean="0">
                            <a:latin typeface="Cambria Math"/>
                          </a:rPr>
                          <m:t>𝑫</m:t>
                        </m:r>
                      </m:e>
                      <m:sub>
                        <m:r>
                          <a:rPr lang="en-US" sz="3600" b="1" i="1">
                            <a:latin typeface="Cambria Math"/>
                          </a:rPr>
                          <m:t>𝟏</m:t>
                        </m:r>
                      </m:sub>
                      <m:sup/>
                    </m:sSubSup>
                  </m:oMath>
                </a14:m>
                <a:r>
                  <a:rPr lang="en-US" sz="3600" b="1" dirty="0" smtClean="0"/>
                  <a:t>= </a:t>
                </a:r>
                <a:r>
                  <a:rPr lang="ru-RU" sz="3600" b="1" dirty="0"/>
                  <a:t>?</a:t>
                </a: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2348880"/>
                <a:ext cx="2116507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8934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923342" y="5517232"/>
                <a:ext cx="3197991" cy="8201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/>
                  <a:t>AD₁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600" b="1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36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latin typeface="Cambria Math"/>
                              </a:rPr>
                              <m:t>𝟒</m:t>
                            </m:r>
                          </m:e>
                          <m:sup>
                            <m:r>
                              <a:rPr lang="en-US" sz="3600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ru-RU" sz="36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latin typeface="Cambria Math"/>
                              </a:rPr>
                              <m:t>𝟑</m:t>
                            </m:r>
                          </m:e>
                          <m:sup>
                            <m:r>
                              <a:rPr lang="en-US" sz="3600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342" y="5517232"/>
                <a:ext cx="3197991" cy="820161"/>
              </a:xfrm>
              <a:prstGeom prst="rect">
                <a:avLst/>
              </a:prstGeom>
              <a:blipFill rotWithShape="1">
                <a:blip r:embed="rId4"/>
                <a:stretch>
                  <a:fillRect l="-5714" b="-274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185" y="260648"/>
            <a:ext cx="6551714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 flipV="1">
            <a:off x="923342" y="2839660"/>
            <a:ext cx="2664296" cy="199706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3419872" y="4653136"/>
            <a:ext cx="167766" cy="1835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436096" y="3645024"/>
                <a:ext cx="204248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/>
                  <a:t>В</a:t>
                </a:r>
                <a:r>
                  <a:rPr lang="ru-RU" dirty="0" smtClean="0"/>
                  <a:t> ∆ </a:t>
                </a:r>
                <a:r>
                  <a:rPr lang="en-US" sz="3600" b="1" dirty="0" smtClean="0"/>
                  <a:t>A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3600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3600" b="1" i="1" smtClean="0">
                            <a:latin typeface="Cambria Math"/>
                          </a:rPr>
                          <m:t>𝑫</m:t>
                        </m:r>
                      </m:e>
                      <m:sub>
                        <m:r>
                          <a:rPr lang="en-US" sz="3600" b="1" i="1">
                            <a:latin typeface="Cambria Math"/>
                          </a:rPr>
                          <m:t>𝟏</m:t>
                        </m:r>
                      </m:sub>
                      <m:sup/>
                    </m:sSubSup>
                    <m:r>
                      <a:rPr lang="en-US" sz="3600" b="1" i="1" smtClean="0">
                        <a:latin typeface="Cambria Math"/>
                      </a:rPr>
                      <m:t>𝑫</m:t>
                    </m:r>
                    <m:r>
                      <a:rPr lang="en-US" sz="3600" b="1" i="1" smtClean="0">
                        <a:latin typeface="Cambria Math"/>
                      </a:rPr>
                      <m:t> </m:t>
                    </m:r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3645024"/>
                <a:ext cx="2042482" cy="646331"/>
              </a:xfrm>
              <a:prstGeom prst="rect">
                <a:avLst/>
              </a:prstGeom>
              <a:blipFill rotWithShape="1">
                <a:blip r:embed="rId7"/>
                <a:stretch>
                  <a:fillRect l="-7761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585" y="4343277"/>
            <a:ext cx="482495" cy="619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5865348" y="4360748"/>
            <a:ext cx="1540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D = 90°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189379" y="5638987"/>
                <a:ext cx="2063642" cy="7042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/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6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latin typeface="Cambria Math"/>
                          </a:rPr>
                          <m:t>𝟐𝟓</m:t>
                        </m:r>
                      </m:e>
                    </m:rad>
                  </m:oMath>
                </a14:m>
                <a:r>
                  <a:rPr lang="en-US" sz="3600" b="1" dirty="0"/>
                  <a:t> = </a:t>
                </a:r>
                <a:r>
                  <a:rPr lang="en-US" sz="3600" b="1" dirty="0" smtClean="0">
                    <a:solidFill>
                      <a:srgbClr val="C00000"/>
                    </a:solidFill>
                  </a:rPr>
                  <a:t>5.</a:t>
                </a:r>
                <a:endParaRPr lang="ru-RU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9379" y="5638987"/>
                <a:ext cx="2063642" cy="704232"/>
              </a:xfrm>
              <a:prstGeom prst="rect">
                <a:avLst/>
              </a:prstGeom>
              <a:blipFill rotWithShape="1">
                <a:blip r:embed="rId9"/>
                <a:stretch>
                  <a:fillRect l="-8850" t="-4310" r="-7965" b="-318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7237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№</a:t>
            </a:r>
            <a:r>
              <a:rPr lang="en-US" dirty="0" smtClean="0"/>
              <a:t>3</a:t>
            </a:r>
            <a:r>
              <a:rPr lang="ru-RU" dirty="0" smtClean="0"/>
              <a:t>.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3802458" y="4591647"/>
                <a:ext cx="3008881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dirty="0"/>
                  <a:t>A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3600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3600" b="1" i="1" smtClean="0">
                            <a:latin typeface="Cambria Math"/>
                          </a:rPr>
                          <m:t>𝑫</m:t>
                        </m:r>
                      </m:e>
                      <m:sub>
                        <m:r>
                          <a:rPr lang="en-US" sz="3600" b="1" i="1">
                            <a:latin typeface="Cambria Math"/>
                          </a:rPr>
                          <m:t>𝟏</m:t>
                        </m:r>
                      </m:sub>
                      <m:sup/>
                    </m:sSubSup>
                  </m:oMath>
                </a14:m>
                <a:r>
                  <a:rPr lang="en-US" sz="3600" b="1" dirty="0" smtClean="0"/>
                  <a:t>= AB = 5</a:t>
                </a:r>
                <a:r>
                  <a:rPr lang="ru-RU" sz="3600" b="1" dirty="0"/>
                  <a:t>;</a:t>
                </a: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2458" y="4591647"/>
                <a:ext cx="3008881" cy="646331"/>
              </a:xfrm>
              <a:prstGeom prst="rect">
                <a:avLst/>
              </a:prstGeom>
              <a:blipFill rotWithShape="1">
                <a:blip r:embed="rId2"/>
                <a:stretch>
                  <a:fillRect l="-6288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4233672" y="1505245"/>
                <a:ext cx="211650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i="1" dirty="0" smtClean="0"/>
                  <a:t>AB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3600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3600" b="1" i="1" smtClean="0">
                            <a:latin typeface="Cambria Math"/>
                          </a:rPr>
                          <m:t>𝑫</m:t>
                        </m:r>
                      </m:e>
                      <m:sub>
                        <m:r>
                          <a:rPr lang="en-US" sz="3600" b="1" i="1">
                            <a:latin typeface="Cambria Math"/>
                          </a:rPr>
                          <m:t>𝟏</m:t>
                        </m:r>
                      </m:sub>
                      <m:sup/>
                    </m:sSubSup>
                  </m:oMath>
                </a14:m>
                <a:r>
                  <a:rPr lang="en-US" sz="3600" b="1" dirty="0" smtClean="0"/>
                  <a:t>= </a:t>
                </a:r>
                <a:r>
                  <a:rPr lang="ru-RU" sz="3600" b="1" dirty="0"/>
                  <a:t>?</a:t>
                </a:r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3672" y="1505245"/>
                <a:ext cx="2116507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8934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820" y="188640"/>
            <a:ext cx="6633200" cy="116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6" y="1505245"/>
            <a:ext cx="3162300" cy="363855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0" name="Дуга 29"/>
          <p:cNvSpPr/>
          <p:nvPr/>
        </p:nvSpPr>
        <p:spPr>
          <a:xfrm rot="16876079">
            <a:off x="2252609" y="4543159"/>
            <a:ext cx="656536" cy="432048"/>
          </a:xfrm>
          <a:prstGeom prst="arc">
            <a:avLst/>
          </a:prstGeom>
          <a:ln w="38100">
            <a:solidFill>
              <a:srgbClr val="E422BA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827584" y="4725144"/>
            <a:ext cx="1944216" cy="0"/>
          </a:xfrm>
          <a:prstGeom prst="line">
            <a:avLst/>
          </a:prstGeom>
          <a:ln w="28575">
            <a:solidFill>
              <a:srgbClr val="E422B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 flipV="1">
            <a:off x="1331640" y="1929884"/>
            <a:ext cx="1440160" cy="2795260"/>
          </a:xfrm>
          <a:prstGeom prst="line">
            <a:avLst/>
          </a:prstGeom>
          <a:ln w="28575">
            <a:solidFill>
              <a:srgbClr val="E422B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2" name="Прямая соединительная линия 3071"/>
          <p:cNvCxnSpPr/>
          <p:nvPr/>
        </p:nvCxnSpPr>
        <p:spPr>
          <a:xfrm flipV="1">
            <a:off x="827584" y="1929883"/>
            <a:ext cx="504056" cy="2795261"/>
          </a:xfrm>
          <a:prstGeom prst="line">
            <a:avLst/>
          </a:prstGeom>
          <a:ln w="28575">
            <a:solidFill>
              <a:srgbClr val="E422B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6" name="Параллелограмм 3075"/>
          <p:cNvSpPr/>
          <p:nvPr/>
        </p:nvSpPr>
        <p:spPr>
          <a:xfrm>
            <a:off x="827584" y="4395032"/>
            <a:ext cx="252028" cy="330112"/>
          </a:xfrm>
          <a:prstGeom prst="parallelogram">
            <a:avLst/>
          </a:prstGeom>
          <a:solidFill>
            <a:srgbClr val="E422B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7" name="TextBox 3076"/>
          <p:cNvSpPr txBox="1"/>
          <p:nvPr/>
        </p:nvSpPr>
        <p:spPr>
          <a:xfrm>
            <a:off x="283840" y="3352056"/>
            <a:ext cx="327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3</a:t>
            </a:r>
            <a:endParaRPr lang="ru-RU" sz="2000" b="1" dirty="0"/>
          </a:p>
        </p:txBody>
      </p:sp>
      <p:sp>
        <p:nvSpPr>
          <p:cNvPr id="3078" name="TextBox 3077"/>
          <p:cNvSpPr txBox="1"/>
          <p:nvPr/>
        </p:nvSpPr>
        <p:spPr>
          <a:xfrm>
            <a:off x="1167537" y="423621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4</a:t>
            </a:r>
            <a:endParaRPr lang="ru-RU" dirty="0"/>
          </a:p>
        </p:txBody>
      </p:sp>
      <p:sp>
        <p:nvSpPr>
          <p:cNvPr id="3079" name="Прямоугольник 3078"/>
          <p:cNvSpPr/>
          <p:nvPr/>
        </p:nvSpPr>
        <p:spPr>
          <a:xfrm>
            <a:off x="1505923" y="486916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5</a:t>
            </a:r>
            <a:endParaRPr lang="ru-RU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81" name="TextBox 3080"/>
              <p:cNvSpPr txBox="1"/>
              <p:nvPr/>
            </p:nvSpPr>
            <p:spPr>
              <a:xfrm>
                <a:off x="3949151" y="2996952"/>
                <a:ext cx="1983172" cy="14773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/>
                  <a:t>В </a:t>
                </a:r>
                <a:r>
                  <a:rPr lang="ru-RU" sz="2000" dirty="0" smtClean="0"/>
                  <a:t>∆</a:t>
                </a:r>
                <a:r>
                  <a:rPr lang="en-US" sz="3600" b="1" dirty="0" smtClean="0"/>
                  <a:t>A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3600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3600" b="1" i="1" smtClean="0">
                            <a:latin typeface="Cambria Math"/>
                          </a:rPr>
                          <m:t>𝑫𝑫</m:t>
                        </m:r>
                      </m:e>
                      <m:sub>
                        <m:r>
                          <a:rPr lang="en-US" sz="3600" b="1" i="1">
                            <a:latin typeface="Cambria Math"/>
                          </a:rPr>
                          <m:t>𝟏</m:t>
                        </m:r>
                      </m:sub>
                      <m:sup/>
                    </m:sSubSup>
                  </m:oMath>
                </a14:m>
                <a:endParaRPr lang="en-US" sz="3600" b="1" i="1" dirty="0" smtClean="0">
                  <a:latin typeface="Cambria Math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3600" b="1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081" name="TextBox 30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151" y="2996952"/>
                <a:ext cx="1983172" cy="1477328"/>
              </a:xfrm>
              <a:prstGeom prst="rect">
                <a:avLst/>
              </a:prstGeom>
              <a:blipFill rotWithShape="1">
                <a:blip r:embed="rId8"/>
                <a:stretch>
                  <a:fillRect l="-9538" t="-57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82" name="Прямоугольник 3081"/>
          <p:cNvSpPr/>
          <p:nvPr/>
        </p:nvSpPr>
        <p:spPr>
          <a:xfrm>
            <a:off x="6580743" y="3028890"/>
            <a:ext cx="22538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D= 90° </a:t>
            </a:r>
            <a:r>
              <a:rPr lang="ru-RU" sz="3600" b="1" dirty="0" smtClean="0"/>
              <a:t>;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83" name="Прямоугольник 3082"/>
              <p:cNvSpPr/>
              <p:nvPr/>
            </p:nvSpPr>
            <p:spPr>
              <a:xfrm>
                <a:off x="3707904" y="3675221"/>
                <a:ext cx="3197991" cy="7856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/>
                  <a:t>AD₁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600" b="1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36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latin typeface="Cambria Math"/>
                              </a:rPr>
                              <m:t>𝟒</m:t>
                            </m:r>
                          </m:e>
                          <m:sup>
                            <m:r>
                              <a:rPr lang="en-US" sz="3600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ru-RU" sz="36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latin typeface="Cambria Math"/>
                              </a:rPr>
                              <m:t>𝟑</m:t>
                            </m:r>
                          </m:e>
                          <m:sup>
                            <m:r>
                              <a:rPr lang="en-US" sz="3600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3083" name="Прямоугольник 30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3675221"/>
                <a:ext cx="3197991" cy="785664"/>
              </a:xfrm>
              <a:prstGeom prst="rect">
                <a:avLst/>
              </a:prstGeom>
              <a:blipFill rotWithShape="1">
                <a:blip r:embed="rId9"/>
                <a:stretch>
                  <a:fillRect l="-5714" b="-286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84" name="Параллелограмм 3083"/>
          <p:cNvSpPr/>
          <p:nvPr/>
        </p:nvSpPr>
        <p:spPr>
          <a:xfrm rot="19384421">
            <a:off x="1081622" y="3989561"/>
            <a:ext cx="397032" cy="318111"/>
          </a:xfrm>
          <a:prstGeom prst="parallelogram">
            <a:avLst>
              <a:gd name="adj" fmla="val 78515"/>
            </a:avLst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85" name="TextBox 3084"/>
          <p:cNvSpPr txBox="1"/>
          <p:nvPr/>
        </p:nvSpPr>
        <p:spPr>
          <a:xfrm>
            <a:off x="1351653" y="3196720"/>
            <a:ext cx="301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3</a:t>
            </a:r>
            <a:endParaRPr lang="ru-RU" b="1" dirty="0" smtClean="0"/>
          </a:p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86" name="Прямоугольник 3085"/>
              <p:cNvSpPr/>
              <p:nvPr/>
            </p:nvSpPr>
            <p:spPr>
              <a:xfrm>
                <a:off x="6934537" y="3790103"/>
                <a:ext cx="2063642" cy="7042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/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6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latin typeface="Cambria Math"/>
                          </a:rPr>
                          <m:t>𝟐𝟓</m:t>
                        </m:r>
                      </m:e>
                    </m:rad>
                  </m:oMath>
                </a14:m>
                <a:r>
                  <a:rPr lang="en-US" sz="3600" b="1" dirty="0"/>
                  <a:t> = </a:t>
                </a:r>
                <a:r>
                  <a:rPr lang="en-US" sz="3600" b="1" dirty="0" smtClean="0">
                    <a:solidFill>
                      <a:srgbClr val="C00000"/>
                    </a:solidFill>
                  </a:rPr>
                  <a:t>5.</a:t>
                </a:r>
                <a:endParaRPr lang="ru-RU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086" name="Прямоугольник 30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537" y="3790103"/>
                <a:ext cx="2063642" cy="704232"/>
              </a:xfrm>
              <a:prstGeom prst="rect">
                <a:avLst/>
              </a:prstGeom>
              <a:blipFill rotWithShape="1">
                <a:blip r:embed="rId10"/>
                <a:stretch>
                  <a:fillRect l="-9172" t="-4348" r="-7988" b="-3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89" name="Прямоугольник 3088"/>
          <p:cNvSpPr/>
          <p:nvPr/>
        </p:nvSpPr>
        <p:spPr>
          <a:xfrm>
            <a:off x="837954" y="2989587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5</a:t>
            </a:r>
            <a:endParaRPr lang="ru-RU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90" name="Прямоугольник 3089"/>
              <p:cNvSpPr/>
              <p:nvPr/>
            </p:nvSpPr>
            <p:spPr>
              <a:xfrm>
                <a:off x="179512" y="5356756"/>
                <a:ext cx="557710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600" b="1" dirty="0" smtClean="0"/>
                  <a:t>∆ </a:t>
                </a:r>
                <a:r>
                  <a:rPr lang="en-US" sz="3600" b="1" dirty="0" smtClean="0"/>
                  <a:t>A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3600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3600" b="1" i="1" smtClean="0">
                            <a:latin typeface="Cambria Math"/>
                          </a:rPr>
                          <m:t>𝑫𝑫</m:t>
                        </m:r>
                      </m:e>
                      <m:sub>
                        <m:r>
                          <a:rPr lang="en-US" sz="3600" b="1" i="1">
                            <a:latin typeface="Cambria Math"/>
                          </a:rPr>
                          <m:t>𝟏</m:t>
                        </m:r>
                      </m:sub>
                      <m:sup/>
                    </m:sSubSup>
                  </m:oMath>
                </a14:m>
                <a:r>
                  <a:rPr lang="ru-RU" sz="3600" b="1" i="1" dirty="0" smtClean="0">
                    <a:latin typeface="Cambria Math"/>
                  </a:rPr>
                  <a:t> - </a:t>
                </a:r>
                <a:r>
                  <a:rPr lang="ru-RU" sz="2000" b="1" i="1" dirty="0" smtClean="0">
                    <a:latin typeface="Times New Roman" pitchFamily="18" charset="0"/>
                    <a:cs typeface="Times New Roman" pitchFamily="18" charset="0"/>
                  </a:rPr>
                  <a:t>равнобедренный треугольник, </a:t>
                </a:r>
                <a:endParaRPr lang="en-US" sz="2000" b="1" i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090" name="Прямоугольник 30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5356756"/>
                <a:ext cx="5577104" cy="646331"/>
              </a:xfrm>
              <a:prstGeom prst="rect">
                <a:avLst/>
              </a:prstGeom>
              <a:blipFill rotWithShape="1">
                <a:blip r:embed="rId11"/>
                <a:stretch>
                  <a:fillRect l="-3279" t="-16038" r="-219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Дуга 54"/>
          <p:cNvSpPr/>
          <p:nvPr/>
        </p:nvSpPr>
        <p:spPr>
          <a:xfrm rot="8111932">
            <a:off x="1120224" y="2130313"/>
            <a:ext cx="660724" cy="384406"/>
          </a:xfrm>
          <a:prstGeom prst="arc">
            <a:avLst/>
          </a:prstGeom>
          <a:ln w="38100">
            <a:solidFill>
              <a:srgbClr val="E422BA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92" name="TextBox 3091"/>
              <p:cNvSpPr txBox="1"/>
              <p:nvPr/>
            </p:nvSpPr>
            <p:spPr>
              <a:xfrm>
                <a:off x="934291" y="6003087"/>
                <a:ext cx="118968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ru-RU" sz="3600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3600" b="1" i="1" smtClean="0">
                            <a:latin typeface="Cambria Math"/>
                          </a:rPr>
                          <m:t>𝑫</m:t>
                        </m:r>
                      </m:e>
                      <m:sub>
                        <m:r>
                          <a:rPr lang="en-US" sz="3600" b="1" i="1">
                            <a:latin typeface="Cambria Math"/>
                          </a:rPr>
                          <m:t>𝟏</m:t>
                        </m:r>
                      </m:sub>
                      <m:sup/>
                    </m:sSubSup>
                  </m:oMath>
                </a14:m>
                <a:r>
                  <a:rPr lang="ru-RU" sz="3600" b="1" dirty="0" smtClean="0"/>
                  <a:t> = 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3092" name="TextBox 30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291" y="6003087"/>
                <a:ext cx="1189685" cy="646331"/>
              </a:xfrm>
              <a:prstGeom prst="rect">
                <a:avLst/>
              </a:prstGeom>
              <a:blipFill rotWithShape="1">
                <a:blip r:embed="rId13"/>
                <a:stretch>
                  <a:fillRect t="-14151" r="-14872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93" name="TextBox 3092"/>
          <p:cNvSpPr txBox="1"/>
          <p:nvPr/>
        </p:nvSpPr>
        <p:spPr>
          <a:xfrm>
            <a:off x="2442730" y="6014969"/>
            <a:ext cx="442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B</a:t>
            </a:r>
            <a:endParaRPr lang="ru-RU" sz="3600" b="1" dirty="0"/>
          </a:p>
        </p:txBody>
      </p:sp>
      <p:sp>
        <p:nvSpPr>
          <p:cNvPr id="3094" name="TextBox 3093"/>
          <p:cNvSpPr txBox="1"/>
          <p:nvPr/>
        </p:nvSpPr>
        <p:spPr>
          <a:xfrm>
            <a:off x="3068908" y="6041582"/>
            <a:ext cx="12715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= 45°</a:t>
            </a:r>
            <a:r>
              <a:rPr lang="ru-RU" sz="3600" b="1" dirty="0" smtClean="0"/>
              <a:t>;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95" name="Прямоугольник 3094"/>
              <p:cNvSpPr/>
              <p:nvPr/>
            </p:nvSpPr>
            <p:spPr>
              <a:xfrm>
                <a:off x="5405007" y="6051522"/>
                <a:ext cx="258269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i="1" dirty="0" smtClean="0"/>
                  <a:t>AB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3600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3600" b="1" i="1" smtClean="0">
                            <a:latin typeface="Cambria Math"/>
                          </a:rPr>
                          <m:t>𝑫</m:t>
                        </m:r>
                      </m:e>
                      <m:sub>
                        <m:r>
                          <a:rPr lang="en-US" sz="3600" b="1" i="1">
                            <a:latin typeface="Cambria Math"/>
                          </a:rPr>
                          <m:t>𝟏</m:t>
                        </m:r>
                      </m:sub>
                      <m:sup/>
                    </m:sSubSup>
                  </m:oMath>
                </a14:m>
                <a:r>
                  <a:rPr lang="en-US" sz="3600" b="1" dirty="0" smtClean="0"/>
                  <a:t>= </a:t>
                </a:r>
                <a:r>
                  <a:rPr lang="ru-RU" sz="3600" b="1" dirty="0" smtClean="0">
                    <a:solidFill>
                      <a:srgbClr val="C00000"/>
                    </a:solidFill>
                  </a:rPr>
                  <a:t>45°</a:t>
                </a:r>
                <a:r>
                  <a:rPr lang="ru-RU" sz="3600" b="1" dirty="0" smtClean="0"/>
                  <a:t>.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3095" name="Прямоугольник 30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5007" y="6051522"/>
                <a:ext cx="2582695" cy="646331"/>
              </a:xfrm>
              <a:prstGeom prst="rect">
                <a:avLst/>
              </a:prstGeom>
              <a:blipFill rotWithShape="1">
                <a:blip r:embed="rId14"/>
                <a:stretch>
                  <a:fillRect l="-7329" t="-14151" r="-6383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96" name="Прямоугольник 3095"/>
          <p:cNvSpPr/>
          <p:nvPr/>
        </p:nvSpPr>
        <p:spPr>
          <a:xfrm>
            <a:off x="1945478" y="4315162"/>
            <a:ext cx="4972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E422BA"/>
                </a:solidFill>
              </a:rPr>
              <a:t>45°</a:t>
            </a:r>
            <a:endParaRPr lang="ru-RU" dirty="0">
              <a:solidFill>
                <a:srgbClr val="E422BA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257297" y="2661224"/>
            <a:ext cx="4972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E422BA"/>
                </a:solidFill>
              </a:rPr>
              <a:t>45°</a:t>
            </a:r>
            <a:endParaRPr lang="ru-RU" dirty="0">
              <a:solidFill>
                <a:srgbClr val="E422BA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6242221" y="3300929"/>
            <a:ext cx="338522" cy="2000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242221" y="3511732"/>
            <a:ext cx="33852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>
            <a:off x="615076" y="6238106"/>
            <a:ext cx="338522" cy="2000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615076" y="6448909"/>
            <a:ext cx="33852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>
            <a:off x="2024843" y="6227358"/>
            <a:ext cx="338522" cy="2000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2024843" y="6438161"/>
            <a:ext cx="33852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H="1">
            <a:off x="4901991" y="6252017"/>
            <a:ext cx="338522" cy="2000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4901991" y="6462820"/>
            <a:ext cx="33852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5763062" y="5594461"/>
            <a:ext cx="338522" cy="2000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5763062" y="5805264"/>
            <a:ext cx="33852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256898" y="5376066"/>
            <a:ext cx="17604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A = </a:t>
            </a:r>
            <a:r>
              <a:rPr lang="en-US" sz="3600" b="1" dirty="0"/>
              <a:t>90° </a:t>
            </a:r>
            <a:r>
              <a:rPr lang="ru-RU" sz="3600" b="1" dirty="0"/>
              <a:t>;</a:t>
            </a:r>
            <a:endParaRPr lang="ru-RU" sz="3600" dirty="0"/>
          </a:p>
          <a:p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68965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3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00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30" grpId="0" animBg="1"/>
      <p:bldP spid="3076" grpId="0" animBg="1"/>
      <p:bldP spid="3077" grpId="0"/>
      <p:bldP spid="3078" grpId="0"/>
      <p:bldP spid="3079" grpId="0"/>
      <p:bldP spid="3084" grpId="0" animBg="1"/>
      <p:bldP spid="55" grpId="0" animBg="1"/>
      <p:bldP spid="309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65" name="Rectangle 129"/>
          <p:cNvSpPr>
            <a:spLocks noChangeArrowheads="1"/>
          </p:cNvSpPr>
          <p:nvPr/>
        </p:nvSpPr>
        <p:spPr bwMode="auto">
          <a:xfrm>
            <a:off x="6781800" y="1701800"/>
            <a:ext cx="1752600" cy="533400"/>
          </a:xfrm>
          <a:prstGeom prst="rect">
            <a:avLst/>
          </a:prstGeom>
          <a:solidFill>
            <a:srgbClr val="00FF00">
              <a:alpha val="3999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066" name="Rectangle 130"/>
          <p:cNvSpPr>
            <a:spLocks noChangeArrowheads="1"/>
          </p:cNvSpPr>
          <p:nvPr/>
        </p:nvSpPr>
        <p:spPr bwMode="auto">
          <a:xfrm>
            <a:off x="4038600" y="1676400"/>
            <a:ext cx="1676400" cy="533400"/>
          </a:xfrm>
          <a:prstGeom prst="rect">
            <a:avLst/>
          </a:prstGeom>
          <a:solidFill>
            <a:srgbClr val="FFFF00">
              <a:alpha val="3999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17" name="Rectangle 84"/>
          <p:cNvSpPr>
            <a:spLocks noChangeArrowheads="1"/>
          </p:cNvSpPr>
          <p:nvPr/>
        </p:nvSpPr>
        <p:spPr bwMode="auto">
          <a:xfrm>
            <a:off x="1219200" y="148859"/>
            <a:ext cx="4956613" cy="83099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r"/>
            <a:r>
              <a:rPr lang="ru-RU" sz="2400" b="1" dirty="0" smtClean="0"/>
              <a:t>№ 4.                Объем </a:t>
            </a:r>
            <a:r>
              <a:rPr lang="ru-RU" sz="2400" b="1" dirty="0"/>
              <a:t>куба равен </a:t>
            </a:r>
            <a:r>
              <a:rPr lang="ru-RU" sz="2400" b="1" dirty="0" smtClean="0"/>
              <a:t>64. </a:t>
            </a:r>
          </a:p>
          <a:p>
            <a:pPr algn="r"/>
            <a:r>
              <a:rPr lang="ru-RU" sz="2400" b="1" dirty="0" smtClean="0"/>
              <a:t>Найдите </a:t>
            </a:r>
            <a:r>
              <a:rPr lang="ru-RU" sz="2400" b="1" dirty="0"/>
              <a:t>площадь его поверхности.</a:t>
            </a:r>
          </a:p>
        </p:txBody>
      </p:sp>
      <p:sp>
        <p:nvSpPr>
          <p:cNvPr id="13318" name="AutoShape 86"/>
          <p:cNvSpPr>
            <a:spLocks noChangeArrowheads="1"/>
          </p:cNvSpPr>
          <p:nvPr/>
        </p:nvSpPr>
        <p:spPr bwMode="auto">
          <a:xfrm>
            <a:off x="990600" y="1447800"/>
            <a:ext cx="2286000" cy="2133600"/>
          </a:xfrm>
          <a:prstGeom prst="cube">
            <a:avLst>
              <a:gd name="adj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319" name="Freeform 87"/>
          <p:cNvSpPr>
            <a:spLocks/>
          </p:cNvSpPr>
          <p:nvPr/>
        </p:nvSpPr>
        <p:spPr bwMode="auto">
          <a:xfrm>
            <a:off x="1524000" y="1447800"/>
            <a:ext cx="1752600" cy="1600200"/>
          </a:xfrm>
          <a:custGeom>
            <a:avLst/>
            <a:gdLst>
              <a:gd name="T0" fmla="*/ 1752600 w 1104"/>
              <a:gd name="T1" fmla="*/ 1600200 h 1008"/>
              <a:gd name="T2" fmla="*/ 25400 w 1104"/>
              <a:gd name="T3" fmla="*/ 1587500 h 1008"/>
              <a:gd name="T4" fmla="*/ 0 w 1104"/>
              <a:gd name="T5" fmla="*/ 0 h 10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04" h="1008">
                <a:moveTo>
                  <a:pt x="1104" y="1008"/>
                </a:moveTo>
                <a:lnTo>
                  <a:pt x="16" y="1000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0" name="Line 88"/>
          <p:cNvSpPr>
            <a:spLocks noChangeShapeType="1"/>
          </p:cNvSpPr>
          <p:nvPr/>
        </p:nvSpPr>
        <p:spPr bwMode="auto">
          <a:xfrm flipH="1">
            <a:off x="990600" y="3048000"/>
            <a:ext cx="53340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40025" name="Object 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964081"/>
              </p:ext>
            </p:extLst>
          </p:nvPr>
        </p:nvGraphicFramePr>
        <p:xfrm>
          <a:off x="4214813" y="2590800"/>
          <a:ext cx="1325562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" name="Формула" r:id="rId3" imgW="457002" imgH="177723" progId="Equation.3">
                  <p:embed/>
                </p:oleObj>
              </mc:Choice>
              <mc:Fallback>
                <p:oleObj name="Формула" r:id="rId3" imgW="457002" imgH="177723" progId="Equation.3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813" y="2590800"/>
                        <a:ext cx="1325562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029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476141"/>
              </p:ext>
            </p:extLst>
          </p:nvPr>
        </p:nvGraphicFramePr>
        <p:xfrm>
          <a:off x="4160838" y="3240088"/>
          <a:ext cx="143351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" name="Формула" r:id="rId5" imgW="494870" imgH="203024" progId="Equation.3">
                  <p:embed/>
                </p:oleObj>
              </mc:Choice>
              <mc:Fallback>
                <p:oleObj name="Формула" r:id="rId5" imgW="494870" imgH="203024" progId="Equation.3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38" y="3240088"/>
                        <a:ext cx="1433512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030" name="Object 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372135"/>
              </p:ext>
            </p:extLst>
          </p:nvPr>
        </p:nvGraphicFramePr>
        <p:xfrm>
          <a:off x="4141788" y="4078288"/>
          <a:ext cx="158115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" name="Формула" r:id="rId7" imgW="545863" imgH="228501" progId="Equation.3">
                  <p:embed/>
                </p:oleObj>
              </mc:Choice>
              <mc:Fallback>
                <p:oleObj name="Формула" r:id="rId7" imgW="545863" imgH="228501" progId="Equation.3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1788" y="4078288"/>
                        <a:ext cx="158115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031" name="Object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526005"/>
              </p:ext>
            </p:extLst>
          </p:nvPr>
        </p:nvGraphicFramePr>
        <p:xfrm>
          <a:off x="4491038" y="5102225"/>
          <a:ext cx="10287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" name="Формула" r:id="rId9" imgW="355138" imgH="177569" progId="Equation.3">
                  <p:embed/>
                </p:oleObj>
              </mc:Choice>
              <mc:Fallback>
                <p:oleObj name="Формула" r:id="rId9" imgW="355138" imgH="177569" progId="Equation.3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038" y="5102225"/>
                        <a:ext cx="1028700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032" name="Object 96"/>
          <p:cNvGraphicFramePr>
            <a:graphicFrameLocks noChangeAspect="1"/>
          </p:cNvGraphicFramePr>
          <p:nvPr/>
        </p:nvGraphicFramePr>
        <p:xfrm>
          <a:off x="6934200" y="1676400"/>
          <a:ext cx="1471613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" name="Формула" r:id="rId11" imgW="507780" imgH="203112" progId="Equation.3">
                  <p:embed/>
                </p:oleObj>
              </mc:Choice>
              <mc:Fallback>
                <p:oleObj name="Формула" r:id="rId11" imgW="507780" imgH="203112" progId="Equation.3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676400"/>
                        <a:ext cx="1471613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033" name="Text Box 97"/>
          <p:cNvSpPr txBox="1">
            <a:spLocks noChangeArrowheads="1"/>
          </p:cNvSpPr>
          <p:nvPr/>
        </p:nvSpPr>
        <p:spPr bwMode="auto">
          <a:xfrm>
            <a:off x="1676400" y="2286000"/>
            <a:ext cx="565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</a:t>
            </a:r>
            <a:r>
              <a:rPr lang="en-US" sz="3600" b="1" i="1" baseline="30000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</a:t>
            </a:r>
            <a:endParaRPr lang="ru-RU" sz="3600" b="1" i="1" baseline="30000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40034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198212"/>
              </p:ext>
            </p:extLst>
          </p:nvPr>
        </p:nvGraphicFramePr>
        <p:xfrm>
          <a:off x="6869242" y="2388700"/>
          <a:ext cx="1863476" cy="1263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" name="Формула" r:id="rId13" imgW="571500" imgH="457200" progId="Equation.3">
                  <p:embed/>
                </p:oleObj>
              </mc:Choice>
              <mc:Fallback>
                <p:oleObj name="Формула" r:id="rId13" imgW="571500" imgH="457200" progId="Equation.3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9242" y="2388700"/>
                        <a:ext cx="1863476" cy="12635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035" name="Object 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9582684"/>
              </p:ext>
            </p:extLst>
          </p:nvPr>
        </p:nvGraphicFramePr>
        <p:xfrm>
          <a:off x="7091363" y="3273425"/>
          <a:ext cx="1287462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9" name="Формула" r:id="rId15" imgW="444114" imgH="177646" progId="Equation.3">
                  <p:embed/>
                </p:oleObj>
              </mc:Choice>
              <mc:Fallback>
                <p:oleObj name="Формула" r:id="rId15" imgW="444114" imgH="177646" progId="Equation.3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1363" y="3273425"/>
                        <a:ext cx="1287462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0036" name="Group 100"/>
          <p:cNvGrpSpPr>
            <a:grpSpLocks/>
          </p:cNvGrpSpPr>
          <p:nvPr/>
        </p:nvGrpSpPr>
        <p:grpSpPr bwMode="auto">
          <a:xfrm>
            <a:off x="4724400" y="5867400"/>
            <a:ext cx="3671888" cy="646113"/>
            <a:chOff x="3024" y="1408"/>
            <a:chExt cx="2313" cy="407"/>
          </a:xfrm>
        </p:grpSpPr>
        <p:grpSp>
          <p:nvGrpSpPr>
            <p:cNvPr id="13341" name="Group 101"/>
            <p:cNvGrpSpPr>
              <a:grpSpLocks/>
            </p:cNvGrpSpPr>
            <p:nvPr/>
          </p:nvGrpSpPr>
          <p:grpSpPr bwMode="auto">
            <a:xfrm>
              <a:off x="4390" y="1512"/>
              <a:ext cx="579" cy="236"/>
              <a:chOff x="1849" y="2478"/>
              <a:chExt cx="657" cy="374"/>
            </a:xfrm>
          </p:grpSpPr>
          <p:sp>
            <p:nvSpPr>
              <p:cNvPr id="13356" name="Text Box 102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3357" name="Text Box 103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13358" name="Text Box 104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13359" name="Text Box 105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13360" name="Text Box 106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13342" name="Rectangle 107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3" name="AutoShape 108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4" name="Text Box 109"/>
            <p:cNvSpPr txBox="1">
              <a:spLocks noChangeArrowheads="1"/>
            </p:cNvSpPr>
            <p:nvPr/>
          </p:nvSpPr>
          <p:spPr bwMode="auto">
            <a:xfrm>
              <a:off x="3144" y="1499"/>
              <a:ext cx="43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>
                  <a:cs typeface="Arial" charset="0"/>
                </a:rPr>
                <a:t>В 9</a:t>
              </a:r>
            </a:p>
          </p:txBody>
        </p:sp>
        <p:sp>
          <p:nvSpPr>
            <p:cNvPr id="13345" name="Rectangle 110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6" name="Rectangle 111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7" name="Rectangle 112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>
                <a:cs typeface="Arial" charset="0"/>
              </a:endParaRPr>
            </a:p>
          </p:txBody>
        </p:sp>
        <p:sp>
          <p:nvSpPr>
            <p:cNvPr id="13348" name="Rectangle 113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9" name="Rectangle 114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0" name="Rectangle 115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1" name="Text Box 116"/>
            <p:cNvSpPr txBox="1">
              <a:spLocks noChangeArrowheads="1"/>
            </p:cNvSpPr>
            <p:nvPr/>
          </p:nvSpPr>
          <p:spPr bwMode="auto">
            <a:xfrm>
              <a:off x="3923" y="1436"/>
              <a:ext cx="30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200" b="1">
                <a:cs typeface="Arial" charset="0"/>
              </a:endParaRPr>
            </a:p>
          </p:txBody>
        </p:sp>
        <p:sp>
          <p:nvSpPr>
            <p:cNvPr id="13352" name="Text Box 117"/>
            <p:cNvSpPr txBox="1">
              <a:spLocks noChangeArrowheads="1"/>
            </p:cNvSpPr>
            <p:nvPr/>
          </p:nvSpPr>
          <p:spPr bwMode="auto">
            <a:xfrm>
              <a:off x="4470" y="1439"/>
              <a:ext cx="30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200" b="1">
                <a:cs typeface="Arial" charset="0"/>
              </a:endParaRPr>
            </a:p>
          </p:txBody>
        </p:sp>
        <p:sp>
          <p:nvSpPr>
            <p:cNvPr id="13353" name="Text Box 118"/>
            <p:cNvSpPr txBox="1">
              <a:spLocks noChangeArrowheads="1"/>
            </p:cNvSpPr>
            <p:nvPr/>
          </p:nvSpPr>
          <p:spPr bwMode="auto">
            <a:xfrm>
              <a:off x="3642" y="1408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3600" b="1" dirty="0" smtClean="0">
                  <a:cs typeface="Arial" charset="0"/>
                </a:rPr>
                <a:t>9</a:t>
              </a:r>
              <a:endParaRPr lang="ru-RU" sz="3600" b="1" dirty="0">
                <a:cs typeface="Arial" charset="0"/>
              </a:endParaRPr>
            </a:p>
          </p:txBody>
        </p:sp>
        <p:sp>
          <p:nvSpPr>
            <p:cNvPr id="13354" name="Text Box 119"/>
            <p:cNvSpPr txBox="1">
              <a:spLocks noChangeArrowheads="1"/>
            </p:cNvSpPr>
            <p:nvPr/>
          </p:nvSpPr>
          <p:spPr bwMode="auto">
            <a:xfrm>
              <a:off x="3925" y="1411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3600" b="1" dirty="0" smtClean="0">
                  <a:cs typeface="Arial" charset="0"/>
                </a:rPr>
                <a:t>6</a:t>
              </a:r>
              <a:endParaRPr lang="ru-RU" sz="3600" b="1" dirty="0">
                <a:cs typeface="Arial" charset="0"/>
              </a:endParaRPr>
            </a:p>
          </p:txBody>
        </p:sp>
        <p:sp>
          <p:nvSpPr>
            <p:cNvPr id="13355" name="Text Box 120"/>
            <p:cNvSpPr txBox="1">
              <a:spLocks noChangeArrowheads="1"/>
            </p:cNvSpPr>
            <p:nvPr/>
          </p:nvSpPr>
          <p:spPr bwMode="auto">
            <a:xfrm>
              <a:off x="4239" y="1410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600" b="1">
                <a:cs typeface="Arial" charset="0"/>
              </a:endParaRPr>
            </a:p>
          </p:txBody>
        </p:sp>
      </p:grpSp>
      <p:grpSp>
        <p:nvGrpSpPr>
          <p:cNvPr id="40058" name="Group 122"/>
          <p:cNvGrpSpPr>
            <a:grpSpLocks/>
          </p:cNvGrpSpPr>
          <p:nvPr/>
        </p:nvGrpSpPr>
        <p:grpSpPr bwMode="auto">
          <a:xfrm>
            <a:off x="533400" y="2382838"/>
            <a:ext cx="2851150" cy="1687512"/>
            <a:chOff x="336" y="1501"/>
            <a:chExt cx="1796" cy="1063"/>
          </a:xfrm>
        </p:grpSpPr>
        <p:sp>
          <p:nvSpPr>
            <p:cNvPr id="40027" name="Text Box 91"/>
            <p:cNvSpPr txBox="1">
              <a:spLocks noChangeArrowheads="1"/>
            </p:cNvSpPr>
            <p:nvPr/>
          </p:nvSpPr>
          <p:spPr bwMode="auto">
            <a:xfrm>
              <a:off x="1056" y="2160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40028" name="Text Box 92"/>
            <p:cNvSpPr txBox="1">
              <a:spLocks noChangeArrowheads="1"/>
            </p:cNvSpPr>
            <p:nvPr/>
          </p:nvSpPr>
          <p:spPr bwMode="auto">
            <a:xfrm>
              <a:off x="336" y="1501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40057" name="Text Box 121"/>
            <p:cNvSpPr txBox="1">
              <a:spLocks noChangeArrowheads="1"/>
            </p:cNvSpPr>
            <p:nvPr/>
          </p:nvSpPr>
          <p:spPr bwMode="auto">
            <a:xfrm>
              <a:off x="1872" y="1920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  <p:graphicFrame>
        <p:nvGraphicFramePr>
          <p:cNvPr id="40059" name="Object 123"/>
          <p:cNvGraphicFramePr>
            <a:graphicFrameLocks noChangeAspect="1"/>
          </p:cNvGraphicFramePr>
          <p:nvPr/>
        </p:nvGraphicFramePr>
        <p:xfrm>
          <a:off x="4270375" y="1639888"/>
          <a:ext cx="125095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0" name="Формула" r:id="rId17" imgW="431613" imgH="203112" progId="Equation.3">
                  <p:embed/>
                </p:oleObj>
              </mc:Choice>
              <mc:Fallback>
                <p:oleObj name="Формула" r:id="rId17" imgW="431613" imgH="203112" progId="Equation.3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75" y="1639888"/>
                        <a:ext cx="1250950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026" name="Freeform 90"/>
          <p:cNvSpPr>
            <a:spLocks/>
          </p:cNvSpPr>
          <p:nvPr/>
        </p:nvSpPr>
        <p:spPr bwMode="auto">
          <a:xfrm>
            <a:off x="990600" y="1981200"/>
            <a:ext cx="1752600" cy="1600200"/>
          </a:xfrm>
          <a:custGeom>
            <a:avLst/>
            <a:gdLst>
              <a:gd name="T0" fmla="*/ 0 w 1104"/>
              <a:gd name="T1" fmla="*/ 1600200 h 1008"/>
              <a:gd name="T2" fmla="*/ 1752600 w 1104"/>
              <a:gd name="T3" fmla="*/ 1600200 h 1008"/>
              <a:gd name="T4" fmla="*/ 1752600 w 1104"/>
              <a:gd name="T5" fmla="*/ 0 h 1008"/>
              <a:gd name="T6" fmla="*/ 0 w 1104"/>
              <a:gd name="T7" fmla="*/ 0 h 1008"/>
              <a:gd name="T8" fmla="*/ 0 w 1104"/>
              <a:gd name="T9" fmla="*/ 1600200 h 10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104" h="1008">
                <a:moveTo>
                  <a:pt x="0" y="1008"/>
                </a:moveTo>
                <a:lnTo>
                  <a:pt x="1104" y="1008"/>
                </a:lnTo>
                <a:lnTo>
                  <a:pt x="1104" y="0"/>
                </a:lnTo>
                <a:lnTo>
                  <a:pt x="0" y="0"/>
                </a:lnTo>
                <a:lnTo>
                  <a:pt x="0" y="1008"/>
                </a:lnTo>
                <a:close/>
              </a:path>
            </a:pathLst>
          </a:custGeom>
          <a:solidFill>
            <a:srgbClr val="00FF00">
              <a:alpha val="62745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888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0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0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0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0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0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0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0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0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0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0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0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0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0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0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0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0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0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0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0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0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0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65" grpId="0" animBg="1"/>
      <p:bldP spid="40066" grpId="0" animBg="1"/>
      <p:bldP spid="40033" grpId="0"/>
      <p:bldP spid="400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556792"/>
          </a:xfrm>
          <a:noFill/>
        </p:spPr>
        <p:txBody>
          <a:bodyPr>
            <a:normAutofit fontScale="90000"/>
          </a:bodyPr>
          <a:lstStyle/>
          <a:p>
            <a:pPr algn="r"/>
            <a:r>
              <a:rPr lang="ru-RU" sz="2400" b="1" dirty="0" smtClean="0"/>
              <a:t>№5.   ОБЗ </a:t>
            </a:r>
            <a:r>
              <a:rPr lang="ru-RU" sz="2400" b="1" dirty="0"/>
              <a:t>ЕГЭ №</a:t>
            </a:r>
            <a:r>
              <a:rPr lang="ru-RU" sz="2400" b="1" dirty="0" smtClean="0"/>
              <a:t>24537</a:t>
            </a:r>
            <a:r>
              <a:rPr lang="en-US" sz="2400" b="1" dirty="0" smtClean="0"/>
              <a:t>6</a:t>
            </a:r>
            <a:r>
              <a:rPr lang="ru-RU" sz="2400" b="1" dirty="0" smtClean="0"/>
              <a:t>.          Найдите квадрат расстояния между вершинами </a:t>
            </a:r>
            <a:r>
              <a:rPr lang="en-US" sz="2400" b="1" dirty="0" smtClean="0"/>
              <a:t>B</a:t>
            </a:r>
            <a:r>
              <a:rPr lang="en-US" sz="2000" b="1" dirty="0" smtClean="0"/>
              <a:t>₂ </a:t>
            </a:r>
            <a:r>
              <a:rPr lang="ru-RU" sz="2000" b="1" dirty="0" smtClean="0"/>
              <a:t>и</a:t>
            </a:r>
            <a:r>
              <a:rPr lang="en-US" sz="2000" b="1" dirty="0" smtClean="0"/>
              <a:t> </a:t>
            </a:r>
            <a:r>
              <a:rPr lang="en-US" sz="2700" b="1" dirty="0" smtClean="0"/>
              <a:t>D</a:t>
            </a:r>
            <a:r>
              <a:rPr lang="en-US" sz="2400" b="1" dirty="0"/>
              <a:t> ₃</a:t>
            </a:r>
            <a:r>
              <a:rPr lang="ru-RU" sz="2700" b="1" dirty="0" smtClean="0"/>
              <a:t> </a:t>
            </a:r>
            <a:r>
              <a:rPr lang="ru-RU" sz="2700" b="1" dirty="0"/>
              <a:t>многогранника </a:t>
            </a:r>
            <a:r>
              <a:rPr lang="ru-RU" sz="2700" b="1" dirty="0" smtClean="0"/>
              <a:t>, изображенного </a:t>
            </a:r>
            <a:r>
              <a:rPr lang="ru-RU" sz="2700" b="1" dirty="0"/>
              <a:t>на рисунке. Все двугранные углы многогранника прямые</a:t>
            </a:r>
            <a:r>
              <a:rPr lang="ru-RU" sz="2700" b="1" dirty="0" smtClean="0"/>
              <a:t>.</a:t>
            </a:r>
            <a:endParaRPr lang="ru-RU" sz="2400" dirty="0"/>
          </a:p>
        </p:txBody>
      </p:sp>
      <p:pic>
        <p:nvPicPr>
          <p:cNvPr id="4" name="Объект 3" descr="http://reshuege.ru/screens/245376.png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14"/>
          <a:stretch/>
        </p:blipFill>
        <p:spPr bwMode="auto">
          <a:xfrm>
            <a:off x="467544" y="1700808"/>
            <a:ext cx="5040560" cy="367240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" name="Прямая соединительная линия 7"/>
          <p:cNvCxnSpPr/>
          <p:nvPr/>
        </p:nvCxnSpPr>
        <p:spPr>
          <a:xfrm flipH="1" flipV="1">
            <a:off x="2771800" y="2132856"/>
            <a:ext cx="576064" cy="1728192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771800" y="2132856"/>
            <a:ext cx="1152128" cy="1152128"/>
          </a:xfrm>
          <a:prstGeom prst="line">
            <a:avLst/>
          </a:prstGeom>
          <a:ln w="57150">
            <a:solidFill>
              <a:srgbClr val="00CC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3347864" y="3284984"/>
            <a:ext cx="576064" cy="576064"/>
          </a:xfrm>
          <a:prstGeom prst="line">
            <a:avLst/>
          </a:prstGeom>
          <a:ln w="57150">
            <a:solidFill>
              <a:srgbClr val="00CC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Блок-схема: решение 16"/>
          <p:cNvSpPr/>
          <p:nvPr/>
        </p:nvSpPr>
        <p:spPr>
          <a:xfrm rot="5400000">
            <a:off x="3565798" y="3122580"/>
            <a:ext cx="340289" cy="324807"/>
          </a:xfrm>
          <a:prstGeom prst="flowChartDecision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5580112" y="1772816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∆</a:t>
            </a:r>
            <a:r>
              <a:rPr lang="en-US" b="1" dirty="0"/>
              <a:t> C</a:t>
            </a:r>
            <a:r>
              <a:rPr lang="en-US" b="1" dirty="0" smtClean="0"/>
              <a:t>₂B₂D₃</a:t>
            </a:r>
            <a:r>
              <a:rPr lang="ru-RU" b="1" dirty="0" smtClean="0"/>
              <a:t>- </a:t>
            </a:r>
            <a:r>
              <a:rPr lang="ru-RU" b="1" dirty="0"/>
              <a:t>прямоугольный                          треугольник.</a:t>
            </a:r>
          </a:p>
          <a:p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00034" y="6143644"/>
            <a:ext cx="18722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Ответ: </a:t>
            </a:r>
            <a:r>
              <a:rPr lang="ru-RU" sz="2800" b="1" dirty="0" smtClean="0"/>
              <a:t>11.</a:t>
            </a:r>
            <a:endParaRPr lang="ru-RU" sz="2800" b="1" dirty="0"/>
          </a:p>
        </p:txBody>
      </p:sp>
      <p:grpSp>
        <p:nvGrpSpPr>
          <p:cNvPr id="23" name="Group 123"/>
          <p:cNvGrpSpPr>
            <a:grpSpLocks/>
          </p:cNvGrpSpPr>
          <p:nvPr/>
        </p:nvGrpSpPr>
        <p:grpSpPr bwMode="auto">
          <a:xfrm>
            <a:off x="5199856" y="6119020"/>
            <a:ext cx="3671888" cy="708026"/>
            <a:chOff x="3024" y="1408"/>
            <a:chExt cx="2313" cy="446"/>
          </a:xfrm>
        </p:grpSpPr>
        <p:grpSp>
          <p:nvGrpSpPr>
            <p:cNvPr id="24" name="Group 124"/>
            <p:cNvGrpSpPr>
              <a:grpSpLocks/>
            </p:cNvGrpSpPr>
            <p:nvPr/>
          </p:nvGrpSpPr>
          <p:grpSpPr bwMode="auto">
            <a:xfrm>
              <a:off x="4390" y="1512"/>
              <a:ext cx="579" cy="236"/>
              <a:chOff x="1849" y="2478"/>
              <a:chExt cx="657" cy="374"/>
            </a:xfrm>
          </p:grpSpPr>
          <p:sp>
            <p:nvSpPr>
              <p:cNvPr id="39" name="Text Box 125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40" name="Text Box 126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41" name="Text Box 127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42" name="Text Box 128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43" name="Text Box 129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25" name="Rectangle 130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" name="AutoShape 131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" name="Text Box 132"/>
            <p:cNvSpPr txBox="1">
              <a:spLocks noChangeArrowheads="1"/>
            </p:cNvSpPr>
            <p:nvPr/>
          </p:nvSpPr>
          <p:spPr bwMode="auto">
            <a:xfrm>
              <a:off x="3144" y="1499"/>
              <a:ext cx="43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 dirty="0">
                  <a:cs typeface="Arial" charset="0"/>
                </a:rPr>
                <a:t>В 9</a:t>
              </a:r>
            </a:p>
          </p:txBody>
        </p:sp>
        <p:sp>
          <p:nvSpPr>
            <p:cNvPr id="28" name="Rectangle 133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" name="Rectangle 134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ru-RU" sz="4000" b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4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Rectangle 135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>
                <a:cs typeface="Arial" charset="0"/>
              </a:endParaRPr>
            </a:p>
          </p:txBody>
        </p:sp>
        <p:sp>
          <p:nvSpPr>
            <p:cNvPr id="31" name="Rectangle 136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" name="Rectangle 137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" name="Rectangle 138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" name="Text Box 139"/>
            <p:cNvSpPr txBox="1">
              <a:spLocks noChangeArrowheads="1"/>
            </p:cNvSpPr>
            <p:nvPr/>
          </p:nvSpPr>
          <p:spPr bwMode="auto">
            <a:xfrm>
              <a:off x="3923" y="1436"/>
              <a:ext cx="30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200" b="1">
                <a:cs typeface="Arial" charset="0"/>
              </a:endParaRPr>
            </a:p>
          </p:txBody>
        </p:sp>
        <p:sp>
          <p:nvSpPr>
            <p:cNvPr id="35" name="Text Box 140"/>
            <p:cNvSpPr txBox="1">
              <a:spLocks noChangeArrowheads="1"/>
            </p:cNvSpPr>
            <p:nvPr/>
          </p:nvSpPr>
          <p:spPr bwMode="auto">
            <a:xfrm>
              <a:off x="4470" y="1439"/>
              <a:ext cx="30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200" b="1">
                <a:cs typeface="Arial" charset="0"/>
              </a:endParaRPr>
            </a:p>
          </p:txBody>
        </p:sp>
        <p:sp>
          <p:nvSpPr>
            <p:cNvPr id="36" name="Text Box 141"/>
            <p:cNvSpPr txBox="1">
              <a:spLocks noChangeArrowheads="1"/>
            </p:cNvSpPr>
            <p:nvPr/>
          </p:nvSpPr>
          <p:spPr bwMode="auto">
            <a:xfrm>
              <a:off x="3642" y="1408"/>
              <a:ext cx="300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4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 Box 142"/>
            <p:cNvSpPr txBox="1">
              <a:spLocks noChangeArrowheads="1"/>
            </p:cNvSpPr>
            <p:nvPr/>
          </p:nvSpPr>
          <p:spPr bwMode="auto">
            <a:xfrm>
              <a:off x="3925" y="1411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600" b="1" dirty="0">
                <a:cs typeface="Arial" charset="0"/>
              </a:endParaRPr>
            </a:p>
          </p:txBody>
        </p:sp>
        <p:sp>
          <p:nvSpPr>
            <p:cNvPr id="38" name="Text Box 143"/>
            <p:cNvSpPr txBox="1">
              <a:spLocks noChangeArrowheads="1"/>
            </p:cNvSpPr>
            <p:nvPr/>
          </p:nvSpPr>
          <p:spPr bwMode="auto">
            <a:xfrm>
              <a:off x="4239" y="1410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600" b="1" dirty="0">
                <a:cs typeface="Arial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428596" y="5429264"/>
            <a:ext cx="54168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B₂D²₃</a:t>
            </a:r>
            <a:r>
              <a:rPr lang="ru-RU" sz="3600" b="1" dirty="0" smtClean="0"/>
              <a:t> =  ( 1² + 1² ) + 3²  = 11.</a:t>
            </a:r>
            <a:endParaRPr lang="ru-RU" sz="360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4421157" y="324433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>
                <a:cs typeface="Arial" charset="0"/>
              </a:rPr>
              <a:t>1</a:t>
            </a:r>
            <a:endParaRPr lang="ru-RU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06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ru-RU" sz="2700" b="1" dirty="0" smtClean="0"/>
              <a:t>№ 6.                ОБЗ </a:t>
            </a:r>
            <a:r>
              <a:rPr lang="ru-RU" sz="2700" b="1" dirty="0"/>
              <a:t>ЕГЭ №</a:t>
            </a:r>
            <a:r>
              <a:rPr lang="ru-RU" sz="2700" b="1" dirty="0" smtClean="0"/>
              <a:t>245373.</a:t>
            </a:r>
            <a:br>
              <a:rPr lang="ru-RU" sz="2700" b="1" dirty="0" smtClean="0"/>
            </a:br>
            <a:r>
              <a:rPr lang="ru-RU" sz="2700" b="1" dirty="0" smtClean="0"/>
              <a:t>Найдите угол </a:t>
            </a:r>
            <a:r>
              <a:rPr lang="en-US" sz="2700" b="1" dirty="0" smtClean="0"/>
              <a:t>CAD₂ </a:t>
            </a:r>
            <a:r>
              <a:rPr lang="ru-RU" sz="2800" b="1" dirty="0" smtClean="0"/>
              <a:t>многогранника</a:t>
            </a:r>
            <a:r>
              <a:rPr lang="en-US" sz="2800" b="1" dirty="0" smtClean="0"/>
              <a:t>,</a:t>
            </a:r>
            <a:r>
              <a:rPr lang="ru-RU" b="1" dirty="0"/>
              <a:t> </a:t>
            </a:r>
            <a:r>
              <a:rPr lang="ru-RU" sz="2700" b="1" dirty="0"/>
              <a:t>изображенного на рисунке. Все двугранные углы многогранника </a:t>
            </a:r>
            <a:r>
              <a:rPr lang="ru-RU" sz="2700" b="1" dirty="0" smtClean="0"/>
              <a:t>прямые. Ответ дайте в градусах.</a:t>
            </a:r>
            <a:endParaRPr lang="ru-RU" sz="2700" dirty="0"/>
          </a:p>
        </p:txBody>
      </p:sp>
      <p:pic>
        <p:nvPicPr>
          <p:cNvPr id="3" name="Рисунок 2" descr="http://reshuege.ru/screens/245373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97"/>
          <a:stretch/>
        </p:blipFill>
        <p:spPr bwMode="auto">
          <a:xfrm>
            <a:off x="611560" y="2414851"/>
            <a:ext cx="3960440" cy="316835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cxnSp>
        <p:nvCxnSpPr>
          <p:cNvPr id="7" name="Прямая соединительная линия 6"/>
          <p:cNvCxnSpPr/>
          <p:nvPr/>
        </p:nvCxnSpPr>
        <p:spPr>
          <a:xfrm flipH="1">
            <a:off x="1331640" y="4869160"/>
            <a:ext cx="2736304" cy="216024"/>
          </a:xfrm>
          <a:prstGeom prst="line">
            <a:avLst/>
          </a:prstGeom>
          <a:ln w="28575">
            <a:solidFill>
              <a:srgbClr val="00CC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1278681" y="2780928"/>
            <a:ext cx="504056" cy="2304256"/>
          </a:xfrm>
          <a:prstGeom prst="line">
            <a:avLst/>
          </a:prstGeom>
          <a:ln w="28575">
            <a:solidFill>
              <a:srgbClr val="00CC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791119" y="2780928"/>
            <a:ext cx="2276825" cy="2088232"/>
          </a:xfrm>
          <a:prstGeom prst="line">
            <a:avLst/>
          </a:prstGeom>
          <a:ln w="28575">
            <a:solidFill>
              <a:srgbClr val="00CC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Месяц 12"/>
          <p:cNvSpPr/>
          <p:nvPr/>
        </p:nvSpPr>
        <p:spPr>
          <a:xfrm rot="20524808" flipH="1">
            <a:off x="1406220" y="4748926"/>
            <a:ext cx="237023" cy="297033"/>
          </a:xfrm>
          <a:prstGeom prst="moon">
            <a:avLst>
              <a:gd name="adj" fmla="val 0"/>
            </a:avLst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827584" y="6237312"/>
            <a:ext cx="1748299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Ответ:60°.</a:t>
            </a:r>
            <a:endParaRPr lang="ru-RU" sz="2800" b="1" dirty="0"/>
          </a:p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424111" y="1834049"/>
            <a:ext cx="470859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AD</a:t>
            </a:r>
            <a:r>
              <a:rPr lang="en-US" sz="2000" b="1" dirty="0"/>
              <a:t>₂ </a:t>
            </a:r>
            <a:r>
              <a:rPr lang="ru-RU" sz="2000" b="1" dirty="0" smtClean="0"/>
              <a:t>=</a:t>
            </a:r>
            <a:r>
              <a:rPr lang="en-US" sz="2000" b="1" dirty="0"/>
              <a:t> </a:t>
            </a:r>
            <a:r>
              <a:rPr lang="en-US" sz="2000" b="1" dirty="0" smtClean="0"/>
              <a:t>CD₂</a:t>
            </a:r>
            <a:r>
              <a:rPr lang="ru-RU" sz="2000" b="1" dirty="0" smtClean="0"/>
              <a:t>=</a:t>
            </a:r>
            <a:r>
              <a:rPr lang="en-US" sz="2000" b="1" dirty="0"/>
              <a:t> </a:t>
            </a:r>
            <a:r>
              <a:rPr lang="en-US" sz="2000" b="1" dirty="0" smtClean="0"/>
              <a:t>CA</a:t>
            </a:r>
            <a:r>
              <a:rPr lang="ru-RU" sz="2000" b="1" dirty="0" smtClean="0"/>
              <a:t>- диагонали </a:t>
            </a:r>
          </a:p>
          <a:p>
            <a:r>
              <a:rPr lang="ru-RU" sz="2000" b="1" dirty="0"/>
              <a:t> </a:t>
            </a:r>
            <a:r>
              <a:rPr lang="ru-RU" sz="2000" b="1" dirty="0" smtClean="0"/>
              <a:t>                           равных квадратов .</a:t>
            </a:r>
            <a:endParaRPr lang="ru-RU" sz="2000" dirty="0" smtClean="0"/>
          </a:p>
          <a:p>
            <a:endParaRPr lang="ru-RU" sz="2000" dirty="0" smtClean="0"/>
          </a:p>
          <a:p>
            <a:endParaRPr lang="ru-RU" sz="2000" dirty="0"/>
          </a:p>
          <a:p>
            <a:r>
              <a:rPr lang="ru-RU" sz="2000" dirty="0" smtClean="0"/>
              <a:t>    ∆</a:t>
            </a:r>
            <a:r>
              <a:rPr lang="en-US" sz="2000" b="1" dirty="0" smtClean="0"/>
              <a:t> </a:t>
            </a:r>
            <a:r>
              <a:rPr lang="en-US" sz="2000" b="1" dirty="0"/>
              <a:t>CAD</a:t>
            </a:r>
            <a:r>
              <a:rPr lang="en-US" sz="2000" b="1" dirty="0" smtClean="0"/>
              <a:t>₂</a:t>
            </a:r>
            <a:r>
              <a:rPr lang="ru-RU" sz="2000" b="1" dirty="0" smtClean="0"/>
              <a:t> - равносторонний треугольник.</a:t>
            </a:r>
          </a:p>
          <a:p>
            <a:endParaRPr lang="ru-RU" sz="2000" b="1" dirty="0" smtClean="0"/>
          </a:p>
          <a:p>
            <a:r>
              <a:rPr lang="ru-RU" sz="2000" dirty="0" smtClean="0"/>
              <a:t>              </a:t>
            </a:r>
            <a:r>
              <a:rPr lang="en-US" sz="2000" b="1" dirty="0" smtClean="0"/>
              <a:t>CAD₂</a:t>
            </a:r>
            <a:r>
              <a:rPr lang="ru-RU" sz="2000" b="1" dirty="0" smtClean="0"/>
              <a:t>=</a:t>
            </a:r>
            <a:r>
              <a:rPr lang="ru-RU" sz="2000" b="1" dirty="0"/>
              <a:t>60°.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4981641" y="3789040"/>
            <a:ext cx="144016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981641" y="393305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701733" y="4701568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60°</a:t>
            </a:r>
            <a:endParaRPr lang="ru-RU" dirty="0">
              <a:solidFill>
                <a:srgbClr val="FF0000"/>
              </a:solidFill>
            </a:endParaRPr>
          </a:p>
        </p:txBody>
      </p:sp>
      <p:grpSp>
        <p:nvGrpSpPr>
          <p:cNvPr id="29" name="Group 123"/>
          <p:cNvGrpSpPr>
            <a:grpSpLocks/>
          </p:cNvGrpSpPr>
          <p:nvPr/>
        </p:nvGrpSpPr>
        <p:grpSpPr bwMode="auto">
          <a:xfrm>
            <a:off x="5247249" y="6011863"/>
            <a:ext cx="3671888" cy="646113"/>
            <a:chOff x="3024" y="1408"/>
            <a:chExt cx="2313" cy="407"/>
          </a:xfrm>
        </p:grpSpPr>
        <p:grpSp>
          <p:nvGrpSpPr>
            <p:cNvPr id="30" name="Group 124"/>
            <p:cNvGrpSpPr>
              <a:grpSpLocks/>
            </p:cNvGrpSpPr>
            <p:nvPr/>
          </p:nvGrpSpPr>
          <p:grpSpPr bwMode="auto">
            <a:xfrm>
              <a:off x="4390" y="1512"/>
              <a:ext cx="579" cy="236"/>
              <a:chOff x="1849" y="2478"/>
              <a:chExt cx="657" cy="374"/>
            </a:xfrm>
          </p:grpSpPr>
          <p:sp>
            <p:nvSpPr>
              <p:cNvPr id="45" name="Text Box 125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46" name="Text Box 126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47" name="Text Box 127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48" name="Text Box 128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49" name="Text Box 129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31" name="Rectangle 130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" name="AutoShape 131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" name="Text Box 132"/>
            <p:cNvSpPr txBox="1">
              <a:spLocks noChangeArrowheads="1"/>
            </p:cNvSpPr>
            <p:nvPr/>
          </p:nvSpPr>
          <p:spPr bwMode="auto">
            <a:xfrm>
              <a:off x="3144" y="1499"/>
              <a:ext cx="43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 dirty="0">
                  <a:cs typeface="Arial" charset="0"/>
                </a:rPr>
                <a:t>В 9</a:t>
              </a:r>
            </a:p>
          </p:txBody>
        </p:sp>
        <p:sp>
          <p:nvSpPr>
            <p:cNvPr id="34" name="Rectangle 133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" name="Rectangle 134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" name="Rectangle 135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>
                <a:cs typeface="Arial" charset="0"/>
              </a:endParaRPr>
            </a:p>
          </p:txBody>
        </p:sp>
        <p:sp>
          <p:nvSpPr>
            <p:cNvPr id="37" name="Rectangle 136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8" name="Rectangle 137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" name="Rectangle 138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" name="Text Box 139"/>
            <p:cNvSpPr txBox="1">
              <a:spLocks noChangeArrowheads="1"/>
            </p:cNvSpPr>
            <p:nvPr/>
          </p:nvSpPr>
          <p:spPr bwMode="auto">
            <a:xfrm>
              <a:off x="3923" y="1436"/>
              <a:ext cx="30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200" b="1">
                <a:cs typeface="Arial" charset="0"/>
              </a:endParaRPr>
            </a:p>
          </p:txBody>
        </p:sp>
        <p:sp>
          <p:nvSpPr>
            <p:cNvPr id="41" name="Text Box 140"/>
            <p:cNvSpPr txBox="1">
              <a:spLocks noChangeArrowheads="1"/>
            </p:cNvSpPr>
            <p:nvPr/>
          </p:nvSpPr>
          <p:spPr bwMode="auto">
            <a:xfrm>
              <a:off x="4470" y="1439"/>
              <a:ext cx="30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200" b="1">
                <a:cs typeface="Arial" charset="0"/>
              </a:endParaRPr>
            </a:p>
          </p:txBody>
        </p:sp>
        <p:sp>
          <p:nvSpPr>
            <p:cNvPr id="42" name="Text Box 141"/>
            <p:cNvSpPr txBox="1">
              <a:spLocks noChangeArrowheads="1"/>
            </p:cNvSpPr>
            <p:nvPr/>
          </p:nvSpPr>
          <p:spPr bwMode="auto">
            <a:xfrm>
              <a:off x="3642" y="1408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 smtClean="0">
                  <a:cs typeface="Arial" charset="0"/>
                </a:rPr>
                <a:t>6</a:t>
              </a:r>
              <a:endParaRPr lang="ru-RU" sz="3600" b="1" dirty="0">
                <a:cs typeface="Arial" charset="0"/>
              </a:endParaRPr>
            </a:p>
          </p:txBody>
        </p:sp>
        <p:sp>
          <p:nvSpPr>
            <p:cNvPr id="43" name="Text Box 142"/>
            <p:cNvSpPr txBox="1">
              <a:spLocks noChangeArrowheads="1"/>
            </p:cNvSpPr>
            <p:nvPr/>
          </p:nvSpPr>
          <p:spPr bwMode="auto">
            <a:xfrm>
              <a:off x="3925" y="1411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 smtClean="0">
                  <a:cs typeface="Arial" charset="0"/>
                </a:rPr>
                <a:t>0</a:t>
              </a:r>
              <a:endParaRPr lang="ru-RU" sz="3600" b="1" dirty="0">
                <a:cs typeface="Arial" charset="0"/>
              </a:endParaRPr>
            </a:p>
          </p:txBody>
        </p:sp>
        <p:sp>
          <p:nvSpPr>
            <p:cNvPr id="44" name="Text Box 143"/>
            <p:cNvSpPr txBox="1">
              <a:spLocks noChangeArrowheads="1"/>
            </p:cNvSpPr>
            <p:nvPr/>
          </p:nvSpPr>
          <p:spPr bwMode="auto">
            <a:xfrm>
              <a:off x="4239" y="1410"/>
              <a:ext cx="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sz="3600" b="1" dirty="0"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005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/>
      <p:bldP spid="2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562</Words>
  <Application>Microsoft Office PowerPoint</Application>
  <PresentationFormat>Экран (4:3)</PresentationFormat>
  <Paragraphs>163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Тема Office</vt:lpstr>
      <vt:lpstr>Формула</vt:lpstr>
      <vt:lpstr>Прямоугольный параллелепипед в задачах  В9 и В11 ЕГЭ</vt:lpstr>
      <vt:lpstr>Прямоугольный параллелепипед</vt:lpstr>
      <vt:lpstr>Презентация PowerPoint</vt:lpstr>
      <vt:lpstr>№1.</vt:lpstr>
      <vt:lpstr>№2.</vt:lpstr>
      <vt:lpstr>№3.</vt:lpstr>
      <vt:lpstr>Презентация PowerPoint</vt:lpstr>
      <vt:lpstr>№5.   ОБЗ ЕГЭ №245376.          Найдите квадрат расстояния между вершинами B₂ и D ₃ многогранника , изображенного на рисунке. Все двугранные углы многогранника прямые.</vt:lpstr>
      <vt:lpstr>№ 6.                ОБЗ ЕГЭ №245373. Найдите угол CAD₂ многогранника, изображенного на рисунке. Все двугранные углы многогранника прямые. Ответ дайте в градусах.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 №1-10. Приложение 3.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Прямоугольный параллелепипед</dc:title>
  <dc:creator>User</dc:creator>
  <cp:lastModifiedBy>User</cp:lastModifiedBy>
  <cp:revision>110</cp:revision>
  <dcterms:created xsi:type="dcterms:W3CDTF">2012-01-25T14:15:56Z</dcterms:created>
  <dcterms:modified xsi:type="dcterms:W3CDTF">2012-01-30T14:02:40Z</dcterms:modified>
</cp:coreProperties>
</file>