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66" r:id="rId4"/>
    <p:sldId id="272" r:id="rId5"/>
    <p:sldId id="257" r:id="rId6"/>
    <p:sldId id="260" r:id="rId7"/>
    <p:sldId id="259" r:id="rId8"/>
    <p:sldId id="258" r:id="rId9"/>
    <p:sldId id="261" r:id="rId10"/>
    <p:sldId id="262" r:id="rId11"/>
    <p:sldId id="263" r:id="rId12"/>
    <p:sldId id="267" r:id="rId13"/>
    <p:sldId id="268" r:id="rId14"/>
    <p:sldId id="269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72" autoAdjust="0"/>
    <p:restoredTop sz="74620" autoAdjust="0"/>
  </p:normalViewPr>
  <p:slideViewPr>
    <p:cSldViewPr>
      <p:cViewPr varScale="1">
        <p:scale>
          <a:sx n="78" d="100"/>
          <a:sy n="78" d="100"/>
        </p:scale>
        <p:origin x="-2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en-US" dirty="0"/>
              <a:t>La </a:t>
            </a:r>
            <a:r>
              <a:rPr lang="en-US" dirty="0" err="1" smtClean="0"/>
              <a:t>francophophie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millions</a:t>
            </a:r>
            <a:r>
              <a:rPr lang="en-US" dirty="0"/>
              <a:t>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4922961018761544"/>
          <c:y val="8.9608340624089206E-2"/>
          <c:w val="0.56249489647127671"/>
          <c:h val="0.6534800233304187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La francofophie (millons)</c:v>
                </c:pt>
              </c:strCache>
            </c:strRef>
          </c:tx>
          <c:cat>
            <c:strRef>
              <c:f>Лист1!$A$2:$A$9</c:f>
              <c:strCache>
                <c:ptCount val="8"/>
                <c:pt idx="0">
                  <c:v>Le chinois</c:v>
                </c:pt>
                <c:pt idx="1">
                  <c:v>L'anglais</c:v>
                </c:pt>
                <c:pt idx="2">
                  <c:v>L'espagnol</c:v>
                </c:pt>
                <c:pt idx="3">
                  <c:v>L'hindi</c:v>
                </c:pt>
                <c:pt idx="4">
                  <c:v>Le russe</c:v>
                </c:pt>
                <c:pt idx="5">
                  <c:v>L'arabe</c:v>
                </c:pt>
                <c:pt idx="6">
                  <c:v>Le portugais</c:v>
                </c:pt>
                <c:pt idx="7">
                  <c:v>le japonais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900</c:v>
                </c:pt>
                <c:pt idx="1">
                  <c:v>470</c:v>
                </c:pt>
                <c:pt idx="2">
                  <c:v>450</c:v>
                </c:pt>
                <c:pt idx="3">
                  <c:v>418</c:v>
                </c:pt>
                <c:pt idx="4">
                  <c:v>288</c:v>
                </c:pt>
                <c:pt idx="5">
                  <c:v>250</c:v>
                </c:pt>
                <c:pt idx="6">
                  <c:v>200</c:v>
                </c:pt>
                <c:pt idx="7">
                  <c:v>125</c:v>
                </c:pt>
              </c:numCache>
            </c:numRef>
          </c:val>
        </c:ser>
        <c:axId val="69678592"/>
        <c:axId val="69680128"/>
      </c:barChart>
      <c:catAx>
        <c:axId val="69678592"/>
        <c:scaling>
          <c:orientation val="minMax"/>
        </c:scaling>
        <c:axPos val="b"/>
        <c:tickLblPos val="nextTo"/>
        <c:crossAx val="69680128"/>
        <c:crosses val="autoZero"/>
        <c:auto val="1"/>
        <c:lblAlgn val="ctr"/>
        <c:lblOffset val="100"/>
      </c:catAx>
      <c:valAx>
        <c:axId val="69680128"/>
        <c:scaling>
          <c:orientation val="minMax"/>
        </c:scaling>
        <c:axPos val="l"/>
        <c:majorGridlines/>
        <c:numFmt formatCode="General" sourceLinked="1"/>
        <c:tickLblPos val="nextTo"/>
        <c:crossAx val="696785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9D36D-60FF-4E97-B133-FCDDE4D666CC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E6DE9-67DA-4B16-9287-C7F15246A1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E6DE9-67DA-4B16-9287-C7F15246A12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E6DE9-67DA-4B16-9287-C7F15246A12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26" Type="http://schemas.openxmlformats.org/officeDocument/2006/relationships/image" Target="../media/image32.png"/><Relationship Id="rId3" Type="http://schemas.openxmlformats.org/officeDocument/2006/relationships/image" Target="../media/image10.png"/><Relationship Id="rId21" Type="http://schemas.openxmlformats.org/officeDocument/2006/relationships/hyperlink" Target="http://ru.wikipedia.org/wiki/%D0%A4%D0%B0%D0%B9%D0%BB:Flag_of_Rwanda.svg" TargetMode="External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5" Type="http://schemas.openxmlformats.org/officeDocument/2006/relationships/image" Target="../media/image31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24" Type="http://schemas.openxmlformats.org/officeDocument/2006/relationships/image" Target="../media/image30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23" Type="http://schemas.openxmlformats.org/officeDocument/2006/relationships/image" Target="../media/image29.png"/><Relationship Id="rId28" Type="http://schemas.openxmlformats.org/officeDocument/2006/relationships/image" Target="../media/image33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31" Type="http://schemas.openxmlformats.org/officeDocument/2006/relationships/image" Target="../media/image35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8.png"/><Relationship Id="rId27" Type="http://schemas.openxmlformats.org/officeDocument/2006/relationships/hyperlink" Target="http://ru.wikipedia.org/wiki/%D0%A4%D0%B0%D0%B9%D0%BB:Flag_of_Switzerland.svg" TargetMode="External"/><Relationship Id="rId30" Type="http://schemas.openxmlformats.org/officeDocument/2006/relationships/hyperlink" Target="http://ru.wikipedia.org/wiki/%D0%A4%D0%B0%D0%B9%D0%BB:Flag_of_Chad.sv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gi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r>
              <a:rPr lang="en-US" b="1" dirty="0" smtClean="0"/>
              <a:t>Le monde francophone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971800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Le </a:t>
            </a:r>
            <a:r>
              <a:rPr lang="en-US" sz="4800" dirty="0" err="1" smtClean="0">
                <a:solidFill>
                  <a:schemeClr val="tx1"/>
                </a:solidFill>
                <a:cs typeface="Times New Roman" pitchFamily="18" charset="0"/>
              </a:rPr>
              <a:t>français</a:t>
            </a:r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  <a:cs typeface="Times New Roman" pitchFamily="18" charset="0"/>
              </a:rPr>
              <a:t>est</a:t>
            </a:r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, avec </a:t>
            </a:r>
            <a:r>
              <a:rPr lang="en-US" sz="4800" dirty="0" err="1" smtClean="0">
                <a:solidFill>
                  <a:schemeClr val="tx1"/>
                </a:solidFill>
                <a:cs typeface="Times New Roman" pitchFamily="18" charset="0"/>
              </a:rPr>
              <a:t>l'anglais</a:t>
            </a:r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,</a:t>
            </a:r>
          </a:p>
          <a:p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la </a:t>
            </a:r>
            <a:r>
              <a:rPr lang="en-US" sz="4800" dirty="0" err="1" smtClean="0">
                <a:solidFill>
                  <a:schemeClr val="tx1"/>
                </a:solidFill>
                <a:cs typeface="Times New Roman" pitchFamily="18" charset="0"/>
              </a:rPr>
              <a:t>seule</a:t>
            </a:r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 langue </a:t>
            </a:r>
            <a:r>
              <a:rPr lang="fr-FR" sz="4800" dirty="0" smtClean="0">
                <a:solidFill>
                  <a:schemeClr val="tx1"/>
                </a:solidFill>
                <a:cs typeface="Times New Roman" pitchFamily="18" charset="0"/>
              </a:rPr>
              <a:t>presénte sur </a:t>
            </a:r>
          </a:p>
          <a:p>
            <a:r>
              <a:rPr lang="fr-FR" sz="4800" dirty="0" smtClean="0">
                <a:solidFill>
                  <a:schemeClr val="tx1"/>
                </a:solidFill>
                <a:cs typeface="Times New Roman" pitchFamily="18" charset="0"/>
              </a:rPr>
              <a:t>tous les continents</a:t>
            </a:r>
            <a:endParaRPr lang="ru-RU" sz="4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/>
            <a:endParaRPr lang="fr-FR" sz="4800" b="1" dirty="0" smtClean="0">
              <a:solidFill>
                <a:schemeClr val="tx1"/>
              </a:solidFill>
            </a:endParaRPr>
          </a:p>
        </p:txBody>
      </p:sp>
      <p:pic>
        <p:nvPicPr>
          <p:cNvPr id="1027" name="Picture 3" descr="D:\загрузки\United_Kingdom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4" y="1357298"/>
            <a:ext cx="4572000" cy="2643206"/>
          </a:xfrm>
          <a:prstGeom prst="rect">
            <a:avLst/>
          </a:prstGeom>
          <a:noFill/>
        </p:spPr>
      </p:pic>
      <p:pic>
        <p:nvPicPr>
          <p:cNvPr id="1028" name="Picture 4" descr="D:\загрузки\11_Flag_of_France_at_coloring-pages-book-for-kids-boy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357298"/>
            <a:ext cx="4427983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91683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600" dirty="0" err="1" smtClean="0"/>
              <a:t>Dans</a:t>
            </a:r>
            <a:r>
              <a:rPr lang="en-US" sz="3600" dirty="0" smtClean="0"/>
              <a:t> les pays de </a:t>
            </a:r>
            <a:r>
              <a:rPr lang="en-US" sz="3600" dirty="0" err="1" smtClean="0"/>
              <a:t>l'océan</a:t>
            </a:r>
            <a:r>
              <a:rPr lang="en-US" sz="3600" dirty="0" smtClean="0"/>
              <a:t> </a:t>
            </a:r>
            <a:r>
              <a:rPr lang="en-US" sz="3600" dirty="0" err="1" smtClean="0"/>
              <a:t>Indien</a:t>
            </a:r>
            <a:r>
              <a:rPr lang="en-US" sz="3600" dirty="0" smtClean="0"/>
              <a:t>,</a:t>
            </a:r>
          </a:p>
          <a:p>
            <a:pPr algn="ctr"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c‘est</a:t>
            </a:r>
            <a:r>
              <a:rPr lang="en-US" sz="3600" dirty="0" smtClean="0"/>
              <a:t> Madagascar qui </a:t>
            </a:r>
            <a:r>
              <a:rPr lang="en-US" sz="3600" dirty="0" err="1" smtClean="0"/>
              <a:t>compte</a:t>
            </a:r>
            <a:r>
              <a:rPr lang="en-US" sz="3600" dirty="0" smtClean="0"/>
              <a:t> </a:t>
            </a:r>
          </a:p>
          <a:p>
            <a:pPr algn="ctr">
              <a:buNone/>
            </a:pPr>
            <a:r>
              <a:rPr lang="en-US" sz="3600" dirty="0" smtClean="0"/>
              <a:t>le plus grand </a:t>
            </a:r>
            <a:r>
              <a:rPr lang="en-US" sz="3600" dirty="0" err="1" smtClean="0"/>
              <a:t>nombre</a:t>
            </a:r>
            <a:r>
              <a:rPr lang="en-US" sz="3600" dirty="0" smtClean="0"/>
              <a:t> de </a:t>
            </a:r>
            <a:r>
              <a:rPr lang="en-US" sz="3600" dirty="0" err="1" smtClean="0"/>
              <a:t>francophones</a:t>
            </a:r>
            <a:endParaRPr lang="ru-RU" sz="3600" dirty="0"/>
          </a:p>
        </p:txBody>
      </p:sp>
      <p:pic>
        <p:nvPicPr>
          <p:cNvPr id="6146" name="Picture 2" descr="D:\загрузки\madagaskar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4929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157191"/>
            <a:ext cx="8229600" cy="6480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Il y a environ 500 000 </a:t>
            </a:r>
            <a:r>
              <a:rPr lang="en-US" dirty="0" err="1" smtClean="0"/>
              <a:t>francophones</a:t>
            </a:r>
            <a:r>
              <a:rPr lang="en-US" dirty="0" smtClean="0"/>
              <a:t> en </a:t>
            </a:r>
            <a:r>
              <a:rPr lang="en-US" dirty="0" err="1" smtClean="0"/>
              <a:t>Isra</a:t>
            </a:r>
            <a:r>
              <a:rPr lang="ru-RU" dirty="0" smtClean="0"/>
              <a:t>ё</a:t>
            </a:r>
            <a:r>
              <a:rPr lang="en-US" dirty="0" smtClean="0"/>
              <a:t>l</a:t>
            </a:r>
            <a:endParaRPr lang="ru-RU" dirty="0"/>
          </a:p>
        </p:txBody>
      </p:sp>
      <p:pic>
        <p:nvPicPr>
          <p:cNvPr id="7171" name="Picture 3" descr="D:\загрузки\41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6" y="0"/>
            <a:ext cx="4427984" cy="5085184"/>
          </a:xfrm>
          <a:prstGeom prst="rect">
            <a:avLst/>
          </a:prstGeom>
          <a:noFill/>
        </p:spPr>
      </p:pic>
      <p:pic>
        <p:nvPicPr>
          <p:cNvPr id="7172" name="Picture 4" descr="D:\загрузки\800px-Israel_-_Haifa_-_Bahai_Gardens_00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4716016" cy="5085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 smtClean="0"/>
              <a:t>6 </a:t>
            </a:r>
            <a:r>
              <a:rPr lang="en-US" sz="3600" b="1" dirty="0" err="1" smtClean="0"/>
              <a:t>langues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officielles</a:t>
            </a:r>
            <a:r>
              <a:rPr lang="en-US" sz="3600" b="1" dirty="0" smtClean="0"/>
              <a:t> et de travail de </a:t>
            </a:r>
            <a:r>
              <a:rPr lang="en-US" sz="3600" b="1" dirty="0" err="1" smtClean="0"/>
              <a:t>l’ONU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1600200"/>
            <a:ext cx="3786214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l’anglais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français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chinois</a:t>
            </a:r>
            <a:endParaRPr lang="en-US" dirty="0" smtClean="0"/>
          </a:p>
          <a:p>
            <a:r>
              <a:rPr lang="en-US" dirty="0" err="1" smtClean="0"/>
              <a:t>l’espagnol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russe</a:t>
            </a:r>
            <a:endParaRPr lang="en-US" dirty="0" smtClean="0"/>
          </a:p>
          <a:p>
            <a:r>
              <a:rPr lang="en-US" dirty="0" err="1" smtClean="0"/>
              <a:t>l’arabe</a:t>
            </a: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Les </a:t>
            </a:r>
            <a:r>
              <a:rPr lang="en-US" b="1" dirty="0" err="1" smtClean="0"/>
              <a:t>langues</a:t>
            </a:r>
            <a:r>
              <a:rPr lang="en-US" b="1" dirty="0" smtClean="0"/>
              <a:t> de la Toile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l’anglais</a:t>
            </a:r>
            <a:r>
              <a:rPr lang="en-US" dirty="0" smtClean="0"/>
              <a:t> (45% des pages </a:t>
            </a:r>
            <a:r>
              <a:rPr lang="en-US" dirty="0" err="1" smtClean="0"/>
              <a:t>d’Internet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l’espagnol</a:t>
            </a:r>
            <a:r>
              <a:rPr lang="en-US" dirty="0" smtClean="0"/>
              <a:t> (4,5% des pages </a:t>
            </a:r>
            <a:r>
              <a:rPr lang="en-US" dirty="0" err="1" smtClean="0"/>
              <a:t>d’Internet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français</a:t>
            </a:r>
            <a:r>
              <a:rPr lang="en-US" dirty="0" smtClean="0"/>
              <a:t> (5% des pages </a:t>
            </a:r>
            <a:r>
              <a:rPr lang="en-US" dirty="0" err="1" smtClean="0"/>
              <a:t>d’Internet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L’allemand</a:t>
            </a:r>
            <a:r>
              <a:rPr lang="en-US" dirty="0" smtClean="0"/>
              <a:t> (7% des pages </a:t>
            </a:r>
            <a:r>
              <a:rPr lang="en-US" dirty="0" err="1" smtClean="0"/>
              <a:t>d’Internet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90% des </a:t>
            </a:r>
            <a:r>
              <a:rPr lang="en-US" dirty="0" err="1" smtClean="0"/>
              <a:t>langues</a:t>
            </a:r>
            <a:r>
              <a:rPr lang="en-US" dirty="0" smtClean="0"/>
              <a:t> du monde ne </a:t>
            </a:r>
            <a:r>
              <a:rPr lang="en-US" dirty="0" err="1" smtClean="0"/>
              <a:t>sont</a:t>
            </a:r>
            <a:r>
              <a:rPr lang="en-US" dirty="0" smtClean="0"/>
              <a:t> pas </a:t>
            </a:r>
            <a:r>
              <a:rPr lang="en-US" dirty="0" err="1" smtClean="0"/>
              <a:t>présentes</a:t>
            </a:r>
            <a:r>
              <a:rPr lang="en-US" dirty="0" smtClean="0"/>
              <a:t>  </a:t>
            </a:r>
            <a:r>
              <a:rPr lang="en-US" dirty="0" err="1" smtClean="0"/>
              <a:t>sur</a:t>
            </a:r>
            <a:r>
              <a:rPr lang="en-US" dirty="0" smtClean="0"/>
              <a:t> Internet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Organisation</a:t>
            </a:r>
            <a:r>
              <a:rPr lang="en-US" b="1" dirty="0" smtClean="0"/>
              <a:t> </a:t>
            </a:r>
            <a:r>
              <a:rPr lang="en-US" b="1" dirty="0" err="1" smtClean="0"/>
              <a:t>internationale</a:t>
            </a:r>
            <a:r>
              <a:rPr lang="en-US" b="1" dirty="0" smtClean="0"/>
              <a:t> de la</a:t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 smtClean="0"/>
              <a:t>francophonie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68 </a:t>
            </a:r>
            <a:r>
              <a:rPr lang="en-US" dirty="0" err="1" smtClean="0"/>
              <a:t>Etats</a:t>
            </a:r>
            <a:r>
              <a:rPr lang="en-US" dirty="0" smtClean="0"/>
              <a:t> et </a:t>
            </a:r>
            <a:r>
              <a:rPr lang="en-US" dirty="0" err="1" smtClean="0"/>
              <a:t>gouvernements</a:t>
            </a:r>
            <a:r>
              <a:rPr lang="en-US" dirty="0" smtClean="0"/>
              <a:t> font </a:t>
            </a:r>
            <a:r>
              <a:rPr lang="en-US" dirty="0" err="1" smtClean="0"/>
              <a:t>partie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/>
              <a:t>de </a:t>
            </a:r>
            <a:r>
              <a:rPr lang="en-US" dirty="0" err="1" smtClean="0"/>
              <a:t>l’Organisation</a:t>
            </a:r>
            <a:r>
              <a:rPr lang="en-US" dirty="0" smtClean="0"/>
              <a:t> </a:t>
            </a:r>
            <a:r>
              <a:rPr lang="en-US" dirty="0" err="1" smtClean="0"/>
              <a:t>internationale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de la </a:t>
            </a:r>
            <a:r>
              <a:rPr lang="en-US" dirty="0" err="1" smtClean="0"/>
              <a:t>francophonie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b="1" dirty="0" smtClean="0"/>
              <a:t>Merci beaucoup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                               </a:t>
            </a:r>
            <a:r>
              <a:rPr lang="en-US" sz="2000" dirty="0" err="1" smtClean="0"/>
              <a:t>Votre</a:t>
            </a:r>
            <a:r>
              <a:rPr lang="en-US" sz="2000" dirty="0" smtClean="0"/>
              <a:t> </a:t>
            </a:r>
            <a:r>
              <a:rPr lang="en-US" sz="2000" dirty="0" err="1" smtClean="0"/>
              <a:t>Tian</a:t>
            </a:r>
            <a:r>
              <a:rPr lang="en-US" sz="2000" dirty="0" smtClean="0"/>
              <a:t> Michel, 10a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cs typeface="Times New Roman" pitchFamily="18" charset="0"/>
              </a:rPr>
              <a:t>200 millions de </a:t>
            </a:r>
            <a:r>
              <a:rPr lang="en-US" sz="3600" b="1" dirty="0" err="1" smtClean="0">
                <a:cs typeface="Times New Roman" pitchFamily="18" charset="0"/>
              </a:rPr>
              <a:t>francophones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en-US" sz="3600" b="1" dirty="0" err="1" smtClean="0">
                <a:cs typeface="Times New Roman" pitchFamily="18" charset="0"/>
              </a:rPr>
              <a:t>sont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en-US" sz="3600" b="1" dirty="0" err="1" smtClean="0">
                <a:cs typeface="Times New Roman" pitchFamily="18" charset="0"/>
              </a:rPr>
              <a:t>répartis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en-US" sz="3600" b="1" dirty="0" err="1" smtClean="0">
                <a:cs typeface="Times New Roman" pitchFamily="18" charset="0"/>
              </a:rPr>
              <a:t>dans</a:t>
            </a:r>
            <a:r>
              <a:rPr lang="en-US" sz="3600" b="1" dirty="0" smtClean="0">
                <a:cs typeface="Times New Roman" pitchFamily="18" charset="0"/>
              </a:rPr>
              <a:t> </a:t>
            </a:r>
            <a:r>
              <a:rPr lang="en-US" sz="3600" b="1" smtClean="0">
                <a:cs typeface="Times New Roman" pitchFamily="18" charset="0"/>
              </a:rPr>
              <a:t>le monde</a:t>
            </a:r>
            <a:endParaRPr lang="ru-RU" sz="3600" dirty="0">
              <a:cs typeface="Times New Roman" pitchFamily="18" charset="0"/>
            </a:endParaRPr>
          </a:p>
        </p:txBody>
      </p:sp>
      <p:pic>
        <p:nvPicPr>
          <p:cNvPr id="4" name="Picture 2" descr="G:\КАТЯ\бельгия\belgiicy-i-immigraciy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1428737"/>
            <a:ext cx="4071966" cy="2571768"/>
          </a:xfrm>
          <a:prstGeom prst="rect">
            <a:avLst/>
          </a:prstGeom>
          <a:noFill/>
        </p:spPr>
      </p:pic>
      <p:pic>
        <p:nvPicPr>
          <p:cNvPr id="5" name="Содержимое 3" descr="День Канады отмечается 1 июля.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00562" y="1428736"/>
            <a:ext cx="4214842" cy="2643206"/>
          </a:xfrm>
          <a:prstGeom prst="rect">
            <a:avLst/>
          </a:prstGeom>
        </p:spPr>
      </p:pic>
      <p:pic>
        <p:nvPicPr>
          <p:cNvPr id="6" name="Picture 4" descr="0932abe53b39fa647b818327f3fae9c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58" y="4000504"/>
            <a:ext cx="4214842" cy="248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Documents and Settings\01360069\Рабочий стол\открытый урок\Презентации\France\Съемный диск (E)\DSC0180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573452" y="-8429708"/>
            <a:ext cx="2114392" cy="18516600"/>
          </a:xfrm>
          <a:prstGeom prst="rect">
            <a:avLst/>
          </a:prstGeom>
          <a:noFill/>
        </p:spPr>
      </p:pic>
      <p:pic>
        <p:nvPicPr>
          <p:cNvPr id="11" name="Picture 2" descr="C:\Documents and Settings\01360069\Рабочий стол\открытый урок\Презентации\France\Съемный диск (E)\DSC01806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00562" y="4071942"/>
            <a:ext cx="4214842" cy="2357454"/>
          </a:xfrm>
          <a:prstGeom prst="rect">
            <a:avLst/>
          </a:prstGeom>
          <a:noFill/>
        </p:spPr>
      </p:pic>
      <p:pic>
        <p:nvPicPr>
          <p:cNvPr id="12" name="Picture 2" descr="C:\Documents and Settings\01360069\Рабочий стол\открытый урок\Презентации\France\Съемный диск (E)\DSC01806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072330" y="20431244"/>
            <a:ext cx="2643206" cy="19837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extBox 2"/>
          <p:cNvSpPr txBox="1"/>
          <p:nvPr/>
        </p:nvSpPr>
        <p:spPr>
          <a:xfrm>
            <a:off x="214298" y="773875"/>
            <a:ext cx="114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B</a:t>
            </a:r>
            <a:r>
              <a:rPr lang="en-US" dirty="0" err="1" smtClean="0">
                <a:latin typeface="Arial"/>
                <a:cs typeface="Arial"/>
              </a:rPr>
              <a:t>élgique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14596" y="202395"/>
            <a:ext cx="402482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PAYS  FRANCOPHONES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4" descr="http://upload.wikimedia.org/wikipedia/commons/thumb/6/65/Flag_of_Belgium.svg/135px-Flag_of_Belgium.svg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18" y="1273941"/>
            <a:ext cx="714380" cy="428629"/>
          </a:xfrm>
          <a:prstGeom prst="rect">
            <a:avLst/>
          </a:prstGeom>
          <a:noFill/>
        </p:spPr>
      </p:pic>
      <p:pic>
        <p:nvPicPr>
          <p:cNvPr id="7" name="Picture 6" descr="Флаг Бенин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14464" y="1273940"/>
            <a:ext cx="642942" cy="428629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571588" y="773875"/>
            <a:ext cx="72167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Bénin</a:t>
            </a:r>
            <a:endParaRPr lang="ru-RU" dirty="0"/>
          </a:p>
        </p:txBody>
      </p:sp>
      <p:pic>
        <p:nvPicPr>
          <p:cNvPr id="9" name="Picture 8" descr="Буркина Фасо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473" y="1273941"/>
            <a:ext cx="642941" cy="42862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643158" y="630999"/>
            <a:ext cx="928694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Burkina </a:t>
            </a:r>
          </a:p>
          <a:p>
            <a:pPr algn="ctr"/>
            <a:r>
              <a:rPr lang="en-US" dirty="0" smtClean="0"/>
              <a:t>Faso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929042" y="761733"/>
            <a:ext cx="100013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Burundi</a:t>
            </a:r>
            <a:endParaRPr lang="ru-RU" dirty="0"/>
          </a:p>
        </p:txBody>
      </p:sp>
      <p:pic>
        <p:nvPicPr>
          <p:cNvPr id="12" name="Picture 10" descr="Флаг Бурунди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71918" y="1273941"/>
            <a:ext cx="714380" cy="428628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5286364" y="773875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Vanuatu</a:t>
            </a:r>
            <a:endParaRPr lang="ru-RU" dirty="0"/>
          </a:p>
        </p:txBody>
      </p:sp>
      <p:pic>
        <p:nvPicPr>
          <p:cNvPr id="14" name="Picture 14" descr="Вануату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429240" y="1273941"/>
            <a:ext cx="714380" cy="428628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6715124" y="702437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Gabon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6" name="Picture 16" descr="Габон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832536" y="1202503"/>
            <a:ext cx="668406" cy="500066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8001008" y="702437"/>
            <a:ext cx="85725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Ha</a:t>
            </a:r>
            <a:r>
              <a:rPr lang="en-US" dirty="0" err="1" smtClean="0">
                <a:latin typeface="Arial"/>
                <a:cs typeface="Arial"/>
              </a:rPr>
              <a:t>ï</a:t>
            </a:r>
            <a:r>
              <a:rPr lang="en-US" dirty="0" err="1" smtClean="0"/>
              <a:t>ti</a:t>
            </a:r>
            <a:endParaRPr lang="ru-RU" dirty="0"/>
          </a:p>
        </p:txBody>
      </p:sp>
      <p:pic>
        <p:nvPicPr>
          <p:cNvPr id="18" name="Picture 18" descr="Флаг Гаити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8001008" y="1202503"/>
            <a:ext cx="714380" cy="500066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285704" y="1774007"/>
            <a:ext cx="2359813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 smtClean="0"/>
              <a:t>République</a:t>
            </a:r>
            <a:r>
              <a:rPr lang="en-US" sz="1600" dirty="0" smtClean="0"/>
              <a:t> </a:t>
            </a:r>
            <a:r>
              <a:rPr lang="en-US" sz="1600" dirty="0" err="1" smtClean="0"/>
              <a:t>Démocratique</a:t>
            </a:r>
            <a:endParaRPr lang="en-US" sz="1600" dirty="0" smtClean="0"/>
          </a:p>
          <a:p>
            <a:pPr algn="ctr"/>
            <a:r>
              <a:rPr lang="en-US" sz="1600" dirty="0" smtClean="0"/>
              <a:t>du Congo</a:t>
            </a:r>
            <a:endParaRPr lang="ru-RU" sz="1600" dirty="0"/>
          </a:p>
        </p:txBody>
      </p:sp>
      <p:pic>
        <p:nvPicPr>
          <p:cNvPr id="20" name="Picture 20" descr="Флаг ДР Конго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1142960" y="2416949"/>
            <a:ext cx="714380" cy="534462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2643158" y="1845445"/>
            <a:ext cx="930063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Djibouti</a:t>
            </a:r>
            <a:endParaRPr lang="ru-RU" dirty="0"/>
          </a:p>
        </p:txBody>
      </p:sp>
      <p:pic>
        <p:nvPicPr>
          <p:cNvPr id="22" name="Picture 22" descr="Джибути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714596" y="2345511"/>
            <a:ext cx="785818" cy="523879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4000480" y="1845445"/>
            <a:ext cx="1160382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Cameroun</a:t>
            </a:r>
            <a:endParaRPr lang="ru-RU" dirty="0"/>
          </a:p>
        </p:txBody>
      </p:sp>
      <p:pic>
        <p:nvPicPr>
          <p:cNvPr id="24" name="Picture 24" descr="Камерун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4071918" y="2274073"/>
            <a:ext cx="857255" cy="571504"/>
          </a:xfrm>
          <a:prstGeom prst="rect">
            <a:avLst/>
          </a:prstGeom>
          <a:noFill/>
        </p:spPr>
      </p:pic>
      <p:sp>
        <p:nvSpPr>
          <p:cNvPr id="25" name="Прямоугольник 24"/>
          <p:cNvSpPr/>
          <p:nvPr/>
        </p:nvSpPr>
        <p:spPr>
          <a:xfrm>
            <a:off x="5429240" y="1774007"/>
            <a:ext cx="883575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Canada</a:t>
            </a:r>
            <a:endParaRPr lang="ru-RU" dirty="0"/>
          </a:p>
        </p:txBody>
      </p:sp>
      <p:pic>
        <p:nvPicPr>
          <p:cNvPr id="26" name="Picture 26" descr="http://upload.wikimedia.org/wikipedia/commons/thumb/c/cf/Flag_of_Canada.svg/135px-Flag_of_Canada.svg.pn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5429240" y="2274073"/>
            <a:ext cx="857256" cy="500066"/>
          </a:xfrm>
          <a:prstGeom prst="rect">
            <a:avLst/>
          </a:prstGeom>
          <a:noFill/>
        </p:spPr>
      </p:pic>
      <p:sp>
        <p:nvSpPr>
          <p:cNvPr id="27" name="Прямоугольник 26"/>
          <p:cNvSpPr/>
          <p:nvPr/>
        </p:nvSpPr>
        <p:spPr>
          <a:xfrm>
            <a:off x="6929438" y="1845445"/>
            <a:ext cx="10184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 smtClean="0"/>
              <a:t>Comores</a:t>
            </a:r>
            <a:endParaRPr lang="ru-RU" dirty="0"/>
          </a:p>
        </p:txBody>
      </p:sp>
      <p:pic>
        <p:nvPicPr>
          <p:cNvPr id="28" name="Picture 28" descr="Флаг Коморских островов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000876" y="2345511"/>
            <a:ext cx="857256" cy="514353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428580" y="3202767"/>
            <a:ext cx="13596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</a:t>
            </a:r>
            <a:r>
              <a:rPr lang="en-US" dirty="0" smtClean="0">
                <a:latin typeface="Arial"/>
                <a:cs typeface="Arial"/>
              </a:rPr>
              <a:t>ôte </a:t>
            </a:r>
            <a:r>
              <a:rPr lang="en-US" dirty="0" err="1" smtClean="0">
                <a:latin typeface="Arial"/>
                <a:cs typeface="Arial"/>
              </a:rPr>
              <a:t>l’Ivoire</a:t>
            </a:r>
            <a:endParaRPr lang="ru-RU" dirty="0"/>
          </a:p>
        </p:txBody>
      </p:sp>
      <p:pic>
        <p:nvPicPr>
          <p:cNvPr id="30" name="Picture 30" descr="Флаг Кот-д’Ивуара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85770" y="3631395"/>
            <a:ext cx="750098" cy="500066"/>
          </a:xfrm>
          <a:prstGeom prst="rect">
            <a:avLst/>
          </a:prstGeom>
          <a:noFill/>
        </p:spPr>
      </p:pic>
      <p:sp>
        <p:nvSpPr>
          <p:cNvPr id="31" name="Прямоугольник 30"/>
          <p:cNvSpPr/>
          <p:nvPr/>
        </p:nvSpPr>
        <p:spPr>
          <a:xfrm>
            <a:off x="2428844" y="3202767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Île</a:t>
            </a:r>
            <a:r>
              <a:rPr lang="en-US" dirty="0" smtClean="0"/>
              <a:t> Maurice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2" name="Picture 32" descr="Маврикий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2643158" y="3631395"/>
            <a:ext cx="714380" cy="476254"/>
          </a:xfrm>
          <a:prstGeom prst="rect">
            <a:avLst/>
          </a:prstGeom>
          <a:noFill/>
        </p:spPr>
      </p:pic>
      <p:sp>
        <p:nvSpPr>
          <p:cNvPr id="33" name="Прямоугольник 32"/>
          <p:cNvSpPr/>
          <p:nvPr/>
        </p:nvSpPr>
        <p:spPr>
          <a:xfrm>
            <a:off x="4214794" y="313132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Mali</a:t>
            </a:r>
            <a:endParaRPr lang="ru-RU" dirty="0"/>
          </a:p>
        </p:txBody>
      </p:sp>
      <p:pic>
        <p:nvPicPr>
          <p:cNvPr id="34" name="Picture 34" descr="Флаг Мали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143356" y="3702833"/>
            <a:ext cx="750098" cy="500066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5429240" y="3131329"/>
            <a:ext cx="78848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Maroc</a:t>
            </a:r>
            <a:endParaRPr lang="ru-RU" dirty="0"/>
          </a:p>
        </p:txBody>
      </p:sp>
      <p:pic>
        <p:nvPicPr>
          <p:cNvPr id="36" name="Picture 36" descr="Марокко"/>
          <p:cNvPicPr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>
            <a:off x="5500678" y="3702833"/>
            <a:ext cx="750098" cy="500066"/>
          </a:xfrm>
          <a:prstGeom prst="rect">
            <a:avLst/>
          </a:prstGeom>
          <a:noFill/>
        </p:spPr>
      </p:pic>
      <p:sp>
        <p:nvSpPr>
          <p:cNvPr id="37" name="Прямоугольник 36"/>
          <p:cNvSpPr/>
          <p:nvPr/>
        </p:nvSpPr>
        <p:spPr>
          <a:xfrm>
            <a:off x="6858000" y="3131329"/>
            <a:ext cx="95378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Monaco</a:t>
            </a:r>
            <a:endParaRPr lang="ru-RU" dirty="0"/>
          </a:p>
        </p:txBody>
      </p:sp>
      <p:pic>
        <p:nvPicPr>
          <p:cNvPr id="38" name="Picture 38" descr="http://upload.wikimedia.org/wikipedia/commons/thumb/e/ea/Flag_of_Monaco.svg/135px-Flag_of_Monaco.svg.png"/>
          <p:cNvPicPr>
            <a:picLocks noChangeAspect="1" noChangeArrowheads="1"/>
          </p:cNvPicPr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7000876" y="3631395"/>
            <a:ext cx="714379" cy="571504"/>
          </a:xfrm>
          <a:prstGeom prst="rect">
            <a:avLst/>
          </a:prstGeom>
          <a:noFill/>
        </p:spPr>
      </p:pic>
      <p:sp>
        <p:nvSpPr>
          <p:cNvPr id="39" name="Прямоугольник 38"/>
          <p:cNvSpPr/>
          <p:nvPr/>
        </p:nvSpPr>
        <p:spPr>
          <a:xfrm>
            <a:off x="8215322" y="3131329"/>
            <a:ext cx="68929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Niger</a:t>
            </a:r>
            <a:endParaRPr lang="ru-RU" dirty="0"/>
          </a:p>
        </p:txBody>
      </p:sp>
      <p:pic>
        <p:nvPicPr>
          <p:cNvPr id="40" name="Picture 40" descr="Нигер"/>
          <p:cNvPicPr>
            <a:picLocks noChangeAspect="1" noChangeArrowheads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8286760" y="3559957"/>
            <a:ext cx="642942" cy="552454"/>
          </a:xfrm>
          <a:prstGeom prst="rect">
            <a:avLst/>
          </a:prstGeom>
          <a:noFill/>
        </p:spPr>
      </p:pic>
      <p:sp>
        <p:nvSpPr>
          <p:cNvPr id="41" name="Прямоугольник 40"/>
          <p:cNvSpPr/>
          <p:nvPr/>
        </p:nvSpPr>
        <p:spPr>
          <a:xfrm>
            <a:off x="857208" y="4345776"/>
            <a:ext cx="937708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Congo</a:t>
            </a:r>
            <a:endParaRPr lang="ru-RU" dirty="0"/>
          </a:p>
        </p:txBody>
      </p:sp>
      <p:pic>
        <p:nvPicPr>
          <p:cNvPr id="42" name="Picture 42" descr="http://upload.wikimedia.org/wikipedia/commons/thumb/9/92/Flag_of_the_Republic_of_the_Congo.svg/135px-Flag_of_the_Republic_of_the_Congo.svg.png"/>
          <p:cNvPicPr>
            <a:picLocks noChangeAspect="1" noChangeArrowheads="1"/>
          </p:cNvPicPr>
          <p:nvPr/>
        </p:nvPicPr>
        <p:blipFill>
          <a:blip r:embed="rId20" cstate="email"/>
          <a:srcRect/>
          <a:stretch>
            <a:fillRect/>
          </a:stretch>
        </p:blipFill>
        <p:spPr bwMode="auto">
          <a:xfrm>
            <a:off x="928646" y="4917279"/>
            <a:ext cx="714380" cy="476254"/>
          </a:xfrm>
          <a:prstGeom prst="rect">
            <a:avLst/>
          </a:prstGeom>
          <a:noFill/>
        </p:spPr>
      </p:pic>
      <p:sp>
        <p:nvSpPr>
          <p:cNvPr id="43" name="Прямоугольник 42"/>
          <p:cNvSpPr/>
          <p:nvPr/>
        </p:nvSpPr>
        <p:spPr>
          <a:xfrm>
            <a:off x="2643158" y="4345775"/>
            <a:ext cx="933397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Rwanda</a:t>
            </a:r>
            <a:endParaRPr lang="ru-RU" dirty="0"/>
          </a:p>
        </p:txBody>
      </p:sp>
      <p:pic>
        <p:nvPicPr>
          <p:cNvPr id="44" name="Picture 44" descr="Руанда">
            <a:hlinkClick r:id="rId21" tooltip="Руанда"/>
          </p:cNvPr>
          <p:cNvPicPr>
            <a:picLocks noChangeAspect="1" noChangeArrowheads="1"/>
          </p:cNvPicPr>
          <p:nvPr/>
        </p:nvPicPr>
        <p:blipFill>
          <a:blip r:embed="rId22" cstate="email"/>
          <a:srcRect/>
          <a:stretch>
            <a:fillRect/>
          </a:stretch>
        </p:blipFill>
        <p:spPr bwMode="auto">
          <a:xfrm>
            <a:off x="2714596" y="4845841"/>
            <a:ext cx="857256" cy="571505"/>
          </a:xfrm>
          <a:prstGeom prst="rect">
            <a:avLst/>
          </a:prstGeom>
          <a:noFill/>
        </p:spPr>
      </p:pic>
      <p:sp>
        <p:nvSpPr>
          <p:cNvPr id="45" name="Прямоугольник 44"/>
          <p:cNvSpPr/>
          <p:nvPr/>
        </p:nvSpPr>
        <p:spPr>
          <a:xfrm>
            <a:off x="4714860" y="4345775"/>
            <a:ext cx="120456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Seychelles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6" name="Picture 46" descr="Сейшельские Острова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4714860" y="4774403"/>
            <a:ext cx="1134604" cy="571504"/>
          </a:xfrm>
          <a:prstGeom prst="rect">
            <a:avLst/>
          </a:prstGeom>
          <a:noFill/>
        </p:spPr>
      </p:pic>
      <p:sp>
        <p:nvSpPr>
          <p:cNvPr id="47" name="Прямоугольник 46"/>
          <p:cNvSpPr/>
          <p:nvPr/>
        </p:nvSpPr>
        <p:spPr>
          <a:xfrm>
            <a:off x="6858000" y="4345775"/>
            <a:ext cx="91134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Sénégal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928646" y="5560221"/>
            <a:ext cx="62741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Togo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500282" y="5500702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France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3500414" y="5357827"/>
            <a:ext cx="214314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Char char="•"/>
            </a:pPr>
            <a:r>
              <a:rPr lang="en-US" dirty="0" err="1" smtClean="0"/>
              <a:t>République</a:t>
            </a:r>
            <a:r>
              <a:rPr lang="en-US" dirty="0" smtClean="0"/>
              <a:t> </a:t>
            </a:r>
          </a:p>
          <a:p>
            <a:pPr algn="ctr">
              <a:buFont typeface="Arial"/>
              <a:buChar char="•"/>
            </a:pPr>
            <a:r>
              <a:rPr lang="en-US" dirty="0" err="1" smtClean="0"/>
              <a:t>Centrafricaine</a:t>
            </a:r>
            <a:endParaRPr lang="ru-RU" dirty="0" smtClean="0"/>
          </a:p>
        </p:txBody>
      </p:sp>
      <p:sp>
        <p:nvSpPr>
          <p:cNvPr id="51" name="Прямоугольник 50"/>
          <p:cNvSpPr/>
          <p:nvPr/>
        </p:nvSpPr>
        <p:spPr>
          <a:xfrm>
            <a:off x="6286496" y="5429264"/>
            <a:ext cx="72898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Tchad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929570" y="5417345"/>
            <a:ext cx="1000132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Suisse</a:t>
            </a:r>
            <a:endParaRPr lang="ru-RU" dirty="0"/>
          </a:p>
        </p:txBody>
      </p:sp>
      <p:pic>
        <p:nvPicPr>
          <p:cNvPr id="53" name="Picture 48" descr="Сенегал"/>
          <p:cNvPicPr>
            <a:picLocks noChangeAspect="1" noChangeArrowheads="1"/>
          </p:cNvPicPr>
          <p:nvPr/>
        </p:nvPicPr>
        <p:blipFill>
          <a:blip r:embed="rId24" cstate="email"/>
          <a:srcRect/>
          <a:stretch>
            <a:fillRect/>
          </a:stretch>
        </p:blipFill>
        <p:spPr bwMode="auto">
          <a:xfrm>
            <a:off x="7000876" y="4774403"/>
            <a:ext cx="714379" cy="476253"/>
          </a:xfrm>
          <a:prstGeom prst="rect">
            <a:avLst/>
          </a:prstGeom>
          <a:noFill/>
        </p:spPr>
      </p:pic>
      <p:pic>
        <p:nvPicPr>
          <p:cNvPr id="54" name="Picture 50" descr="Флаг Того"/>
          <p:cNvPicPr>
            <a:picLocks noChangeAspect="1" noChangeArrowheads="1"/>
          </p:cNvPicPr>
          <p:nvPr/>
        </p:nvPicPr>
        <p:blipFill>
          <a:blip r:embed="rId25" cstate="email"/>
          <a:srcRect/>
          <a:stretch>
            <a:fillRect/>
          </a:stretch>
        </p:blipFill>
        <p:spPr bwMode="auto">
          <a:xfrm>
            <a:off x="785770" y="6060287"/>
            <a:ext cx="937331" cy="576286"/>
          </a:xfrm>
          <a:prstGeom prst="rect">
            <a:avLst/>
          </a:prstGeom>
          <a:noFill/>
        </p:spPr>
      </p:pic>
      <p:pic>
        <p:nvPicPr>
          <p:cNvPr id="55" name="Picture 52" descr="Франция"/>
          <p:cNvPicPr>
            <a:picLocks noChangeAspect="1" noChangeArrowheads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2571736" y="5929330"/>
            <a:ext cx="785818" cy="523879"/>
          </a:xfrm>
          <a:prstGeom prst="rect">
            <a:avLst/>
          </a:prstGeom>
          <a:noFill/>
        </p:spPr>
      </p:pic>
      <p:pic>
        <p:nvPicPr>
          <p:cNvPr id="56" name="Picture 58" descr="Швейцария">
            <a:hlinkClick r:id="rId27" tooltip="Швейцария"/>
          </p:cNvPr>
          <p:cNvPicPr>
            <a:picLocks noChangeAspect="1" noChangeArrowheads="1"/>
          </p:cNvPicPr>
          <p:nvPr/>
        </p:nvPicPr>
        <p:blipFill>
          <a:blip r:embed="rId28" cstate="email"/>
          <a:srcRect/>
          <a:stretch>
            <a:fillRect/>
          </a:stretch>
        </p:blipFill>
        <p:spPr bwMode="auto">
          <a:xfrm>
            <a:off x="8001008" y="5917411"/>
            <a:ext cx="714403" cy="714404"/>
          </a:xfrm>
          <a:prstGeom prst="rect">
            <a:avLst/>
          </a:prstGeom>
          <a:noFill/>
        </p:spPr>
      </p:pic>
      <p:pic>
        <p:nvPicPr>
          <p:cNvPr id="57" name="Picture 54" descr="Центральноафриканская Республика"/>
          <p:cNvPicPr>
            <a:picLocks noGrp="1" noChangeAspect="1" noChangeArrowheads="1"/>
          </p:cNvPicPr>
          <p:nvPr>
            <p:ph idx="1"/>
          </p:nvPr>
        </p:nvPicPr>
        <p:blipFill>
          <a:blip r:embed="rId29"/>
          <a:srcRect/>
          <a:stretch>
            <a:fillRect/>
          </a:stretch>
        </p:blipFill>
        <p:spPr bwMode="auto">
          <a:xfrm>
            <a:off x="3929058" y="6000768"/>
            <a:ext cx="1285875" cy="642942"/>
          </a:xfrm>
          <a:prstGeom prst="rect">
            <a:avLst/>
          </a:prstGeom>
          <a:noFill/>
        </p:spPr>
      </p:pic>
      <p:pic>
        <p:nvPicPr>
          <p:cNvPr id="58" name="Picture 56" descr="Флаг Чада">
            <a:hlinkClick r:id="rId30" tooltip="Флаг Чада"/>
          </p:cNvPr>
          <p:cNvPicPr>
            <a:picLocks noChangeAspect="1" noChangeArrowheads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6072198" y="5929330"/>
            <a:ext cx="1058839" cy="7058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 monde francophone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très</a:t>
            </a:r>
            <a:r>
              <a:rPr lang="en-US" dirty="0" smtClean="0"/>
              <a:t> </a:t>
            </a:r>
            <a:r>
              <a:rPr lang="en-US" dirty="0" err="1" smtClean="0"/>
              <a:t>varié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(Au total - 49 pays)</a:t>
            </a:r>
            <a:endParaRPr lang="ru-RU" dirty="0"/>
          </a:p>
        </p:txBody>
      </p:sp>
      <p:pic>
        <p:nvPicPr>
          <p:cNvPr id="4" name="Picture 3" descr="D:\загрузки\аааа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3" y="1571612"/>
            <a:ext cx="71438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572140"/>
            <a:ext cx="9144000" cy="12858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 smtClean="0"/>
              <a:t>C´est</a:t>
            </a:r>
            <a:r>
              <a:rPr lang="en-US" sz="2000" dirty="0" smtClean="0"/>
              <a:t> </a:t>
            </a:r>
            <a:r>
              <a:rPr lang="en-US" sz="2000" dirty="0" err="1" smtClean="0"/>
              <a:t>sur</a:t>
            </a:r>
            <a:r>
              <a:rPr lang="en-US" sz="2000" dirty="0" smtClean="0"/>
              <a:t> le continent </a:t>
            </a:r>
            <a:r>
              <a:rPr lang="en-US" sz="2000" dirty="0" err="1" smtClean="0"/>
              <a:t>africain</a:t>
            </a:r>
            <a:r>
              <a:rPr lang="en-US" sz="2000" dirty="0" smtClean="0"/>
              <a:t> </a:t>
            </a:r>
            <a:r>
              <a:rPr lang="en-US" sz="2000" dirty="0" err="1" smtClean="0"/>
              <a:t>qu´il</a:t>
            </a:r>
            <a:r>
              <a:rPr lang="en-US" sz="2000" dirty="0" smtClean="0"/>
              <a:t> y a le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le plus important de </a:t>
            </a:r>
            <a:r>
              <a:rPr lang="en-US" sz="2000" dirty="0" err="1" smtClean="0"/>
              <a:t>francophones</a:t>
            </a:r>
            <a:r>
              <a:rPr lang="ru-RU" sz="2000" dirty="0" smtClean="0"/>
              <a:t>:</a:t>
            </a:r>
          </a:p>
          <a:p>
            <a:pPr algn="ctr">
              <a:buNone/>
            </a:pPr>
            <a:r>
              <a:rPr lang="en-US" sz="2000" dirty="0" err="1" smtClean="0"/>
              <a:t>près</a:t>
            </a:r>
            <a:r>
              <a:rPr lang="en-US" sz="2000" dirty="0" smtClean="0"/>
              <a:t> de 10% par rapport  à </a:t>
            </a:r>
            <a:r>
              <a:rPr lang="en-US" sz="2000" dirty="0" err="1" smtClean="0"/>
              <a:t>sa</a:t>
            </a:r>
            <a:r>
              <a:rPr lang="en-US" sz="2000" dirty="0" smtClean="0"/>
              <a:t> population </a:t>
            </a:r>
            <a:r>
              <a:rPr lang="en-US" sz="2000" dirty="0" err="1" smtClean="0"/>
              <a:t>globale</a:t>
            </a:r>
            <a:r>
              <a:rPr lang="en-US" sz="2000" dirty="0" smtClean="0"/>
              <a:t>. Les </a:t>
            </a:r>
            <a:r>
              <a:rPr lang="en-US" sz="2000" dirty="0" err="1" smtClean="0"/>
              <a:t>trois</a:t>
            </a:r>
            <a:r>
              <a:rPr lang="en-US" sz="2000" dirty="0" smtClean="0"/>
              <a:t> pays qui </a:t>
            </a:r>
            <a:r>
              <a:rPr lang="en-US" sz="2000" dirty="0" err="1" smtClean="0"/>
              <a:t>regroupent</a:t>
            </a:r>
            <a:r>
              <a:rPr lang="en-US" sz="2000" dirty="0" smtClean="0"/>
              <a:t> </a:t>
            </a:r>
          </a:p>
          <a:p>
            <a:pPr algn="ctr">
              <a:buNone/>
            </a:pPr>
            <a:r>
              <a:rPr lang="en-US" sz="2000" dirty="0" smtClean="0"/>
              <a:t>le plus grand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 de </a:t>
            </a:r>
            <a:r>
              <a:rPr lang="en-US" sz="2000" dirty="0" err="1" smtClean="0"/>
              <a:t>francophones</a:t>
            </a:r>
            <a:r>
              <a:rPr lang="en-US" sz="2000" dirty="0" smtClean="0"/>
              <a:t> </a:t>
            </a:r>
            <a:r>
              <a:rPr lang="en-US" sz="2000" dirty="0" err="1" smtClean="0"/>
              <a:t>sont</a:t>
            </a:r>
            <a:r>
              <a:rPr lang="en-US" sz="2000" dirty="0" smtClean="0"/>
              <a:t>: </a:t>
            </a:r>
          </a:p>
        </p:txBody>
      </p:sp>
      <p:pic>
        <p:nvPicPr>
          <p:cNvPr id="2052" name="Picture 4" descr="D:\загрузки\africa_pol_2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43042" y="0"/>
            <a:ext cx="5929354" cy="5429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5517232"/>
            <a:ext cx="9144000" cy="60893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La Côte d'Ivoire</a:t>
            </a:r>
            <a:endParaRPr lang="ru-RU" dirty="0"/>
          </a:p>
        </p:txBody>
      </p:sp>
      <p:pic>
        <p:nvPicPr>
          <p:cNvPr id="3074" name="Picture 2" descr="D:\загрузки\885bae6327d4dd0a3a54b0fcf6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0"/>
            <a:ext cx="4427984" cy="4509120"/>
          </a:xfrm>
          <a:prstGeom prst="rect">
            <a:avLst/>
          </a:prstGeom>
          <a:noFill/>
        </p:spPr>
      </p:pic>
      <p:pic>
        <p:nvPicPr>
          <p:cNvPr id="3075" name="Picture 3" descr="D:\загрузки\107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4709215" cy="4509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/>
          <a:lstStyle/>
          <a:p>
            <a:pPr algn="ctr"/>
            <a:r>
              <a:rPr lang="en-US" dirty="0" smtClean="0"/>
              <a:t>Le Cameroun</a:t>
            </a:r>
            <a:endParaRPr lang="ru-RU" dirty="0"/>
          </a:p>
        </p:txBody>
      </p:sp>
      <p:pic>
        <p:nvPicPr>
          <p:cNvPr id="4098" name="Picture 2" descr="D:\загрузки\Camero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83968" cy="3810000"/>
          </a:xfrm>
          <a:prstGeom prst="rect">
            <a:avLst/>
          </a:prstGeom>
          <a:noFill/>
        </p:spPr>
      </p:pic>
      <p:pic>
        <p:nvPicPr>
          <p:cNvPr id="4101" name="Picture 5" descr="D:\загрузки\cam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"/>
            <a:ext cx="4860031" cy="37890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25700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et la </a:t>
            </a:r>
            <a:r>
              <a:rPr lang="en-US" dirty="0" err="1" smtClean="0"/>
              <a:t>République</a:t>
            </a:r>
            <a:r>
              <a:rPr lang="en-US" dirty="0" smtClean="0"/>
              <a:t> </a:t>
            </a:r>
            <a:r>
              <a:rPr lang="en-US" dirty="0" err="1" smtClean="0"/>
              <a:t>Démocratique</a:t>
            </a:r>
            <a:r>
              <a:rPr lang="en-US" dirty="0" smtClean="0"/>
              <a:t> du Congo</a:t>
            </a:r>
            <a:endParaRPr lang="ru-RU" dirty="0"/>
          </a:p>
        </p:txBody>
      </p:sp>
      <p:pic>
        <p:nvPicPr>
          <p:cNvPr id="5122" name="Picture 2" descr="D:\загрузки\800px-Flag_of_the_Democratic_Republic_of_the_Congo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0"/>
            <a:ext cx="4716016" cy="2780928"/>
          </a:xfrm>
          <a:prstGeom prst="rect">
            <a:avLst/>
          </a:prstGeom>
          <a:noFill/>
        </p:spPr>
      </p:pic>
      <p:pic>
        <p:nvPicPr>
          <p:cNvPr id="5123" name="Picture 3" descr="D:\загрузки\drcongo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4427984" cy="4221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237</Words>
  <Application>Microsoft Office PowerPoint</Application>
  <PresentationFormat>Экран (4:3)</PresentationFormat>
  <Paragraphs>70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Le monde francophone</vt:lpstr>
      <vt:lpstr>Слайд 2</vt:lpstr>
      <vt:lpstr>Слайд 3</vt:lpstr>
      <vt:lpstr>Le monde francophone est très varié (Au total - 49 pays)</vt:lpstr>
      <vt:lpstr>Слайд 5</vt:lpstr>
      <vt:lpstr>Слайд 6</vt:lpstr>
      <vt:lpstr>Слайд 7</vt:lpstr>
      <vt:lpstr>Слайд 8</vt:lpstr>
      <vt:lpstr>Слайд 9</vt:lpstr>
      <vt:lpstr> </vt:lpstr>
      <vt:lpstr>Слайд 11</vt:lpstr>
      <vt:lpstr>6 langues officielles et de travail de l’ONU</vt:lpstr>
      <vt:lpstr>Les langues de la Toile</vt:lpstr>
      <vt:lpstr>Organisation internationale de la  francophonie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mazoga</dc:creator>
  <cp:lastModifiedBy>Tata</cp:lastModifiedBy>
  <cp:revision>33</cp:revision>
  <dcterms:created xsi:type="dcterms:W3CDTF">2011-10-20T17:06:29Z</dcterms:created>
  <dcterms:modified xsi:type="dcterms:W3CDTF">2012-07-20T21:35:00Z</dcterms:modified>
</cp:coreProperties>
</file>