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0"/>
  </p:notesMasterIdLst>
  <p:sldIdLst>
    <p:sldId id="271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CC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116" autoAdjust="0"/>
    <p:restoredTop sz="94560" autoAdjust="0"/>
  </p:normalViewPr>
  <p:slideViewPr>
    <p:cSldViewPr>
      <p:cViewPr>
        <p:scale>
          <a:sx n="70" d="100"/>
          <a:sy n="70" d="100"/>
        </p:scale>
        <p:origin x="-499" y="-19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6E02F7-62E0-4597-8EC0-B5957B52BB4B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B91B0DA-1890-4985-82C6-2B12194AE61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png"/><Relationship Id="rId7" Type="http://schemas.openxmlformats.org/officeDocument/2006/relationships/image" Target="../media/image1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Relationship Id="rId9" Type="http://schemas.openxmlformats.org/officeDocument/2006/relationships/image" Target="../media/image19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2.png"/><Relationship Id="rId4" Type="http://schemas.openxmlformats.org/officeDocument/2006/relationships/image" Target="../media/image2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png"/><Relationship Id="rId3" Type="http://schemas.openxmlformats.org/officeDocument/2006/relationships/image" Target="../media/image24.png"/><Relationship Id="rId7" Type="http://schemas.openxmlformats.org/officeDocument/2006/relationships/image" Target="../media/image28.png"/><Relationship Id="rId2" Type="http://schemas.openxmlformats.org/officeDocument/2006/relationships/image" Target="../media/image23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7.png"/><Relationship Id="rId5" Type="http://schemas.openxmlformats.org/officeDocument/2006/relationships/image" Target="../media/image26.png"/><Relationship Id="rId10" Type="http://schemas.openxmlformats.org/officeDocument/2006/relationships/image" Target="../media/image2.png"/><Relationship Id="rId4" Type="http://schemas.openxmlformats.org/officeDocument/2006/relationships/image" Target="../media/image25.png"/><Relationship Id="rId9" Type="http://schemas.openxmlformats.org/officeDocument/2006/relationships/image" Target="../media/image30.png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1.png"/><Relationship Id="rId7" Type="http://schemas.openxmlformats.org/officeDocument/2006/relationships/image" Target="../media/image3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4.png"/><Relationship Id="rId5" Type="http://schemas.openxmlformats.org/officeDocument/2006/relationships/image" Target="../media/image33.png"/><Relationship Id="rId4" Type="http://schemas.openxmlformats.org/officeDocument/2006/relationships/image" Target="../media/image32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png"/><Relationship Id="rId3" Type="http://schemas.openxmlformats.org/officeDocument/2006/relationships/image" Target="../media/image37.png"/><Relationship Id="rId7" Type="http://schemas.openxmlformats.org/officeDocument/2006/relationships/image" Target="../media/image4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0.png"/><Relationship Id="rId5" Type="http://schemas.openxmlformats.org/officeDocument/2006/relationships/image" Target="../media/image39.png"/><Relationship Id="rId4" Type="http://schemas.openxmlformats.org/officeDocument/2006/relationships/image" Target="../media/image38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6.png"/><Relationship Id="rId5" Type="http://schemas.openxmlformats.org/officeDocument/2006/relationships/image" Target="../media/image45.png"/><Relationship Id="rId4" Type="http://schemas.openxmlformats.org/officeDocument/2006/relationships/image" Target="../media/image4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274638"/>
            <a:ext cx="8363272" cy="178621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Использование  геометрии при решении  тригонометрических задач</a:t>
            </a:r>
            <a:br>
              <a:rPr lang="ru-RU" dirty="0" smtClean="0"/>
            </a:br>
            <a:endParaRPr lang="ru-RU" dirty="0"/>
          </a:p>
        </p:txBody>
      </p:sp>
      <p:pic>
        <p:nvPicPr>
          <p:cNvPr id="1027" name="Picture 3" descr="C:\Users\Людмила\Desktop\trigonometria_1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32000" y="1774031"/>
            <a:ext cx="5080000" cy="41783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324528" y="-603448"/>
            <a:ext cx="8640959" cy="674136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2195736" y="1700808"/>
            <a:ext cx="1008112" cy="28083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flipH="1" flipV="1">
            <a:off x="3203848" y="1700808"/>
            <a:ext cx="1008112" cy="2808312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2195736" y="4509120"/>
            <a:ext cx="2016224" cy="0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единительная линия 11"/>
          <p:cNvCxnSpPr/>
          <p:nvPr/>
        </p:nvCxnSpPr>
        <p:spPr>
          <a:xfrm flipV="1">
            <a:off x="2195736" y="3645024"/>
            <a:ext cx="1728192" cy="86409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1907704" y="4509120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203848" y="1412776"/>
            <a:ext cx="3097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4283968" y="4365104"/>
            <a:ext cx="452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3203848" y="4653136"/>
            <a:ext cx="32733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3923928" y="3429000"/>
            <a:ext cx="4344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F</a:t>
            </a:r>
            <a:endParaRPr lang="ru-RU" dirty="0"/>
          </a:p>
        </p:txBody>
      </p:sp>
      <p:sp>
        <p:nvSpPr>
          <p:cNvPr id="21" name="TextBox 20"/>
          <p:cNvSpPr txBox="1"/>
          <p:nvPr/>
        </p:nvSpPr>
        <p:spPr>
          <a:xfrm>
            <a:off x="5076056" y="155679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25" name="TextBox 24"/>
          <p:cNvSpPr txBox="1"/>
          <p:nvPr/>
        </p:nvSpPr>
        <p:spPr>
          <a:xfrm>
            <a:off x="4499992" y="1556792"/>
            <a:ext cx="216024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/>
              <a:t>AB=AC  </a:t>
            </a:r>
            <a:r>
              <a:rPr lang="en-US" sz="2800" dirty="0" smtClean="0">
                <a:sym typeface="Symbol"/>
              </a:rPr>
              <a:t>ABC=</a:t>
            </a:r>
            <a:r>
              <a:rPr lang="en-US" sz="2800" dirty="0" smtClean="0"/>
              <a:t>   </a:t>
            </a:r>
            <a:endParaRPr lang="ru-RU" sz="2800" dirty="0"/>
          </a:p>
        </p:txBody>
      </p:sp>
      <p:sp>
        <p:nvSpPr>
          <p:cNvPr id="28" name="TextBox 27"/>
          <p:cNvSpPr txBox="1"/>
          <p:nvPr/>
        </p:nvSpPr>
        <p:spPr>
          <a:xfrm>
            <a:off x="2843808" y="3789040"/>
            <a:ext cx="373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</a:t>
            </a:r>
            <a:endParaRPr lang="ru-RU" dirty="0"/>
          </a:p>
        </p:txBody>
      </p:sp>
      <p:sp>
        <p:nvSpPr>
          <p:cNvPr id="29" name="TextBox 28"/>
          <p:cNvSpPr txBox="1"/>
          <p:nvPr/>
        </p:nvSpPr>
        <p:spPr>
          <a:xfrm>
            <a:off x="2339752" y="2924944"/>
            <a:ext cx="5177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30" name="TextBox 29"/>
          <p:cNvSpPr txBox="1"/>
          <p:nvPr/>
        </p:nvSpPr>
        <p:spPr>
          <a:xfrm>
            <a:off x="3707904" y="27089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5368" name="Rectangle 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7" name="Picture 7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779912" y="2780928"/>
            <a:ext cx="337783" cy="432048"/>
          </a:xfrm>
          <a:prstGeom prst="rect">
            <a:avLst/>
          </a:prstGeom>
          <a:noFill/>
        </p:spPr>
      </p:pic>
      <p:sp>
        <p:nvSpPr>
          <p:cNvPr id="15369" name="Rectangle 9"/>
          <p:cNvSpPr>
            <a:spLocks noChangeArrowheads="1"/>
          </p:cNvSpPr>
          <p:nvPr/>
        </p:nvSpPr>
        <p:spPr bwMode="auto">
          <a:xfrm>
            <a:off x="0" y="6318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5371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0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2029987"/>
            <a:ext cx="360040" cy="565778"/>
          </a:xfrm>
          <a:prstGeom prst="rect">
            <a:avLst/>
          </a:prstGeom>
          <a:noFill/>
        </p:spPr>
      </p:pic>
      <p:sp>
        <p:nvSpPr>
          <p:cNvPr id="38" name="TextBox 37"/>
          <p:cNvSpPr txBox="1"/>
          <p:nvPr/>
        </p:nvSpPr>
        <p:spPr>
          <a:xfrm>
            <a:off x="4355976" y="40770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39" name="TextBox 38"/>
          <p:cNvSpPr txBox="1"/>
          <p:nvPr/>
        </p:nvSpPr>
        <p:spPr>
          <a:xfrm>
            <a:off x="4932040" y="4005064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15373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72" name="Picture 12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3853542"/>
            <a:ext cx="843211" cy="436255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4860032" y="3429000"/>
            <a:ext cx="266429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ym typeface="Symbol"/>
              </a:rPr>
              <a:t>ВАС=ВСА=</a:t>
            </a:r>
            <a:endParaRPr lang="ru-RU" sz="2400" dirty="0"/>
          </a:p>
        </p:txBody>
      </p:sp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1" name="Picture 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732240" y="3479767"/>
            <a:ext cx="432048" cy="309273"/>
          </a:xfrm>
          <a:prstGeom prst="rect">
            <a:avLst/>
          </a:prstGeom>
          <a:noFill/>
        </p:spPr>
      </p:pic>
      <p:sp>
        <p:nvSpPr>
          <p:cNvPr id="31" name="TextBox 30"/>
          <p:cNvSpPr txBox="1"/>
          <p:nvPr/>
        </p:nvSpPr>
        <p:spPr>
          <a:xfrm>
            <a:off x="5292080" y="3933056"/>
            <a:ext cx="19442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ym typeface="Symbol"/>
              </a:rPr>
              <a:t></a:t>
            </a:r>
            <a:r>
              <a:rPr lang="en-US" sz="2400" dirty="0" smtClean="0">
                <a:sym typeface="Symbol"/>
              </a:rPr>
              <a:t>FAC=</a:t>
            </a:r>
            <a:endParaRPr lang="ru-RU" sz="2400" dirty="0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5363" name="Picture 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005065"/>
            <a:ext cx="520096" cy="360039"/>
          </a:xfrm>
          <a:prstGeom prst="rect">
            <a:avLst/>
          </a:prstGeom>
          <a:noFill/>
        </p:spPr>
      </p:pic>
      <p:pic>
        <p:nvPicPr>
          <p:cNvPr id="1536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932040" y="4725144"/>
            <a:ext cx="953766" cy="316483"/>
          </a:xfrm>
          <a:prstGeom prst="rect">
            <a:avLst/>
          </a:prstGeom>
          <a:noFill/>
        </p:spPr>
      </p:pic>
      <p:pic>
        <p:nvPicPr>
          <p:cNvPr id="15365" name="Picture 5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00192" y="4687676"/>
            <a:ext cx="705714" cy="409000"/>
          </a:xfrm>
          <a:prstGeom prst="rect">
            <a:avLst/>
          </a:prstGeom>
          <a:noFill/>
        </p:spPr>
      </p:pic>
      <p:sp>
        <p:nvSpPr>
          <p:cNvPr id="3" name="Rectangle 7"/>
          <p:cNvSpPr>
            <a:spLocks noChangeArrowheads="1"/>
          </p:cNvSpPr>
          <p:nvPr/>
        </p:nvSpPr>
        <p:spPr bwMode="auto">
          <a:xfrm flipV="1">
            <a:off x="0" y="-277488"/>
            <a:ext cx="45719" cy="2616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=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6064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=2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Rectangle 9"/>
          <p:cNvSpPr>
            <a:spLocks noChangeArrowheads="1"/>
          </p:cNvSpPr>
          <p:nvPr/>
        </p:nvSpPr>
        <p:spPr bwMode="auto">
          <a:xfrm>
            <a:off x="0" y="4889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4427984" y="4725144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AC=</a:t>
            </a:r>
            <a:endParaRPr lang="ru-RU" dirty="0"/>
          </a:p>
        </p:txBody>
      </p:sp>
      <p:sp>
        <p:nvSpPr>
          <p:cNvPr id="41" name="TextBox 40"/>
          <p:cNvSpPr txBox="1"/>
          <p:nvPr/>
        </p:nvSpPr>
        <p:spPr>
          <a:xfrm>
            <a:off x="5940152" y="472514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=2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4644008" y="5589240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9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" name="Picture 10"/>
          <p:cNvPicPr>
            <a:picLocks noChangeAspect="1" noChangeArrowheads="1"/>
          </p:cNvPicPr>
          <p:nvPr/>
        </p:nvPicPr>
        <p:blipFill>
          <a:blip r:embed="rId10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15883" y="5085184"/>
            <a:ext cx="1640193" cy="702940"/>
          </a:xfrm>
          <a:prstGeom prst="rect">
            <a:avLst/>
          </a:prstGeom>
          <a:noFill/>
        </p:spPr>
      </p:pic>
      <p:sp>
        <p:nvSpPr>
          <p:cNvPr id="44" name="TextBox 43"/>
          <p:cNvSpPr txBox="1"/>
          <p:nvPr/>
        </p:nvSpPr>
        <p:spPr>
          <a:xfrm>
            <a:off x="5724128" y="5229200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8" name="Rectangle 13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9" name="Picture 12"/>
          <p:cNvPicPr>
            <a:picLocks noChangeAspect="1" noChangeArrowheads="1"/>
          </p:cNvPicPr>
          <p:nvPr/>
        </p:nvPicPr>
        <p:blipFill>
          <a:blip r:embed="rId11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08104" y="5157192"/>
            <a:ext cx="2088232" cy="720080"/>
          </a:xfrm>
          <a:prstGeom prst="rect">
            <a:avLst/>
          </a:prstGeom>
          <a:noFill/>
        </p:spPr>
      </p:pic>
      <p:sp>
        <p:nvSpPr>
          <p:cNvPr id="45" name="TextBox 44"/>
          <p:cNvSpPr txBox="1"/>
          <p:nvPr/>
        </p:nvSpPr>
        <p:spPr>
          <a:xfrm>
            <a:off x="1619672" y="836712"/>
            <a:ext cx="17281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Найти</a:t>
            </a:r>
            <a:r>
              <a:rPr lang="ru-RU" dirty="0" smtClean="0"/>
              <a:t>  </a:t>
            </a:r>
            <a:endParaRPr lang="ru-RU" dirty="0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20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627784" y="769220"/>
            <a:ext cx="792088" cy="499540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5652120" y="450912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4644008" y="4365104"/>
            <a:ext cx="15250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Примем </a:t>
            </a:r>
            <a:r>
              <a:rPr lang="en-US" dirty="0" smtClean="0"/>
              <a:t>AF=1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4860032" y="2780928"/>
            <a:ext cx="150650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AF-</a:t>
            </a:r>
            <a:r>
              <a:rPr lang="ru-RU" sz="2400" dirty="0" smtClean="0"/>
              <a:t>высота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3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5500"/>
                            </p:stCondLst>
                            <p:childTnLst>
                              <p:par>
                                <p:cTn id="43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0" fill="hold"/>
                                        <p:tgtEl>
                                          <p:spTgt spid="1536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0500"/>
                            </p:stCondLst>
                            <p:childTnLst>
                              <p:par>
                                <p:cTn id="4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500"/>
                            </p:stCondLst>
                            <p:childTnLst>
                              <p:par>
                                <p:cTn id="5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36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110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53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8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2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2" fill="hold">
                            <p:stCondLst>
                              <p:cond delay="2000"/>
                            </p:stCondLst>
                            <p:childTnLst>
                              <p:par>
                                <p:cTn id="93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5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6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14" grpId="0"/>
      <p:bldP spid="15" grpId="0"/>
      <p:bldP spid="16" grpId="0"/>
      <p:bldP spid="17" grpId="0"/>
      <p:bldP spid="28" grpId="0"/>
      <p:bldP spid="29" grpId="0"/>
      <p:bldP spid="27" grpId="0"/>
      <p:bldP spid="31" grpId="0"/>
      <p:bldP spid="40" grpId="0"/>
      <p:bldP spid="41" grpId="0"/>
      <p:bldP spid="49" grpId="0"/>
      <p:bldP spid="51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0"/>
            <a:ext cx="8640959" cy="674136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cxnSp>
        <p:nvCxnSpPr>
          <p:cNvPr id="4" name="Прямая соединительная линия 3"/>
          <p:cNvCxnSpPr/>
          <p:nvPr/>
        </p:nvCxnSpPr>
        <p:spPr>
          <a:xfrm flipV="1">
            <a:off x="1259632" y="548680"/>
            <a:ext cx="1440160" cy="3960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>
            <a:off x="2699792" y="548680"/>
            <a:ext cx="1512168" cy="396044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Прямая соединительная линия 7"/>
          <p:cNvCxnSpPr/>
          <p:nvPr/>
        </p:nvCxnSpPr>
        <p:spPr>
          <a:xfrm>
            <a:off x="1259632" y="4509120"/>
            <a:ext cx="295232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>
            <a:endCxn id="14" idx="1"/>
          </p:cNvCxnSpPr>
          <p:nvPr/>
        </p:nvCxnSpPr>
        <p:spPr>
          <a:xfrm flipV="1">
            <a:off x="1259632" y="3109610"/>
            <a:ext cx="2376264" cy="1399510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043608" y="4581128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2555776" y="260648"/>
            <a:ext cx="5040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 rot="10800000" flipV="1">
            <a:off x="4211960" y="433374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3635896" y="2924944"/>
            <a:ext cx="47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 flipH="1">
            <a:off x="3203848" y="2276872"/>
            <a:ext cx="288032" cy="288032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/>
          <p:cNvCxnSpPr/>
          <p:nvPr/>
        </p:nvCxnSpPr>
        <p:spPr>
          <a:xfrm>
            <a:off x="2627784" y="3501008"/>
            <a:ext cx="0" cy="360040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 flipH="1">
            <a:off x="2699792" y="4293096"/>
            <a:ext cx="72008" cy="432048"/>
          </a:xfrm>
          <a:prstGeom prst="line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>
            <a:off x="1403648" y="4077072"/>
            <a:ext cx="144016" cy="504056"/>
          </a:xfrm>
          <a:prstGeom prst="arc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>
            <a:off x="1619672" y="4293096"/>
            <a:ext cx="144016" cy="360040"/>
          </a:xfrm>
          <a:prstGeom prst="arc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Дуга 25"/>
          <p:cNvSpPr/>
          <p:nvPr/>
        </p:nvSpPr>
        <p:spPr>
          <a:xfrm rot="8001733">
            <a:off x="2452586" y="1007001"/>
            <a:ext cx="494412" cy="523518"/>
          </a:xfrm>
          <a:prstGeom prst="arc">
            <a:avLst>
              <a:gd name="adj1" fmla="val 14126005"/>
              <a:gd name="adj2" fmla="val 3660942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0" name="Дуга 39"/>
          <p:cNvSpPr/>
          <p:nvPr/>
        </p:nvSpPr>
        <p:spPr>
          <a:xfrm rot="17455482">
            <a:off x="3876791" y="4087065"/>
            <a:ext cx="615343" cy="638955"/>
          </a:xfrm>
          <a:prstGeom prst="arc">
            <a:avLst>
              <a:gd name="adj1" fmla="val 13335699"/>
              <a:gd name="adj2" fmla="val 1883418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1" name="Дуга 40"/>
          <p:cNvSpPr/>
          <p:nvPr/>
        </p:nvSpPr>
        <p:spPr>
          <a:xfrm rot="14372886">
            <a:off x="3703526" y="3735608"/>
            <a:ext cx="1475047" cy="1334910"/>
          </a:xfrm>
          <a:prstGeom prst="arc">
            <a:avLst>
              <a:gd name="adj1" fmla="val 17690117"/>
              <a:gd name="adj2" fmla="val 21053069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2" name="Дуга 41"/>
          <p:cNvSpPr/>
          <p:nvPr/>
        </p:nvSpPr>
        <p:spPr>
          <a:xfrm rot="8140704">
            <a:off x="3279245" y="2839446"/>
            <a:ext cx="664906" cy="486638"/>
          </a:xfrm>
          <a:prstGeom prst="arc">
            <a:avLst>
              <a:gd name="adj1" fmla="val 17250981"/>
              <a:gd name="adj2" fmla="val 56151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4" name="Дуга 43"/>
          <p:cNvSpPr/>
          <p:nvPr/>
        </p:nvSpPr>
        <p:spPr>
          <a:xfrm rot="7800310">
            <a:off x="3030732" y="2607812"/>
            <a:ext cx="914400" cy="914400"/>
          </a:xfrm>
          <a:prstGeom prst="arc">
            <a:avLst>
              <a:gd name="adj1" fmla="val 16898572"/>
              <a:gd name="adj2" fmla="val 113727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9" name="TextBox 48"/>
          <p:cNvSpPr txBox="1"/>
          <p:nvPr/>
        </p:nvSpPr>
        <p:spPr>
          <a:xfrm>
            <a:off x="4427984" y="1052736"/>
            <a:ext cx="21602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AB=AC    </a:t>
            </a:r>
            <a:r>
              <a:rPr lang="en-US" dirty="0" smtClean="0">
                <a:sym typeface="Symbol"/>
              </a:rPr>
              <a:t>ABC=</a:t>
            </a:r>
            <a:endParaRPr lang="ru-RU" dirty="0"/>
          </a:p>
        </p:txBody>
      </p:sp>
      <p:sp>
        <p:nvSpPr>
          <p:cNvPr id="14341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" name="TextBox 51"/>
          <p:cNvSpPr txBox="1"/>
          <p:nvPr/>
        </p:nvSpPr>
        <p:spPr>
          <a:xfrm>
            <a:off x="4499992" y="1772816"/>
            <a:ext cx="2376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</a:t>
            </a:r>
            <a:r>
              <a:rPr lang="en-US" dirty="0" smtClean="0">
                <a:sym typeface="Symbol"/>
              </a:rPr>
              <a:t>BAC=BCA=</a:t>
            </a:r>
            <a:endParaRPr lang="ru-RU" dirty="0"/>
          </a:p>
        </p:txBody>
      </p:sp>
      <p:sp>
        <p:nvSpPr>
          <p:cNvPr id="14343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84168" y="1844823"/>
            <a:ext cx="360040" cy="310825"/>
          </a:xfrm>
          <a:prstGeom prst="rect">
            <a:avLst/>
          </a:prstGeom>
          <a:noFill/>
        </p:spPr>
      </p:pic>
      <p:sp>
        <p:nvSpPr>
          <p:cNvPr id="55" name="TextBox 54"/>
          <p:cNvSpPr txBox="1"/>
          <p:nvPr/>
        </p:nvSpPr>
        <p:spPr>
          <a:xfrm>
            <a:off x="4644008" y="2564904"/>
            <a:ext cx="17415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AD-</a:t>
            </a:r>
            <a:r>
              <a:rPr lang="ru-RU" dirty="0" smtClean="0"/>
              <a:t>биссектриса</a:t>
            </a:r>
            <a:endParaRPr lang="ru-RU" dirty="0"/>
          </a:p>
        </p:txBody>
      </p:sp>
      <p:sp>
        <p:nvSpPr>
          <p:cNvPr id="56" name="TextBox 55"/>
          <p:cNvSpPr txBox="1"/>
          <p:nvPr/>
        </p:nvSpPr>
        <p:spPr>
          <a:xfrm>
            <a:off x="4572000" y="3212976"/>
            <a:ext cx="33601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BD=AD=AC=a       AB=b       CD=a-b</a:t>
            </a:r>
            <a:endParaRPr lang="ru-RU" dirty="0"/>
          </a:p>
        </p:txBody>
      </p:sp>
      <p:sp>
        <p:nvSpPr>
          <p:cNvPr id="57" name="TextBox 56"/>
          <p:cNvSpPr txBox="1"/>
          <p:nvPr/>
        </p:nvSpPr>
        <p:spPr>
          <a:xfrm>
            <a:off x="4860032" y="3861048"/>
            <a:ext cx="6480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4345" name="Rectangle 9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47" name="Rectangle 1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6" name="Picture 10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64999" y="4365104"/>
            <a:ext cx="2130237" cy="360040"/>
          </a:xfrm>
          <a:prstGeom prst="rect">
            <a:avLst/>
          </a:prstGeom>
          <a:noFill/>
        </p:spPr>
      </p:pic>
      <p:sp>
        <p:nvSpPr>
          <p:cNvPr id="14348" name="Rectangle 12"/>
          <p:cNvSpPr>
            <a:spLocks noChangeArrowheads="1"/>
          </p:cNvSpPr>
          <p:nvPr/>
        </p:nvSpPr>
        <p:spPr bwMode="auto">
          <a:xfrm>
            <a:off x="0" y="1905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435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4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4365104"/>
            <a:ext cx="1626182" cy="432048"/>
          </a:xfrm>
          <a:prstGeom prst="rect">
            <a:avLst/>
          </a:prstGeom>
          <a:noFill/>
        </p:spPr>
      </p:pic>
      <p:sp>
        <p:nvSpPr>
          <p:cNvPr id="14352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51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572000" y="3645024"/>
            <a:ext cx="1152128" cy="639813"/>
          </a:xfrm>
          <a:prstGeom prst="rect">
            <a:avLst/>
          </a:prstGeom>
          <a:noFill/>
        </p:spPr>
      </p:pic>
      <p:pic>
        <p:nvPicPr>
          <p:cNvPr id="14359" name="Picture 2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4869160"/>
            <a:ext cx="576064" cy="381219"/>
          </a:xfrm>
          <a:prstGeom prst="rect">
            <a:avLst/>
          </a:prstGeom>
          <a:noFill/>
        </p:spPr>
      </p:pic>
      <p:pic>
        <p:nvPicPr>
          <p:cNvPr id="14358" name="Picture 2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4989022"/>
            <a:ext cx="504056" cy="334978"/>
          </a:xfrm>
          <a:prstGeom prst="rect">
            <a:avLst/>
          </a:prstGeom>
          <a:noFill/>
        </p:spPr>
      </p:pic>
      <p:sp>
        <p:nvSpPr>
          <p:cNvPr id="14362" name="Rectangle 26"/>
          <p:cNvSpPr>
            <a:spLocks noChangeArrowheads="1"/>
          </p:cNvSpPr>
          <p:nvPr/>
        </p:nvSpPr>
        <p:spPr bwMode="auto">
          <a:xfrm>
            <a:off x="0" y="3810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211960" y="4869160"/>
            <a:ext cx="5040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sin </a:t>
            </a:r>
            <a:endParaRPr lang="ru-RU" sz="2000" dirty="0"/>
          </a:p>
        </p:txBody>
      </p:sp>
      <p:sp>
        <p:nvSpPr>
          <p:cNvPr id="80" name="TextBox 79"/>
          <p:cNvSpPr txBox="1"/>
          <p:nvPr/>
        </p:nvSpPr>
        <p:spPr>
          <a:xfrm>
            <a:off x="5364088" y="4869160"/>
            <a:ext cx="64807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cos</a:t>
            </a:r>
            <a:endParaRPr lang="ru-RU" sz="2400" dirty="0"/>
          </a:p>
        </p:txBody>
      </p:sp>
      <p:sp>
        <p:nvSpPr>
          <p:cNvPr id="81" name="TextBox 80"/>
          <p:cNvSpPr txBox="1"/>
          <p:nvPr/>
        </p:nvSpPr>
        <p:spPr>
          <a:xfrm>
            <a:off x="4572000" y="5589240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CD=2</a:t>
            </a:r>
            <a:r>
              <a:rPr lang="ru-RU" dirty="0" smtClean="0"/>
              <a:t>А</a:t>
            </a:r>
            <a:r>
              <a:rPr lang="en-US" dirty="0" err="1" smtClean="0"/>
              <a:t>C·cos</a:t>
            </a:r>
            <a:endParaRPr lang="ru-RU" dirty="0"/>
          </a:p>
        </p:txBody>
      </p:sp>
      <p:sp>
        <p:nvSpPr>
          <p:cNvPr id="14374" name="Rectangle 3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4376" name="Rectangle 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4375" name="Picture 39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796136" y="5589240"/>
            <a:ext cx="288032" cy="333749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4355976" y="692696"/>
            <a:ext cx="10967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Найти </a:t>
            </a:r>
            <a:r>
              <a:rPr lang="en-US" dirty="0" smtClean="0"/>
              <a:t>sin</a:t>
            </a:r>
            <a:endParaRPr lang="ru-RU" dirty="0"/>
          </a:p>
        </p:txBody>
      </p:sp>
      <p:sp>
        <p:nvSpPr>
          <p:cNvPr id="3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5" name="Picture 4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436096" y="716387"/>
            <a:ext cx="360040" cy="310825"/>
          </a:xfrm>
          <a:prstGeom prst="rect">
            <a:avLst/>
          </a:prstGeom>
          <a:noFill/>
        </p:spPr>
      </p:pic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61366" y="1052735"/>
            <a:ext cx="454850" cy="3926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00"/>
                            </p:stCondLst>
                            <p:childTnLst>
                              <p:par>
                                <p:cTn id="5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43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8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2" grpId="0"/>
      <p:bldP spid="13" grpId="0"/>
      <p:bldP spid="14" grpId="0"/>
      <p:bldP spid="22" grpId="0" animBg="1"/>
      <p:bldP spid="23" grpId="0" animBg="1"/>
      <p:bldP spid="26" grpId="0" animBg="1"/>
      <p:bldP spid="40" grpId="0" animBg="1"/>
      <p:bldP spid="41" grpId="0" animBg="1"/>
      <p:bldP spid="42" grpId="0" animBg="1"/>
      <p:bldP spid="44" grpId="0" animBg="1"/>
      <p:bldP spid="49" grpId="0"/>
      <p:bldP spid="52" grpId="0"/>
      <p:bldP spid="55" grpId="0"/>
      <p:bldP spid="56" grpId="0"/>
      <p:bldP spid="79" grpId="0"/>
      <p:bldP spid="79" grpId="1"/>
      <p:bldP spid="79" grpId="2"/>
      <p:bldP spid="80" grpId="0"/>
      <p:bldP spid="8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890686" y="-260894"/>
            <a:ext cx="12518903" cy="880640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5004048" y="764704"/>
            <a:ext cx="140455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i="1" dirty="0" smtClean="0">
                <a:solidFill>
                  <a:schemeClr val="bg1"/>
                </a:solidFill>
              </a:rPr>
              <a:t>Вычислите 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3315" name="Picture 3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duotone>
              <a:prstClr val="black"/>
              <a:schemeClr val="tx2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6372199" y="733842"/>
            <a:ext cx="2160241" cy="462909"/>
          </a:xfrm>
          <a:prstGeom prst="rect">
            <a:avLst/>
          </a:prstGeom>
          <a:solidFill>
            <a:srgbClr val="FFFF00"/>
          </a:solidFill>
        </p:spPr>
      </p:pic>
      <p:sp>
        <p:nvSpPr>
          <p:cNvPr id="10" name="TextBox 9"/>
          <p:cNvSpPr txBox="1"/>
          <p:nvPr/>
        </p:nvSpPr>
        <p:spPr>
          <a:xfrm>
            <a:off x="7308304" y="623731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318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20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22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26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47" name="Группа 46"/>
          <p:cNvGrpSpPr/>
          <p:nvPr/>
        </p:nvGrpSpPr>
        <p:grpSpPr>
          <a:xfrm>
            <a:off x="5940152" y="2996952"/>
            <a:ext cx="453716" cy="2920390"/>
            <a:chOff x="6516216" y="3068960"/>
            <a:chExt cx="453716" cy="2920390"/>
          </a:xfrm>
        </p:grpSpPr>
        <p:sp>
          <p:nvSpPr>
            <p:cNvPr id="25" name="TextBox 24"/>
            <p:cNvSpPr txBox="1"/>
            <p:nvPr/>
          </p:nvSpPr>
          <p:spPr>
            <a:xfrm>
              <a:off x="6516216" y="3068960"/>
              <a:ext cx="453716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</a:rPr>
                <a:t>B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6516216" y="5589240"/>
              <a:ext cx="452114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b="1" dirty="0" smtClean="0">
                  <a:solidFill>
                    <a:schemeClr val="bg1"/>
                  </a:solidFill>
                </a:rPr>
                <a:t>C</a:t>
              </a:r>
              <a:endParaRPr lang="ru-RU" sz="20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2987824" y="3429000"/>
            <a:ext cx="2952328" cy="2509004"/>
            <a:chOff x="2987824" y="3501008"/>
            <a:chExt cx="3698116" cy="2436996"/>
          </a:xfrm>
        </p:grpSpPr>
        <p:grpSp>
          <p:nvGrpSpPr>
            <p:cNvPr id="39" name="Группа 38"/>
            <p:cNvGrpSpPr/>
            <p:nvPr/>
          </p:nvGrpSpPr>
          <p:grpSpPr>
            <a:xfrm>
              <a:off x="2987824" y="4834435"/>
              <a:ext cx="1834402" cy="1103569"/>
              <a:chOff x="5004048" y="2780928"/>
              <a:chExt cx="1656184" cy="914400"/>
            </a:xfrm>
          </p:grpSpPr>
          <p:sp>
            <p:nvSpPr>
              <p:cNvPr id="20" name="TextBox 19"/>
              <p:cNvSpPr txBox="1"/>
              <p:nvPr/>
            </p:nvSpPr>
            <p:spPr>
              <a:xfrm>
                <a:off x="6156176" y="2901781"/>
                <a:ext cx="504056" cy="302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2000" b="1" dirty="0" smtClean="0">
                    <a:solidFill>
                      <a:schemeClr val="bg1"/>
                    </a:solidFill>
                    <a:sym typeface="Symbol"/>
                  </a:rPr>
                  <a:t></a:t>
                </a:r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36" name="Группа 35"/>
              <p:cNvGrpSpPr/>
              <p:nvPr/>
            </p:nvGrpSpPr>
            <p:grpSpPr>
              <a:xfrm>
                <a:off x="5004048" y="2780928"/>
                <a:ext cx="1219950" cy="914400"/>
                <a:chOff x="2456802" y="3402035"/>
                <a:chExt cx="1219951" cy="914400"/>
              </a:xfrm>
            </p:grpSpPr>
            <p:sp>
              <p:nvSpPr>
                <p:cNvPr id="27" name="Дуга 26"/>
                <p:cNvSpPr/>
                <p:nvPr/>
              </p:nvSpPr>
              <p:spPr>
                <a:xfrm rot="2591831">
                  <a:off x="2456802" y="3402035"/>
                  <a:ext cx="914400" cy="914400"/>
                </a:xfrm>
                <a:prstGeom prst="arc">
                  <a:avLst>
                    <a:gd name="adj1" fmla="val 17028937"/>
                    <a:gd name="adj2" fmla="val 20682956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Дуга 27"/>
                <p:cNvSpPr/>
                <p:nvPr/>
              </p:nvSpPr>
              <p:spPr>
                <a:xfrm rot="2555653">
                  <a:off x="2773747" y="3408711"/>
                  <a:ext cx="903006" cy="832666"/>
                </a:xfrm>
                <a:prstGeom prst="arc">
                  <a:avLst>
                    <a:gd name="adj1" fmla="val 16200000"/>
                    <a:gd name="adj2" fmla="val 20871521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41" name="Прямоугольный треугольник 40"/>
            <p:cNvSpPr/>
            <p:nvPr/>
          </p:nvSpPr>
          <p:spPr>
            <a:xfrm rot="16200000">
              <a:off x="3841624" y="2744924"/>
              <a:ext cx="2088232" cy="3600400"/>
            </a:xfrm>
            <a:prstGeom prst="rtTriangle">
              <a:avLst/>
            </a:prstGeom>
            <a:solidFill>
              <a:srgbClr val="00B050">
                <a:alpha val="3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48" name="Группа 47"/>
          <p:cNvGrpSpPr/>
          <p:nvPr/>
        </p:nvGrpSpPr>
        <p:grpSpPr>
          <a:xfrm rot="16200000">
            <a:off x="746917" y="2933603"/>
            <a:ext cx="2934492" cy="2485125"/>
            <a:chOff x="2987824" y="3501008"/>
            <a:chExt cx="3698117" cy="2436996"/>
          </a:xfrm>
        </p:grpSpPr>
        <p:grpSp>
          <p:nvGrpSpPr>
            <p:cNvPr id="49" name="Группа 38"/>
            <p:cNvGrpSpPr/>
            <p:nvPr/>
          </p:nvGrpSpPr>
          <p:grpSpPr>
            <a:xfrm>
              <a:off x="2987824" y="4834435"/>
              <a:ext cx="1834402" cy="1103569"/>
              <a:chOff x="5004048" y="2780928"/>
              <a:chExt cx="1656184" cy="914400"/>
            </a:xfrm>
          </p:grpSpPr>
          <p:sp>
            <p:nvSpPr>
              <p:cNvPr id="51" name="TextBox 50"/>
              <p:cNvSpPr txBox="1"/>
              <p:nvPr/>
            </p:nvSpPr>
            <p:spPr>
              <a:xfrm>
                <a:off x="6156176" y="2901781"/>
                <a:ext cx="504056" cy="30241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ru-RU" sz="2000" b="1" dirty="0" smtClean="0">
                    <a:solidFill>
                      <a:schemeClr val="bg1"/>
                    </a:solidFill>
                    <a:sym typeface="Symbol"/>
                  </a:rPr>
                  <a:t></a:t>
                </a:r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52" name="Группа 35"/>
              <p:cNvGrpSpPr/>
              <p:nvPr/>
            </p:nvGrpSpPr>
            <p:grpSpPr>
              <a:xfrm>
                <a:off x="5004048" y="2780928"/>
                <a:ext cx="1219950" cy="914400"/>
                <a:chOff x="2456802" y="3402035"/>
                <a:chExt cx="1219951" cy="914400"/>
              </a:xfrm>
            </p:grpSpPr>
            <p:sp>
              <p:nvSpPr>
                <p:cNvPr id="53" name="Дуга 52"/>
                <p:cNvSpPr/>
                <p:nvPr/>
              </p:nvSpPr>
              <p:spPr>
                <a:xfrm rot="2591831">
                  <a:off x="2456802" y="3402035"/>
                  <a:ext cx="914400" cy="914400"/>
                </a:xfrm>
                <a:prstGeom prst="arc">
                  <a:avLst>
                    <a:gd name="adj1" fmla="val 17028937"/>
                    <a:gd name="adj2" fmla="val 20682956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4" name="Дуга 53"/>
                <p:cNvSpPr/>
                <p:nvPr/>
              </p:nvSpPr>
              <p:spPr>
                <a:xfrm rot="2555653">
                  <a:off x="2773747" y="3408711"/>
                  <a:ext cx="903006" cy="832666"/>
                </a:xfrm>
                <a:prstGeom prst="arc">
                  <a:avLst>
                    <a:gd name="adj1" fmla="val 16200000"/>
                    <a:gd name="adj2" fmla="val 20871521"/>
                  </a:avLst>
                </a:prstGeom>
                <a:ln w="38100">
                  <a:solidFill>
                    <a:srgbClr val="FF00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50" name="Прямоугольный треугольник 49"/>
            <p:cNvSpPr/>
            <p:nvPr/>
          </p:nvSpPr>
          <p:spPr>
            <a:xfrm rot="16200000">
              <a:off x="3818361" y="2675360"/>
              <a:ext cx="2041932" cy="3693228"/>
            </a:xfrm>
            <a:prstGeom prst="rtTriangle">
              <a:avLst/>
            </a:prstGeom>
            <a:solidFill>
              <a:srgbClr val="00B050">
                <a:alpha val="32000"/>
              </a:srgb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55" name="TextBox 54"/>
          <p:cNvSpPr txBox="1"/>
          <p:nvPr/>
        </p:nvSpPr>
        <p:spPr>
          <a:xfrm>
            <a:off x="2843808" y="2204864"/>
            <a:ext cx="7920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smtClean="0">
                <a:solidFill>
                  <a:schemeClr val="bg1"/>
                </a:solidFill>
              </a:rPr>
              <a:t>K</a:t>
            </a:r>
            <a:endParaRPr lang="ru-RU" sz="2000" b="1" dirty="0">
              <a:solidFill>
                <a:schemeClr val="bg1"/>
              </a:solidFill>
            </a:endParaRPr>
          </a:p>
        </p:txBody>
      </p:sp>
      <p:sp>
        <p:nvSpPr>
          <p:cNvPr id="13337" name="Rectangle 2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tg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38" name="Rectangle 26"/>
          <p:cNvSpPr>
            <a:spLocks noChangeArrowheads="1"/>
          </p:cNvSpPr>
          <p:nvPr/>
        </p:nvSpPr>
        <p:spPr bwMode="auto">
          <a:xfrm>
            <a:off x="0" y="715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cos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39" name="Rectangle 27"/>
          <p:cNvSpPr>
            <a:spLocks noChangeArrowheads="1"/>
          </p:cNvSpPr>
          <p:nvPr/>
        </p:nvSpPr>
        <p:spPr bwMode="auto">
          <a:xfrm>
            <a:off x="0" y="974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42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tg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43" name="Rectangle 31"/>
          <p:cNvSpPr>
            <a:spLocks noChangeArrowheads="1"/>
          </p:cNvSpPr>
          <p:nvPr/>
        </p:nvSpPr>
        <p:spPr bwMode="auto">
          <a:xfrm>
            <a:off x="0" y="715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cos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44" name="Rectangle 32"/>
          <p:cNvSpPr>
            <a:spLocks noChangeArrowheads="1"/>
          </p:cNvSpPr>
          <p:nvPr/>
        </p:nvSpPr>
        <p:spPr bwMode="auto">
          <a:xfrm>
            <a:off x="0" y="974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47" name="Rectangle 3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tg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48" name="Rectangle 36"/>
          <p:cNvSpPr>
            <a:spLocks noChangeArrowheads="1"/>
          </p:cNvSpPr>
          <p:nvPr/>
        </p:nvSpPr>
        <p:spPr bwMode="auto">
          <a:xfrm>
            <a:off x="0" y="715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cos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49" name="Rectangle 37"/>
          <p:cNvSpPr>
            <a:spLocks noChangeArrowheads="1"/>
          </p:cNvSpPr>
          <p:nvPr/>
        </p:nvSpPr>
        <p:spPr bwMode="auto">
          <a:xfrm>
            <a:off x="0" y="974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52" name="Rectangle 4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                         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tg</a:t>
            </a: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</a:t>
            </a:r>
            <a:r>
              <a:rPr kumimoji="0" lang="en-US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53" name="Rectangle 41"/>
          <p:cNvSpPr>
            <a:spLocks noChangeArrowheads="1"/>
          </p:cNvSpPr>
          <p:nvPr/>
        </p:nvSpPr>
        <p:spPr bwMode="auto">
          <a:xfrm>
            <a:off x="0" y="7159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                  cos</a:t>
            </a: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  <a:sym typeface="Symbol" pitchFamily="18" charset="2"/>
              </a:rPr>
              <a:t></a:t>
            </a:r>
            <a:r>
              <a:rPr kumimoji="0" lang="en-US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=</a:t>
            </a:r>
            <a:endParaRPr kumimoji="0" lang="en-US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ea typeface="Times New Roman" pitchFamily="18" charset="0"/>
              <a:cs typeface="Times New Roman" pitchFamily="18" charset="0"/>
              <a:sym typeface="Symbol" pitchFamily="18" charset="2"/>
            </a:endParaRPr>
          </a:p>
        </p:txBody>
      </p:sp>
      <p:sp>
        <p:nvSpPr>
          <p:cNvPr id="13354" name="Rectangle 42"/>
          <p:cNvSpPr>
            <a:spLocks noChangeArrowheads="1"/>
          </p:cNvSpPr>
          <p:nvPr/>
        </p:nvSpPr>
        <p:spPr bwMode="auto">
          <a:xfrm>
            <a:off x="0" y="9747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356" name="Rectangle 4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58" name="Rectangle 4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3360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grpSp>
        <p:nvGrpSpPr>
          <p:cNvPr id="100" name="Группа 99"/>
          <p:cNvGrpSpPr/>
          <p:nvPr/>
        </p:nvGrpSpPr>
        <p:grpSpPr>
          <a:xfrm>
            <a:off x="5364088" y="1412776"/>
            <a:ext cx="2880320" cy="702940"/>
            <a:chOff x="5364088" y="1412776"/>
            <a:chExt cx="2880320" cy="702940"/>
          </a:xfrm>
        </p:grpSpPr>
        <p:sp>
          <p:nvSpPr>
            <p:cNvPr id="89" name="TextBox 88"/>
            <p:cNvSpPr txBox="1"/>
            <p:nvPr/>
          </p:nvSpPr>
          <p:spPr>
            <a:xfrm>
              <a:off x="5364088" y="1556792"/>
              <a:ext cx="288032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</a:rPr>
                <a:t> </a:t>
              </a:r>
              <a:r>
                <a:rPr lang="en-US" b="1" dirty="0" err="1" smtClean="0">
                  <a:solidFill>
                    <a:schemeClr val="bg1"/>
                  </a:solidFill>
                </a:rPr>
                <a:t>tg</a:t>
              </a:r>
              <a:r>
                <a:rPr lang="ru-RU" b="1" dirty="0" smtClean="0">
                  <a:solidFill>
                    <a:schemeClr val="bg1"/>
                  </a:solidFill>
                  <a:sym typeface="Symbol"/>
                </a:rPr>
                <a:t></a:t>
              </a:r>
              <a:r>
                <a:rPr lang="en-US" b="1" dirty="0" smtClean="0">
                  <a:solidFill>
                    <a:schemeClr val="bg1"/>
                  </a:solidFill>
                </a:rPr>
                <a:t>=                  cos</a:t>
              </a:r>
              <a:r>
                <a:rPr lang="ru-RU" b="1" dirty="0" smtClean="0">
                  <a:solidFill>
                    <a:schemeClr val="bg1"/>
                  </a:solidFill>
                  <a:sym typeface="Symbol"/>
                </a:rPr>
                <a:t></a:t>
              </a:r>
              <a:r>
                <a:rPr lang="en-US" b="1" dirty="0" smtClean="0">
                  <a:solidFill>
                    <a:schemeClr val="bg1"/>
                  </a:solidFill>
                </a:rPr>
                <a:t>=</a:t>
              </a:r>
              <a:endParaRPr lang="ru-RU" b="1" dirty="0">
                <a:solidFill>
                  <a:schemeClr val="bg1"/>
                </a:solidFill>
              </a:endParaRPr>
            </a:p>
          </p:txBody>
        </p:sp>
        <p:grpSp>
          <p:nvGrpSpPr>
            <p:cNvPr id="98" name="Группа 97"/>
            <p:cNvGrpSpPr/>
            <p:nvPr/>
          </p:nvGrpSpPr>
          <p:grpSpPr>
            <a:xfrm>
              <a:off x="6084168" y="1412776"/>
              <a:ext cx="1812392" cy="702940"/>
              <a:chOff x="6012160" y="1412776"/>
              <a:chExt cx="1812392" cy="702940"/>
            </a:xfrm>
          </p:grpSpPr>
          <p:pic>
            <p:nvPicPr>
              <p:cNvPr id="13355" name="Picture 43"/>
              <p:cNvPicPr>
                <a:picLocks noChangeAspect="1" noChangeArrowheads="1"/>
              </p:cNvPicPr>
              <p:nvPr/>
            </p:nvPicPr>
            <p:blipFill>
              <a:blip r:embed="rId4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6012160" y="1412776"/>
                <a:ext cx="148208" cy="651499"/>
              </a:xfrm>
              <a:prstGeom prst="rect">
                <a:avLst/>
              </a:prstGeom>
              <a:noFill/>
            </p:spPr>
          </p:pic>
          <p:pic>
            <p:nvPicPr>
              <p:cNvPr id="13359" name="Picture 47"/>
              <p:cNvPicPr>
                <a:picLocks noChangeAspect="1" noChangeArrowheads="1"/>
              </p:cNvPicPr>
              <p:nvPr/>
            </p:nvPicPr>
            <p:blipFill>
              <a:blip r:embed="rId5" cstate="print">
                <a:clrChange>
                  <a:clrFrom>
                    <a:srgbClr val="FFFFFF"/>
                  </a:clrFrom>
                  <a:clrTo>
                    <a:srgbClr val="FFFFFF">
                      <a:alpha val="0"/>
                    </a:srgbClr>
                  </a:clrTo>
                </a:clrChange>
              </a:blip>
              <a:srcRect/>
              <a:stretch>
                <a:fillRect/>
              </a:stretch>
            </p:blipFill>
            <p:spPr bwMode="auto">
              <a:xfrm>
                <a:off x="7668344" y="1412776"/>
                <a:ext cx="156208" cy="702940"/>
              </a:xfrm>
              <a:prstGeom prst="rect">
                <a:avLst/>
              </a:prstGeom>
              <a:noFill/>
            </p:spPr>
          </p:pic>
        </p:grpSp>
      </p:grpSp>
      <p:grpSp>
        <p:nvGrpSpPr>
          <p:cNvPr id="97" name="Группа 96"/>
          <p:cNvGrpSpPr/>
          <p:nvPr/>
        </p:nvGrpSpPr>
        <p:grpSpPr>
          <a:xfrm>
            <a:off x="827584" y="2366458"/>
            <a:ext cx="2376264" cy="3626108"/>
            <a:chOff x="827584" y="2366458"/>
            <a:chExt cx="2376264" cy="3626108"/>
          </a:xfrm>
        </p:grpSpPr>
        <p:grpSp>
          <p:nvGrpSpPr>
            <p:cNvPr id="45" name="Группа 44"/>
            <p:cNvGrpSpPr/>
            <p:nvPr/>
          </p:nvGrpSpPr>
          <p:grpSpPr>
            <a:xfrm>
              <a:off x="827584" y="2366458"/>
              <a:ext cx="2376264" cy="3626108"/>
              <a:chOff x="827584" y="1628800"/>
              <a:chExt cx="2376264" cy="4418196"/>
            </a:xfrm>
          </p:grpSpPr>
          <p:sp>
            <p:nvSpPr>
              <p:cNvPr id="23" name="TextBox 22"/>
              <p:cNvSpPr txBox="1"/>
              <p:nvPr/>
            </p:nvSpPr>
            <p:spPr>
              <a:xfrm>
                <a:off x="827584" y="1628800"/>
                <a:ext cx="461732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</a:rPr>
                  <a:t>A</a:t>
                </a:r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24" name="TextBox 23"/>
              <p:cNvSpPr txBox="1"/>
              <p:nvPr/>
            </p:nvSpPr>
            <p:spPr>
              <a:xfrm>
                <a:off x="827584" y="5589240"/>
                <a:ext cx="405754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</a:rPr>
                  <a:t>N</a:t>
                </a:r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30" name="TextBox 29"/>
              <p:cNvSpPr txBox="1"/>
              <p:nvPr/>
            </p:nvSpPr>
            <p:spPr>
              <a:xfrm>
                <a:off x="2843808" y="5589240"/>
                <a:ext cx="360040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b="1" dirty="0" smtClean="0">
                    <a:solidFill>
                      <a:schemeClr val="bg1"/>
                    </a:solidFill>
                  </a:rPr>
                  <a:t>S</a:t>
                </a:r>
                <a:endParaRPr lang="ru-RU" sz="2000" b="1" dirty="0">
                  <a:solidFill>
                    <a:schemeClr val="bg1"/>
                  </a:solidFill>
                </a:endParaRPr>
              </a:p>
            </p:txBody>
          </p:sp>
          <p:grpSp>
            <p:nvGrpSpPr>
              <p:cNvPr id="44" name="Группа 43"/>
              <p:cNvGrpSpPr/>
              <p:nvPr/>
            </p:nvGrpSpPr>
            <p:grpSpPr>
              <a:xfrm>
                <a:off x="971600" y="1988840"/>
                <a:ext cx="2088232" cy="4058156"/>
                <a:chOff x="971600" y="1988840"/>
                <a:chExt cx="2088232" cy="4058156"/>
              </a:xfrm>
            </p:grpSpPr>
            <p:sp>
              <p:nvSpPr>
                <p:cNvPr id="40" name="Прямоугольный треугольник 39"/>
                <p:cNvSpPr/>
                <p:nvPr/>
              </p:nvSpPr>
              <p:spPr>
                <a:xfrm>
                  <a:off x="971600" y="1988840"/>
                  <a:ext cx="2088232" cy="3600400"/>
                </a:xfrm>
                <a:prstGeom prst="rtTriangle">
                  <a:avLst/>
                </a:prstGeom>
                <a:solidFill>
                  <a:srgbClr val="FF0000">
                    <a:alpha val="57000"/>
                  </a:srgbClr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43" name="Дуга 42"/>
                <p:cNvSpPr/>
                <p:nvPr/>
              </p:nvSpPr>
              <p:spPr>
                <a:xfrm flipH="1">
                  <a:off x="2590501" y="5038884"/>
                  <a:ext cx="261742" cy="1008112"/>
                </a:xfrm>
                <a:prstGeom prst="arc">
                  <a:avLst/>
                </a:prstGeom>
                <a:ln w="41275">
                  <a:solidFill>
                    <a:srgbClr val="FFFF0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</p:grpSp>
        </p:grpSp>
        <p:sp>
          <p:nvSpPr>
            <p:cNvPr id="96" name="TextBox 95"/>
            <p:cNvSpPr txBox="1"/>
            <p:nvPr/>
          </p:nvSpPr>
          <p:spPr>
            <a:xfrm>
              <a:off x="2195736" y="5085184"/>
              <a:ext cx="36004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b="1" dirty="0" smtClean="0">
                  <a:solidFill>
                    <a:schemeClr val="bg1"/>
                  </a:solidFill>
                  <a:sym typeface="Symbol"/>
                </a:rPr>
                <a:t></a:t>
              </a:r>
              <a:endParaRPr lang="ru-RU" dirty="0"/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6228184" y="2636912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bg1"/>
                </a:solidFill>
              </a:rPr>
              <a:t>Cos(</a:t>
            </a:r>
            <a:r>
              <a:rPr lang="en-US" dirty="0" smtClean="0">
                <a:solidFill>
                  <a:schemeClr val="bg1"/>
                </a:solidFill>
                <a:sym typeface="Symbol"/>
              </a:rPr>
              <a:t>+)=cos</a:t>
            </a:r>
            <a:r>
              <a:rPr lang="ru-RU" dirty="0" smtClean="0">
                <a:solidFill>
                  <a:schemeClr val="bg1"/>
                </a:solidFill>
              </a:rPr>
              <a:t> 90</a:t>
            </a:r>
            <a:r>
              <a:rPr lang="ru-RU" baseline="30000" dirty="0" smtClean="0">
                <a:solidFill>
                  <a:schemeClr val="bg1"/>
                </a:solidFill>
              </a:rPr>
              <a:t>0</a:t>
            </a:r>
            <a:r>
              <a:rPr lang="en-US" baseline="30000" dirty="0" smtClean="0">
                <a:solidFill>
                  <a:schemeClr val="bg1"/>
                </a:solidFill>
              </a:rPr>
              <a:t> </a:t>
            </a:r>
            <a:r>
              <a:rPr lang="en-US" dirty="0" smtClean="0">
                <a:solidFill>
                  <a:schemeClr val="bg1"/>
                </a:solidFill>
              </a:rPr>
              <a:t>=0</a:t>
            </a:r>
            <a:r>
              <a:rPr lang="en-US" baseline="30000" dirty="0" smtClean="0">
                <a:solidFill>
                  <a:schemeClr val="bg1"/>
                </a:solidFill>
              </a:rPr>
              <a:t>  </a:t>
            </a:r>
            <a:endParaRPr lang="ru-RU" dirty="0" smtClean="0">
              <a:solidFill>
                <a:schemeClr val="bg1"/>
              </a:solidFill>
            </a:endParaRPr>
          </a:p>
          <a:p>
            <a:endParaRPr lang="ru-RU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2000"/>
                                        <p:tgtEl>
                                          <p:spTgt spid="133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500"/>
                            </p:stCondLst>
                            <p:childTnLst>
                              <p:par>
                                <p:cTn id="17" presetID="5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65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3000" fill="hold"/>
                                        <p:tgtEl>
                                          <p:spTgt spid="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000"/>
                            </p:stCondLst>
                            <p:childTnLst>
                              <p:par>
                                <p:cTn id="42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20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5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260648"/>
            <a:ext cx="2016224" cy="504056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4355976" y="332656"/>
            <a:ext cx="136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b="1" i="1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Вычислите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2294" name="Rectangle 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99992" y="836712"/>
            <a:ext cx="1080120" cy="504056"/>
          </a:xfrm>
          <a:prstGeom prst="rect">
            <a:avLst/>
          </a:prstGeom>
          <a:noFill/>
        </p:spPr>
      </p:pic>
      <p:sp>
        <p:nvSpPr>
          <p:cNvPr id="12296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908720"/>
            <a:ext cx="1440160" cy="3429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/>
        </p:nvSpPr>
        <p:spPr>
          <a:xfrm>
            <a:off x="4644008" y="1628800"/>
            <a:ext cx="42351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 </a:t>
            </a:r>
            <a:r>
              <a:rPr lang="ru-RU" dirty="0" err="1" smtClean="0"/>
              <a:t>t</a:t>
            </a:r>
            <a:r>
              <a:rPr lang="en-US" dirty="0" smtClean="0"/>
              <a:t>g</a:t>
            </a:r>
            <a:endParaRPr lang="ru-RU" dirty="0"/>
          </a:p>
        </p:txBody>
      </p:sp>
      <p:sp>
        <p:nvSpPr>
          <p:cNvPr id="12298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4051" y="1556792"/>
            <a:ext cx="1512165" cy="504055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4932040" y="2348880"/>
            <a:ext cx="317586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∟АВD=∟А</a:t>
            </a:r>
            <a:r>
              <a:rPr lang="en-US" dirty="0" smtClean="0"/>
              <a:t>D</a:t>
            </a:r>
            <a:r>
              <a:rPr lang="ru-RU" dirty="0" smtClean="0"/>
              <a:t>В=</a:t>
            </a:r>
            <a:r>
              <a:rPr lang="en-US" dirty="0" smtClean="0"/>
              <a:t>                            </a:t>
            </a:r>
            <a:r>
              <a:rPr lang="ru-RU" dirty="0" smtClean="0"/>
              <a:t> </a:t>
            </a:r>
            <a:endParaRPr lang="en-US" dirty="0" smtClean="0"/>
          </a:p>
          <a:p>
            <a:r>
              <a:rPr lang="ru-RU" dirty="0" smtClean="0"/>
              <a:t>2</a:t>
            </a:r>
            <a:r>
              <a:rPr lang="en-US" dirty="0" smtClean="0"/>
              <a:t> •</a:t>
            </a:r>
            <a:endParaRPr lang="ru-RU" dirty="0"/>
          </a:p>
        </p:txBody>
      </p:sp>
      <p:sp>
        <p:nvSpPr>
          <p:cNvPr id="12300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372200" y="2409518"/>
            <a:ext cx="1656184" cy="299402"/>
          </a:xfrm>
          <a:prstGeom prst="rect">
            <a:avLst/>
          </a:prstGeom>
          <a:noFill/>
        </p:spPr>
      </p:pic>
      <p:sp>
        <p:nvSpPr>
          <p:cNvPr id="12302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01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329880" y="2636912"/>
            <a:ext cx="610271" cy="360040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4932040" y="3356992"/>
            <a:ext cx="31679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          </a:t>
            </a:r>
            <a:r>
              <a:rPr lang="ru-RU" dirty="0" smtClean="0"/>
              <a:t>0 т.е</a:t>
            </a:r>
            <a:r>
              <a:rPr lang="en-US" dirty="0" smtClean="0"/>
              <a:t>    </a:t>
            </a:r>
            <a:r>
              <a:rPr lang="ru-RU" dirty="0" smtClean="0"/>
              <a:t> </a:t>
            </a:r>
            <a:r>
              <a:rPr lang="en-US" dirty="0" smtClean="0"/>
              <a:t>                             </a:t>
            </a:r>
            <a:r>
              <a:rPr lang="ru-RU" b="1" dirty="0" smtClean="0"/>
              <a:t>=</a:t>
            </a:r>
            <a:r>
              <a:rPr lang="ru-RU" dirty="0" smtClean="0"/>
              <a:t>0</a:t>
            </a:r>
          </a:p>
          <a:p>
            <a:endParaRPr lang="ru-RU" dirty="0"/>
          </a:p>
        </p:txBody>
      </p:sp>
      <p:sp>
        <p:nvSpPr>
          <p:cNvPr id="12304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03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355977" y="3429001"/>
            <a:ext cx="1152128" cy="261846"/>
          </a:xfrm>
          <a:prstGeom prst="rect">
            <a:avLst/>
          </a:prstGeom>
          <a:noFill/>
        </p:spPr>
      </p:pic>
      <p:sp>
        <p:nvSpPr>
          <p:cNvPr id="12306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2305" name="Picture 17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012160" y="3356992"/>
            <a:ext cx="1771042" cy="414908"/>
          </a:xfrm>
          <a:prstGeom prst="rect">
            <a:avLst/>
          </a:prstGeom>
          <a:noFill/>
        </p:spPr>
      </p:pic>
      <p:cxnSp>
        <p:nvCxnSpPr>
          <p:cNvPr id="30" name="Прямая соединительная линия 29"/>
          <p:cNvCxnSpPr/>
          <p:nvPr/>
        </p:nvCxnSpPr>
        <p:spPr>
          <a:xfrm>
            <a:off x="539552" y="6237312"/>
            <a:ext cx="6480720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единительная линия 35"/>
          <p:cNvCxnSpPr/>
          <p:nvPr/>
        </p:nvCxnSpPr>
        <p:spPr>
          <a:xfrm flipV="1">
            <a:off x="1043608" y="3429000"/>
            <a:ext cx="0" cy="2808312"/>
          </a:xfrm>
          <a:prstGeom prst="lin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Прямая соединительная линия 40"/>
          <p:cNvCxnSpPr/>
          <p:nvPr/>
        </p:nvCxnSpPr>
        <p:spPr>
          <a:xfrm>
            <a:off x="1043608" y="3429000"/>
            <a:ext cx="5976664" cy="2808312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7092280" y="6093296"/>
            <a:ext cx="4617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3" name="TextBox 42"/>
          <p:cNvSpPr txBox="1"/>
          <p:nvPr/>
        </p:nvSpPr>
        <p:spPr>
          <a:xfrm>
            <a:off x="971600" y="3068960"/>
            <a:ext cx="38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4" name="TextBox 43"/>
          <p:cNvSpPr txBox="1"/>
          <p:nvPr/>
        </p:nvSpPr>
        <p:spPr>
          <a:xfrm>
            <a:off x="971600" y="6237312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cxnSp>
        <p:nvCxnSpPr>
          <p:cNvPr id="46" name="Прямая соединительная линия 45"/>
          <p:cNvCxnSpPr/>
          <p:nvPr/>
        </p:nvCxnSpPr>
        <p:spPr>
          <a:xfrm>
            <a:off x="1043608" y="3429000"/>
            <a:ext cx="504056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flipH="1">
            <a:off x="539552" y="3429000"/>
            <a:ext cx="504056" cy="2808312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TextBox 53"/>
          <p:cNvSpPr txBox="1"/>
          <p:nvPr/>
        </p:nvSpPr>
        <p:spPr>
          <a:xfrm>
            <a:off x="1403648" y="6237312"/>
            <a:ext cx="4489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55" name="TextBox 54"/>
          <p:cNvSpPr txBox="1"/>
          <p:nvPr/>
        </p:nvSpPr>
        <p:spPr>
          <a:xfrm>
            <a:off x="323528" y="6237312"/>
            <a:ext cx="47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56" name="Дуга 55"/>
          <p:cNvSpPr/>
          <p:nvPr/>
        </p:nvSpPr>
        <p:spPr>
          <a:xfrm rot="13309434">
            <a:off x="6128538" y="5561601"/>
            <a:ext cx="914400" cy="914400"/>
          </a:xfrm>
          <a:prstGeom prst="arc">
            <a:avLst>
              <a:gd name="adj1" fmla="val 17292357"/>
              <a:gd name="adj2" fmla="val 20259497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7" name="Дуга 56"/>
          <p:cNvSpPr/>
          <p:nvPr/>
        </p:nvSpPr>
        <p:spPr>
          <a:xfrm rot="13309434">
            <a:off x="6323460" y="5818423"/>
            <a:ext cx="603384" cy="516307"/>
          </a:xfrm>
          <a:prstGeom prst="arc">
            <a:avLst>
              <a:gd name="adj1" fmla="val 17228660"/>
              <a:gd name="adj2" fmla="val 20687673"/>
            </a:avLst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8" name="TextBox 57"/>
          <p:cNvSpPr txBox="1"/>
          <p:nvPr/>
        </p:nvSpPr>
        <p:spPr>
          <a:xfrm>
            <a:off x="5796136" y="5805264"/>
            <a:ext cx="2880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</a:t>
            </a:r>
            <a:endParaRPr lang="ru-RU" dirty="0"/>
          </a:p>
        </p:txBody>
      </p:sp>
      <p:sp>
        <p:nvSpPr>
          <p:cNvPr id="60" name="Дуга 59"/>
          <p:cNvSpPr/>
          <p:nvPr/>
        </p:nvSpPr>
        <p:spPr>
          <a:xfrm rot="8037285">
            <a:off x="897558" y="4056418"/>
            <a:ext cx="148083" cy="257330"/>
          </a:xfrm>
          <a:prstGeom prst="arc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 rot="8037285">
            <a:off x="898134" y="4053584"/>
            <a:ext cx="323630" cy="333526"/>
          </a:xfrm>
          <a:prstGeom prst="arc">
            <a:avLst>
              <a:gd name="adj1" fmla="val 14891712"/>
              <a:gd name="adj2" fmla="val 19239600"/>
            </a:avLst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799120" y="4365104"/>
            <a:ext cx="54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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1004258" y="4437112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</a:t>
            </a:r>
            <a:endParaRPr lang="ru-RU" dirty="0"/>
          </a:p>
        </p:txBody>
      </p:sp>
      <p:pic>
        <p:nvPicPr>
          <p:cNvPr id="64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0" y="0"/>
            <a:ext cx="8748464" cy="6858000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1000"/>
                            </p:stCondLst>
                            <p:childTnLst>
                              <p:par>
                                <p:cTn id="3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1229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7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2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0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1000" fill="hold"/>
                                        <p:tgtEl>
                                          <p:spTgt spid="12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3000"/>
                            </p:stCondLst>
                            <p:childTnLst>
                              <p:par>
                                <p:cTn id="65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230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3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5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23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7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6" grpId="0"/>
      <p:bldP spid="19" grpId="0" build="allAtOnce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932045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3347864" y="267398"/>
            <a:ext cx="468052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Решить уравнение:  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arcsin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x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+</a:t>
            </a:r>
            <a:r>
              <a:rPr kumimoji="0" lang="en-US" b="0" i="1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arcsin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 2</a:t>
            </a:r>
            <a:r>
              <a:rPr kumimoji="0" lang="en-US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kumimoji="0" lang="ru-RU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=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956376" y="332656"/>
            <a:ext cx="288031" cy="442091"/>
          </a:xfrm>
          <a:prstGeom prst="rect">
            <a:avLst/>
          </a:prstGeom>
          <a:noFill/>
        </p:spPr>
      </p:pic>
      <p:sp>
        <p:nvSpPr>
          <p:cNvPr id="11270" name="Rectangle 6"/>
          <p:cNvSpPr>
            <a:spLocks noChangeArrowheads="1"/>
          </p:cNvSpPr>
          <p:nvPr/>
        </p:nvSpPr>
        <p:spPr bwMode="auto">
          <a:xfrm>
            <a:off x="0" y="70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635896" y="1052736"/>
            <a:ext cx="481933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 smtClean="0"/>
              <a:t>arcsin</a:t>
            </a:r>
            <a:r>
              <a:rPr lang="en-US" sz="2400" dirty="0" smtClean="0"/>
              <a:t> x</a:t>
            </a:r>
            <a:r>
              <a:rPr lang="ru-RU" sz="2400" dirty="0" smtClean="0"/>
              <a:t> = </a:t>
            </a:r>
            <a:r>
              <a:rPr lang="ru-RU" sz="2400" dirty="0" err="1" smtClean="0"/>
              <a:t>α,</a:t>
            </a:r>
            <a:r>
              <a:rPr lang="ru-RU" sz="2400" dirty="0" smtClean="0"/>
              <a:t> </a:t>
            </a:r>
            <a:r>
              <a:rPr lang="en-US" sz="2400" dirty="0" err="1" smtClean="0"/>
              <a:t>arcsin</a:t>
            </a:r>
            <a:r>
              <a:rPr lang="ru-RU" sz="2400" dirty="0" smtClean="0"/>
              <a:t> 2</a:t>
            </a:r>
            <a:r>
              <a:rPr lang="en-US" sz="2400" dirty="0" smtClean="0"/>
              <a:t>x</a:t>
            </a:r>
            <a:r>
              <a:rPr lang="ru-RU" sz="2400" dirty="0" smtClean="0"/>
              <a:t> = </a:t>
            </a:r>
            <a:r>
              <a:rPr lang="ru-RU" sz="2400" dirty="0" err="1" smtClean="0"/>
              <a:t>β</a:t>
            </a:r>
            <a:r>
              <a:rPr lang="en-US" sz="2400" dirty="0" smtClean="0"/>
              <a:t>  </a:t>
            </a:r>
            <a:r>
              <a:rPr lang="ru-RU" sz="2400" dirty="0" smtClean="0"/>
              <a:t>где </a:t>
            </a:r>
            <a:r>
              <a:rPr lang="ru-RU" sz="2400" dirty="0" err="1" smtClean="0"/>
              <a:t>α </a:t>
            </a:r>
            <a:r>
              <a:rPr lang="ru-RU" sz="2400" dirty="0" smtClean="0"/>
              <a:t>+ </a:t>
            </a:r>
            <a:r>
              <a:rPr lang="ru-RU" sz="2400" dirty="0" err="1" smtClean="0"/>
              <a:t>β </a:t>
            </a:r>
            <a:r>
              <a:rPr lang="ru-RU" sz="2400" dirty="0" smtClean="0"/>
              <a:t>= </a:t>
            </a:r>
            <a:endParaRPr lang="ru-RU" sz="2400" dirty="0"/>
          </a:p>
        </p:txBody>
      </p:sp>
      <p:sp>
        <p:nvSpPr>
          <p:cNvPr id="11272" name="Rectangle 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8316416" y="1052736"/>
            <a:ext cx="216024" cy="576064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707904" y="1556792"/>
            <a:ext cx="25922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 </a:t>
            </a:r>
            <a:r>
              <a:rPr lang="en-US" sz="2000" dirty="0" smtClean="0"/>
              <a:t>sin</a:t>
            </a:r>
            <a:r>
              <a:rPr lang="ru-RU" sz="2000" dirty="0" smtClean="0"/>
              <a:t> </a:t>
            </a:r>
            <a:r>
              <a:rPr lang="ru-RU" sz="2000" dirty="0" err="1" smtClean="0"/>
              <a:t>α </a:t>
            </a:r>
            <a:r>
              <a:rPr lang="ru-RU" sz="2000" dirty="0" smtClean="0"/>
              <a:t>= </a:t>
            </a:r>
            <a:r>
              <a:rPr lang="en-US" sz="2000" dirty="0" smtClean="0"/>
              <a:t>x</a:t>
            </a:r>
            <a:r>
              <a:rPr lang="ru-RU" sz="2000" dirty="0" smtClean="0"/>
              <a:t>, </a:t>
            </a:r>
            <a:r>
              <a:rPr lang="en-US" sz="2000" dirty="0" smtClean="0"/>
              <a:t>sin β</a:t>
            </a:r>
            <a:r>
              <a:rPr lang="ru-RU" sz="2000" dirty="0" smtClean="0"/>
              <a:t> = 2</a:t>
            </a:r>
            <a:r>
              <a:rPr lang="en-US" sz="2000" dirty="0" smtClean="0"/>
              <a:t>x </a:t>
            </a:r>
            <a:endParaRPr lang="ru-RU" sz="2000" dirty="0"/>
          </a:p>
        </p:txBody>
      </p:sp>
      <p:sp>
        <p:nvSpPr>
          <p:cNvPr id="14" name="TextBox 13"/>
          <p:cNvSpPr txBox="1"/>
          <p:nvPr/>
        </p:nvSpPr>
        <p:spPr>
          <a:xfrm>
            <a:off x="323528" y="2276872"/>
            <a:ext cx="87037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АС = 1,  тогда ВС = 1 × </a:t>
            </a:r>
            <a:r>
              <a:rPr lang="en-US" sz="2400" dirty="0" smtClean="0"/>
              <a:t>sin</a:t>
            </a:r>
            <a:r>
              <a:rPr lang="ru-RU" sz="2400" dirty="0" smtClean="0"/>
              <a:t> </a:t>
            </a:r>
            <a:r>
              <a:rPr lang="ru-RU" sz="2400" dirty="0" err="1" smtClean="0"/>
              <a:t>α </a:t>
            </a:r>
            <a:r>
              <a:rPr lang="ru-RU" sz="2400" dirty="0" smtClean="0"/>
              <a:t>= </a:t>
            </a:r>
            <a:r>
              <a:rPr lang="en-US" sz="2400" dirty="0" smtClean="0"/>
              <a:t>sin</a:t>
            </a:r>
            <a:r>
              <a:rPr lang="ru-RU" sz="2400" dirty="0" smtClean="0"/>
              <a:t> </a:t>
            </a:r>
            <a:r>
              <a:rPr lang="ru-RU" sz="2400" dirty="0" err="1" smtClean="0"/>
              <a:t>α </a:t>
            </a:r>
            <a:r>
              <a:rPr lang="ru-RU" sz="2400" dirty="0" smtClean="0"/>
              <a:t>= </a:t>
            </a:r>
            <a:r>
              <a:rPr lang="en-US" sz="2400" dirty="0" smtClean="0"/>
              <a:t>x</a:t>
            </a:r>
            <a:r>
              <a:rPr lang="ru-RU" sz="2400" dirty="0" smtClean="0"/>
              <a:t>,    и  </a:t>
            </a:r>
            <a:r>
              <a:rPr lang="en-US" sz="2400" dirty="0" smtClean="0"/>
              <a:t>CD</a:t>
            </a:r>
            <a:r>
              <a:rPr lang="ru-RU" sz="2400" dirty="0" smtClean="0"/>
              <a:t> = 1 × </a:t>
            </a:r>
            <a:r>
              <a:rPr lang="en-US" sz="2400" dirty="0" smtClean="0"/>
              <a:t>sin β</a:t>
            </a:r>
            <a:r>
              <a:rPr lang="ru-RU" sz="2400" dirty="0" smtClean="0"/>
              <a:t> = </a:t>
            </a:r>
            <a:r>
              <a:rPr lang="en-US" sz="2400" dirty="0" smtClean="0"/>
              <a:t>sin β</a:t>
            </a:r>
            <a:r>
              <a:rPr lang="ru-RU" sz="2400" dirty="0" smtClean="0"/>
              <a:t> = 2</a:t>
            </a:r>
            <a:r>
              <a:rPr lang="en-US" sz="2400" dirty="0" smtClean="0"/>
              <a:t>x</a:t>
            </a:r>
            <a:endParaRPr lang="ru-RU" sz="2400" dirty="0"/>
          </a:p>
        </p:txBody>
      </p:sp>
      <p:sp>
        <p:nvSpPr>
          <p:cNvPr id="15" name="TextBox 14"/>
          <p:cNvSpPr txBox="1"/>
          <p:nvPr/>
        </p:nvSpPr>
        <p:spPr>
          <a:xfrm>
            <a:off x="4355976" y="2924944"/>
            <a:ext cx="9973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+         </a:t>
            </a:r>
            <a:r>
              <a:rPr lang="ru-RU" dirty="0" smtClean="0"/>
              <a:t> =</a:t>
            </a:r>
            <a:r>
              <a:rPr lang="en-US" dirty="0" smtClean="0"/>
              <a:t> </a:t>
            </a:r>
            <a:endParaRPr lang="ru-RU" dirty="0"/>
          </a:p>
        </p:txBody>
      </p:sp>
      <p:sp>
        <p:nvSpPr>
          <p:cNvPr id="11274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840029" y="2924944"/>
            <a:ext cx="536461" cy="432048"/>
          </a:xfrm>
          <a:prstGeom prst="rect">
            <a:avLst/>
          </a:prstGeom>
          <a:noFill/>
        </p:spPr>
      </p:pic>
      <p:sp>
        <p:nvSpPr>
          <p:cNvPr id="11276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644008" y="2924943"/>
            <a:ext cx="432048" cy="360040"/>
          </a:xfrm>
          <a:prstGeom prst="rect">
            <a:avLst/>
          </a:prstGeom>
          <a:noFill/>
        </p:spPr>
      </p:pic>
      <p:sp>
        <p:nvSpPr>
          <p:cNvPr id="11278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205670" y="2924943"/>
            <a:ext cx="446450" cy="372042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4139952" y="3356992"/>
            <a:ext cx="1417376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4х</a:t>
            </a:r>
            <a:r>
              <a:rPr lang="ru-RU" sz="2400" baseline="30000" dirty="0" smtClean="0"/>
              <a:t>2 </a:t>
            </a:r>
            <a:r>
              <a:rPr lang="ru-RU" sz="2400" dirty="0" smtClean="0"/>
              <a:t>+</a:t>
            </a:r>
            <a:r>
              <a:rPr lang="ru-RU" sz="2400" baseline="30000" dirty="0" smtClean="0"/>
              <a:t>  </a:t>
            </a:r>
            <a:r>
              <a:rPr lang="ru-RU" sz="2400" dirty="0" smtClean="0"/>
              <a:t>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=1</a:t>
            </a:r>
          </a:p>
          <a:p>
            <a:r>
              <a:rPr lang="ru-RU" sz="2400" dirty="0" smtClean="0"/>
              <a:t> 5х</a:t>
            </a:r>
            <a:r>
              <a:rPr lang="ru-RU" sz="2400" baseline="30000" dirty="0" smtClean="0"/>
              <a:t>2</a:t>
            </a:r>
            <a:r>
              <a:rPr lang="ru-RU" sz="2400" dirty="0" smtClean="0"/>
              <a:t>=1</a:t>
            </a:r>
          </a:p>
          <a:p>
            <a:r>
              <a:rPr lang="ru-RU" baseline="30000" dirty="0" smtClean="0"/>
              <a:t> </a:t>
            </a:r>
            <a:endParaRPr lang="en-US" baseline="30000" dirty="0" smtClean="0"/>
          </a:p>
          <a:p>
            <a:endParaRPr lang="ru-RU" dirty="0"/>
          </a:p>
        </p:txBody>
      </p:sp>
      <p:sp>
        <p:nvSpPr>
          <p:cNvPr id="23" name="TextBox 22"/>
          <p:cNvSpPr txBox="1"/>
          <p:nvPr/>
        </p:nvSpPr>
        <p:spPr>
          <a:xfrm>
            <a:off x="4427984" y="4437112"/>
            <a:ext cx="46038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X</a:t>
            </a:r>
            <a:r>
              <a:rPr lang="en-US" dirty="0" smtClean="0"/>
              <a:t>=</a:t>
            </a:r>
            <a:endParaRPr lang="ru-RU" dirty="0"/>
          </a:p>
        </p:txBody>
      </p:sp>
      <p:sp>
        <p:nvSpPr>
          <p:cNvPr id="11280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1279" name="Picture 15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437112"/>
            <a:ext cx="360040" cy="489112"/>
          </a:xfrm>
          <a:prstGeom prst="rect">
            <a:avLst/>
          </a:prstGeom>
          <a:noFill/>
        </p:spPr>
      </p:pic>
      <p:cxnSp>
        <p:nvCxnSpPr>
          <p:cNvPr id="28" name="Прямая соединительная линия 27"/>
          <p:cNvCxnSpPr/>
          <p:nvPr/>
        </p:nvCxnSpPr>
        <p:spPr>
          <a:xfrm>
            <a:off x="539552" y="6309320"/>
            <a:ext cx="10081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Прямая соединительная линия 31"/>
          <p:cNvCxnSpPr/>
          <p:nvPr/>
        </p:nvCxnSpPr>
        <p:spPr>
          <a:xfrm flipV="1">
            <a:off x="1547664" y="4005064"/>
            <a:ext cx="0" cy="23042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Прямая соединительная линия 41"/>
          <p:cNvCxnSpPr/>
          <p:nvPr/>
        </p:nvCxnSpPr>
        <p:spPr>
          <a:xfrm flipV="1">
            <a:off x="539552" y="4005064"/>
            <a:ext cx="0" cy="2304256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Прямая соединительная линия 44"/>
          <p:cNvCxnSpPr/>
          <p:nvPr/>
        </p:nvCxnSpPr>
        <p:spPr>
          <a:xfrm>
            <a:off x="539552" y="4005064"/>
            <a:ext cx="1008112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251520" y="6165304"/>
            <a:ext cx="5337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47" name="TextBox 46"/>
          <p:cNvSpPr txBox="1"/>
          <p:nvPr/>
        </p:nvSpPr>
        <p:spPr>
          <a:xfrm>
            <a:off x="251520" y="3717032"/>
            <a:ext cx="525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sp>
        <p:nvSpPr>
          <p:cNvPr id="48" name="TextBox 47"/>
          <p:cNvSpPr txBox="1"/>
          <p:nvPr/>
        </p:nvSpPr>
        <p:spPr>
          <a:xfrm>
            <a:off x="1475656" y="3645024"/>
            <a:ext cx="5241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49" name="TextBox 48"/>
          <p:cNvSpPr txBox="1"/>
          <p:nvPr/>
        </p:nvSpPr>
        <p:spPr>
          <a:xfrm>
            <a:off x="1475656" y="6165304"/>
            <a:ext cx="4713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50" name="TextBox 49"/>
          <p:cNvSpPr txBox="1"/>
          <p:nvPr/>
        </p:nvSpPr>
        <p:spPr>
          <a:xfrm>
            <a:off x="971600" y="3573016"/>
            <a:ext cx="37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51" name="TextBox 50"/>
          <p:cNvSpPr txBox="1"/>
          <p:nvPr/>
        </p:nvSpPr>
        <p:spPr>
          <a:xfrm>
            <a:off x="1619672" y="5157192"/>
            <a:ext cx="5659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2X</a:t>
            </a:r>
            <a:endParaRPr lang="ru-RU" dirty="0"/>
          </a:p>
        </p:txBody>
      </p:sp>
      <p:cxnSp>
        <p:nvCxnSpPr>
          <p:cNvPr id="53" name="Прямая соединительная линия 52"/>
          <p:cNvCxnSpPr/>
          <p:nvPr/>
        </p:nvCxnSpPr>
        <p:spPr>
          <a:xfrm flipV="1">
            <a:off x="539552" y="4005064"/>
            <a:ext cx="1008112" cy="23042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Дуга 54"/>
          <p:cNvSpPr/>
          <p:nvPr/>
        </p:nvSpPr>
        <p:spPr>
          <a:xfrm rot="870224">
            <a:off x="-619703" y="5687859"/>
            <a:ext cx="1526423" cy="1287404"/>
          </a:xfrm>
          <a:prstGeom prst="arc">
            <a:avLst>
              <a:gd name="adj1" fmla="val 18545777"/>
              <a:gd name="adj2" fmla="val 20617741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0" name="Дуга 59"/>
          <p:cNvSpPr/>
          <p:nvPr/>
        </p:nvSpPr>
        <p:spPr>
          <a:xfrm rot="1126800">
            <a:off x="122848" y="5820752"/>
            <a:ext cx="914400" cy="914400"/>
          </a:xfrm>
          <a:prstGeom prst="arc">
            <a:avLst>
              <a:gd name="adj1" fmla="val 16200000"/>
              <a:gd name="adj2" fmla="val 20894486"/>
            </a:avLst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Дуга 60"/>
          <p:cNvSpPr/>
          <p:nvPr/>
        </p:nvSpPr>
        <p:spPr>
          <a:xfrm>
            <a:off x="0" y="5373216"/>
            <a:ext cx="914400" cy="914400"/>
          </a:xfrm>
          <a:prstGeom prst="arc">
            <a:avLst>
              <a:gd name="adj1" fmla="val 16800487"/>
              <a:gd name="adj2" fmla="val 19955545"/>
            </a:avLst>
          </a:prstGeom>
          <a:ln w="38100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2" name="TextBox 61"/>
          <p:cNvSpPr txBox="1"/>
          <p:nvPr/>
        </p:nvSpPr>
        <p:spPr>
          <a:xfrm>
            <a:off x="971600" y="5733256"/>
            <a:ext cx="455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</a:t>
            </a:r>
            <a:endParaRPr lang="ru-RU" dirty="0"/>
          </a:p>
        </p:txBody>
      </p:sp>
      <p:sp>
        <p:nvSpPr>
          <p:cNvPr id="63" name="TextBox 62"/>
          <p:cNvSpPr txBox="1"/>
          <p:nvPr/>
        </p:nvSpPr>
        <p:spPr>
          <a:xfrm>
            <a:off x="611560" y="5085184"/>
            <a:ext cx="474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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127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12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12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1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127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12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500"/>
                            </p:stCondLst>
                            <p:childTnLst>
                              <p:par>
                                <p:cTn id="6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112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3" grpId="0"/>
      <p:bldP spid="14" grpId="0"/>
      <p:bldP spid="15" grpId="0"/>
      <p:bldP spid="22" grpId="0"/>
      <p:bldP spid="2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684568" y="0"/>
            <a:ext cx="8820471" cy="674136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pic>
        <p:nvPicPr>
          <p:cNvPr id="10241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149428" y="351380"/>
            <a:ext cx="328029" cy="413324"/>
          </a:xfrm>
          <a:prstGeom prst="rect">
            <a:avLst/>
          </a:prstGeom>
          <a:noFill/>
        </p:spPr>
      </p:pic>
      <p:sp>
        <p:nvSpPr>
          <p:cNvPr id="10243" name="Rectangle 3"/>
          <p:cNvSpPr>
            <a:spLocks noChangeArrowheads="1"/>
          </p:cNvSpPr>
          <p:nvPr/>
        </p:nvSpPr>
        <p:spPr bwMode="auto">
          <a:xfrm>
            <a:off x="0" y="701675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1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Arial" pitchFamily="34" charset="0"/>
              </a:rPr>
              <a:t>.</a:t>
            </a:r>
            <a:r>
              <a:rPr kumimoji="0" lang="ru-RU" sz="9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483768" y="319544"/>
            <a:ext cx="460851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Решить уравнение: </a:t>
            </a:r>
            <a:r>
              <a:rPr lang="en-US" i="1" dirty="0" err="1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arcsin</a:t>
            </a:r>
            <a:r>
              <a:rPr lang="en-US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x</a:t>
            </a: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+ </a:t>
            </a:r>
            <a:r>
              <a:rPr lang="en-US" i="1" dirty="0" err="1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arcsin</a:t>
            </a: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2</a:t>
            </a:r>
            <a:r>
              <a:rPr lang="en-US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x</a:t>
            </a: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=</a:t>
            </a:r>
            <a:r>
              <a:rPr lang="en-US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i="1" dirty="0" smtClean="0">
              <a:solidFill>
                <a:prstClr val="black"/>
              </a:solidFill>
              <a:latin typeface="Arial" pitchFamily="34" charset="0"/>
              <a:ea typeface="Calibri" pitchFamily="34" charset="0"/>
              <a:cs typeface="Arial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ru-RU" i="1" dirty="0" smtClean="0">
                <a:solidFill>
                  <a:prstClr val="black"/>
                </a:solidFill>
                <a:latin typeface="Arial" pitchFamily="34" charset="0"/>
                <a:ea typeface="Calibri" pitchFamily="34" charset="0"/>
                <a:cs typeface="Arial" pitchFamily="34" charset="0"/>
              </a:rPr>
              <a:t>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Пусть </a:t>
            </a:r>
            <a:r>
              <a:rPr lang="en-US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arcsin</a:t>
            </a:r>
            <a:r>
              <a:rPr lang="en-U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x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= </a:t>
            </a:r>
            <a:r>
              <a:rPr lang="ru-RU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α,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</a:t>
            </a:r>
            <a:r>
              <a:rPr lang="en-US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arcsin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2</a:t>
            </a:r>
            <a:r>
              <a:rPr lang="en-US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x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 = </a:t>
            </a:r>
            <a:r>
              <a:rPr lang="ru-RU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β,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тогда </a:t>
            </a:r>
            <a:r>
              <a:rPr lang="ru-RU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α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+ </a:t>
            </a:r>
            <a:r>
              <a:rPr lang="ru-RU" dirty="0" err="1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β </a:t>
            </a:r>
            <a:r>
              <a:rPr lang="ru-RU" dirty="0" smtClean="0">
                <a:latin typeface="Calibri" pitchFamily="34" charset="0"/>
                <a:ea typeface="Times New Roman" pitchFamily="18" charset="0"/>
                <a:cs typeface="Calibri" pitchFamily="34" charset="0"/>
              </a:rPr>
              <a:t>= </a:t>
            </a:r>
            <a:endParaRPr lang="ru-RU" sz="3200" dirty="0" smtClean="0">
              <a:latin typeface="Arial" pitchFamily="34" charset="0"/>
              <a:cs typeface="Arial" pitchFamily="34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44" name="Picture 4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76256" y="840922"/>
            <a:ext cx="144016" cy="717547"/>
          </a:xfrm>
          <a:prstGeom prst="rect">
            <a:avLst/>
          </a:prstGeom>
          <a:noFill/>
        </p:spPr>
      </p:pic>
      <p:sp>
        <p:nvSpPr>
          <p:cNvPr id="10246" name="Rectangle 6"/>
          <p:cNvSpPr>
            <a:spLocks noChangeArrowheads="1"/>
          </p:cNvSpPr>
          <p:nvPr/>
        </p:nvSpPr>
        <p:spPr bwMode="auto">
          <a:xfrm>
            <a:off x="0" y="860425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Calibri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2771800" y="1484784"/>
            <a:ext cx="23042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x = sin α, 2x = sin β</a:t>
            </a:r>
            <a:endParaRPr lang="ru-RU" dirty="0"/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539552" y="5589240"/>
            <a:ext cx="2448272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/>
          <p:cNvSpPr txBox="1"/>
          <p:nvPr/>
        </p:nvSpPr>
        <p:spPr>
          <a:xfrm>
            <a:off x="323528" y="5661248"/>
            <a:ext cx="4809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</a:t>
            </a:r>
            <a:endParaRPr lang="ru-RU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 flipV="1">
            <a:off x="539552" y="2636912"/>
            <a:ext cx="1368152" cy="2952328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flipV="1">
            <a:off x="539552" y="3068960"/>
            <a:ext cx="2592288" cy="252028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Дуга 21"/>
          <p:cNvSpPr/>
          <p:nvPr/>
        </p:nvSpPr>
        <p:spPr>
          <a:xfrm rot="3052310">
            <a:off x="185986" y="4983138"/>
            <a:ext cx="914400" cy="914400"/>
          </a:xfrm>
          <a:prstGeom prst="arc">
            <a:avLst>
              <a:gd name="adj1" fmla="val 16200000"/>
              <a:gd name="adj2" fmla="val 19655925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Дуга 22"/>
          <p:cNvSpPr/>
          <p:nvPr/>
        </p:nvSpPr>
        <p:spPr>
          <a:xfrm rot="3052310">
            <a:off x="-36467" y="4873387"/>
            <a:ext cx="1413933" cy="998269"/>
          </a:xfrm>
          <a:prstGeom prst="arc">
            <a:avLst>
              <a:gd name="adj1" fmla="val 16200000"/>
              <a:gd name="adj2" fmla="val 19823001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Дуга 23"/>
          <p:cNvSpPr/>
          <p:nvPr/>
        </p:nvSpPr>
        <p:spPr>
          <a:xfrm rot="2033861">
            <a:off x="-178011" y="4271573"/>
            <a:ext cx="1335841" cy="1248206"/>
          </a:xfrm>
          <a:prstGeom prst="arc">
            <a:avLst>
              <a:gd name="adj1" fmla="val 17752530"/>
              <a:gd name="adj2" fmla="val 19880440"/>
            </a:avLst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1187624" y="5013176"/>
            <a:ext cx="5993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</a:t>
            </a:r>
            <a:endParaRPr lang="ru-RU" dirty="0"/>
          </a:p>
        </p:txBody>
      </p:sp>
      <p:sp>
        <p:nvSpPr>
          <p:cNvPr id="26" name="TextBox 25"/>
          <p:cNvSpPr txBox="1"/>
          <p:nvPr/>
        </p:nvSpPr>
        <p:spPr>
          <a:xfrm>
            <a:off x="1043608" y="4365104"/>
            <a:ext cx="5465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>
                <a:sym typeface="Symbol"/>
              </a:rPr>
              <a:t></a:t>
            </a:r>
            <a:endParaRPr lang="ru-RU" dirty="0"/>
          </a:p>
        </p:txBody>
      </p:sp>
      <p:cxnSp>
        <p:nvCxnSpPr>
          <p:cNvPr id="28" name="Прямая соединительная линия 27"/>
          <p:cNvCxnSpPr/>
          <p:nvPr/>
        </p:nvCxnSpPr>
        <p:spPr>
          <a:xfrm>
            <a:off x="2483768" y="3717032"/>
            <a:ext cx="0" cy="187220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2627784" y="1844824"/>
            <a:ext cx="230425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АМ</a:t>
            </a:r>
            <a:r>
              <a:rPr lang="ru-RU" sz="2000" dirty="0" smtClean="0">
                <a:sym typeface="Symbol"/>
              </a:rPr>
              <a:t></a:t>
            </a:r>
            <a:r>
              <a:rPr lang="ru-RU" sz="2000" dirty="0" smtClean="0"/>
              <a:t>ОМ.</a:t>
            </a:r>
            <a:endParaRPr lang="ru-RU" sz="2000" dirty="0"/>
          </a:p>
        </p:txBody>
      </p:sp>
      <p:sp>
        <p:nvSpPr>
          <p:cNvPr id="30" name="TextBox 29"/>
          <p:cNvSpPr txBox="1"/>
          <p:nvPr/>
        </p:nvSpPr>
        <p:spPr>
          <a:xfrm>
            <a:off x="2267744" y="328498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411760" y="5661248"/>
            <a:ext cx="4538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M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4139952" y="1844824"/>
            <a:ext cx="84388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OA=1</a:t>
            </a:r>
            <a:endParaRPr lang="ru-RU" sz="2000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5004048" y="1877372"/>
            <a:ext cx="3312368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АМ = 1 ×  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 β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sin β</a:t>
            </a:r>
            <a:r>
              <a:rPr lang="ru-RU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2</a:t>
            </a:r>
            <a:r>
              <a:rPr lang="en-US" sz="2000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endParaRPr lang="ru-RU" sz="2000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H="1" flipV="1">
            <a:off x="1619672" y="3212976"/>
            <a:ext cx="864096" cy="50405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1403648" y="2924944"/>
            <a:ext cx="3769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K</a:t>
            </a:r>
            <a:endParaRPr lang="ru-RU" dirty="0"/>
          </a:p>
        </p:txBody>
      </p:sp>
      <p:sp>
        <p:nvSpPr>
          <p:cNvPr id="42" name="TextBox 41"/>
          <p:cNvSpPr txBox="1"/>
          <p:nvPr/>
        </p:nvSpPr>
        <p:spPr>
          <a:xfrm>
            <a:off x="3995936" y="2780928"/>
            <a:ext cx="117051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АК </a:t>
            </a:r>
            <a:r>
              <a:rPr lang="ru-RU" sz="2400" dirty="0" smtClean="0">
                <a:sym typeface="Symbol"/>
              </a:rPr>
              <a:t></a:t>
            </a:r>
            <a:r>
              <a:rPr lang="ru-RU" sz="2400" dirty="0" smtClean="0"/>
              <a:t>ОВ</a:t>
            </a:r>
            <a:endParaRPr lang="ru-RU" sz="2400" dirty="0"/>
          </a:p>
        </p:txBody>
      </p:sp>
      <p:sp>
        <p:nvSpPr>
          <p:cNvPr id="43" name="TextBox 42"/>
          <p:cNvSpPr txBox="1"/>
          <p:nvPr/>
        </p:nvSpPr>
        <p:spPr>
          <a:xfrm>
            <a:off x="5148064" y="2780928"/>
            <a:ext cx="3600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АК = 1 × </a:t>
            </a:r>
            <a:r>
              <a:rPr lang="en-US" sz="2400" dirty="0" smtClean="0"/>
              <a:t>sin α</a:t>
            </a:r>
            <a:r>
              <a:rPr lang="ru-RU" sz="2400" dirty="0" smtClean="0"/>
              <a:t> = </a:t>
            </a:r>
            <a:r>
              <a:rPr lang="en-US" sz="2400" dirty="0" smtClean="0"/>
              <a:t>sin α</a:t>
            </a:r>
            <a:r>
              <a:rPr lang="ru-RU" sz="2400" dirty="0" smtClean="0"/>
              <a:t> = </a:t>
            </a:r>
            <a:r>
              <a:rPr lang="en-US" sz="2400" dirty="0" smtClean="0"/>
              <a:t>x</a:t>
            </a:r>
            <a:r>
              <a:rPr lang="ru-RU" sz="2400" dirty="0" smtClean="0"/>
              <a:t>. </a:t>
            </a:r>
            <a:endParaRPr lang="ru-RU" sz="2400" dirty="0"/>
          </a:p>
        </p:txBody>
      </p:sp>
      <p:sp>
        <p:nvSpPr>
          <p:cNvPr id="44" name="TextBox 43"/>
          <p:cNvSpPr txBox="1"/>
          <p:nvPr/>
        </p:nvSpPr>
        <p:spPr>
          <a:xfrm>
            <a:off x="1475656" y="2492896"/>
            <a:ext cx="5760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B</a:t>
            </a:r>
            <a:endParaRPr lang="ru-RU" dirty="0"/>
          </a:p>
        </p:txBody>
      </p:sp>
      <p:cxnSp>
        <p:nvCxnSpPr>
          <p:cNvPr id="51" name="Прямая соединительная линия 50"/>
          <p:cNvCxnSpPr/>
          <p:nvPr/>
        </p:nvCxnSpPr>
        <p:spPr>
          <a:xfrm>
            <a:off x="1655598" y="3294276"/>
            <a:ext cx="29748" cy="228567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1547664" y="5589240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C</a:t>
            </a:r>
            <a:endParaRPr lang="ru-RU" dirty="0"/>
          </a:p>
        </p:txBody>
      </p:sp>
      <p:sp>
        <p:nvSpPr>
          <p:cNvPr id="72" name="TextBox 71"/>
          <p:cNvSpPr txBox="1"/>
          <p:nvPr/>
        </p:nvSpPr>
        <p:spPr>
          <a:xfrm>
            <a:off x="4211960" y="3501008"/>
            <a:ext cx="131292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400" dirty="0" smtClean="0"/>
              <a:t>КС </a:t>
            </a:r>
            <a:r>
              <a:rPr lang="ru-RU" sz="2400" dirty="0" smtClean="0">
                <a:sym typeface="Symbol"/>
              </a:rPr>
              <a:t></a:t>
            </a:r>
            <a:r>
              <a:rPr lang="ru-RU" sz="2400" dirty="0" smtClean="0"/>
              <a:t> ОМ</a:t>
            </a:r>
            <a:endParaRPr lang="ru-RU" sz="2400" dirty="0"/>
          </a:p>
        </p:txBody>
      </p:sp>
      <p:sp>
        <p:nvSpPr>
          <p:cNvPr id="75" name="TextBox 74"/>
          <p:cNvSpPr txBox="1"/>
          <p:nvPr/>
        </p:nvSpPr>
        <p:spPr>
          <a:xfrm>
            <a:off x="4139952" y="4149080"/>
            <a:ext cx="111543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dirty="0" smtClean="0"/>
              <a:t>А</a:t>
            </a:r>
            <a:r>
              <a:rPr lang="en-US" sz="2000" dirty="0" smtClean="0"/>
              <a:t>D </a:t>
            </a:r>
            <a:r>
              <a:rPr lang="ru-RU" sz="2000" dirty="0" smtClean="0">
                <a:sym typeface="Symbol"/>
              </a:rPr>
              <a:t></a:t>
            </a:r>
            <a:r>
              <a:rPr lang="ru-RU" sz="2000" dirty="0" smtClean="0"/>
              <a:t> КС</a:t>
            </a:r>
            <a:endParaRPr lang="ru-RU" sz="2000" dirty="0"/>
          </a:p>
        </p:txBody>
      </p:sp>
      <p:cxnSp>
        <p:nvCxnSpPr>
          <p:cNvPr id="77" name="Прямая соединительная линия 76"/>
          <p:cNvCxnSpPr/>
          <p:nvPr/>
        </p:nvCxnSpPr>
        <p:spPr>
          <a:xfrm flipH="1">
            <a:off x="1619672" y="3717032"/>
            <a:ext cx="864096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TextBox 77"/>
          <p:cNvSpPr txBox="1"/>
          <p:nvPr/>
        </p:nvSpPr>
        <p:spPr>
          <a:xfrm>
            <a:off x="1403648" y="3573016"/>
            <a:ext cx="3993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7740352" y="4221088"/>
            <a:ext cx="231485" cy="504056"/>
          </a:xfrm>
          <a:prstGeom prst="rect">
            <a:avLst/>
          </a:prstGeom>
          <a:noFill/>
        </p:spPr>
      </p:pic>
      <p:sp>
        <p:nvSpPr>
          <p:cNvPr id="10252" name="Rectangle 12"/>
          <p:cNvSpPr>
            <a:spLocks noChangeArrowheads="1"/>
          </p:cNvSpPr>
          <p:nvPr/>
        </p:nvSpPr>
        <p:spPr bwMode="auto">
          <a:xfrm>
            <a:off x="0" y="1271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.</a:t>
            </a: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5" name="Прямоугольник 84"/>
          <p:cNvSpPr/>
          <p:nvPr/>
        </p:nvSpPr>
        <p:spPr>
          <a:xfrm>
            <a:off x="5148064" y="4149080"/>
            <a:ext cx="280831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en-US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KD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= 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AK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× 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cos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60° = 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x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×</a:t>
            </a:r>
            <a:r>
              <a:rPr lang="en-US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    </a:t>
            </a:r>
            <a:r>
              <a:rPr lang="ru-RU" dirty="0" smtClean="0">
                <a:solidFill>
                  <a:prstClr val="black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lang="ru-RU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923928" y="4797152"/>
            <a:ext cx="14398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DC</a:t>
            </a:r>
            <a:r>
              <a:rPr lang="ru-RU" dirty="0" smtClean="0"/>
              <a:t> = </a:t>
            </a:r>
            <a:r>
              <a:rPr lang="en-US" dirty="0" smtClean="0"/>
              <a:t>AM</a:t>
            </a:r>
            <a:r>
              <a:rPr lang="ru-RU" dirty="0" smtClean="0"/>
              <a:t> = 2</a:t>
            </a:r>
            <a:r>
              <a:rPr lang="en-US" dirty="0" smtClean="0"/>
              <a:t>x</a:t>
            </a:r>
            <a:endParaRPr lang="ru-RU" dirty="0"/>
          </a:p>
        </p:txBody>
      </p:sp>
      <p:sp>
        <p:nvSpPr>
          <p:cNvPr id="89" name="TextBox 88"/>
          <p:cNvSpPr txBox="1"/>
          <p:nvPr/>
        </p:nvSpPr>
        <p:spPr>
          <a:xfrm>
            <a:off x="3923928" y="5517232"/>
            <a:ext cx="29523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ОК =</a:t>
            </a:r>
            <a:r>
              <a:rPr lang="en-US" dirty="0" smtClean="0"/>
              <a:t>                    </a:t>
            </a:r>
            <a:r>
              <a:rPr lang="ru-RU" dirty="0" smtClean="0"/>
              <a:t>=</a:t>
            </a:r>
            <a:endParaRPr lang="ru-RU" dirty="0"/>
          </a:p>
        </p:txBody>
      </p:sp>
      <p:sp>
        <p:nvSpPr>
          <p:cNvPr id="10254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3" name="Picture 13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427984" y="5517231"/>
            <a:ext cx="1008112" cy="316229"/>
          </a:xfrm>
          <a:prstGeom prst="rect">
            <a:avLst/>
          </a:prstGeom>
          <a:noFill/>
        </p:spPr>
      </p:pic>
      <p:sp>
        <p:nvSpPr>
          <p:cNvPr id="10256" name="Rectangle 1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5" name="Picture 1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09536" y="5517232"/>
            <a:ext cx="753908" cy="360040"/>
          </a:xfrm>
          <a:prstGeom prst="rect">
            <a:avLst/>
          </a:prstGeom>
          <a:noFill/>
        </p:spPr>
      </p:pic>
      <p:sp>
        <p:nvSpPr>
          <p:cNvPr id="94" name="TextBox 93"/>
          <p:cNvSpPr txBox="1"/>
          <p:nvPr/>
        </p:nvSpPr>
        <p:spPr>
          <a:xfrm>
            <a:off x="3707904" y="6165304"/>
            <a:ext cx="11521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x</a:t>
            </a:r>
            <a:r>
              <a:rPr lang="ru-RU" sz="2000" dirty="0" smtClean="0"/>
              <a:t>=</a:t>
            </a:r>
            <a:endParaRPr lang="ru-RU" sz="2000" dirty="0"/>
          </a:p>
        </p:txBody>
      </p:sp>
      <p:sp>
        <p:nvSpPr>
          <p:cNvPr id="10258" name="Rectangle 1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10257" name="Picture 17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139952" y="6093296"/>
            <a:ext cx="288032" cy="57606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500"/>
                            </p:stCondLst>
                            <p:childTnLst>
                              <p:par>
                                <p:cTn id="43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1000" fill="hold"/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2500"/>
                            </p:stCondLst>
                            <p:childTnLst>
                              <p:par>
                                <p:cTn id="48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3500"/>
                            </p:stCondLst>
                            <p:childTnLst>
                              <p:par>
                                <p:cTn id="6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4000"/>
                            </p:stCondLst>
                            <p:childTnLst>
                              <p:par>
                                <p:cTn id="65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5" fill="hold">
                            <p:stCondLst>
                              <p:cond delay="4500"/>
                            </p:stCondLst>
                            <p:childTnLst>
                              <p:par>
                                <p:cTn id="76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1000" fill="hold"/>
                                        <p:tgtEl>
                                          <p:spTgt spid="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5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6" fill="hold">
                            <p:stCondLst>
                              <p:cond delay="5500"/>
                            </p:stCondLst>
                            <p:childTnLst>
                              <p:par>
                                <p:cTn id="87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0" dur="500" fill="hold"/>
                                        <p:tgtEl>
                                          <p:spTgt spid="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1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3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4" dur="500" fill="hold"/>
                                        <p:tgtEl>
                                          <p:spTgt spid="10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5" fill="hold">
                            <p:stCondLst>
                              <p:cond delay="6000"/>
                            </p:stCondLst>
                            <p:childTnLst>
                              <p:par>
                                <p:cTn id="96" presetID="7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9" dur="500" fill="hold"/>
                                        <p:tgtEl>
                                          <p:spTgt spid="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0" fill="hold">
                            <p:stCondLst>
                              <p:cond delay="6500"/>
                            </p:stCondLst>
                            <p:childTnLst>
                              <p:par>
                                <p:cTn id="101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5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7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8" dur="500" fill="hold"/>
                                        <p:tgtEl>
                                          <p:spTgt spid="102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9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1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2" dur="500" fill="hold"/>
                                        <p:tgtEl>
                                          <p:spTgt spid="102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7000"/>
                            </p:stCondLst>
                            <p:childTnLst>
                              <p:par>
                                <p:cTn id="114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6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7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8" presetID="7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0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1" dur="500" fill="hold"/>
                                        <p:tgtEl>
                                          <p:spTgt spid="102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1" grpId="0"/>
      <p:bldP spid="36" grpId="0"/>
      <p:bldP spid="41" grpId="0"/>
      <p:bldP spid="43" grpId="0"/>
      <p:bldP spid="71" grpId="0"/>
      <p:bldP spid="75" grpId="0"/>
      <p:bldP spid="78" grpId="0"/>
      <p:bldP spid="89" grpId="0"/>
      <p:bldP spid="9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C:\Documents and Settings\Admin\Мои документы\Мои рисунки\Рисунок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036496" y="116632"/>
            <a:ext cx="8640959" cy="6741368"/>
          </a:xfrm>
          <a:prstGeom prst="rect">
            <a:avLst/>
          </a:prstGeom>
          <a:noFill/>
          <a:ln w="9525">
            <a:solidFill>
              <a:srgbClr val="FFFF00"/>
            </a:solidFill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3635896" y="692696"/>
            <a:ext cx="30963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  Решить уравнение </a:t>
            </a:r>
            <a:endParaRPr lang="ru-RU" dirty="0"/>
          </a:p>
        </p:txBody>
      </p:sp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17" name="Picture 1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868144" y="692696"/>
            <a:ext cx="2805931" cy="365125"/>
          </a:xfrm>
          <a:prstGeom prst="rect">
            <a:avLst/>
          </a:prstGeom>
          <a:noFill/>
        </p:spPr>
      </p:pic>
      <p:cxnSp>
        <p:nvCxnSpPr>
          <p:cNvPr id="7" name="Прямая соединительная линия 6"/>
          <p:cNvCxnSpPr/>
          <p:nvPr/>
        </p:nvCxnSpPr>
        <p:spPr>
          <a:xfrm>
            <a:off x="1259632" y="1700808"/>
            <a:ext cx="0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>
            <a:off x="1259632" y="4509120"/>
            <a:ext cx="1512168" cy="0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>
            <a:off x="1259632" y="1700808"/>
            <a:ext cx="1512168" cy="280831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115616" y="1412776"/>
            <a:ext cx="3897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971600" y="4365104"/>
            <a:ext cx="3817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В</a:t>
            </a:r>
            <a:endParaRPr lang="ru-RU" dirty="0"/>
          </a:p>
        </p:txBody>
      </p:sp>
      <p:sp>
        <p:nvSpPr>
          <p:cNvPr id="17" name="TextBox 16"/>
          <p:cNvSpPr txBox="1"/>
          <p:nvPr/>
        </p:nvSpPr>
        <p:spPr>
          <a:xfrm>
            <a:off x="2771800" y="4437112"/>
            <a:ext cx="380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</a:t>
            </a:r>
            <a:endParaRPr lang="ru-RU" dirty="0"/>
          </a:p>
        </p:txBody>
      </p:sp>
      <p:cxnSp>
        <p:nvCxnSpPr>
          <p:cNvPr id="23" name="Прямая соединительная линия 22"/>
          <p:cNvCxnSpPr/>
          <p:nvPr/>
        </p:nvCxnSpPr>
        <p:spPr>
          <a:xfrm flipV="1">
            <a:off x="1259632" y="3861048"/>
            <a:ext cx="1152128" cy="648072"/>
          </a:xfrm>
          <a:prstGeom prst="line">
            <a:avLst/>
          </a:prstGeom>
          <a:ln w="190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2411760" y="3645024"/>
            <a:ext cx="432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</a:t>
            </a:r>
            <a:endParaRPr lang="ru-RU" dirty="0"/>
          </a:p>
        </p:txBody>
      </p:sp>
      <p:sp>
        <p:nvSpPr>
          <p:cNvPr id="27" name="TextBox 26"/>
          <p:cNvSpPr txBox="1"/>
          <p:nvPr/>
        </p:nvSpPr>
        <p:spPr>
          <a:xfrm>
            <a:off x="4067944" y="1412776"/>
            <a:ext cx="7801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BD</a:t>
            </a:r>
            <a:r>
              <a:rPr lang="ru-RU" sz="1600" dirty="0" smtClean="0">
                <a:sym typeface="Symbol"/>
              </a:rPr>
              <a:t>АС</a:t>
            </a:r>
            <a:endParaRPr lang="ru-RU" sz="1600" dirty="0"/>
          </a:p>
        </p:txBody>
      </p:sp>
      <p:sp>
        <p:nvSpPr>
          <p:cNvPr id="28" name="Дуга 27"/>
          <p:cNvSpPr/>
          <p:nvPr/>
        </p:nvSpPr>
        <p:spPr>
          <a:xfrm rot="21104722">
            <a:off x="816482" y="4137977"/>
            <a:ext cx="914400" cy="914400"/>
          </a:xfrm>
          <a:prstGeom prst="arc">
            <a:avLst>
              <a:gd name="adj1" fmla="val 16519043"/>
              <a:gd name="adj2" fmla="val 19621681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Дуга 28"/>
          <p:cNvSpPr/>
          <p:nvPr/>
        </p:nvSpPr>
        <p:spPr>
          <a:xfrm rot="13170757">
            <a:off x="2454160" y="3831439"/>
            <a:ext cx="914400" cy="914400"/>
          </a:xfrm>
          <a:prstGeom prst="arc">
            <a:avLst>
              <a:gd name="adj1" fmla="val 17820679"/>
              <a:gd name="adj2" fmla="val 21105995"/>
            </a:avLst>
          </a:prstGeom>
          <a:ln w="28575">
            <a:solidFill>
              <a:srgbClr val="0070C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TextBox 29"/>
          <p:cNvSpPr txBox="1"/>
          <p:nvPr/>
        </p:nvSpPr>
        <p:spPr>
          <a:xfrm>
            <a:off x="1331640" y="3861048"/>
            <a:ext cx="5000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1" name="TextBox 30"/>
          <p:cNvSpPr txBox="1"/>
          <p:nvPr/>
        </p:nvSpPr>
        <p:spPr>
          <a:xfrm>
            <a:off x="2195736" y="4149080"/>
            <a:ext cx="3560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err="1" smtClean="0"/>
              <a:t>х</a:t>
            </a:r>
            <a:endParaRPr lang="ru-RU" dirty="0"/>
          </a:p>
        </p:txBody>
      </p:sp>
      <p:sp>
        <p:nvSpPr>
          <p:cNvPr id="32" name="TextBox 31"/>
          <p:cNvSpPr txBox="1"/>
          <p:nvPr/>
        </p:nvSpPr>
        <p:spPr>
          <a:xfrm>
            <a:off x="3851920" y="1772816"/>
            <a:ext cx="2494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по теореме косинусов 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3851920" y="2276872"/>
            <a:ext cx="2861553" cy="61555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AD</a:t>
            </a:r>
            <a:r>
              <a:rPr lang="en-US" sz="1600" baseline="30000" dirty="0" smtClean="0"/>
              <a:t>2 </a:t>
            </a:r>
            <a:r>
              <a:rPr lang="en-US" sz="1600" dirty="0" smtClean="0"/>
              <a:t>=AB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+BD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-2AB˖BD </a:t>
            </a:r>
            <a:r>
              <a:rPr lang="en-US" sz="1600" dirty="0" err="1" smtClean="0"/>
              <a:t>cos</a:t>
            </a:r>
            <a:r>
              <a:rPr lang="en-US" sz="1600" dirty="0" smtClean="0"/>
              <a:t> x</a:t>
            </a:r>
            <a:endParaRPr lang="ru-RU" sz="1600" dirty="0" smtClean="0"/>
          </a:p>
          <a:p>
            <a:r>
              <a:rPr lang="en-US" sz="1600" dirty="0" smtClean="0"/>
              <a:t>DC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=BD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+BC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-2AB˖BC </a:t>
            </a:r>
            <a:r>
              <a:rPr lang="en-US" sz="1600" dirty="0" err="1" smtClean="0"/>
              <a:t>cos</a:t>
            </a:r>
            <a:r>
              <a:rPr lang="en-US" sz="1600" dirty="0" smtClean="0"/>
              <a:t>(90</a:t>
            </a:r>
            <a:r>
              <a:rPr lang="en-US" sz="1600" baseline="30000" dirty="0" smtClean="0"/>
              <a:t>0</a:t>
            </a:r>
            <a:r>
              <a:rPr lang="en-US" sz="1600" dirty="0" smtClean="0"/>
              <a:t>-x</a:t>
            </a:r>
            <a:r>
              <a:rPr lang="en-US" dirty="0" smtClean="0"/>
              <a:t>)</a:t>
            </a:r>
            <a:endParaRPr lang="ru-RU" dirty="0"/>
          </a:p>
        </p:txBody>
      </p:sp>
      <p:sp>
        <p:nvSpPr>
          <p:cNvPr id="34" name="TextBox 33"/>
          <p:cNvSpPr txBox="1"/>
          <p:nvPr/>
        </p:nvSpPr>
        <p:spPr>
          <a:xfrm>
            <a:off x="3851920" y="3068960"/>
            <a:ext cx="342472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15= AB</a:t>
            </a:r>
            <a:r>
              <a:rPr lang="en-US" sz="1600" baseline="30000" dirty="0" smtClean="0"/>
              <a:t>2</a:t>
            </a:r>
            <a:r>
              <a:rPr lang="en-US" sz="1600" dirty="0" smtClean="0"/>
              <a:t>+BD</a:t>
            </a:r>
            <a:r>
              <a:rPr lang="en-US" sz="1600" baseline="30000" dirty="0" smtClean="0"/>
              <a:t>2 </a:t>
            </a:r>
            <a:r>
              <a:rPr lang="ru-RU" sz="1600" dirty="0" smtClean="0"/>
              <a:t>и</a:t>
            </a:r>
            <a:r>
              <a:rPr lang="en-US" sz="1600" dirty="0" smtClean="0"/>
              <a:t> 12cosx=2AB˖BD </a:t>
            </a:r>
            <a:r>
              <a:rPr lang="en-US" sz="1600" dirty="0" err="1" smtClean="0"/>
              <a:t>cos</a:t>
            </a:r>
            <a:r>
              <a:rPr lang="en-US" sz="1600" dirty="0" smtClean="0"/>
              <a:t> x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4139952" y="3501008"/>
            <a:ext cx="15536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АВ=2      и BD=</a:t>
            </a:r>
            <a:endParaRPr lang="ru-RU" dirty="0"/>
          </a:p>
        </p:txBody>
      </p:sp>
      <p:sp>
        <p:nvSpPr>
          <p:cNvPr id="9226" name="Rectangle 1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5" name="Picture 9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16016" y="3573016"/>
            <a:ext cx="216024" cy="273087"/>
          </a:xfrm>
          <a:prstGeom prst="rect">
            <a:avLst/>
          </a:prstGeom>
          <a:noFill/>
        </p:spPr>
      </p:pic>
      <p:sp>
        <p:nvSpPr>
          <p:cNvPr id="9228" name="Rectangle 1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7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580112" y="3573016"/>
            <a:ext cx="240283" cy="303754"/>
          </a:xfrm>
          <a:prstGeom prst="rect">
            <a:avLst/>
          </a:prstGeom>
          <a:noFill/>
        </p:spPr>
      </p:pic>
      <p:sp>
        <p:nvSpPr>
          <p:cNvPr id="48" name="TextBox 47"/>
          <p:cNvSpPr txBox="1"/>
          <p:nvPr/>
        </p:nvSpPr>
        <p:spPr>
          <a:xfrm>
            <a:off x="827584" y="3284984"/>
            <a:ext cx="5706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2 </a:t>
            </a:r>
            <a:endParaRPr lang="ru-RU" dirty="0"/>
          </a:p>
        </p:txBody>
      </p:sp>
      <p:pic>
        <p:nvPicPr>
          <p:cNvPr id="49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43608" y="3356992"/>
            <a:ext cx="216025" cy="303754"/>
          </a:xfrm>
          <a:prstGeom prst="rect">
            <a:avLst/>
          </a:prstGeom>
          <a:noFill/>
        </p:spPr>
      </p:pic>
      <p:pic>
        <p:nvPicPr>
          <p:cNvPr id="52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763688" y="3789040"/>
            <a:ext cx="240283" cy="303754"/>
          </a:xfrm>
          <a:prstGeom prst="rect">
            <a:avLst/>
          </a:prstGeom>
          <a:noFill/>
        </p:spPr>
      </p:pic>
      <p:sp>
        <p:nvSpPr>
          <p:cNvPr id="53" name="TextBox 52"/>
          <p:cNvSpPr txBox="1"/>
          <p:nvPr/>
        </p:nvSpPr>
        <p:spPr>
          <a:xfrm>
            <a:off x="4211960" y="4005064"/>
            <a:ext cx="33693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7=BD</a:t>
            </a:r>
            <a:r>
              <a:rPr lang="en-US" baseline="30000" dirty="0" smtClean="0"/>
              <a:t>2</a:t>
            </a:r>
            <a:r>
              <a:rPr lang="en-US" dirty="0" smtClean="0"/>
              <a:t>+BC</a:t>
            </a:r>
            <a:r>
              <a:rPr lang="en-US" baseline="30000" dirty="0" smtClean="0"/>
              <a:t>2</a:t>
            </a:r>
            <a:r>
              <a:rPr lang="en-US" dirty="0" smtClean="0"/>
              <a:t> и 4</a:t>
            </a:r>
            <a:r>
              <a:rPr lang="ru-RU" dirty="0" smtClean="0"/>
              <a:t>  </a:t>
            </a:r>
            <a:r>
              <a:rPr lang="en-US" dirty="0" smtClean="0"/>
              <a:t> </a:t>
            </a:r>
            <a:r>
              <a:rPr lang="ru-RU" dirty="0" smtClean="0"/>
              <a:t> </a:t>
            </a:r>
            <a:r>
              <a:rPr lang="en-US" dirty="0" smtClean="0"/>
              <a:t>sin x=2BD˖BCsinx</a:t>
            </a:r>
            <a:endParaRPr lang="ru-RU" dirty="0"/>
          </a:p>
        </p:txBody>
      </p:sp>
      <p:sp>
        <p:nvSpPr>
          <p:cNvPr id="9230" name="Rectangle 1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pic>
        <p:nvPicPr>
          <p:cNvPr id="9229" name="Picture 13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52120" y="4005064"/>
            <a:ext cx="216024" cy="391096"/>
          </a:xfrm>
          <a:prstGeom prst="rect">
            <a:avLst/>
          </a:prstGeom>
          <a:noFill/>
        </p:spPr>
      </p:pic>
      <p:sp>
        <p:nvSpPr>
          <p:cNvPr id="57" name="TextBox 56"/>
          <p:cNvSpPr txBox="1"/>
          <p:nvPr/>
        </p:nvSpPr>
        <p:spPr>
          <a:xfrm>
            <a:off x="4355976" y="4437112"/>
            <a:ext cx="201622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BD</a:t>
            </a:r>
            <a:r>
              <a:rPr lang="ru-RU" b="1" dirty="0" smtClean="0"/>
              <a:t>=</a:t>
            </a:r>
            <a:r>
              <a:rPr lang="en-US" b="1" dirty="0" smtClean="0"/>
              <a:t>    </a:t>
            </a:r>
            <a:r>
              <a:rPr lang="ru-RU" b="1" dirty="0" smtClean="0"/>
              <a:t> </a:t>
            </a:r>
            <a:r>
              <a:rPr lang="ru-RU" dirty="0" smtClean="0"/>
              <a:t>и ВС=2</a:t>
            </a:r>
            <a:endParaRPr lang="ru-RU" dirty="0"/>
          </a:p>
        </p:txBody>
      </p:sp>
      <p:pic>
        <p:nvPicPr>
          <p:cNvPr id="58" name="Picture 11"/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788024" y="4509120"/>
            <a:ext cx="240283" cy="303754"/>
          </a:xfrm>
          <a:prstGeom prst="rect">
            <a:avLst/>
          </a:prstGeom>
          <a:noFill/>
        </p:spPr>
      </p:pic>
      <p:sp>
        <p:nvSpPr>
          <p:cNvPr id="59" name="TextBox 58"/>
          <p:cNvSpPr txBox="1"/>
          <p:nvPr/>
        </p:nvSpPr>
        <p:spPr>
          <a:xfrm>
            <a:off x="1835696" y="4509120"/>
            <a:ext cx="3016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2</a:t>
            </a:r>
            <a:endParaRPr lang="ru-RU" dirty="0"/>
          </a:p>
        </p:txBody>
      </p:sp>
      <p:sp>
        <p:nvSpPr>
          <p:cNvPr id="60" name="TextBox 59"/>
          <p:cNvSpPr txBox="1"/>
          <p:nvPr/>
        </p:nvSpPr>
        <p:spPr>
          <a:xfrm>
            <a:off x="4355976" y="4869160"/>
            <a:ext cx="2128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AC=</a:t>
            </a:r>
            <a:r>
              <a:rPr lang="en-US" dirty="0" smtClean="0"/>
              <a:t>                        </a:t>
            </a:r>
            <a:r>
              <a:rPr lang="ru-RU" dirty="0" smtClean="0"/>
              <a:t>=4</a:t>
            </a:r>
            <a:endParaRPr lang="ru-RU" dirty="0"/>
          </a:p>
        </p:txBody>
      </p:sp>
      <p:pic>
        <p:nvPicPr>
          <p:cNvPr id="9231" name="Picture 15"/>
          <p:cNvPicPr>
            <a:picLocks noChangeAspect="1" noChangeArrowheads="1"/>
          </p:cNvPicPr>
          <p:nvPr/>
        </p:nvPicPr>
        <p:blipFill>
          <a:blip r:embed="rId6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860032" y="4869161"/>
            <a:ext cx="1152128" cy="360039"/>
          </a:xfrm>
          <a:prstGeom prst="rect">
            <a:avLst/>
          </a:prstGeom>
          <a:noFill/>
        </p:spPr>
      </p:pic>
      <p:sp>
        <p:nvSpPr>
          <p:cNvPr id="64" name="TextBox 63"/>
          <p:cNvSpPr txBox="1"/>
          <p:nvPr/>
        </p:nvSpPr>
        <p:spPr>
          <a:xfrm>
            <a:off x="4211960" y="5373216"/>
            <a:ext cx="28286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Следовательно </a:t>
            </a:r>
            <a:r>
              <a:rPr lang="en-US" dirty="0" smtClean="0"/>
              <a:t>AD</a:t>
            </a:r>
            <a:r>
              <a:rPr lang="ru-RU" dirty="0" smtClean="0"/>
              <a:t>+</a:t>
            </a:r>
            <a:r>
              <a:rPr lang="en-US" dirty="0" smtClean="0"/>
              <a:t>DC</a:t>
            </a:r>
            <a:r>
              <a:rPr lang="ru-RU" dirty="0" smtClean="0"/>
              <a:t>=</a:t>
            </a:r>
            <a:r>
              <a:rPr lang="en-US" dirty="0" smtClean="0"/>
              <a:t>AC</a:t>
            </a:r>
            <a:endParaRPr lang="ru-RU" dirty="0"/>
          </a:p>
        </p:txBody>
      </p:sp>
      <p:sp>
        <p:nvSpPr>
          <p:cNvPr id="65" name="TextBox 64"/>
          <p:cNvSpPr txBox="1"/>
          <p:nvPr/>
        </p:nvSpPr>
        <p:spPr>
          <a:xfrm>
            <a:off x="3995936" y="5877272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ym typeface="Symbol"/>
              </a:rPr>
              <a:t>BAD=</a:t>
            </a:r>
            <a:r>
              <a:rPr lang="en-US" dirty="0" smtClean="0"/>
              <a:t>30</a:t>
            </a:r>
            <a:r>
              <a:rPr lang="en-US" baseline="30000" dirty="0" smtClean="0"/>
              <a:t>0</a:t>
            </a:r>
            <a:r>
              <a:rPr lang="en-US" dirty="0" smtClean="0"/>
              <a:t> </a:t>
            </a:r>
            <a:r>
              <a:rPr lang="en-US" dirty="0" err="1" smtClean="0"/>
              <a:t>значит</a:t>
            </a:r>
            <a:r>
              <a:rPr lang="ru-RU" dirty="0" smtClean="0"/>
              <a:t> х=60</a:t>
            </a:r>
            <a:r>
              <a:rPr lang="ru-RU" baseline="30000" dirty="0" smtClean="0"/>
              <a:t>0</a:t>
            </a: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9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3000"/>
                            </p:stCondLst>
                            <p:childTnLst>
                              <p:par>
                                <p:cTn id="5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4000"/>
                            </p:stCondLst>
                            <p:childTnLst>
                              <p:par>
                                <p:cTn id="6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8" dur="500"/>
                                        <p:tgtEl>
                                          <p:spTgt spid="9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1" dur="5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4500"/>
                            </p:stCondLst>
                            <p:childTnLst>
                              <p:par>
                                <p:cTn id="73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9" fill="hold">
                            <p:stCondLst>
                              <p:cond delay="5000"/>
                            </p:stCondLst>
                            <p:childTnLst>
                              <p:par>
                                <p:cTn id="80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3" fill="hold">
                            <p:stCondLst>
                              <p:cond delay="5500"/>
                            </p:stCondLst>
                            <p:childTnLst>
                              <p:par>
                                <p:cTn id="8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6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9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0" fill="hold">
                            <p:stCondLst>
                              <p:cond delay="6000"/>
                            </p:stCondLst>
                            <p:childTnLst>
                              <p:par>
                                <p:cTn id="91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6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7" fill="hold">
                            <p:stCondLst>
                              <p:cond delay="6500"/>
                            </p:stCondLst>
                            <p:childTnLst>
                              <p:par>
                                <p:cTn id="9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0" dur="5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>
                            <p:stCondLst>
                              <p:cond delay="7000"/>
                            </p:stCondLst>
                            <p:childTnLst>
                              <p:par>
                                <p:cTn id="102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6" grpId="0"/>
      <p:bldP spid="27" grpId="0"/>
      <p:bldP spid="28" grpId="0" animBg="1"/>
      <p:bldP spid="29" grpId="0" animBg="1"/>
      <p:bldP spid="30" grpId="0"/>
      <p:bldP spid="31" grpId="0"/>
      <p:bldP spid="32" grpId="0"/>
      <p:bldP spid="33" grpId="0"/>
      <p:bldP spid="34" grpId="0"/>
      <p:bldP spid="35" grpId="0"/>
      <p:bldP spid="48" grpId="0"/>
      <p:bldP spid="53" grpId="0"/>
      <p:bldP spid="57" grpId="0"/>
      <p:bldP spid="59" grpId="0"/>
      <p:bldP spid="60" grpId="0"/>
      <p:bldP spid="64" grpId="0"/>
      <p:bldP spid="65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414</Words>
  <Application>Microsoft Office PowerPoint</Application>
  <PresentationFormat>Экран (4:3)</PresentationFormat>
  <Paragraphs>131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Использование  геометрии при решении  тригонометрических задач 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Людмила</dc:creator>
  <cp:lastModifiedBy>Людмила</cp:lastModifiedBy>
  <cp:revision>72</cp:revision>
  <dcterms:created xsi:type="dcterms:W3CDTF">2012-01-18T17:10:21Z</dcterms:created>
  <dcterms:modified xsi:type="dcterms:W3CDTF">2012-01-24T17:13:58Z</dcterms:modified>
</cp:coreProperties>
</file>