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6" r:id="rId3"/>
    <p:sldId id="257" r:id="rId4"/>
    <p:sldId id="258" r:id="rId5"/>
    <p:sldId id="262" r:id="rId6"/>
    <p:sldId id="263" r:id="rId7"/>
    <p:sldId id="277" r:id="rId8"/>
    <p:sldId id="265" r:id="rId9"/>
    <p:sldId id="267" r:id="rId10"/>
    <p:sldId id="280" r:id="rId11"/>
    <p:sldId id="273" r:id="rId12"/>
    <p:sldId id="264" r:id="rId13"/>
    <p:sldId id="259" r:id="rId14"/>
    <p:sldId id="275" r:id="rId15"/>
    <p:sldId id="281" r:id="rId16"/>
    <p:sldId id="274" r:id="rId17"/>
    <p:sldId id="276" r:id="rId18"/>
    <p:sldId id="282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66"/>
    <a:srgbClr val="C07326"/>
    <a:srgbClr val="F9E7CF"/>
    <a:srgbClr val="FFB7EC"/>
    <a:srgbClr val="66FF33"/>
    <a:srgbClr val="66FFFF"/>
    <a:srgbClr val="D4731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54" autoAdjust="0"/>
  </p:normalViewPr>
  <p:slideViewPr>
    <p:cSldViewPr>
      <p:cViewPr>
        <p:scale>
          <a:sx n="77" d="100"/>
          <a:sy n="77" d="100"/>
        </p:scale>
        <p:origin x="-93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F54380-D445-4073-BA53-D9749A115739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802391-67AB-4C35-9F5C-4A72C634F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  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B31164-1F41-4F49-A10B-EFCC19DA39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619AE-33B4-49F2-B167-FE7A215D0B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E4A1-6316-40C9-A734-08664D7434C1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2B00-D6C7-4F48-8E90-4FF730F91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90A3-BD60-4941-9AD6-E57C25B49172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F40D-FFC8-4DD7-8A0D-6968AFF67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B540-F5F3-4F3B-84AF-EAD2BECE0B4A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013A-9240-4EDC-83C7-37C147020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0B79-CFDF-46A1-97D7-86059E81A660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3BA6-E5A9-47A1-8EF4-72A515B4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3B1F-3D28-4841-8C31-22ECB1A82ADC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899B-D081-4608-AC43-A34AF31C2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9381-A3C5-4E6B-990B-42C4CB5197EF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43DAE-3213-4A01-8223-C34CBB672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6EAB-D47A-4064-891D-B9F2A1D4A7D5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33EE-B5C9-4061-9EE0-40D4DF085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B2DD-8A5B-41C2-81DF-D59422D798F2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814DA-BF1E-4240-8032-4CB972AFB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2AA1-1C6E-4BC2-9B0F-81BF4FF07EE2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AED8-D982-4ADB-83B7-718718E7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FE6-6E7B-4078-9156-1638B424F429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E0E0-940F-411E-A093-81CDFC03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7C7B-5576-42FA-8D64-918049FE6CEA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5D4D-A2D1-48EB-9DFD-4E574AA7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>
                <a:alpha val="10000"/>
              </a:srgbClr>
            </a:gs>
            <a:gs pos="39999">
              <a:srgbClr val="F9E7CF">
                <a:alpha val="98000"/>
              </a:srgbClr>
            </a:gs>
            <a:gs pos="70000">
              <a:schemeClr val="bg1"/>
            </a:gs>
            <a:gs pos="100000">
              <a:srgbClr val="FFB7EC">
                <a:alpha val="66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C2BDB7-40C1-467B-B307-16D8D4562E4E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1215F-B8FB-42DF-A6E6-3FF8CE654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Русский  язык.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0000"/>
                </a:solidFill>
              </a:rPr>
              <a:t>Обобщение по теме «Глагол».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395288" y="333375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Вставьте  пропущенный  ь  (мягкий знак).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971550" y="1911350"/>
            <a:ext cx="8461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4F6228"/>
                </a:solidFill>
              </a:rPr>
              <a:t>Надо учит(.)ся, а он не учит(.)ся.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3213100"/>
            <a:ext cx="331152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6"/>
          <p:cNvSpPr txBox="1">
            <a:spLocks noChangeArrowheads="1"/>
          </p:cNvSpPr>
          <p:nvPr/>
        </p:nvSpPr>
        <p:spPr bwMode="auto">
          <a:xfrm>
            <a:off x="971550" y="4437063"/>
            <a:ext cx="56181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Я ружьишко зар.дил</a:t>
            </a:r>
          </a:p>
          <a:p>
            <a:r>
              <a:rPr lang="ru-RU" sz="3200"/>
              <a:t>И морковку прор.дил.</a:t>
            </a:r>
          </a:p>
          <a:p>
            <a:r>
              <a:rPr lang="ru-RU" sz="3200"/>
              <a:t>В огороде ув.дал,</a:t>
            </a:r>
          </a:p>
          <a:p>
            <a:r>
              <a:rPr lang="ru-RU" sz="3200"/>
              <a:t>Как кустарник ув.дал.</a:t>
            </a:r>
          </a:p>
        </p:txBody>
      </p:sp>
      <p:sp>
        <p:nvSpPr>
          <p:cNvPr id="24578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5836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Вставьте  пропущенные буквы. Объясни значение глаголов. Как называются такие слова?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24579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916113"/>
            <a:ext cx="29511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860800"/>
            <a:ext cx="29511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295400" y="41275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 </a:t>
            </a:r>
            <a:br>
              <a:rPr lang="ru-RU" sz="3200" b="1">
                <a:latin typeface="Times New Roman" pitchFamily="18" charset="0"/>
              </a:rPr>
            </a:br>
            <a:endParaRPr lang="ru-RU" sz="3200" b="1">
              <a:latin typeface="Times New Roman" pitchFamily="18" charset="0"/>
            </a:endParaRPr>
          </a:p>
        </p:txBody>
      </p:sp>
      <p:pic>
        <p:nvPicPr>
          <p:cNvPr id="26626" name="Рисунок 2" descr="c6be96133af5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1"/>
          <a:stretch>
            <a:fillRect/>
          </a:stretch>
        </p:blipFill>
        <p:spPr bwMode="auto">
          <a:xfrm>
            <a:off x="387350" y="1385888"/>
            <a:ext cx="2573338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0513" y="2205038"/>
            <a:ext cx="2503487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2124075" y="333375"/>
            <a:ext cx="2592388" cy="1574800"/>
          </a:xfrm>
          <a:prstGeom prst="wedgeRoundRectCallout">
            <a:avLst>
              <a:gd name="adj1" fmla="val -63042"/>
              <a:gd name="adj2" fmla="val 71472"/>
              <a:gd name="adj3" fmla="val 16667"/>
            </a:avLst>
          </a:prstGeom>
          <a:noFill/>
          <a:ln w="25400" cap="rnd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050" y="404813"/>
            <a:ext cx="6408738" cy="1401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САМЫЙ   </a:t>
            </a:r>
            <a:endParaRPr lang="en-US" sz="3200" b="1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УМНЫЙ ?</a:t>
            </a:r>
            <a:r>
              <a:rPr lang="ru-RU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</a:t>
            </a:r>
          </a:p>
        </p:txBody>
      </p:sp>
      <p:pic>
        <p:nvPicPr>
          <p:cNvPr id="26630" name="Рисунок 9" descr="ишелье.png"/>
          <p:cNvPicPr>
            <a:picLocks noChangeAspect="1"/>
          </p:cNvPicPr>
          <p:nvPr/>
        </p:nvPicPr>
        <p:blipFill>
          <a:blip r:embed="rId4"/>
          <a:srcRect l="2132" t="15593" r="33733" b="7774"/>
          <a:stretch>
            <a:fillRect/>
          </a:stretch>
        </p:blipFill>
        <p:spPr bwMode="auto">
          <a:xfrm>
            <a:off x="4973638" y="3471863"/>
            <a:ext cx="12192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60350"/>
            <a:ext cx="174466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28600"/>
            <a:ext cx="7924800" cy="1311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Ох! Устал я. Хочу отдохнуть!</a:t>
            </a:r>
            <a:r>
              <a:rPr lang="ru-RU" sz="4000" b="1">
                <a:latin typeface="Comic Sans MS" pitchFamily="66" charset="0"/>
              </a:rPr>
              <a:t> </a:t>
            </a:r>
            <a:br>
              <a:rPr lang="ru-RU" sz="4000" b="1">
                <a:latin typeface="Comic Sans MS" pitchFamily="66" charset="0"/>
              </a:rPr>
            </a:br>
            <a:endParaRPr lang="ru-RU" sz="4000" b="1">
              <a:latin typeface="Comic Sans MS" pitchFamily="66" charset="0"/>
            </a:endParaRPr>
          </a:p>
        </p:txBody>
      </p:sp>
      <p:pic>
        <p:nvPicPr>
          <p:cNvPr id="27650" name="Рисунок 5" descr="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1196975"/>
            <a:ext cx="4395788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19250" y="3716338"/>
            <a:ext cx="6697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chemeClr val="hlink"/>
                </a:solidFill>
              </a:rPr>
              <a:t>Физминутка!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698625"/>
            <a:ext cx="266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254375" y="555625"/>
            <a:ext cx="2133600" cy="1143000"/>
          </a:xfrm>
          <a:prstGeom prst="wedgeRoundRectCallout">
            <a:avLst>
              <a:gd name="adj1" fmla="val -87429"/>
              <a:gd name="adj2" fmla="val 1179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3276600" y="692150"/>
            <a:ext cx="320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Я  побе … </a:t>
            </a:r>
          </a:p>
          <a:p>
            <a:endParaRPr lang="en-US" sz="2000" b="1">
              <a:solidFill>
                <a:srgbClr val="002060"/>
              </a:solidFill>
            </a:endParaRPr>
          </a:p>
          <a:p>
            <a:r>
              <a:rPr lang="ru-RU" sz="2000" b="1">
                <a:solidFill>
                  <a:srgbClr val="002060"/>
                </a:solidFill>
              </a:rPr>
              <a:t>Одержу победу!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 rot="10800000" flipV="1">
            <a:off x="684213" y="5295900"/>
            <a:ext cx="85359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Запиши предложение, раскрывая скобки.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375" y="5946775"/>
            <a:ext cx="58674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Я (дерзить) учителю.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613" y="5373688"/>
            <a:ext cx="6781800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403152"/>
                </a:solidFill>
              </a:rPr>
              <a:t>Я грубо разговариваю с учителем.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79388" y="549275"/>
            <a:ext cx="9217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4F6228"/>
                </a:solidFill>
              </a:rPr>
              <a:t>Определи спряжение глагола </a:t>
            </a:r>
            <a:r>
              <a:rPr lang="ru-RU" sz="3600" b="1">
                <a:solidFill>
                  <a:srgbClr val="C00000"/>
                </a:solidFill>
              </a:rPr>
              <a:t> хотеть.</a:t>
            </a:r>
            <a:endParaRPr lang="ru-RU" sz="3600" b="1">
              <a:solidFill>
                <a:srgbClr val="4F6228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87675" y="2565400"/>
            <a:ext cx="31416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376092"/>
                </a:solidFill>
              </a:rPr>
              <a:t>я    хоч</a:t>
            </a:r>
            <a:r>
              <a:rPr lang="ru-RU" sz="3600" b="1">
                <a:solidFill>
                  <a:srgbClr val="FF0000"/>
                </a:solidFill>
              </a:rPr>
              <a:t>у</a:t>
            </a:r>
            <a:endParaRPr lang="ru-RU" sz="3600" b="1">
              <a:solidFill>
                <a:srgbClr val="376092"/>
              </a:solidFill>
            </a:endParaRPr>
          </a:p>
          <a:p>
            <a:r>
              <a:rPr lang="ru-RU" sz="3600" b="1">
                <a:solidFill>
                  <a:srgbClr val="376092"/>
                </a:solidFill>
              </a:rPr>
              <a:t>ты хоч</a:t>
            </a:r>
            <a:r>
              <a:rPr lang="ru-RU" sz="3600" b="1">
                <a:solidFill>
                  <a:srgbClr val="FF0000"/>
                </a:solidFill>
              </a:rPr>
              <a:t>ешь</a:t>
            </a:r>
            <a:endParaRPr lang="ru-RU" sz="3600" b="1">
              <a:solidFill>
                <a:srgbClr val="376092"/>
              </a:solidFill>
            </a:endParaRPr>
          </a:p>
          <a:p>
            <a:r>
              <a:rPr lang="ru-RU" sz="3600" b="1">
                <a:solidFill>
                  <a:srgbClr val="376092"/>
                </a:solidFill>
              </a:rPr>
              <a:t>он хоч</a:t>
            </a:r>
            <a:r>
              <a:rPr lang="ru-RU" sz="3600" b="1">
                <a:solidFill>
                  <a:srgbClr val="FF0000"/>
                </a:solidFill>
              </a:rPr>
              <a:t>ет</a:t>
            </a:r>
            <a:endParaRPr lang="ru-RU" sz="3600" b="1">
              <a:solidFill>
                <a:srgbClr val="376092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6325" y="2492375"/>
            <a:ext cx="2987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376092"/>
                </a:solidFill>
              </a:rPr>
              <a:t>мы хот</a:t>
            </a:r>
            <a:r>
              <a:rPr lang="ru-RU" sz="3600" b="1">
                <a:solidFill>
                  <a:srgbClr val="FF0000"/>
                </a:solidFill>
              </a:rPr>
              <a:t>им</a:t>
            </a:r>
            <a:endParaRPr lang="ru-RU" sz="3600" b="1">
              <a:solidFill>
                <a:srgbClr val="376092"/>
              </a:solidFill>
            </a:endParaRPr>
          </a:p>
          <a:p>
            <a:r>
              <a:rPr lang="ru-RU" sz="3600" b="1">
                <a:solidFill>
                  <a:srgbClr val="376092"/>
                </a:solidFill>
              </a:rPr>
              <a:t>вы хот</a:t>
            </a:r>
            <a:r>
              <a:rPr lang="ru-RU" sz="3600" b="1">
                <a:solidFill>
                  <a:srgbClr val="FF0000"/>
                </a:solidFill>
              </a:rPr>
              <a:t>ите</a:t>
            </a:r>
            <a:endParaRPr lang="ru-RU" sz="3600" b="1">
              <a:solidFill>
                <a:srgbClr val="376092"/>
              </a:solidFill>
            </a:endParaRPr>
          </a:p>
          <a:p>
            <a:r>
              <a:rPr lang="ru-RU" sz="3600" b="1">
                <a:solidFill>
                  <a:srgbClr val="376092"/>
                </a:solidFill>
              </a:rPr>
              <a:t>они хот</a:t>
            </a:r>
            <a:r>
              <a:rPr lang="ru-RU" sz="3600" b="1">
                <a:solidFill>
                  <a:srgbClr val="FF0000"/>
                </a:solidFill>
              </a:rPr>
              <a:t>ят</a:t>
            </a:r>
            <a:endParaRPr lang="ru-RU" sz="3600" b="1">
              <a:solidFill>
                <a:srgbClr val="376092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51100"/>
            <a:ext cx="27432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149725"/>
            <a:ext cx="23844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420938"/>
            <a:ext cx="29749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620713"/>
            <a:ext cx="73437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За столом сказала мать</a:t>
            </a:r>
          </a:p>
          <a:p>
            <a:r>
              <a:rPr lang="ru-RU" sz="3600" b="1">
                <a:solidFill>
                  <a:srgbClr val="C00000"/>
                </a:solidFill>
              </a:rPr>
              <a:t>Хватит языком болтать</a:t>
            </a:r>
            <a:r>
              <a:rPr lang="en-US" sz="3600" b="1">
                <a:solidFill>
                  <a:srgbClr val="C00000"/>
                </a:solidFill>
              </a:rPr>
              <a:t>!</a:t>
            </a:r>
            <a:endParaRPr lang="ru-RU" sz="3600" b="1">
              <a:solidFill>
                <a:srgbClr val="C00000"/>
              </a:solidFill>
            </a:endParaRPr>
          </a:p>
          <a:p>
            <a:r>
              <a:rPr lang="ru-RU" sz="3600" b="1">
                <a:solidFill>
                  <a:srgbClr val="C00000"/>
                </a:solidFill>
              </a:rPr>
              <a:t>А сынишка осторожно</a:t>
            </a:r>
          </a:p>
          <a:p>
            <a:r>
              <a:rPr lang="ru-RU" sz="3600" b="1">
                <a:solidFill>
                  <a:srgbClr val="C00000"/>
                </a:solidFill>
              </a:rPr>
              <a:t>А болтать ногами можно?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35600" y="765175"/>
            <a:ext cx="64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268413"/>
            <a:ext cx="6415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omic Sans MS" pitchFamily="66" charset="0"/>
              </a:rPr>
              <a:t> «                                                     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 flipV="1">
            <a:off x="5435600" y="1844675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V="1">
            <a:off x="-828675" y="2422525"/>
            <a:ext cx="7632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omic Sans MS" pitchFamily="66" charset="0"/>
              </a:rPr>
              <a:t>«                                                          »  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5"/>
          <p:cNvSpPr txBox="1">
            <a:spLocks noChangeArrowheads="1"/>
          </p:cNvSpPr>
          <p:nvPr/>
        </p:nvSpPr>
        <p:spPr bwMode="auto">
          <a:xfrm rot="10800000" flipV="1">
            <a:off x="-1588" y="0"/>
            <a:ext cx="9145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Подбери к каждому фразеологическому обороту соответствующий глагол.</a:t>
            </a:r>
          </a:p>
        </p:txBody>
      </p:sp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1884363" y="1295400"/>
            <a:ext cx="4114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latin typeface="Comic Sans MS" pitchFamily="66" charset="0"/>
              </a:rPr>
              <a:t>Зарубить на носу</a:t>
            </a:r>
          </a:p>
          <a:p>
            <a:r>
              <a:rPr lang="ru-RU" sz="2400">
                <a:solidFill>
                  <a:srgbClr val="7030A0"/>
                </a:solidFill>
                <a:latin typeface="Comic Sans MS" pitchFamily="66" charset="0"/>
              </a:rPr>
              <a:t>Пускать пыль в глаза</a:t>
            </a:r>
          </a:p>
          <a:p>
            <a:r>
              <a:rPr lang="ru-RU" sz="2400">
                <a:solidFill>
                  <a:srgbClr val="7030A0"/>
                </a:solidFill>
                <a:latin typeface="Comic Sans MS" pitchFamily="66" charset="0"/>
              </a:rPr>
              <a:t>Обвести во круг пальца</a:t>
            </a:r>
          </a:p>
          <a:p>
            <a:r>
              <a:rPr lang="ru-RU" sz="2400">
                <a:solidFill>
                  <a:srgbClr val="7030A0"/>
                </a:solidFill>
                <a:latin typeface="Comic Sans MS" pitchFamily="66" charset="0"/>
              </a:rPr>
              <a:t>Повесить нос</a:t>
            </a:r>
          </a:p>
          <a:p>
            <a:r>
              <a:rPr lang="ru-RU" sz="2400">
                <a:solidFill>
                  <a:srgbClr val="7030A0"/>
                </a:solidFill>
                <a:latin typeface="Comic Sans MS" pitchFamily="66" charset="0"/>
              </a:rPr>
              <a:t>Сесть в калошу</a:t>
            </a:r>
          </a:p>
          <a:p>
            <a:r>
              <a:rPr lang="ru-RU" sz="2400">
                <a:solidFill>
                  <a:srgbClr val="7030A0"/>
                </a:solidFill>
                <a:latin typeface="Comic Sans MS" pitchFamily="66" charset="0"/>
              </a:rPr>
              <a:t>Раздуть из мухи слона</a:t>
            </a:r>
          </a:p>
          <a:p>
            <a:r>
              <a:rPr lang="ru-RU" sz="2400">
                <a:solidFill>
                  <a:srgbClr val="7030A0"/>
                </a:solidFill>
                <a:latin typeface="Comic Sans MS" pitchFamily="66" charset="0"/>
              </a:rPr>
              <a:t>Душа в пятки ушла</a:t>
            </a:r>
          </a:p>
          <a:p>
            <a:r>
              <a:rPr lang="ru-RU" sz="2400">
                <a:solidFill>
                  <a:srgbClr val="7030A0"/>
                </a:solidFill>
                <a:latin typeface="Comic Sans MS" pitchFamily="66" charset="0"/>
              </a:rPr>
              <a:t>Бить баклуши</a:t>
            </a:r>
          </a:p>
          <a:p>
            <a:r>
              <a:rPr lang="ru-RU" sz="2400">
                <a:solidFill>
                  <a:srgbClr val="7030A0"/>
                </a:solidFill>
                <a:latin typeface="Comic Sans MS" pitchFamily="66" charset="0"/>
              </a:rPr>
              <a:t>Ломать голову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1285875"/>
            <a:ext cx="243998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хвастаться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загрустить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думать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запомнить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испугаться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бездельничать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преувеличить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обмануть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опозориться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495800" y="1524000"/>
            <a:ext cx="2209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105400" y="1524000"/>
            <a:ext cx="1600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10200" y="2286000"/>
            <a:ext cx="1295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941763" y="1905000"/>
            <a:ext cx="276383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191000" y="3003550"/>
            <a:ext cx="2514600" cy="1492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257800" y="3352800"/>
            <a:ext cx="1524000" cy="396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4724400" y="3003550"/>
            <a:ext cx="2057400" cy="74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3941763" y="3376613"/>
            <a:ext cx="2840037" cy="738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4191000" y="2286000"/>
            <a:ext cx="2514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3003550"/>
            <a:ext cx="32353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733425" y="411163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Домашнее задание:</a:t>
            </a:r>
          </a:p>
        </p:txBody>
      </p:sp>
      <p:pic>
        <p:nvPicPr>
          <p:cNvPr id="3379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2720975"/>
            <a:ext cx="201136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4500563" y="3213100"/>
            <a:ext cx="2073275" cy="1260475"/>
          </a:xfrm>
          <a:prstGeom prst="wedgeRoundRectCallout">
            <a:avLst>
              <a:gd name="adj1" fmla="val -92111"/>
              <a:gd name="adj2" fmla="val 122546"/>
              <a:gd name="adj3" fmla="val 16667"/>
            </a:avLst>
          </a:prstGeom>
          <a:noFill/>
          <a:ln w="25400" cap="rnd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379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85850"/>
            <a:ext cx="20081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>
            <a:fillRect/>
          </a:stretch>
        </p:blipFill>
        <p:spPr bwMode="auto">
          <a:xfrm>
            <a:off x="2590800" y="4716463"/>
            <a:ext cx="1600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2268538" y="1268413"/>
            <a:ext cx="3095625" cy="1943100"/>
          </a:xfrm>
          <a:prstGeom prst="wedgeRoundRectCallout">
            <a:avLst>
              <a:gd name="adj1" fmla="val -76412"/>
              <a:gd name="adj2" fmla="val 58579"/>
              <a:gd name="adj3" fmla="val 16667"/>
            </a:avLst>
          </a:prstGeom>
          <a:noFill/>
          <a:ln w="25400" cap="rnd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5435600" y="333375"/>
            <a:ext cx="2232025" cy="1733550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</a:t>
            </a:r>
          </a:p>
        </p:txBody>
      </p:sp>
      <p:sp>
        <p:nvSpPr>
          <p:cNvPr id="33800" name="TextBox 11"/>
          <p:cNvSpPr txBox="1">
            <a:spLocks noChangeArrowheads="1"/>
          </p:cNvSpPr>
          <p:nvPr/>
        </p:nvSpPr>
        <p:spPr bwMode="auto">
          <a:xfrm>
            <a:off x="2268538" y="1557338"/>
            <a:ext cx="31670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Записать 4 предложения со словами - убедить, бороздить, пылесосить, шелестеть в      </a:t>
            </a:r>
          </a:p>
          <a:p>
            <a:r>
              <a:rPr lang="ru-RU" b="1">
                <a:solidFill>
                  <a:srgbClr val="7030A0"/>
                </a:solidFill>
              </a:rPr>
              <a:t>      форме 1 лица.</a:t>
            </a:r>
          </a:p>
        </p:txBody>
      </p:sp>
      <p:sp>
        <p:nvSpPr>
          <p:cNvPr id="33801" name="TextBox 12"/>
          <p:cNvSpPr txBox="1">
            <a:spLocks noChangeArrowheads="1"/>
          </p:cNvSpPr>
          <p:nvPr/>
        </p:nvSpPr>
        <p:spPr bwMode="auto">
          <a:xfrm>
            <a:off x="5791200" y="569913"/>
            <a:ext cx="1876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4F6228"/>
                </a:solidFill>
              </a:rPr>
              <a:t>Записать  4-5 разноспрягаемых  глаголов</a:t>
            </a:r>
          </a:p>
        </p:txBody>
      </p:sp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4579938" y="3276600"/>
            <a:ext cx="221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53735"/>
                </a:solidFill>
              </a:rPr>
              <a:t>Записать по 10глаголов 1 и 2 спряжения.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3348038" y="836613"/>
            <a:ext cx="46355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Когда человек учится, он делает свой ум острым и проницательным. А в жизни всегда есть чему учиться, и человек, который много знает, много умеет.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1206604407_radug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0" y="152400"/>
            <a:ext cx="6400800" cy="2308324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королевстве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его величества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Глагол</a:t>
            </a:r>
          </a:p>
        </p:txBody>
      </p:sp>
      <p:pic>
        <p:nvPicPr>
          <p:cNvPr id="15364" name="Рисунок 5" descr="b3eb542718b962351c084ddd35c0be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791200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31" y="-52252"/>
            <a:ext cx="9144000" cy="691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19600" y="381000"/>
            <a:ext cx="4572000" cy="22875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Что мы знаем о глаголе?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600200" y="5954713"/>
            <a:ext cx="259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           </a:t>
            </a:r>
            <a:r>
              <a:rPr lang="ru-RU" sz="3600" b="1">
                <a:latin typeface="Times New Roman" pitchFamily="18" charset="0"/>
              </a:rPr>
              <a:t>ехал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585913" y="48768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         </a:t>
            </a:r>
            <a:r>
              <a:rPr lang="ru-RU" sz="3600" b="1">
                <a:latin typeface="Times New Roman" pitchFamily="18" charset="0"/>
              </a:rPr>
              <a:t>еду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286000" y="35814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приехал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/>
          <p:cNvPicPr>
            <a:picLocks noChangeAspect="1" noChangeArrowheads="1"/>
          </p:cNvPicPr>
          <p:nvPr/>
        </p:nvPicPr>
        <p:blipFill>
          <a:blip r:embed="rId2"/>
          <a:srcRect l="4390" r="4878"/>
          <a:stretch>
            <a:fillRect/>
          </a:stretch>
        </p:blipFill>
        <p:spPr bwMode="auto">
          <a:xfrm>
            <a:off x="2413000" y="1676400"/>
            <a:ext cx="4191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42900" y="225425"/>
            <a:ext cx="8229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omic Sans MS" pitchFamily="66" charset="0"/>
              </a:rPr>
              <a:t>     </a:t>
            </a:r>
            <a:r>
              <a:rPr lang="ru-RU" sz="2800" b="1" i="1">
                <a:solidFill>
                  <a:srgbClr val="C00000"/>
                </a:solidFill>
              </a:rPr>
              <a:t>Внимание!</a:t>
            </a:r>
            <a:r>
              <a:rPr lang="en-US" sz="2800" b="1" i="1">
                <a:solidFill>
                  <a:srgbClr val="C00000"/>
                </a:solidFill>
              </a:rPr>
              <a:t> </a:t>
            </a:r>
            <a:r>
              <a:rPr lang="ru-RU" sz="2800" b="1" i="1">
                <a:solidFill>
                  <a:srgbClr val="C00000"/>
                </a:solidFill>
              </a:rPr>
              <a:t>Прочитайте слова.</a:t>
            </a:r>
            <a:endParaRPr lang="en-US" sz="2800" b="1" i="1">
              <a:solidFill>
                <a:srgbClr val="C00000"/>
              </a:solidFill>
            </a:endParaRPr>
          </a:p>
          <a:p>
            <a:r>
              <a:rPr lang="ru-RU" sz="2800" b="1" i="1"/>
              <a:t>Подъехал, пролетит, голосить, чувствует, распустится, празднует, съежился.</a:t>
            </a:r>
          </a:p>
          <a:p>
            <a:endParaRPr lang="ru-RU" sz="2800" b="1" i="1"/>
          </a:p>
          <a:p>
            <a:r>
              <a:rPr lang="ru-RU" sz="3600" b="1" i="1"/>
              <a:t/>
            </a:r>
            <a:br>
              <a:rPr lang="ru-RU" sz="3600" b="1" i="1"/>
            </a:br>
            <a:endParaRPr lang="ru-RU" sz="3600" b="1" i="1"/>
          </a:p>
        </p:txBody>
      </p:sp>
      <p:pic>
        <p:nvPicPr>
          <p:cNvPr id="17411" name="Рисунок 9" descr="c6be96133af5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1"/>
          <a:stretch>
            <a:fillRect/>
          </a:stretch>
        </p:blipFill>
        <p:spPr bwMode="auto">
          <a:xfrm>
            <a:off x="344488" y="2667000"/>
            <a:ext cx="23622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425700"/>
            <a:ext cx="2522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89300" y="3854450"/>
            <a:ext cx="2438400" cy="946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     </a:t>
            </a:r>
            <a:r>
              <a:rPr lang="ru-RU" sz="2800"/>
              <a:t>Что их                    </a:t>
            </a:r>
          </a:p>
          <a:p>
            <a:r>
              <a:rPr lang="ru-RU" sz="2800"/>
              <a:t>объединяет?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9088" y="4926013"/>
            <a:ext cx="3313112" cy="1800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Разделите их на группы по двум признакам одновременно.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>
                <a:alpha val="0"/>
              </a:srgbClr>
            </a:gs>
            <a:gs pos="39999">
              <a:srgbClr val="F9E7CF">
                <a:alpha val="33000"/>
              </a:srgbClr>
            </a:gs>
            <a:gs pos="70000">
              <a:schemeClr val="bg1"/>
            </a:gs>
            <a:gs pos="100000">
              <a:srgbClr val="FFB7EC">
                <a:alpha val="66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52400"/>
            <a:ext cx="7543800" cy="1739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/>
              <a:t>Разберите по составу глагол</a:t>
            </a:r>
          </a:p>
          <a:p>
            <a:pPr>
              <a:defRPr/>
            </a:pPr>
            <a:r>
              <a:rPr lang="ru-RU" sz="3600" b="1"/>
              <a:t> </a:t>
            </a: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заголосила</a:t>
            </a:r>
            <a:r>
              <a:rPr lang="ru-RU" sz="3600"/>
              <a:t/>
            </a:r>
            <a:br>
              <a:rPr lang="ru-RU" sz="3600"/>
            </a:br>
            <a:endParaRPr lang="ru-RU" sz="360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>
            <a:fillRect/>
          </a:stretch>
        </p:blipFill>
        <p:spPr bwMode="auto">
          <a:xfrm>
            <a:off x="1066800" y="3276600"/>
            <a:ext cx="236378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429000" y="2286000"/>
            <a:ext cx="45085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0"/>
            <a:ext cx="6705600" cy="3627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Подбери глаголы к  схемам:</a:t>
            </a: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>
                <a:latin typeface="Comic Sans MS" pitchFamily="66" charset="0"/>
              </a:rPr>
              <a:t/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           </a:t>
            </a:r>
          </a:p>
          <a:p>
            <a:pPr>
              <a:defRPr/>
            </a:pPr>
            <a:r>
              <a:rPr lang="ru-RU" sz="3200" b="1">
                <a:latin typeface="Comic Sans MS" pitchFamily="66" charset="0"/>
              </a:rPr>
              <a:t>                       </a:t>
            </a:r>
          </a:p>
          <a:p>
            <a:pPr>
              <a:defRPr/>
            </a:pPr>
            <a:r>
              <a:rPr lang="ru-RU" sz="3200" b="1">
                <a:latin typeface="Comic Sans MS" pitchFamily="66" charset="0"/>
              </a:rPr>
              <a:t>                     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</a:rPr>
              <a:t/>
            </a:r>
            <a:br>
              <a:rPr lang="ru-RU" sz="3600" b="1">
                <a:latin typeface="Times New Roman" pitchFamily="18" charset="0"/>
              </a:rPr>
            </a:br>
            <a:endParaRPr lang="ru-RU" sz="3600" b="1">
              <a:latin typeface="Times New Roman" pitchFamily="18" charset="0"/>
            </a:endParaRPr>
          </a:p>
        </p:txBody>
      </p:sp>
      <p:pic>
        <p:nvPicPr>
          <p:cNvPr id="5" name="Рисунок 4" descr="ишелье.png"/>
          <p:cNvPicPr>
            <a:picLocks noChangeAspect="1"/>
          </p:cNvPicPr>
          <p:nvPr/>
        </p:nvPicPr>
        <p:blipFill>
          <a:blip r:embed="rId2"/>
          <a:srcRect l="27113" t="15547" b="6256"/>
          <a:stretch>
            <a:fillRect/>
          </a:stretch>
        </p:blipFill>
        <p:spPr>
          <a:xfrm>
            <a:off x="914400" y="2743200"/>
            <a:ext cx="18961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 rot="209926" flipV="1">
            <a:off x="3505200" y="4278313"/>
            <a:ext cx="5410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    </a:t>
            </a:r>
            <a:br>
              <a:rPr lang="ru-RU" sz="3200" b="1">
                <a:latin typeface="Times New Roman" pitchFamily="18" charset="0"/>
              </a:rPr>
            </a:br>
            <a:endParaRPr lang="ru-RU" sz="3200" b="1">
              <a:latin typeface="Times New Roman" pitchFamily="18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7696200" y="1143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4648200" y="4113213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2 вариант.</a:t>
            </a:r>
          </a:p>
        </p:txBody>
      </p:sp>
      <p:pic>
        <p:nvPicPr>
          <p:cNvPr id="19462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133600"/>
            <a:ext cx="55800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133600"/>
            <a:ext cx="55800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752600"/>
            <a:ext cx="2609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052513"/>
            <a:ext cx="298767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23850" y="0"/>
            <a:ext cx="7343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7933C"/>
                </a:solidFill>
              </a:rPr>
              <a:t>Выполните морфологический разбор глагола  </a:t>
            </a:r>
            <a:r>
              <a:rPr lang="ru-RU" sz="3600" b="1">
                <a:solidFill>
                  <a:srgbClr val="FF0000"/>
                </a:solidFill>
              </a:rPr>
              <a:t>улыбнулся </a:t>
            </a:r>
            <a:r>
              <a:rPr lang="ru-RU" sz="3600" b="1">
                <a:solidFill>
                  <a:srgbClr val="77933C"/>
                </a:solidFill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2408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Прочитайте! Спишите, вставляя пропущенные буквы. Расставьте </a:t>
            </a: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знаки</a:t>
            </a: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препинания. Определите спряжение глаголов. </a:t>
            </a:r>
            <a:r>
              <a:rPr lang="ru-RU" sz="2800" b="1"/>
              <a:t> </a:t>
            </a:r>
          </a:p>
          <a:p>
            <a:pPr>
              <a:defRPr/>
            </a:pPr>
            <a:r>
              <a:rPr lang="ru-RU" sz="3200" b="1"/>
              <a:t/>
            </a:r>
            <a:br>
              <a:rPr lang="ru-RU" sz="3200" b="1"/>
            </a:br>
            <a:endParaRPr lang="ru-RU" sz="3200" b="1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6" t="3477" r="16348" b="4349"/>
          <a:stretch>
            <a:fillRect/>
          </a:stretch>
        </p:blipFill>
        <p:spPr bwMode="auto">
          <a:xfrm>
            <a:off x="250825" y="2819400"/>
            <a:ext cx="2286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4114800" y="3357563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ndara" pitchFamily="34" charset="0"/>
              </a:rPr>
              <a:t>Зябн.т осинка</a:t>
            </a:r>
            <a:endParaRPr lang="en-US" sz="3200" b="1">
              <a:latin typeface="Candara" pitchFamily="34" charset="0"/>
            </a:endParaRPr>
          </a:p>
          <a:p>
            <a:r>
              <a:rPr lang="ru-RU" sz="3200" b="1">
                <a:latin typeface="Candara" pitchFamily="34" charset="0"/>
              </a:rPr>
              <a:t>Дрож.т  на ветру</a:t>
            </a:r>
          </a:p>
          <a:p>
            <a:r>
              <a:rPr lang="ru-RU" sz="3200" b="1">
                <a:latin typeface="Candara" pitchFamily="34" charset="0"/>
              </a:rPr>
              <a:t>Стын.т на солнышке</a:t>
            </a:r>
          </a:p>
          <a:p>
            <a:r>
              <a:rPr lang="ru-RU" sz="3200" b="1">
                <a:latin typeface="Candara" pitchFamily="34" charset="0"/>
              </a:rPr>
              <a:t>Мерзн.т в жар</a:t>
            </a:r>
            <a:r>
              <a:rPr lang="ru-RU" sz="3200" b="1">
                <a:latin typeface="Times New Roman" pitchFamily="18" charset="0"/>
              </a:rPr>
              <a:t>у.</a:t>
            </a:r>
            <a:br>
              <a:rPr lang="ru-RU" sz="3200" b="1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96863"/>
            <a:ext cx="7842250" cy="265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Соберите  пословицы. </a:t>
            </a:r>
          </a:p>
          <a:p>
            <a:pPr>
              <a:defRPr/>
            </a:pPr>
            <a:endParaRPr lang="ru-RU" sz="2800" b="1"/>
          </a:p>
          <a:p>
            <a:pPr>
              <a:defRPr/>
            </a:pPr>
            <a:r>
              <a:rPr lang="ru-RU" sz="2800" b="1"/>
              <a:t>Кто (не) работает, торопись делом.</a:t>
            </a:r>
          </a:p>
          <a:p>
            <a:pPr>
              <a:defRPr/>
            </a:pPr>
            <a:r>
              <a:rPr lang="en-US" sz="2800" b="1"/>
              <a:t>(</a:t>
            </a:r>
            <a:r>
              <a:rPr lang="ru-RU" sz="2800" b="1"/>
              <a:t>Не</a:t>
            </a:r>
            <a:r>
              <a:rPr lang="en-US" sz="2800" b="1"/>
              <a:t>) </a:t>
            </a:r>
            <a:r>
              <a:rPr lang="ru-RU" sz="2800" b="1"/>
              <a:t>спеши языком, тот не ест.</a:t>
            </a:r>
          </a:p>
          <a:p>
            <a:pPr>
              <a:defRPr/>
            </a:pPr>
            <a:r>
              <a:rPr lang="ru-RU" sz="2800" b="1"/>
              <a:t>Правда в огне (не) горит, чего (не) знаем.</a:t>
            </a:r>
          </a:p>
          <a:p>
            <a:pPr>
              <a:defRPr/>
            </a:pPr>
            <a:r>
              <a:rPr lang="ru-RU" sz="2800" b="1"/>
              <a:t>Легко забыть то, и в воде (не) тонет.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6" t="3477" r="16348" b="4349"/>
          <a:stretch>
            <a:fillRect/>
          </a:stretch>
        </p:blipFill>
        <p:spPr bwMode="auto">
          <a:xfrm>
            <a:off x="611188" y="3213100"/>
            <a:ext cx="21558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1250927435_0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3FCEB"/>
              </a:clrFrom>
              <a:clrTo>
                <a:srgbClr val="F3FCEB">
                  <a:alpha val="0"/>
                </a:srgbClr>
              </a:clrTo>
            </a:clrChange>
          </a:blip>
          <a:srcRect b="16800"/>
          <a:stretch>
            <a:fillRect/>
          </a:stretch>
        </p:blipFill>
        <p:spPr bwMode="auto">
          <a:xfrm>
            <a:off x="5148263" y="3575050"/>
            <a:ext cx="38163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289</Words>
  <Application>Microsoft Office PowerPoint</Application>
  <PresentationFormat>Экран (4:3)</PresentationFormat>
  <Paragraphs>96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Calibri</vt:lpstr>
      <vt:lpstr>Comic Sans MS</vt:lpstr>
      <vt:lpstr>Candara</vt:lpstr>
      <vt:lpstr>Office Theme</vt:lpstr>
      <vt:lpstr>Русский  язык.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про глаголы</dc:title>
  <dc:creator>Галкина Н.В.</dc:creator>
  <cp:lastModifiedBy>777</cp:lastModifiedBy>
  <cp:revision>129</cp:revision>
  <dcterms:modified xsi:type="dcterms:W3CDTF">2012-01-27T18:41:25Z</dcterms:modified>
</cp:coreProperties>
</file>