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6" r:id="rId4"/>
    <p:sldId id="260" r:id="rId5"/>
    <p:sldId id="267" r:id="rId6"/>
    <p:sldId id="258" r:id="rId7"/>
    <p:sldId id="259" r:id="rId8"/>
    <p:sldId id="263" r:id="rId9"/>
    <p:sldId id="261" r:id="rId10"/>
    <p:sldId id="268" r:id="rId11"/>
    <p:sldId id="262" r:id="rId12"/>
    <p:sldId id="264" r:id="rId13"/>
    <p:sldId id="269" r:id="rId14"/>
    <p:sldId id="265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7" autoAdjust="0"/>
    <p:restoredTop sz="94660"/>
  </p:normalViewPr>
  <p:slideViewPr>
    <p:cSldViewPr>
      <p:cViewPr varScale="1">
        <p:scale>
          <a:sx n="65" d="100"/>
          <a:sy n="65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5EF9E9F-8D2A-4CC0-958F-006667C582B3}" type="datetimeFigureOut">
              <a:rPr lang="ru-RU" smtClean="0"/>
              <a:pPr/>
              <a:t>17.01.2012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FEF5296-AAE7-4072-BB5F-346B1704BFC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bse.sci-lib.com/article063673.html" TargetMode="External"/><Relationship Id="rId2" Type="http://schemas.openxmlformats.org/officeDocument/2006/relationships/hyperlink" Target="http://ru.wikipedia.org/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oteple.ru/page.164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3000372"/>
            <a:ext cx="7696224" cy="2867028"/>
          </a:xfrm>
        </p:spPr>
        <p:txBody>
          <a:bodyPr/>
          <a:lstStyle/>
          <a:p>
            <a:r>
              <a:rPr lang="ru-RU" dirty="0" smtClean="0"/>
              <a:t>Конвекция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по физике</a:t>
            </a:r>
            <a:endParaRPr lang="ru-RU" dirty="0"/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Вынужденная </a:t>
            </a:r>
            <a:r>
              <a:rPr lang="ru-RU" dirty="0" smtClean="0"/>
              <a:t>конвекция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http://www.physics.arizona.edu/~thews/reu/Convection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0" y="4000500"/>
            <a:ext cx="4286250" cy="2857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Вынужденная конвекция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2648" y="1600200"/>
            <a:ext cx="6745434" cy="44958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При </a:t>
            </a:r>
            <a:r>
              <a:rPr lang="ru-RU" sz="3200" i="1" dirty="0" smtClean="0"/>
              <a:t>вынужденной конвекции</a:t>
            </a:r>
            <a:r>
              <a:rPr lang="ru-RU" sz="3200" dirty="0" smtClean="0"/>
              <a:t> перемещение вещества обусловлено действием каких-то внешних сил (насос, лопасти вентилятора и т. п.). </a:t>
            </a:r>
          </a:p>
          <a:p>
            <a:r>
              <a:rPr lang="ru-RU" sz="3200" dirty="0" smtClean="0"/>
              <a:t>Она применяется, когда естественная конвекция является недостаточно эффективной.</a:t>
            </a:r>
            <a:endParaRPr lang="ru-RU" sz="3200" dirty="0"/>
          </a:p>
        </p:txBody>
      </p:sp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Конвекция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Конвекцией также называют перенос теплоты, массы или электрических зарядов движущейся средой.</a:t>
            </a:r>
            <a:endParaRPr lang="ru-RU" sz="4800" dirty="0"/>
          </a:p>
        </p:txBody>
      </p:sp>
      <p:pic>
        <p:nvPicPr>
          <p:cNvPr id="58370" name="Picture 2" descr="http://upload.wikimedia.org/wikipedia/commons/thumb/f/f5/ConvectionCells.svg/300px-ConvectionCells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4572008"/>
            <a:ext cx="3188913" cy="206216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71544"/>
          </a:xfrm>
        </p:spPr>
        <p:txBody>
          <a:bodyPr>
            <a:noAutofit/>
          </a:bodyPr>
          <a:lstStyle/>
          <a:p>
            <a:r>
              <a:rPr lang="ru-RU" sz="3600" dirty="0" smtClean="0"/>
              <a:t>Виды конвекций по причине появления</a:t>
            </a:r>
            <a:endParaRPr lang="ru-RU" sz="3600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Виды конвекции по причине появления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158" y="1589567"/>
            <a:ext cx="2857520" cy="248237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     </a:t>
            </a:r>
            <a:r>
              <a:rPr lang="ru-RU" b="1" u="sng" dirty="0" smtClean="0"/>
              <a:t>Термогравитационная конвекция</a:t>
            </a:r>
            <a:r>
              <a:rPr lang="ru-RU" b="1" dirty="0" smtClean="0"/>
              <a:t> </a:t>
            </a:r>
            <a:r>
              <a:rPr lang="ru-RU" dirty="0" smtClean="0"/>
              <a:t>— обычная, под действием разности температур в поле гравитации, из-за силы Архимеда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5929322" y="1857364"/>
            <a:ext cx="3087531" cy="183943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 smtClean="0"/>
              <a:t>      </a:t>
            </a:r>
            <a:r>
              <a:rPr lang="ru-RU" b="1" u="sng" dirty="0" smtClean="0"/>
              <a:t>Термокапиллярная конвекция</a:t>
            </a:r>
            <a:r>
              <a:rPr lang="ru-RU" dirty="0" smtClean="0"/>
              <a:t> — под действием сил поверхностного натяжения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571868" y="3429000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u="sng" dirty="0" smtClean="0"/>
              <a:t>Конвекция</a:t>
            </a:r>
            <a:endParaRPr lang="ru-RU" sz="3200" b="1" u="sng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 flipH="1" flipV="1">
            <a:off x="5572132" y="2928934"/>
            <a:ext cx="571504" cy="57150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10800000">
            <a:off x="3286116" y="3143248"/>
            <a:ext cx="500066" cy="28575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3357554" y="3286124"/>
            <a:ext cx="2500330" cy="1071570"/>
          </a:xfrm>
          <a:prstGeom prst="ellipse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57158" y="4071942"/>
            <a:ext cx="25717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Концентрационная конвекция</a:t>
            </a:r>
            <a:r>
              <a:rPr lang="ru-RU" dirty="0"/>
              <a:t> — под действием градиента концентрации растворённого вещества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 rot="10800000" flipV="1">
            <a:off x="2643174" y="4000504"/>
            <a:ext cx="785818" cy="35719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214678" y="5072074"/>
            <a:ext cx="307183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Термомагнитная конвекция</a:t>
            </a:r>
            <a:r>
              <a:rPr lang="ru-RU" dirty="0"/>
              <a:t> — в магнитных жидкостях под действием магнитного поля в поле гравитации.</a:t>
            </a:r>
          </a:p>
        </p:txBody>
      </p:sp>
      <p:cxnSp>
        <p:nvCxnSpPr>
          <p:cNvPr id="22" name="Прямая со стрелкой 21"/>
          <p:cNvCxnSpPr>
            <a:stCxn id="13" idx="4"/>
          </p:cNvCxnSpPr>
          <p:nvPr/>
        </p:nvCxnSpPr>
        <p:spPr>
          <a:xfrm rot="5400000">
            <a:off x="4232670" y="4697025"/>
            <a:ext cx="714380" cy="35719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215042" y="4357694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/>
              <a:t>Гранулярная </a:t>
            </a:r>
            <a:r>
              <a:rPr lang="ru-RU" b="1" u="sng" dirty="0" smtClean="0"/>
              <a:t>конвекция</a:t>
            </a:r>
            <a:r>
              <a:rPr lang="ru-RU" dirty="0"/>
              <a:t> </a:t>
            </a:r>
            <a:r>
              <a:rPr lang="ru-RU" dirty="0" smtClean="0"/>
              <a:t>— в</a:t>
            </a:r>
            <a:r>
              <a:rPr lang="ru-RU" dirty="0"/>
              <a:t> сыпучих неоднородных средах</a:t>
            </a: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5786446" y="4071942"/>
            <a:ext cx="500066" cy="35719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Материал был взят с сайтов: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1000100" y="1752600"/>
            <a:ext cx="7762900" cy="44196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400" dirty="0" smtClean="0">
                <a:hlinkClick r:id="rId2"/>
              </a:rPr>
              <a:t>http://ru.wikipedia.org</a:t>
            </a:r>
            <a:endParaRPr lang="ru-RU" sz="4400" dirty="0" smtClean="0"/>
          </a:p>
          <a:p>
            <a:r>
              <a:rPr lang="en-US" sz="4400" dirty="0" smtClean="0">
                <a:hlinkClick r:id="rId3"/>
              </a:rPr>
              <a:t>http://bse.sci-lib.com/article063673.html</a:t>
            </a:r>
            <a:endParaRPr lang="ru-RU" sz="4400" dirty="0" smtClean="0"/>
          </a:p>
          <a:p>
            <a:r>
              <a:rPr lang="en-US" sz="4400" dirty="0" smtClean="0">
                <a:hlinkClick r:id="rId4"/>
              </a:rPr>
              <a:t>http://www.oteple.ru/page.164.html</a:t>
            </a:r>
            <a:endParaRPr lang="ru-RU" sz="4400" dirty="0" smtClean="0"/>
          </a:p>
          <a:p>
            <a:pPr>
              <a:buNone/>
            </a:pPr>
            <a:endParaRPr lang="ru-RU" sz="2800" dirty="0"/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2.gstatic.com/images?q=tbn:ANd9GcRLFuHnEDvC486QiN7SXXpX_xjxbV-oZoGECtL6RV_roU1gprsYFz7Y5Slkj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2819" y="3644871"/>
            <a:ext cx="4441181" cy="3213129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Что такое конвекция?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Конвекция</a:t>
            </a:r>
            <a:r>
              <a:rPr lang="ru-RU" dirty="0" smtClean="0"/>
              <a:t> (от лат. </a:t>
            </a:r>
            <a:r>
              <a:rPr lang="ru-RU" dirty="0" err="1" smtClean="0"/>
              <a:t>convectio</a:t>
            </a:r>
            <a:r>
              <a:rPr lang="ru-RU" dirty="0" smtClean="0"/>
              <a:t> - принесение, доставка)</a:t>
            </a:r>
          </a:p>
          <a:p>
            <a:r>
              <a:rPr lang="ru-RU" sz="4000" dirty="0" smtClean="0"/>
              <a:t>Это перенос теплоты в жидкостях, газах или сыпучих средах потоками вещества. </a:t>
            </a:r>
            <a:endParaRPr lang="ru-RU" sz="4000" dirty="0"/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конвекций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Конвекций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half" idx="3"/>
          </p:nvPr>
        </p:nvSpPr>
        <p:spPr>
          <a:xfrm>
            <a:off x="571472" y="1752600"/>
            <a:ext cx="8115328" cy="640080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Выделяют два вида конвекций</a:t>
            </a:r>
            <a:endParaRPr lang="ru-RU" sz="4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71472" y="2786058"/>
            <a:ext cx="3886200" cy="3581400"/>
          </a:xfrm>
        </p:spPr>
        <p:txBody>
          <a:bodyPr>
            <a:normAutofit/>
          </a:bodyPr>
          <a:lstStyle/>
          <a:p>
            <a:r>
              <a:rPr lang="ru-RU" b="1" dirty="0" smtClean="0"/>
              <a:t>Естественная конвекция</a:t>
            </a:r>
            <a:r>
              <a:rPr lang="ru-RU" dirty="0" smtClean="0"/>
              <a:t>, которая возникает в веществе самопроизвольно при его неравномерном нагревании в поле тяготения.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4"/>
          </p:nvPr>
        </p:nvSpPr>
        <p:spPr>
          <a:xfrm>
            <a:off x="4786314" y="2786058"/>
            <a:ext cx="4029076" cy="3786214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Вынужденная (принудительная) конвекция</a:t>
            </a:r>
            <a:r>
              <a:rPr lang="ru-RU" i="1" dirty="0" smtClean="0"/>
              <a:t>, при которой</a:t>
            </a:r>
            <a:r>
              <a:rPr lang="ru-RU" dirty="0" smtClean="0"/>
              <a:t> перемещение вещества обусловлено действием каких-то внешних сил (насос, лопасти вентилятора и т. п.).</a:t>
            </a:r>
            <a:endParaRPr lang="ru-RU" dirty="0"/>
          </a:p>
        </p:txBody>
      </p:sp>
      <p:cxnSp>
        <p:nvCxnSpPr>
          <p:cNvPr id="13" name="Прямая со стрелкой 12"/>
          <p:cNvCxnSpPr/>
          <p:nvPr/>
        </p:nvCxnSpPr>
        <p:spPr>
          <a:xfrm rot="5400000">
            <a:off x="1821637" y="260746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7" idx="0"/>
          </p:cNvCxnSpPr>
          <p:nvPr/>
        </p:nvCxnSpPr>
        <p:spPr>
          <a:xfrm rot="16200000" flipH="1">
            <a:off x="6615120" y="2600326"/>
            <a:ext cx="357190" cy="14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Естественная конвекция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http://www.esrl.noaa.gov/psd/outreach/education/science/convection/img/AtmosCarto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357562"/>
            <a:ext cx="4572000" cy="339413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Естественная конвекция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4429156" cy="5257800"/>
          </a:xfrm>
        </p:spPr>
        <p:txBody>
          <a:bodyPr>
            <a:normAutofit/>
          </a:bodyPr>
          <a:lstStyle/>
          <a:p>
            <a:r>
              <a:rPr lang="ru-RU" dirty="0" smtClean="0"/>
              <a:t>При такой конвекции нижние слои вещества нагреваются, становятся легче и всплывают, а верхние слои, наоборот, остывают, становятся тяжелее и опускаются вниз, после чего процесс повторяется снова и снова. </a:t>
            </a:r>
            <a:endParaRPr lang="ru-RU" dirty="0"/>
          </a:p>
        </p:txBody>
      </p:sp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Естественная конвекция		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При некоторых условиях процесс перемешивания самоорганизуется в структуру отдельных вихрей и получается более или менее правильная решётка из конвекционных ячеек.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Примеры естественной конвекции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7346" name="Picture 2" descr="http://www.free-online-private-pilot-ground-school.com/images/sea-land-breeze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1571612"/>
            <a:ext cx="7474976" cy="528638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Примеры естественной конвекции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Естественной конвекции обязаны многие атмосферные явления, в том числе, образование облаков. </a:t>
            </a:r>
          </a:p>
          <a:p>
            <a:r>
              <a:rPr lang="ru-RU" dirty="0" smtClean="0"/>
              <a:t>Благодаря тому же явлению движутся тектонические плиты. </a:t>
            </a:r>
          </a:p>
          <a:p>
            <a:r>
              <a:rPr lang="ru-RU" dirty="0" smtClean="0"/>
              <a:t>Конвекция ответственна за появление гранул на Солнце.</a:t>
            </a:r>
            <a:endParaRPr lang="ru-RU" dirty="0"/>
          </a:p>
        </p:txBody>
      </p:sp>
    </p:spTree>
  </p:cSld>
  <p:clrMapOvr>
    <a:masterClrMapping/>
  </p:clrMapOvr>
  <p:transition spd="med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</TotalTime>
  <Words>135</Words>
  <Application>Microsoft Office PowerPoint</Application>
  <PresentationFormat>Экран (4:3)</PresentationFormat>
  <Paragraphs>38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Конвекция</vt:lpstr>
      <vt:lpstr>Что такое конвекция?</vt:lpstr>
      <vt:lpstr>Виды конвекций</vt:lpstr>
      <vt:lpstr>Виды Конвекций</vt:lpstr>
      <vt:lpstr>Естественная конвекция</vt:lpstr>
      <vt:lpstr>Естественная конвекция</vt:lpstr>
      <vt:lpstr>Естественная конвекция  </vt:lpstr>
      <vt:lpstr>Примеры естественной конвекции</vt:lpstr>
      <vt:lpstr>Примеры естественной конвекции</vt:lpstr>
      <vt:lpstr>Вынужденная конвекция</vt:lpstr>
      <vt:lpstr>Вынужденная конвекция</vt:lpstr>
      <vt:lpstr>Конвекция</vt:lpstr>
      <vt:lpstr>Виды конвекций по причине появления</vt:lpstr>
      <vt:lpstr>Виды конвекции по причине появления </vt:lpstr>
      <vt:lpstr>Материал был взят с сайтов: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Конвекция</dc:title>
  <dc:creator>Lama</dc:creator>
  <cp:lastModifiedBy>Тамара</cp:lastModifiedBy>
  <cp:revision>9</cp:revision>
  <dcterms:created xsi:type="dcterms:W3CDTF">2011-12-13T21:03:32Z</dcterms:created>
  <dcterms:modified xsi:type="dcterms:W3CDTF">2012-01-17T06:53:59Z</dcterms:modified>
</cp:coreProperties>
</file>