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78" r:id="rId11"/>
    <p:sldId id="279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 varScale="1">
        <p:scale>
          <a:sx n="69" d="100"/>
          <a:sy n="69" d="100"/>
        </p:scale>
        <p:origin x="-516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27362-7390-45BC-BDEE-CD75D3F6AE35}" type="datetimeFigureOut">
              <a:rPr lang="ru-RU"/>
              <a:pPr>
                <a:defRPr/>
              </a:pPr>
              <a:t>20.06.2012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A68AD-06D1-4197-ADD5-160195F0D3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AB927-F794-410E-9BD8-DA83C5F3110D}" type="datetimeFigureOut">
              <a:rPr lang="ru-RU"/>
              <a:pPr>
                <a:defRPr/>
              </a:pPr>
              <a:t>20.06.2012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E49DE-AA3A-4878-BF3F-1860671553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EA150-B7F4-4C8E-B1E0-877F6855E28B}" type="datetimeFigureOut">
              <a:rPr lang="ru-RU"/>
              <a:pPr>
                <a:defRPr/>
              </a:pPr>
              <a:t>20.06.2012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FF86E-B02F-4D45-86E5-8B3EBBF40F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78B3D-5B26-4118-B3D6-770E074508FD}" type="datetimeFigureOut">
              <a:rPr lang="ru-RU"/>
              <a:pPr>
                <a:defRPr/>
              </a:pPr>
              <a:t>20.06.2012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70929-A226-43AC-A21C-FBF8627206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2C75B-85DD-4B30-ADB9-3EBE38969A64}" type="datetimeFigureOut">
              <a:rPr lang="ru-RU"/>
              <a:pPr>
                <a:defRPr/>
              </a:pPr>
              <a:t>20.06.2012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DE695-1FBD-450B-BDB7-2A918DE1E6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57139-47A4-4241-A247-436DCECA1216}" type="datetimeFigureOut">
              <a:rPr lang="ru-RU"/>
              <a:pPr>
                <a:defRPr/>
              </a:pPr>
              <a:t>20.06.2012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8599D-B35A-4631-AD45-808B875C41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FBA77-A5B3-470F-9F75-3317D53E0552}" type="datetimeFigureOut">
              <a:rPr lang="ru-RU"/>
              <a:pPr>
                <a:defRPr/>
              </a:pPr>
              <a:t>20.06.2012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EA072-F4E2-48AA-BF03-B9BBF3C582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BEE51-D83C-4AC4-9574-4960BB7CF44C}" type="datetimeFigureOut">
              <a:rPr lang="ru-RU"/>
              <a:pPr>
                <a:defRPr/>
              </a:pPr>
              <a:t>20.06.2012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9F92E-8321-4498-A8FE-2CD7D14B18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DED5C-C292-419D-9D50-B4966407FF57}" type="datetimeFigureOut">
              <a:rPr lang="ru-RU"/>
              <a:pPr>
                <a:defRPr/>
              </a:pPr>
              <a:t>20.06.2012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3E102-5679-4762-B789-417BE5E581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0DE89-08EF-487E-9404-2E91A6B67D2B}" type="datetimeFigureOut">
              <a:rPr lang="ru-RU"/>
              <a:pPr>
                <a:defRPr/>
              </a:pPr>
              <a:t>20.06.2012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5C7E5-B0C2-4D1F-ADBF-E65237245B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96788-4372-43AC-9E42-9F25960BE171}" type="datetimeFigureOut">
              <a:rPr lang="ru-RU"/>
              <a:pPr>
                <a:defRPr/>
              </a:pPr>
              <a:t>20.06.2012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7DD78-1AA1-4053-8FF6-954DDFE7D8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C7EDD53-7D4B-4D26-B968-25FFD6DA7D6E}" type="datetimeFigureOut">
              <a:rPr lang="ru-RU"/>
              <a:pPr>
                <a:defRPr/>
              </a:pPr>
              <a:t>20.06.2012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55BFFF-D0D5-403C-BCB3-89F36470CC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3" r:id="rId4"/>
    <p:sldLayoutId id="2147483687" r:id="rId5"/>
    <p:sldLayoutId id="2147483682" r:id="rId6"/>
    <p:sldLayoutId id="2147483688" r:id="rId7"/>
    <p:sldLayoutId id="2147483689" r:id="rId8"/>
    <p:sldLayoutId id="2147483690" r:id="rId9"/>
    <p:sldLayoutId id="2147483681" r:id="rId10"/>
    <p:sldLayoutId id="2147483691" r:id="rId11"/>
  </p:sldLayoutIdLst>
  <p:transition spd="med">
    <p:wipe dir="u"/>
  </p:transition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-785842"/>
            <a:ext cx="8929718" cy="428628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2000" dirty="0" smtClean="0"/>
              <a:t>КАГАКОВА Е.Г.</a:t>
            </a:r>
            <a:br>
              <a:rPr lang="ru-RU" sz="2000" dirty="0" smtClean="0"/>
            </a:br>
            <a:r>
              <a:rPr lang="ru-RU" sz="2000" dirty="0" smtClean="0"/>
              <a:t>МБОУ СОШ №12 г. Смоленска</a:t>
            </a:r>
            <a:br>
              <a:rPr lang="ru-RU" sz="20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4000" dirty="0" smtClean="0"/>
              <a:t>УРОК - Конкурс по биологии в 8 классе по темам «Нервная система», «Кровь и кровообращение», </a:t>
            </a:r>
            <a:br>
              <a:rPr lang="ru-RU" sz="4000" dirty="0" smtClean="0"/>
            </a:br>
            <a:r>
              <a:rPr lang="ru-RU" sz="4000" dirty="0" smtClean="0"/>
              <a:t>«Опорно-двигательная система».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63" y="4071938"/>
            <a:ext cx="7896225" cy="2286000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Цели: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обобщить и систематизировать ранее полученные знания по темам «Нервная система», «Кровь и кровообращение», «</a:t>
            </a:r>
            <a:r>
              <a:rPr lang="ru-RU" dirty="0" err="1" smtClean="0"/>
              <a:t>Опорно</a:t>
            </a:r>
            <a:r>
              <a:rPr lang="ru-RU" dirty="0" smtClean="0"/>
              <a:t> - двигательная система»;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развивать познавательные способности учащихся, умение сравнивать, обобщать, анализировать.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/>
              <a:t>«ТЕМА - ТЕРМИН»</a:t>
            </a:r>
            <a:endParaRPr lang="ru-RU" dirty="0"/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endParaRPr lang="ru-RU" b="1" smtClean="0"/>
          </a:p>
          <a:p>
            <a:pPr algn="ctr"/>
            <a:r>
              <a:rPr lang="ru-RU" sz="4000" b="1" smtClean="0"/>
              <a:t>ТЕМА «Кровь и кровообращение».</a:t>
            </a:r>
            <a:endParaRPr lang="ru-RU" sz="4000" smtClean="0"/>
          </a:p>
          <a:p>
            <a:pPr algn="ctr"/>
            <a:r>
              <a:rPr lang="ru-RU" sz="4000" b="1" smtClean="0"/>
              <a:t>ТЕМА «Нервная система»</a:t>
            </a:r>
            <a:endParaRPr lang="ru-RU" sz="4000" smtClean="0"/>
          </a:p>
          <a:p>
            <a:pPr algn="ctr"/>
            <a:r>
              <a:rPr lang="ru-RU" sz="4000" b="1" smtClean="0"/>
              <a:t>ТЕМА «Опорно-двигательная система».</a:t>
            </a:r>
            <a:endParaRPr lang="ru-RU" sz="4000" smtClean="0"/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/>
              <a:t>«ТЕМА - ТЕРМИН»</a:t>
            </a:r>
            <a:endParaRPr lang="ru-RU" dirty="0"/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429250"/>
          </a:xfrm>
        </p:spPr>
        <p:txBody>
          <a:bodyPr/>
          <a:lstStyle/>
          <a:p>
            <a:pPr algn="ctr"/>
            <a:r>
              <a:rPr lang="ru-RU" b="1" smtClean="0"/>
              <a:t>ТЕМА «Кровь и кровообращение».</a:t>
            </a:r>
            <a:endParaRPr lang="ru-RU" smtClean="0"/>
          </a:p>
          <a:p>
            <a:pPr algn="ctr">
              <a:buFont typeface="Wingdings 2" pitchFamily="18" charset="2"/>
              <a:buNone/>
            </a:pPr>
            <a:r>
              <a:rPr lang="ru-RU" smtClean="0"/>
              <a:t>Эритроцит, фибриноген, фагоцитоз, автоматия, гемоглобин, сыворотка</a:t>
            </a:r>
          </a:p>
          <a:p>
            <a:pPr algn="ctr"/>
            <a:r>
              <a:rPr lang="ru-RU" b="1" smtClean="0"/>
              <a:t>ТЕМА «Нервная система»</a:t>
            </a:r>
            <a:endParaRPr lang="ru-RU" smtClean="0"/>
          </a:p>
          <a:p>
            <a:pPr algn="ctr">
              <a:buFont typeface="Wingdings 2" pitchFamily="18" charset="2"/>
              <a:buNone/>
            </a:pPr>
            <a:r>
              <a:rPr lang="ru-RU" smtClean="0"/>
              <a:t>Рефлекс, нейрон, аксон, дендрит, блуждающий, миелиновая</a:t>
            </a:r>
          </a:p>
          <a:p>
            <a:r>
              <a:rPr lang="ru-RU" b="1" smtClean="0"/>
              <a:t>ТЕМА «Опорно-двигательная система».</a:t>
            </a:r>
            <a:endParaRPr lang="ru-RU" smtClean="0"/>
          </a:p>
          <a:p>
            <a:pPr algn="ctr">
              <a:buFont typeface="Wingdings 2" pitchFamily="18" charset="2"/>
              <a:buNone/>
            </a:pPr>
            <a:r>
              <a:rPr lang="ru-RU" smtClean="0"/>
              <a:t>Сустав, вертлужная, связка, рахит, фаланга, атлант.</a:t>
            </a:r>
          </a:p>
          <a:p>
            <a:endParaRPr lang="ru-RU" smtClean="0"/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285992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КОНКУРС 5. «Найди ошибку».</a:t>
            </a:r>
            <a:br>
              <a:rPr lang="ru-RU" b="1" dirty="0" smtClean="0"/>
            </a:br>
            <a:r>
              <a:rPr lang="ru-RU" dirty="0" smtClean="0"/>
              <a:t> </a:t>
            </a:r>
            <a:r>
              <a:rPr lang="ru-RU" sz="2700" dirty="0" smtClean="0"/>
              <a:t>На рисунках есть ошибки. Исправьте их, пользуйтесь при этом карточками с цифрами, которые находятся в конвертах на ваших столах.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00438"/>
            <a:ext cx="8858250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TextBox 4"/>
          <p:cNvSpPr txBox="1">
            <a:spLocks noChangeArrowheads="1"/>
          </p:cNvSpPr>
          <p:nvPr/>
        </p:nvSpPr>
        <p:spPr bwMode="auto">
          <a:xfrm>
            <a:off x="5857875" y="3714750"/>
            <a:ext cx="319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/>
              </a:rPr>
              <a:t>2</a:t>
            </a:r>
          </a:p>
        </p:txBody>
      </p:sp>
      <p:sp>
        <p:nvSpPr>
          <p:cNvPr id="24580" name="TextBox 5"/>
          <p:cNvSpPr txBox="1">
            <a:spLocks noChangeArrowheads="1"/>
          </p:cNvSpPr>
          <p:nvPr/>
        </p:nvSpPr>
        <p:spPr bwMode="auto">
          <a:xfrm>
            <a:off x="2714625" y="3714750"/>
            <a:ext cx="319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/>
              </a:rPr>
              <a:t>3</a:t>
            </a:r>
          </a:p>
        </p:txBody>
      </p:sp>
      <p:sp>
        <p:nvSpPr>
          <p:cNvPr id="24581" name="TextBox 6"/>
          <p:cNvSpPr txBox="1">
            <a:spLocks noChangeArrowheads="1"/>
          </p:cNvSpPr>
          <p:nvPr/>
        </p:nvSpPr>
        <p:spPr bwMode="auto">
          <a:xfrm>
            <a:off x="285750" y="3714750"/>
            <a:ext cx="319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/>
              </a:rPr>
              <a:t>1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500174"/>
            <a:ext cx="8229600" cy="1143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1 Носовая полость </a:t>
            </a:r>
            <a:br>
              <a:rPr lang="ru-RU" sz="2400" dirty="0" smtClean="0"/>
            </a:br>
            <a:r>
              <a:rPr lang="ru-RU" sz="2400" dirty="0" smtClean="0"/>
              <a:t>2. Носоглотка </a:t>
            </a:r>
            <a:br>
              <a:rPr lang="ru-RU" sz="2400" dirty="0" smtClean="0"/>
            </a:br>
            <a:r>
              <a:rPr lang="ru-RU" sz="2400" dirty="0" smtClean="0"/>
              <a:t>3.Гортань</a:t>
            </a:r>
            <a:br>
              <a:rPr lang="ru-RU" sz="2400" dirty="0" smtClean="0"/>
            </a:br>
            <a:r>
              <a:rPr lang="ru-RU" sz="2400" dirty="0" smtClean="0"/>
              <a:t>4.Бронх</a:t>
            </a:r>
            <a:br>
              <a:rPr lang="ru-RU" sz="2400" dirty="0" smtClean="0"/>
            </a:br>
            <a:r>
              <a:rPr lang="ru-RU" sz="2400" dirty="0" smtClean="0"/>
              <a:t>5.Альвеолы</a:t>
            </a:r>
            <a:br>
              <a:rPr lang="ru-RU" sz="2400" dirty="0" smtClean="0"/>
            </a:br>
            <a:r>
              <a:rPr lang="ru-RU" sz="2400" dirty="0" smtClean="0"/>
              <a:t>6.Трахея</a:t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75" y="133350"/>
            <a:ext cx="5214938" cy="66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TextBox 4"/>
          <p:cNvSpPr txBox="1">
            <a:spLocks noChangeArrowheads="1"/>
          </p:cNvSpPr>
          <p:nvPr/>
        </p:nvSpPr>
        <p:spPr bwMode="auto">
          <a:xfrm>
            <a:off x="5857875" y="92868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1</a:t>
            </a:r>
          </a:p>
        </p:txBody>
      </p:sp>
      <p:sp>
        <p:nvSpPr>
          <p:cNvPr id="25604" name="TextBox 6"/>
          <p:cNvSpPr txBox="1">
            <a:spLocks noChangeArrowheads="1"/>
          </p:cNvSpPr>
          <p:nvPr/>
        </p:nvSpPr>
        <p:spPr bwMode="auto">
          <a:xfrm>
            <a:off x="5500688" y="1143000"/>
            <a:ext cx="3190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/>
              </a:rPr>
              <a:t>2</a:t>
            </a:r>
          </a:p>
        </p:txBody>
      </p:sp>
      <p:sp>
        <p:nvSpPr>
          <p:cNvPr id="25605" name="TextBox 7"/>
          <p:cNvSpPr txBox="1">
            <a:spLocks noChangeArrowheads="1"/>
          </p:cNvSpPr>
          <p:nvPr/>
        </p:nvSpPr>
        <p:spPr bwMode="auto">
          <a:xfrm>
            <a:off x="5143500" y="1357313"/>
            <a:ext cx="319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/>
              </a:rPr>
              <a:t>3</a:t>
            </a:r>
          </a:p>
        </p:txBody>
      </p:sp>
      <p:sp>
        <p:nvSpPr>
          <p:cNvPr id="25606" name="TextBox 8"/>
          <p:cNvSpPr txBox="1">
            <a:spLocks noChangeArrowheads="1"/>
          </p:cNvSpPr>
          <p:nvPr/>
        </p:nvSpPr>
        <p:spPr bwMode="auto">
          <a:xfrm>
            <a:off x="4857750" y="1643063"/>
            <a:ext cx="319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/>
              </a:rPr>
              <a:t>4</a:t>
            </a:r>
          </a:p>
        </p:txBody>
      </p:sp>
      <p:sp>
        <p:nvSpPr>
          <p:cNvPr id="25607" name="TextBox 9"/>
          <p:cNvSpPr txBox="1">
            <a:spLocks noChangeArrowheads="1"/>
          </p:cNvSpPr>
          <p:nvPr/>
        </p:nvSpPr>
        <p:spPr bwMode="auto">
          <a:xfrm>
            <a:off x="5143500" y="2071688"/>
            <a:ext cx="319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/>
              </a:rPr>
              <a:t>5</a:t>
            </a:r>
          </a:p>
        </p:txBody>
      </p:sp>
      <p:sp>
        <p:nvSpPr>
          <p:cNvPr id="25608" name="TextBox 10"/>
          <p:cNvSpPr txBox="1">
            <a:spLocks noChangeArrowheads="1"/>
          </p:cNvSpPr>
          <p:nvPr/>
        </p:nvSpPr>
        <p:spPr bwMode="auto">
          <a:xfrm>
            <a:off x="4857750" y="2071688"/>
            <a:ext cx="319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/>
              </a:rPr>
              <a:t>6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432175" y="-792163"/>
            <a:ext cx="8789988" cy="4797426"/>
          </a:xfrm>
        </p:spPr>
      </p:pic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072063" y="171450"/>
            <a:ext cx="3357562" cy="6686550"/>
          </a:xfr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643313" y="6072188"/>
          <a:ext cx="1785937" cy="1214437"/>
        </p:xfrm>
        <a:graphic>
          <a:graphicData uri="http://schemas.openxmlformats.org/drawingml/2006/table">
            <a:tbl>
              <a:tblPr/>
              <a:tblGrid>
                <a:gridCol w="1785937"/>
              </a:tblGrid>
              <a:tr h="12144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ts val="13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AutoNum type="arabicPeriod" startAt="4"/>
                        <a:tabLst>
                          <a:tab pos="11271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/>
                          <a:cs typeface="Times New Roman" pitchFamily="18" charset="0"/>
                        </a:rPr>
                        <a:t>Локтевая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ts val="13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AutoNum type="arabicPeriod" startAt="4"/>
                        <a:tabLst>
                          <a:tab pos="11271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/>
                          <a:cs typeface="Times New Roman" pitchFamily="18" charset="0"/>
                        </a:rPr>
                        <a:t>Лучевая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ts val="13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AutoNum type="arabicPeriod" startAt="4"/>
                        <a:tabLst>
                          <a:tab pos="11271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/>
                          <a:cs typeface="Times New Roman" pitchFamily="18" charset="0"/>
                        </a:rPr>
                        <a:t>Кисть —</a:t>
                      </a:r>
                    </a:p>
                  </a:txBody>
                  <a:tcPr marL="24130" marR="2413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2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/>
              <a:t/>
            </a:r>
            <a:br>
              <a:rPr lang="ru-RU"/>
            </a:br>
            <a:endParaRPr lang="ru-RU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0" y="2214563"/>
            <a:ext cx="3929063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Franklin Gothic Book"/>
              </a:rPr>
              <a:t>Думаем,</a:t>
            </a:r>
          </a:p>
          <a:p>
            <a:r>
              <a:rPr lang="ru-RU" sz="3200">
                <a:latin typeface="Franklin Gothic Book"/>
              </a:rPr>
              <a:t> думаем….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8" presetClass="entr" presetSubtype="16" fill="hold" grpId="0" nodeType="after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00174"/>
            <a:ext cx="8686800" cy="8382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/>
              <a:t>1.Правое предсердие</a:t>
            </a:r>
            <a:br>
              <a:rPr lang="ru-RU" sz="2800" dirty="0" smtClean="0"/>
            </a:br>
            <a:r>
              <a:rPr lang="ru-RU" sz="2800" dirty="0" smtClean="0"/>
              <a:t>2.Левое предсердие</a:t>
            </a:r>
            <a:br>
              <a:rPr lang="ru-RU" sz="2800" dirty="0" smtClean="0"/>
            </a:br>
            <a:r>
              <a:rPr lang="ru-RU" sz="2800" dirty="0" smtClean="0"/>
              <a:t>3. Створчатые </a:t>
            </a:r>
            <a:r>
              <a:rPr lang="ru-RU" sz="2800" dirty="0" err="1" smtClean="0"/>
              <a:t>кл</a:t>
            </a:r>
            <a:r>
              <a:rPr lang="ru-RU" sz="2800" dirty="0" smtClean="0"/>
              <a:t>.</a:t>
            </a:r>
            <a:br>
              <a:rPr lang="ru-RU" sz="2800" dirty="0" smtClean="0"/>
            </a:br>
            <a:r>
              <a:rPr lang="ru-RU" sz="2800" dirty="0" smtClean="0"/>
              <a:t>4.Полулунные </a:t>
            </a:r>
            <a:r>
              <a:rPr lang="ru-RU" sz="2800" dirty="0" err="1" smtClean="0"/>
              <a:t>кл</a:t>
            </a:r>
            <a:r>
              <a:rPr lang="ru-RU" sz="2800" dirty="0" smtClean="0"/>
              <a:t>.</a:t>
            </a:r>
            <a:br>
              <a:rPr lang="ru-RU" sz="2800" dirty="0" smtClean="0"/>
            </a:br>
            <a:r>
              <a:rPr lang="ru-RU" sz="2800" dirty="0" smtClean="0"/>
              <a:t>5.Левый желудочек</a:t>
            </a:r>
            <a:br>
              <a:rPr lang="ru-RU" sz="2800" dirty="0" smtClean="0"/>
            </a:br>
            <a:r>
              <a:rPr lang="ru-RU" sz="2800" dirty="0" smtClean="0"/>
              <a:t>6.Правый желудочек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27650" name="TextBox 3"/>
          <p:cNvSpPr txBox="1">
            <a:spLocks noChangeArrowheads="1"/>
          </p:cNvSpPr>
          <p:nvPr/>
        </p:nvSpPr>
        <p:spPr bwMode="auto">
          <a:xfrm>
            <a:off x="7000875" y="2143125"/>
            <a:ext cx="319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/>
              </a:rPr>
              <a:t>2</a:t>
            </a:r>
          </a:p>
        </p:txBody>
      </p:sp>
      <p:sp>
        <p:nvSpPr>
          <p:cNvPr id="27651" name="TextBox 4"/>
          <p:cNvSpPr txBox="1">
            <a:spLocks noChangeArrowheads="1"/>
          </p:cNvSpPr>
          <p:nvPr/>
        </p:nvSpPr>
        <p:spPr bwMode="auto">
          <a:xfrm>
            <a:off x="5429250" y="2214563"/>
            <a:ext cx="319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/>
              </a:rPr>
              <a:t>1</a:t>
            </a:r>
          </a:p>
        </p:txBody>
      </p:sp>
      <p:sp>
        <p:nvSpPr>
          <p:cNvPr id="27652" name="TextBox 5"/>
          <p:cNvSpPr txBox="1">
            <a:spLocks noChangeArrowheads="1"/>
          </p:cNvSpPr>
          <p:nvPr/>
        </p:nvSpPr>
        <p:spPr bwMode="auto">
          <a:xfrm>
            <a:off x="5429250" y="5286375"/>
            <a:ext cx="214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3</a:t>
            </a:r>
          </a:p>
        </p:txBody>
      </p:sp>
      <p:sp>
        <p:nvSpPr>
          <p:cNvPr id="27653" name="TextBox 6"/>
          <p:cNvSpPr txBox="1">
            <a:spLocks noChangeArrowheads="1"/>
          </p:cNvSpPr>
          <p:nvPr/>
        </p:nvSpPr>
        <p:spPr bwMode="auto">
          <a:xfrm flipH="1">
            <a:off x="6357938" y="3429000"/>
            <a:ext cx="79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4</a:t>
            </a:r>
          </a:p>
        </p:txBody>
      </p:sp>
      <p:cxnSp>
        <p:nvCxnSpPr>
          <p:cNvPr id="13" name="Прямая со стрелкой 12"/>
          <p:cNvCxnSpPr>
            <a:stCxn id="27653" idx="2"/>
          </p:cNvCxnSpPr>
          <p:nvPr/>
        </p:nvCxnSpPr>
        <p:spPr>
          <a:xfrm rot="5400000">
            <a:off x="6312694" y="3772694"/>
            <a:ext cx="58737" cy="1111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27653" idx="3"/>
          </p:cNvCxnSpPr>
          <p:nvPr/>
        </p:nvCxnSpPr>
        <p:spPr>
          <a:xfrm rot="10800000">
            <a:off x="6357938" y="3357563"/>
            <a:ext cx="1587" cy="255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56" name="TextBox 15"/>
          <p:cNvSpPr txBox="1">
            <a:spLocks noChangeArrowheads="1"/>
          </p:cNvSpPr>
          <p:nvPr/>
        </p:nvSpPr>
        <p:spPr bwMode="auto">
          <a:xfrm>
            <a:off x="7215188" y="3357563"/>
            <a:ext cx="3190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/>
              </a:rPr>
              <a:t>5</a:t>
            </a:r>
          </a:p>
        </p:txBody>
      </p:sp>
      <p:sp>
        <p:nvSpPr>
          <p:cNvPr id="27657" name="TextBox 16"/>
          <p:cNvSpPr txBox="1">
            <a:spLocks noChangeArrowheads="1"/>
          </p:cNvSpPr>
          <p:nvPr/>
        </p:nvSpPr>
        <p:spPr bwMode="auto">
          <a:xfrm>
            <a:off x="4572000" y="4429125"/>
            <a:ext cx="319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/>
              </a:rPr>
              <a:t>6</a:t>
            </a:r>
          </a:p>
        </p:txBody>
      </p:sp>
      <p:pic>
        <p:nvPicPr>
          <p:cNvPr id="276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3" y="1285875"/>
            <a:ext cx="4600575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9" name="TextBox 17"/>
          <p:cNvSpPr txBox="1">
            <a:spLocks noChangeArrowheads="1"/>
          </p:cNvSpPr>
          <p:nvPr/>
        </p:nvSpPr>
        <p:spPr bwMode="auto">
          <a:xfrm>
            <a:off x="5214938" y="3071813"/>
            <a:ext cx="3190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/>
              </a:rPr>
              <a:t>1</a:t>
            </a:r>
          </a:p>
        </p:txBody>
      </p:sp>
      <p:sp>
        <p:nvSpPr>
          <p:cNvPr id="27660" name="TextBox 18"/>
          <p:cNvSpPr txBox="1">
            <a:spLocks noChangeArrowheads="1"/>
          </p:cNvSpPr>
          <p:nvPr/>
        </p:nvSpPr>
        <p:spPr bwMode="auto">
          <a:xfrm>
            <a:off x="7072313" y="3000375"/>
            <a:ext cx="3190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/>
              </a:rPr>
              <a:t>2</a:t>
            </a:r>
          </a:p>
        </p:txBody>
      </p:sp>
      <p:cxnSp>
        <p:nvCxnSpPr>
          <p:cNvPr id="24" name="Прямая со стрелкой 23"/>
          <p:cNvCxnSpPr/>
          <p:nvPr/>
        </p:nvCxnSpPr>
        <p:spPr>
          <a:xfrm rot="16200000" flipV="1">
            <a:off x="6723856" y="3920332"/>
            <a:ext cx="71437" cy="88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62" name="TextBox 24"/>
          <p:cNvSpPr txBox="1">
            <a:spLocks noChangeArrowheads="1"/>
          </p:cNvSpPr>
          <p:nvPr/>
        </p:nvSpPr>
        <p:spPr bwMode="auto">
          <a:xfrm>
            <a:off x="6143625" y="4786313"/>
            <a:ext cx="319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/>
              </a:rPr>
              <a:t>4</a:t>
            </a:r>
          </a:p>
        </p:txBody>
      </p:sp>
      <p:cxnSp>
        <p:nvCxnSpPr>
          <p:cNvPr id="27" name="Прямая со стрелкой 26"/>
          <p:cNvCxnSpPr/>
          <p:nvPr/>
        </p:nvCxnSpPr>
        <p:spPr>
          <a:xfrm rot="16200000" flipV="1">
            <a:off x="6215062" y="4643438"/>
            <a:ext cx="214313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27662" idx="1"/>
          </p:cNvCxnSpPr>
          <p:nvPr/>
        </p:nvCxnSpPr>
        <p:spPr>
          <a:xfrm rot="10800000" flipV="1">
            <a:off x="6000750" y="4970463"/>
            <a:ext cx="142875" cy="301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65" name="TextBox 29"/>
          <p:cNvSpPr txBox="1">
            <a:spLocks noChangeArrowheads="1"/>
          </p:cNvSpPr>
          <p:nvPr/>
        </p:nvSpPr>
        <p:spPr bwMode="auto">
          <a:xfrm>
            <a:off x="6715125" y="4071938"/>
            <a:ext cx="319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/>
              </a:rPr>
              <a:t>3</a:t>
            </a:r>
          </a:p>
        </p:txBody>
      </p:sp>
      <p:sp>
        <p:nvSpPr>
          <p:cNvPr id="27666" name="TextBox 30"/>
          <p:cNvSpPr txBox="1">
            <a:spLocks noChangeArrowheads="1"/>
          </p:cNvSpPr>
          <p:nvPr/>
        </p:nvSpPr>
        <p:spPr bwMode="auto">
          <a:xfrm>
            <a:off x="7072313" y="4357688"/>
            <a:ext cx="3190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/>
              </a:rPr>
              <a:t>5</a:t>
            </a:r>
          </a:p>
        </p:txBody>
      </p:sp>
      <p:sp>
        <p:nvSpPr>
          <p:cNvPr id="27667" name="TextBox 31"/>
          <p:cNvSpPr txBox="1">
            <a:spLocks noChangeArrowheads="1"/>
          </p:cNvSpPr>
          <p:nvPr/>
        </p:nvSpPr>
        <p:spPr bwMode="auto">
          <a:xfrm>
            <a:off x="6572250" y="5000625"/>
            <a:ext cx="319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/>
              </a:rPr>
              <a:t>6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14313"/>
            <a:ext cx="3695700" cy="6643687"/>
          </a:xfrm>
        </p:spPr>
        <p:txBody>
          <a:bodyPr/>
          <a:lstStyle/>
          <a:p>
            <a:r>
              <a:rPr lang="ru-RU" smtClean="0"/>
              <a:t>1 .Капиллярное</a:t>
            </a:r>
          </a:p>
          <a:p>
            <a:endParaRPr lang="ru-RU" smtClean="0"/>
          </a:p>
          <a:p>
            <a:endParaRPr lang="ru-RU" smtClean="0"/>
          </a:p>
          <a:p>
            <a:endParaRPr lang="ru-RU" smtClean="0"/>
          </a:p>
          <a:p>
            <a:endParaRPr lang="ru-RU" smtClean="0"/>
          </a:p>
          <a:p>
            <a:r>
              <a:rPr lang="ru-RU" smtClean="0"/>
              <a:t>2. Артериальное</a:t>
            </a:r>
          </a:p>
          <a:p>
            <a:endParaRPr lang="ru-RU" smtClean="0"/>
          </a:p>
          <a:p>
            <a:endParaRPr lang="ru-RU" smtClean="0"/>
          </a:p>
          <a:p>
            <a:endParaRPr lang="ru-RU" smtClean="0"/>
          </a:p>
          <a:p>
            <a:endParaRPr lang="ru-RU" smtClean="0"/>
          </a:p>
          <a:p>
            <a:r>
              <a:rPr lang="ru-RU" smtClean="0"/>
              <a:t>3. Венозное</a:t>
            </a:r>
          </a:p>
          <a:p>
            <a:endParaRPr lang="ru-RU" smtClean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5" y="214313"/>
            <a:ext cx="29591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25" y="2357438"/>
            <a:ext cx="2786063" cy="204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7750" y="4857750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КОНКУРС 6. «Конкурс эрудитов».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969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8675" name="Picture 3" descr="C:\Documents and Settings\Ghetto WorkOut\Рабочий стол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71563"/>
            <a:ext cx="9144000" cy="578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550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sz="3600" b="1" dirty="0" smtClean="0"/>
              <a:t>Вопросы:</a:t>
            </a:r>
            <a:endParaRPr lang="ru-RU" sz="36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sz="4400" dirty="0" smtClean="0"/>
              <a:t>1.Папа римский Иннокентий 8, удрученный старостью, приказал</a:t>
            </a:r>
            <a:br>
              <a:rPr lang="ru-RU" sz="4400" dirty="0" smtClean="0"/>
            </a:br>
            <a:r>
              <a:rPr lang="ru-RU" sz="4400" dirty="0" smtClean="0"/>
              <a:t>влить себе кровь трех юношей. Это стало причиной его смерти.</a:t>
            </a:r>
            <a:br>
              <a:rPr lang="ru-RU" sz="4400" dirty="0" smtClean="0"/>
            </a:br>
            <a:r>
              <a:rPr lang="ru-RU" sz="4400" dirty="0" smtClean="0"/>
              <a:t>Почему?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sz="4400" dirty="0" smtClean="0"/>
              <a:t>2.После гибели Ю.А.Гагарина ученые установили, что он даже не успел испугаться. Как удалось это определить</a:t>
            </a:r>
            <a:r>
              <a:rPr lang="ru-RU" sz="4400" baseline="30000" dirty="0" smtClean="0"/>
              <a:t>?</a:t>
            </a:r>
            <a:endParaRPr lang="ru-RU" sz="4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sz="4400" dirty="0" smtClean="0"/>
              <a:t>З.В известном опыте итальянского ученого </a:t>
            </a:r>
            <a:r>
              <a:rPr lang="ru-RU" sz="4400" dirty="0" err="1" smtClean="0"/>
              <a:t>Моссо</a:t>
            </a:r>
            <a:r>
              <a:rPr lang="ru-RU" sz="4400" dirty="0" smtClean="0"/>
              <a:t> человека кладут на платформу очень чувствительных весов и уравновешивают их. Стоит испытуемому пошевелить пальцами ног, как стрелка прибора покажет, что та сторона платформы, где лежат ноги, опустилась, а при решении им сложной алгебраической задачи опускается другой конец платформы. Почему?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sz="4400" dirty="0" smtClean="0"/>
              <a:t>4.Почему у женщин, имеющих резус - отрицательный фактор (если у отца резус - фактор положительный), иногда возникают осложнения во время второй, третьей и последующих беременностей?</a:t>
            </a:r>
            <a:endParaRPr lang="ru-RU" sz="4400" dirty="0"/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214313"/>
            <a:ext cx="8848725" cy="5865812"/>
          </a:xfrm>
        </p:spPr>
        <p:txBody>
          <a:bodyPr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dirty="0" smtClean="0"/>
              <a:t>КОНКУРС 7. «Поле чудес».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В следующем конкурсе, наверное, много говорить не надо. Все вы хорошо знаете передачу «Поле чудес» и легко сможете сыграть в нее. Но необходимо сделать уточнение: команды называют буквы по очереди. За каждую правильно угаданную букву команда получа­ет 1 балл, и ей предоставляется право назвать следующую. Команда же, правильно назвавшая слово целиком, получает баллы за все еще не угаданные буквы плюс еще один балл. Итак, задание.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  <p:pic>
        <p:nvPicPr>
          <p:cNvPr id="1026" name="Picture 2" descr="C:\Documents and Settings\Ghetto WorkOut\Рабочий стол\f73dfff066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25" y="1000125"/>
            <a:ext cx="6858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0688" y="-646113"/>
            <a:ext cx="8242300" cy="1931988"/>
          </a:xfr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14500"/>
            <a:ext cx="8686800" cy="4525963"/>
          </a:xfrm>
        </p:spPr>
        <p:txBody>
          <a:bodyPr/>
          <a:lstStyle/>
          <a:p>
            <a:r>
              <a:rPr lang="ru-RU" smtClean="0"/>
              <a:t>Что всегда предшествует всем конкурсам? Ну, конечно, разминка. Кроссворд, который вам предлагается разгадать, и будет своеобразной разминкой, которая поможет настроиться на игру. Вам дается 10 минут.</a:t>
            </a:r>
          </a:p>
          <a:p>
            <a:r>
              <a:rPr lang="ru-RU" smtClean="0"/>
              <a:t> Одно правильно угаданное слово оценивается в один балл.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        			        Удачи! </a:t>
            </a:r>
          </a:p>
          <a:p>
            <a:endParaRPr lang="ru-RU" smtClean="0"/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Часть головного мозга, в которой происходит переключение нервных импульсов на гормональные сигналы…</a:t>
            </a: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Английский ученый, врач, который впервые объяснил циркуляцию крови в замкнутой системе кровообращения. Он слушал лекции Галилео Галилея по математике. Годы жизни 1578 - 1657.</a:t>
            </a:r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Наука, изучающая строение и функции кровеносной системы и ее болезни.</a:t>
            </a: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Содержимое 2"/>
          <p:cNvPicPr>
            <a:picLocks noGrp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66738" y="1500188"/>
            <a:ext cx="9442450" cy="6503987"/>
          </a:xfrm>
        </p:spPr>
      </p:pic>
    </p:spTree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</a:tblGrid>
              <a:tr h="403412"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1 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03412"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5</a:t>
                      </a:r>
                      <a:endParaRPr lang="ru-RU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03412"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03412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03412"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03412"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03412"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03412"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13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14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03412"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03412"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15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16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17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03412"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03412"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18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19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3412"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20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3412"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21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403412"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3412"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22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23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3412"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071688" y="357188"/>
            <a:ext cx="25003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Franklin Gothic Book"/>
              </a:rPr>
              <a:t> </a:t>
            </a:r>
            <a:r>
              <a:rPr lang="ru-RU" sz="2800">
                <a:latin typeface="Franklin Gothic Book"/>
              </a:rPr>
              <a:t>б   е    л     о   к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072063" y="357188"/>
            <a:ext cx="30718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Franklin Gothic Book"/>
              </a:rPr>
              <a:t>  д   и   а    б    е   т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1143000"/>
            <a:ext cx="3571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Franklin Gothic Book"/>
              </a:rPr>
              <a:t> н   и    к    о    т    и    н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143250" y="1571625"/>
            <a:ext cx="457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Franklin Gothic Book"/>
              </a:rPr>
              <a:t> </a:t>
            </a:r>
            <a:r>
              <a:rPr lang="ru-RU" sz="2800">
                <a:latin typeface="Franklin Gothic Book"/>
              </a:rPr>
              <a:t>а   д   р   е     н   а    л    и    н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071938" y="2357438"/>
            <a:ext cx="2000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Franklin Gothic Book"/>
              </a:rPr>
              <a:t> в    е    н   а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000250" y="2786063"/>
            <a:ext cx="2643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Franklin Gothic Book"/>
              </a:rPr>
              <a:t>  т    к    а   н   ь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0" y="3571875"/>
            <a:ext cx="4071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Franklin Gothic Book"/>
              </a:rPr>
              <a:t>  а  н   а    т     о    м   и   я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572000" y="3571875"/>
            <a:ext cx="3571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Franklin Gothic Book"/>
              </a:rPr>
              <a:t> а   р    т    е    р    и   я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500188" y="4357688"/>
            <a:ext cx="30718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Franklin Gothic Book"/>
              </a:rPr>
              <a:t>  с  к    е     л    е   т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072188" y="4786313"/>
            <a:ext cx="30718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Franklin Gothic Book"/>
              </a:rPr>
              <a:t>  л    ё   г    к    и   е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71750" y="5214938"/>
            <a:ext cx="3071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Franklin Gothic Book"/>
              </a:rPr>
              <a:t> т    р    а   х    е   я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0" y="6000750"/>
            <a:ext cx="2571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Franklin Gothic Book"/>
              </a:rPr>
              <a:t> а   с     т   м   а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071938" y="6000750"/>
            <a:ext cx="50720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Franklin Gothic Book"/>
              </a:rPr>
              <a:t>  т   у    б    е   р    к    у    л    е   з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857250" y="0"/>
            <a:ext cx="642938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Franklin Gothic Book"/>
              </a:rPr>
              <a:t>  м</a:t>
            </a:r>
          </a:p>
          <a:p>
            <a:pPr algn="ctr"/>
            <a:r>
              <a:rPr lang="ru-RU" sz="2400">
                <a:latin typeface="Franklin Gothic Book"/>
              </a:rPr>
              <a:t>  и</a:t>
            </a:r>
          </a:p>
          <a:p>
            <a:pPr algn="ctr"/>
            <a:r>
              <a:rPr lang="ru-RU" sz="2400">
                <a:latin typeface="Franklin Gothic Book"/>
              </a:rPr>
              <a:t>  о     </a:t>
            </a:r>
          </a:p>
          <a:p>
            <a:pPr algn="ctr"/>
            <a:r>
              <a:rPr lang="ru-RU" sz="2400">
                <a:latin typeface="Franklin Gothic Book"/>
              </a:rPr>
              <a:t>   </a:t>
            </a:r>
          </a:p>
          <a:p>
            <a:pPr algn="ctr"/>
            <a:r>
              <a:rPr lang="ru-RU" sz="2800">
                <a:latin typeface="Franklin Gothic Book"/>
              </a:rPr>
              <a:t>  а        </a:t>
            </a:r>
          </a:p>
          <a:p>
            <a:pPr algn="ctr"/>
            <a:r>
              <a:rPr lang="ru-RU" sz="2800">
                <a:latin typeface="Franklin Gothic Book"/>
              </a:rPr>
              <a:t>  р</a:t>
            </a:r>
          </a:p>
          <a:p>
            <a:pPr algn="ctr"/>
            <a:r>
              <a:rPr lang="ru-RU" sz="2800">
                <a:latin typeface="Franklin Gothic Book"/>
              </a:rPr>
              <a:t>  д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928938" y="0"/>
            <a:ext cx="642937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Franklin Gothic Book"/>
              </a:rPr>
              <a:t>  </a:t>
            </a:r>
            <a:r>
              <a:rPr lang="ru-RU" sz="2800">
                <a:latin typeface="Franklin Gothic Book"/>
              </a:rPr>
              <a:t>с</a:t>
            </a:r>
          </a:p>
          <a:p>
            <a:pPr algn="ctr"/>
            <a:endParaRPr lang="ru-RU" sz="2400">
              <a:latin typeface="Franklin Gothic Book"/>
            </a:endParaRPr>
          </a:p>
          <a:p>
            <a:pPr algn="ctr"/>
            <a:r>
              <a:rPr lang="ru-RU" sz="2400">
                <a:latin typeface="Franklin Gothic Book"/>
              </a:rPr>
              <a:t>  ю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500688" y="0"/>
            <a:ext cx="5715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Franklin Gothic Book"/>
              </a:rPr>
              <a:t>  </a:t>
            </a:r>
            <a:r>
              <a:rPr lang="ru-RU" sz="2800">
                <a:latin typeface="Franklin Gothic Book"/>
              </a:rPr>
              <a:t>ц</a:t>
            </a:r>
          </a:p>
          <a:p>
            <a:pPr algn="ctr"/>
            <a:r>
              <a:rPr lang="ru-RU" sz="2400">
                <a:latin typeface="Franklin Gothic Book"/>
              </a:rPr>
              <a:t>    </a:t>
            </a:r>
          </a:p>
          <a:p>
            <a:pPr algn="ctr"/>
            <a:r>
              <a:rPr lang="ru-RU" sz="2400">
                <a:latin typeface="Franklin Gothic Book"/>
              </a:rPr>
              <a:t>  </a:t>
            </a:r>
            <a:r>
              <a:rPr lang="ru-RU" sz="2800">
                <a:latin typeface="Franklin Gothic Book"/>
              </a:rPr>
              <a:t>н</a:t>
            </a:r>
          </a:p>
          <a:p>
            <a:pPr algn="ctr"/>
            <a:r>
              <a:rPr lang="ru-RU" sz="2400">
                <a:latin typeface="Franklin Gothic Book"/>
              </a:rPr>
              <a:t>  </a:t>
            </a:r>
            <a:r>
              <a:rPr lang="ru-RU" sz="2800">
                <a:latin typeface="Franklin Gothic Book"/>
              </a:rPr>
              <a:t>г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7072313" y="0"/>
            <a:ext cx="571500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Franklin Gothic Book"/>
              </a:rPr>
              <a:t>  п</a:t>
            </a:r>
          </a:p>
          <a:p>
            <a:pPr algn="ctr"/>
            <a:endParaRPr lang="ru-RU" sz="2400">
              <a:latin typeface="Franklin Gothic Book"/>
            </a:endParaRPr>
          </a:p>
          <a:p>
            <a:pPr algn="ctr"/>
            <a:r>
              <a:rPr lang="ru-RU" sz="2400">
                <a:latin typeface="Franklin Gothic Book"/>
              </a:rPr>
              <a:t>  ч</a:t>
            </a:r>
          </a:p>
          <a:p>
            <a:pPr algn="ctr"/>
            <a:r>
              <a:rPr lang="ru-RU" sz="2400">
                <a:latin typeface="Franklin Gothic Book"/>
              </a:rPr>
              <a:t>  </a:t>
            </a:r>
            <a:r>
              <a:rPr lang="ru-RU" sz="2800">
                <a:latin typeface="Franklin Gothic Book"/>
              </a:rPr>
              <a:t>е</a:t>
            </a:r>
          </a:p>
          <a:p>
            <a:pPr algn="ctr"/>
            <a:endParaRPr lang="ru-RU" sz="2800">
              <a:latin typeface="Franklin Gothic Book"/>
            </a:endParaRPr>
          </a:p>
          <a:p>
            <a:pPr algn="ctr"/>
            <a:r>
              <a:rPr lang="ru-RU" sz="2800">
                <a:latin typeface="Franklin Gothic Book"/>
              </a:rPr>
              <a:t>  ь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071938" y="1143000"/>
            <a:ext cx="500062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Franklin Gothic Book"/>
              </a:rPr>
              <a:t> </a:t>
            </a:r>
            <a:r>
              <a:rPr lang="ru-RU" sz="2800">
                <a:latin typeface="Franklin Gothic Book"/>
              </a:rPr>
              <a:t>к</a:t>
            </a:r>
          </a:p>
          <a:p>
            <a:endParaRPr lang="ru-RU" sz="2800">
              <a:latin typeface="Franklin Gothic Book"/>
            </a:endParaRPr>
          </a:p>
          <a:p>
            <a:r>
              <a:rPr lang="ru-RU" sz="2800">
                <a:latin typeface="Franklin Gothic Book"/>
              </a:rPr>
              <a:t> о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000375" y="2357438"/>
            <a:ext cx="571500" cy="298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Franklin Gothic Book"/>
              </a:rPr>
              <a:t>  к</a:t>
            </a:r>
          </a:p>
          <a:p>
            <a:pPr algn="ctr"/>
            <a:endParaRPr lang="ru-RU" sz="2400">
              <a:latin typeface="Franklin Gothic Book"/>
            </a:endParaRPr>
          </a:p>
          <a:p>
            <a:pPr algn="ctr"/>
            <a:r>
              <a:rPr lang="ru-RU" sz="2400">
                <a:latin typeface="Franklin Gothic Book"/>
              </a:rPr>
              <a:t>  </a:t>
            </a:r>
            <a:r>
              <a:rPr lang="ru-RU" sz="2800">
                <a:latin typeface="Franklin Gothic Book"/>
              </a:rPr>
              <a:t>п</a:t>
            </a:r>
          </a:p>
          <a:p>
            <a:pPr algn="ctr"/>
            <a:endParaRPr lang="ru-RU" sz="2400">
              <a:latin typeface="Franklin Gothic Book"/>
            </a:endParaRPr>
          </a:p>
          <a:p>
            <a:pPr algn="ctr"/>
            <a:r>
              <a:rPr lang="ru-RU" sz="2400">
                <a:latin typeface="Franklin Gothic Book"/>
              </a:rPr>
              <a:t> </a:t>
            </a:r>
            <a:r>
              <a:rPr lang="ru-RU" sz="2800">
                <a:latin typeface="Franklin Gothic Book"/>
              </a:rPr>
              <a:t>л    </a:t>
            </a:r>
          </a:p>
          <a:p>
            <a:pPr algn="ctr"/>
            <a:r>
              <a:rPr lang="ru-RU" sz="2800">
                <a:latin typeface="Franklin Gothic Book"/>
              </a:rPr>
              <a:t>          </a:t>
            </a:r>
          </a:p>
          <a:p>
            <a:pPr algn="ctr"/>
            <a:r>
              <a:rPr lang="ru-RU" sz="2800">
                <a:latin typeface="Franklin Gothic Book"/>
              </a:rPr>
              <a:t> я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572125" y="2857500"/>
            <a:ext cx="500063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Franklin Gothic Book"/>
              </a:rPr>
              <a:t> о</a:t>
            </a:r>
          </a:p>
          <a:p>
            <a:pPr algn="ctr"/>
            <a:r>
              <a:rPr lang="ru-RU" sz="2400">
                <a:latin typeface="Franklin Gothic Book"/>
              </a:rPr>
              <a:t> р</a:t>
            </a:r>
          </a:p>
          <a:p>
            <a:pPr algn="ctr"/>
            <a:endParaRPr lang="ru-RU" sz="2400">
              <a:latin typeface="Franklin Gothic Book"/>
            </a:endParaRPr>
          </a:p>
          <a:p>
            <a:pPr algn="ctr"/>
            <a:r>
              <a:rPr lang="ru-RU" sz="2400">
                <a:latin typeface="Franklin Gothic Book"/>
              </a:rPr>
              <a:t> а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0" y="2857500"/>
            <a:ext cx="500063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Franklin Gothic Book"/>
              </a:rPr>
              <a:t> д</a:t>
            </a:r>
          </a:p>
          <a:p>
            <a:pPr algn="ctr"/>
            <a:r>
              <a:rPr lang="ru-RU" sz="2400">
                <a:latin typeface="Franklin Gothic Book"/>
              </a:rPr>
              <a:t>и</a:t>
            </a:r>
          </a:p>
          <a:p>
            <a:pPr algn="ctr"/>
            <a:endParaRPr lang="ru-RU" sz="2400">
              <a:latin typeface="Franklin Gothic Book"/>
            </a:endParaRPr>
          </a:p>
          <a:p>
            <a:pPr algn="ctr"/>
            <a:r>
              <a:rPr lang="ru-RU" sz="2400">
                <a:latin typeface="Franklin Gothic Book"/>
              </a:rPr>
              <a:t>ф</a:t>
            </a:r>
          </a:p>
          <a:p>
            <a:pPr algn="ctr"/>
            <a:r>
              <a:rPr lang="ru-RU" sz="2800">
                <a:latin typeface="Franklin Gothic Book"/>
              </a:rPr>
              <a:t>р</a:t>
            </a:r>
          </a:p>
          <a:p>
            <a:pPr algn="ctr"/>
            <a:r>
              <a:rPr lang="ru-RU" sz="2800">
                <a:latin typeface="Franklin Gothic Book"/>
              </a:rPr>
              <a:t>а</a:t>
            </a:r>
          </a:p>
          <a:p>
            <a:pPr algn="ctr"/>
            <a:r>
              <a:rPr lang="ru-RU" sz="2800">
                <a:latin typeface="Franklin Gothic Book"/>
              </a:rPr>
              <a:t>г</a:t>
            </a:r>
          </a:p>
          <a:p>
            <a:pPr algn="ctr"/>
            <a:r>
              <a:rPr lang="ru-RU" sz="2800">
                <a:latin typeface="Franklin Gothic Book"/>
              </a:rPr>
              <a:t>м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7643813" y="4000500"/>
            <a:ext cx="50006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Franklin Gothic Book"/>
              </a:rPr>
              <a:t> з</a:t>
            </a:r>
          </a:p>
          <a:p>
            <a:r>
              <a:rPr lang="ru-RU" sz="2800">
                <a:latin typeface="Franklin Gothic Book"/>
              </a:rPr>
              <a:t>ы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072188" y="4429125"/>
            <a:ext cx="571500" cy="261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Franklin Gothic Book"/>
              </a:rPr>
              <a:t>  п</a:t>
            </a:r>
          </a:p>
          <a:p>
            <a:pPr algn="ctr"/>
            <a:endParaRPr lang="ru-RU" sz="2400">
              <a:latin typeface="Franklin Gothic Book"/>
            </a:endParaRPr>
          </a:p>
          <a:p>
            <a:pPr algn="ctr"/>
            <a:r>
              <a:rPr lang="ru-RU" sz="2400">
                <a:latin typeface="Franklin Gothic Book"/>
              </a:rPr>
              <a:t> </a:t>
            </a:r>
            <a:r>
              <a:rPr lang="ru-RU" sz="2800">
                <a:latin typeface="Franklin Gothic Book"/>
              </a:rPr>
              <a:t>е</a:t>
            </a:r>
          </a:p>
          <a:p>
            <a:pPr algn="ctr"/>
            <a:r>
              <a:rPr lang="ru-RU" sz="2800">
                <a:latin typeface="Franklin Gothic Book"/>
              </a:rPr>
              <a:t> в</a:t>
            </a:r>
          </a:p>
          <a:p>
            <a:pPr algn="ctr"/>
            <a:endParaRPr lang="ru-RU" sz="2800">
              <a:latin typeface="Franklin Gothic Book"/>
            </a:endParaRPr>
          </a:p>
          <a:p>
            <a:pPr algn="ctr"/>
            <a:r>
              <a:rPr lang="ru-RU" sz="2800">
                <a:latin typeface="Franklin Gothic Book"/>
              </a:rPr>
              <a:t>а</a:t>
            </a: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5" grpId="0"/>
      <p:bldP spid="6" grpId="0"/>
      <p:bldP spid="6" grpId="1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1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/>
              <a:t>КОНКУРС 2."</a:t>
            </a:r>
            <a:r>
              <a:rPr lang="ru-RU" sz="3200" b="1" dirty="0" err="1" smtClean="0"/>
              <a:t>ДАЛьшЕ</a:t>
            </a:r>
            <a:r>
              <a:rPr lang="ru-RU" sz="3200" b="1" dirty="0" smtClean="0"/>
              <a:t>, ДАЛЬШЕ, ДАЛЬШЕ..."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8" y="1143000"/>
            <a:ext cx="8229600" cy="4389438"/>
          </a:xfrm>
        </p:spPr>
        <p:txBody>
          <a:bodyPr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dirty="0" smtClean="0"/>
              <a:t>Условия: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Игру «Счастливый случай» вы все знаете. Для второго конкурса мы используем элемент этой игры «Дальше, дальше...» Команды должны поочередно за 1 минуту дать ответы на возможно большее количество вопросов. За каждый правильный ответ присуждается 1 балл. Я называю правильный ответ, если команда допусти­ла ошибку.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dirty="0" smtClean="0"/>
              <a:t>Вопросы 1 команде</a:t>
            </a:r>
            <a:r>
              <a:rPr lang="ru-RU" dirty="0" smtClean="0"/>
              <a:t>: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dirty="0" smtClean="0"/>
              <a:t> 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1</a:t>
            </a:r>
            <a:r>
              <a:rPr lang="ru-RU" b="1" dirty="0" smtClean="0"/>
              <a:t>.</a:t>
            </a:r>
            <a:r>
              <a:rPr lang="ru-RU" dirty="0" smtClean="0"/>
              <a:t>Наука о сохранении и укреплении здоровья человека.</a:t>
            </a:r>
            <a:endParaRPr lang="ru-RU" i="1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2.Единственная подвижная часть черепа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3.Главные клетки нервной системы.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4.Биологически активные вещества желез внутренней секреции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5.Основной строительный материал живой клетки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6.Сосуды, по которым кровь движется к сердцу.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7.Неправильное развитие стопы, когда ее свод уплощается.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8.Самая крупная железа нашего тела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9.Растворитель и среда для </a:t>
            </a:r>
            <a:r>
              <a:rPr lang="ru-RU" dirty="0" err="1" smtClean="0"/>
              <a:t>химичских</a:t>
            </a:r>
            <a:r>
              <a:rPr lang="ru-RU" dirty="0" smtClean="0"/>
              <a:t> реакций в клетке.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10. Свойство сердечной мышцы ритмически сокращаться и расслабляться независимо от сознания.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11. Кровь, богатая кислородом.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12.Путь крови от правого желудочка через капилляры легких до левого предсердия.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13.Заболевание, симптомом которого является повышение артериального давления.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14. Давление, которое оказывает кровь на стенки кровеносных сосудов.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15.Вспышка массового заболевания.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16.Иммунитет врожденный или приобретенный в результате перенесенного заболевания. 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  <p:sp>
        <p:nvSpPr>
          <p:cNvPr id="17410" name="TextBox 3"/>
          <p:cNvSpPr txBox="1">
            <a:spLocks noChangeArrowheads="1"/>
          </p:cNvSpPr>
          <p:nvPr/>
        </p:nvSpPr>
        <p:spPr bwMode="auto">
          <a:xfrm>
            <a:off x="9929813" y="85725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Franklin Gothic Book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572250" y="571500"/>
            <a:ext cx="1214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(гигиена)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143500" y="857250"/>
            <a:ext cx="3071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(нижнечелюстная кость)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429125" y="1143000"/>
            <a:ext cx="1214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(нейроны)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643813" y="1428750"/>
            <a:ext cx="1214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(гормоны)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072188" y="1785938"/>
            <a:ext cx="1214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(белки)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643563" y="2071688"/>
            <a:ext cx="1214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(вены)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000875" y="2357438"/>
            <a:ext cx="1714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(плоскостопие)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714875" y="2714625"/>
            <a:ext cx="1214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(печень)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786563" y="3000375"/>
            <a:ext cx="1214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(вода)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286125" y="3571875"/>
            <a:ext cx="2928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(автоматия сердца)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929063" y="3857625"/>
            <a:ext cx="2357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(артериальная)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785938" y="4429125"/>
            <a:ext cx="45005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(малый круг кровообращения)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571625" y="5000625"/>
            <a:ext cx="2286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(гипертония)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28625" y="5572125"/>
            <a:ext cx="32146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(кровяное давление)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572000" y="5857875"/>
            <a:ext cx="1357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(эпидемия)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000250" y="6488113"/>
            <a:ext cx="3857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(естественный)</a:t>
            </a: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7072313"/>
          </a:xfrm>
        </p:spPr>
        <p:txBody>
          <a:bodyPr>
            <a:normAutofit fontScale="550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dirty="0" smtClean="0"/>
              <a:t>Вопросы 2 команде</a:t>
            </a:r>
            <a:r>
              <a:rPr lang="ru-RU" dirty="0" smtClean="0"/>
              <a:t>:</a:t>
            </a:r>
            <a:r>
              <a:rPr lang="ru-RU" b="1" dirty="0" smtClean="0"/>
              <a:t> 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1</a:t>
            </a:r>
            <a:r>
              <a:rPr lang="ru-RU" b="1" dirty="0" smtClean="0"/>
              <a:t>.</a:t>
            </a:r>
            <a:r>
              <a:rPr lang="ru-RU" dirty="0" smtClean="0"/>
              <a:t>Наука о строении и форме организма и его органов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2.Подвижные соединения костей.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3.Железы, не имеющие специальных протоков и выделяющие вещества в протекающую кровь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4. Длинный, чаще всего </a:t>
            </a:r>
            <a:r>
              <a:rPr lang="ru-RU" dirty="0" err="1" smtClean="0"/>
              <a:t>маловетвящийся</a:t>
            </a:r>
            <a:r>
              <a:rPr lang="ru-RU" dirty="0" smtClean="0"/>
              <a:t> отросток, по которому импульсы идут от тела нервной клетки.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5.Скопление тел нервных клеток за пределами ЦНС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6.Основной источник энергии живой клетки.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7.Сосуды, по которым кровь движется от сердца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8.Ответная реакция организма на раздражение, осуществляемая и контролируемая ЦНС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9.Поверхность костей покрыта ...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10.Главная артерия большого круга кровообращения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11.Кровь с большим содержанием углекислого газа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12.Путь крови от левого желудочка через артерии, капилляры и вены всех органов тела до правого предсердия.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13. Наследственное заболевание, которое выражается в склонности к кровотечениям в результате несвертываемости ...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14.Периодическое толчкообразное напряжение стенок артерии, синхронное с сокращением сердца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15.Процесс поглощения и переваривания микробов и других чужеродных частиц белыми кровяными клетками.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16.Иммунитет, приобретенный в результате предупредительных прививок или введения лечебных сывороток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929313" y="214313"/>
            <a:ext cx="1428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(анатомия)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857625" y="500063"/>
            <a:ext cx="1214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(суставы)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643188" y="1000125"/>
            <a:ext cx="47863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(железы внутренней секреции)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143125" y="1500188"/>
            <a:ext cx="1214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(аксон)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715000" y="1714500"/>
            <a:ext cx="2428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(нервные узлы)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929188" y="2000250"/>
            <a:ext cx="1214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(углеводы)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357813" y="2286000"/>
            <a:ext cx="1214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(артерии)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000125" y="2786063"/>
            <a:ext cx="1214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(рефлекс)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857625" y="3071813"/>
            <a:ext cx="1785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(надкостницей)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929313" y="3357563"/>
            <a:ext cx="1214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(аорта)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786438" y="3643313"/>
            <a:ext cx="1428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(венозная)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357563" y="4143375"/>
            <a:ext cx="4143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(большой круг кровообращения)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929063" y="4643438"/>
            <a:ext cx="1214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(крови)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714625" y="5072063"/>
            <a:ext cx="1214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(пульс)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500438" y="5643563"/>
            <a:ext cx="1500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(фагоцитоз)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643313" y="6143625"/>
            <a:ext cx="17859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(искуственный)</a:t>
            </a: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5"/>
            <a:ext cx="9144000" cy="6715125"/>
          </a:xfrm>
        </p:spPr>
        <p:txBody>
          <a:bodyPr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dirty="0" smtClean="0"/>
              <a:t>Вопросы 3 команде</a:t>
            </a:r>
            <a:r>
              <a:rPr lang="ru-RU" dirty="0" smtClean="0"/>
              <a:t>: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 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1.Наука, изучающая </a:t>
            </a:r>
            <a:r>
              <a:rPr lang="ru-RU" dirty="0" err="1" smtClean="0"/>
              <a:t>жизненноважные</a:t>
            </a:r>
            <a:r>
              <a:rPr lang="ru-RU" dirty="0" smtClean="0"/>
              <a:t> процессы, протекающие в организме и его органах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2.Неподвижное соединение костей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3.Длинные отростки нейронов, которые собираются в пучки и выходят за пределы ЦНС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4. Железа внутренней секреции, вырабатывающая гормон роста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900" dirty="0" smtClean="0"/>
              <a:t>5.3аболевание, вызванное уменьшением выработки инсулина </a:t>
            </a:r>
            <a:r>
              <a:rPr lang="ru-RU" dirty="0" smtClean="0"/>
              <a:t>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6.Вязкое, полужидкое вещество, входящее в состав клетки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7.0,9% раствор хлорида натрия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8.Человек, дающий кровь для переливания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9.Невосприимчивость организма к заболеваниям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10.Мощная мышца, составляющая основную массу сердца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11. Человек, которому переливают кровь донора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12.Резкий рефлекторный выдох через нос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13.Измерение жизненной емкости легких с помощью аппарата 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900" dirty="0" smtClean="0"/>
              <a:t>14.В каком отделе головного мозга находится центр дыхания?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15.Большой круг кровообращения начинается в … желудочке.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16.Ежегодное массовое заболевание (эпидемия) дыхательных органов и организма в целом.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071688" y="1000125"/>
            <a:ext cx="157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(физиология)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00563" y="1285875"/>
            <a:ext cx="1214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(шов)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000250" y="1857375"/>
            <a:ext cx="1214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(нервы)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786688" y="2143125"/>
            <a:ext cx="1214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(гипофиз)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000875" y="2428875"/>
            <a:ext cx="2357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(сахарный диабет)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000875" y="2714625"/>
            <a:ext cx="1643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(цитоплазма)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000500" y="3000375"/>
            <a:ext cx="2714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(физиологический)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357813" y="3357563"/>
            <a:ext cx="1214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(донор)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143625" y="3643313"/>
            <a:ext cx="185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(иммунитет)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215188" y="3929063"/>
            <a:ext cx="1214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(миокард)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000750" y="4286250"/>
            <a:ext cx="1785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(реципиент)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214938" y="4572000"/>
            <a:ext cx="1214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(чихание)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500938" y="4857750"/>
            <a:ext cx="17859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(спирометрия)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858000" y="5143500"/>
            <a:ext cx="2000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(в продолговатом)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7286625" y="5429250"/>
            <a:ext cx="1214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(левом)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643188" y="6000750"/>
            <a:ext cx="1214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/>
              </a:rPr>
              <a:t>(грипп)</a:t>
            </a: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       КОНКУРС 3. "ПОВТОРИ И ПРОДОЛЖИ"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313" y="1143000"/>
            <a:ext cx="8472487" cy="5181600"/>
          </a:xfrm>
        </p:spPr>
        <p:txBody>
          <a:bodyPr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Этот конкурс для капитанов, которые должны показать в нем не только свои знания, но и отменную память.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 </a:t>
            </a:r>
            <a:r>
              <a:rPr lang="ru-RU" b="1" dirty="0" smtClean="0"/>
              <a:t> Условия: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Капитан первой команды называет термин из курса "Человек и его здоровье''. Капитан второй команды должен повторить уже названный термин и назвать свой. И так до тех пор, пока один из капитанов не перепутает последовательность уже названных терминов или не сможет в течение 5секунд придумать свой. Капитан, выбывший первым, получает 1 балл, победитель конкурса - 3 балла. Пример: 1 – кровь, 2-кровь, скелет 3-кровь, скелет, лимфа 4-кровь, скелет, лимфа, нейрон и т.д.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КОНКУРС 4. «ТЕМА - ТЕРМИН».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Капитаны команд выбирают запечатанные конверты, где обозначено название изученной темы, по которой их команды будут работать в этом конкурсе. Названия тем прикреплены к доске. Под ней на столе карточки с терминами. По команде учителя члены команд поочеред­но подходят к столу и среди карточек выбирают те, которые имеют отношение к их теме. Выигрывает команда, быстро и правильно нашедшая нужные карточки с терминами и прикрепившая их к дос­ке под названием своей темы. За каждый правильно прикрепленный термин команда получает 1 балл. 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302</TotalTime>
  <Words>1119</Words>
  <PresentationFormat>Экран (4:3)</PresentationFormat>
  <Paragraphs>260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9</vt:i4>
      </vt:variant>
      <vt:variant>
        <vt:lpstr>Заголовки слайдов</vt:lpstr>
      </vt:variant>
      <vt:variant>
        <vt:i4>23</vt:i4>
      </vt:variant>
    </vt:vector>
  </HeadingPairs>
  <TitlesOfParts>
    <vt:vector size="39" baseType="lpstr">
      <vt:lpstr>Franklin Gothic Book</vt:lpstr>
      <vt:lpstr>Arial</vt:lpstr>
      <vt:lpstr>Franklin Gothic Medium</vt:lpstr>
      <vt:lpstr>Wingdings 2</vt:lpstr>
      <vt:lpstr>Calibri</vt:lpstr>
      <vt:lpstr>Times New Roman</vt:lpstr>
      <vt:lpstr>Courier New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УРОК - Конкурс по биологии в 8 классе по темам «Нервная система», «Кровь и кровообращение»,  «Опорно-двигательная система». </dc:title>
  <cp:lastModifiedBy>ольга</cp:lastModifiedBy>
  <cp:revision>57</cp:revision>
  <dcterms:modified xsi:type="dcterms:W3CDTF">2012-06-20T18:52:44Z</dcterms:modified>
</cp:coreProperties>
</file>