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78" r:id="rId2"/>
    <p:sldId id="301" r:id="rId3"/>
    <p:sldId id="302" r:id="rId4"/>
    <p:sldId id="256" r:id="rId5"/>
    <p:sldId id="257" r:id="rId6"/>
    <p:sldId id="258" r:id="rId7"/>
    <p:sldId id="259" r:id="rId8"/>
    <p:sldId id="260" r:id="rId9"/>
    <p:sldId id="261" r:id="rId10"/>
    <p:sldId id="262" r:id="rId11"/>
    <p:sldId id="263" r:id="rId12"/>
    <p:sldId id="267" r:id="rId13"/>
    <p:sldId id="266" r:id="rId14"/>
    <p:sldId id="265" r:id="rId15"/>
    <p:sldId id="264" r:id="rId16"/>
    <p:sldId id="273" r:id="rId17"/>
    <p:sldId id="272" r:id="rId18"/>
    <p:sldId id="271" r:id="rId19"/>
    <p:sldId id="270" r:id="rId20"/>
    <p:sldId id="269" r:id="rId21"/>
    <p:sldId id="268" r:id="rId22"/>
    <p:sldId id="277" r:id="rId23"/>
    <p:sldId id="276" r:id="rId24"/>
    <p:sldId id="275" r:id="rId25"/>
    <p:sldId id="274" r:id="rId26"/>
    <p:sldId id="279" r:id="rId27"/>
    <p:sldId id="280" r:id="rId28"/>
    <p:sldId id="281" r:id="rId29"/>
    <p:sldId id="282" r:id="rId30"/>
    <p:sldId id="283" r:id="rId31"/>
    <p:sldId id="284" r:id="rId32"/>
    <p:sldId id="285" r:id="rId33"/>
    <p:sldId id="286" r:id="rId34"/>
    <p:sldId id="287"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8" r:id="rId98"/>
    <p:sldId id="359" r:id="rId99"/>
    <p:sldId id="360" r:id="rId10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430F"/>
    <a:srgbClr val="FFFF00"/>
    <a:srgbClr val="CC9900"/>
    <a:srgbClr val="663300"/>
    <a:srgbClr val="25122E"/>
    <a:srgbClr val="FFFF99"/>
    <a:srgbClr val="011705"/>
    <a:srgbClr val="D1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01" autoAdjust="0"/>
    <p:restoredTop sz="94640" autoAdjust="0"/>
  </p:normalViewPr>
  <p:slideViewPr>
    <p:cSldViewPr>
      <p:cViewPr varScale="1">
        <p:scale>
          <a:sx n="65" d="100"/>
          <a:sy n="65" d="100"/>
        </p:scale>
        <p:origin x="-145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9"/>
          <p:cNvSpPr>
            <a:spLocks noGrp="1"/>
          </p:cNvSpPr>
          <p:nvPr>
            <p:ph type="dt" sz="half" idx="10"/>
          </p:nvPr>
        </p:nvSpPr>
        <p:spPr/>
        <p:txBody>
          <a:bodyPr/>
          <a:lstStyle>
            <a:lvl1pPr>
              <a:defRPr/>
            </a:lvl1pPr>
          </a:lstStyle>
          <a:p>
            <a:pPr>
              <a:defRPr/>
            </a:pPr>
            <a:fld id="{108C3C33-FC24-4DA2-A9B4-17829AF21F61}" type="datetimeFigureOut">
              <a:rPr lang="ru-RU"/>
              <a:pPr>
                <a:defRPr/>
              </a:pPr>
              <a:t>16.07.2012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E23E6B05-935B-480D-8AE2-D79728FA8158}"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92AF804B-4ED0-4A48-8800-8A7B72B63CA3}" type="datetimeFigureOut">
              <a:rPr lang="ru-RU"/>
              <a:pPr>
                <a:defRPr/>
              </a:pPr>
              <a:t>16.07.2012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669A6152-AB2B-4261-BBF6-684E258038D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EE1444D9-DE90-4FBC-B6CC-BD6BA743E430}" type="datetimeFigureOut">
              <a:rPr lang="ru-RU"/>
              <a:pPr>
                <a:defRPr/>
              </a:pPr>
              <a:t>16.07.2012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0C991ABF-BB87-4302-8C2E-0A3F3E98DDB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E9FA1214-AFB1-44F0-A114-D8A870C011FC}" type="datetimeFigureOut">
              <a:rPr lang="ru-RU"/>
              <a:pPr>
                <a:defRPr/>
              </a:pPr>
              <a:t>16.07.2012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6E360333-4E8B-4F89-B7C5-D2F11E7AB1C5}"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9"/>
          <p:cNvSpPr>
            <a:spLocks noGrp="1"/>
          </p:cNvSpPr>
          <p:nvPr>
            <p:ph type="dt" sz="half" idx="10"/>
          </p:nvPr>
        </p:nvSpPr>
        <p:spPr/>
        <p:txBody>
          <a:bodyPr/>
          <a:lstStyle>
            <a:lvl1pPr>
              <a:defRPr/>
            </a:lvl1pPr>
          </a:lstStyle>
          <a:p>
            <a:pPr>
              <a:defRPr/>
            </a:pPr>
            <a:fld id="{3B0C1E98-4464-4186-8504-A1B30B3686CB}" type="datetimeFigureOut">
              <a:rPr lang="ru-RU"/>
              <a:pPr>
                <a:defRPr/>
              </a:pPr>
              <a:t>16.07.2012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FE6C162F-DF01-48B0-8365-B222164F7A1B}"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00B87438-0CDD-4BDF-A1E4-F8B6F26F94A6}" type="datetimeFigureOut">
              <a:rPr lang="ru-RU"/>
              <a:pPr>
                <a:defRPr/>
              </a:pPr>
              <a:t>16.07.2012</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CD6B886C-995D-40BF-898F-63FE5FFD5CD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C0D6C64D-0079-44B2-9A6E-5D66C1D5495F}" type="datetimeFigureOut">
              <a:rPr lang="ru-RU"/>
              <a:pPr>
                <a:defRPr/>
              </a:pPr>
              <a:t>16.07.2012</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DECBCED0-4D92-40C0-B385-6DED7696EFAA}"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7ABD5112-D98A-4F42-B50E-C98E88156182}" type="datetimeFigureOut">
              <a:rPr lang="ru-RU"/>
              <a:pPr>
                <a:defRPr/>
              </a:pPr>
              <a:t>16.07.2012</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A2F05BF8-9C0C-4A55-86A3-65B7AEFC5F8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09A016B2-E0D4-4959-88F3-1B4E5815D8AA}" type="datetimeFigureOut">
              <a:rPr lang="ru-RU"/>
              <a:pPr>
                <a:defRPr/>
              </a:pPr>
              <a:t>16.07.2012</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E3949935-0D75-46C8-9933-9BE2D1C9763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89890983-4B4A-4085-9713-71AC6DE0DC5E}" type="datetimeFigureOut">
              <a:rPr lang="ru-RU"/>
              <a:pPr>
                <a:defRPr/>
              </a:pPr>
              <a:t>16.07.2012</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1A7BCA0E-13A8-4992-9C80-29BA7168F4E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FC2A42FA-B34C-42C7-A46E-8EC98D7A49A4}" type="datetimeFigureOut">
              <a:rPr lang="ru-RU"/>
              <a:pPr>
                <a:defRPr/>
              </a:pPr>
              <a:t>16.07.2012</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5F3647A3-B64D-4E7D-9161-035707E65C8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alpha val="77000"/>
          </a:schemeClr>
        </a:solid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A25BDD95-0F7F-40AF-8846-54AB381FA80C}" type="datetimeFigureOut">
              <a:rPr lang="ru-RU"/>
              <a:pPr>
                <a:defRPr/>
              </a:pPr>
              <a:t>16.07.2012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FC6716CE-8A99-4DA0-AD1C-B267768D35D1}" type="slidenum">
              <a:rPr lang="ru-RU"/>
              <a:pPr>
                <a:defRPr/>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dk1" tx1="lt1" bg2="dk2" tx2="lt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3" r:id="rId9"/>
    <p:sldLayoutId id="2147483881" r:id="rId10"/>
    <p:sldLayoutId id="2147483882"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9C007F"/>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9C007F"/>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68007F"/>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http://im2-tub.yandex.net/i?id=19580932&amp;tov=2" TargetMode="External"/><Relationship Id="rId7" Type="http://schemas.openxmlformats.org/officeDocument/2006/relationships/image" Target="http://im5-tub.yandex.net/i?id=21462043&amp;tov=5" TargetMode="External"/><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http://im3-tub.yandex.net/i?id=531817&amp;tov=3" TargetMode="External"/><Relationship Id="rId4" Type="http://schemas.openxmlformats.org/officeDocument/2006/relationships/image" Target="../media/image14.jpeg"/><Relationship Id="rId9" Type="http://schemas.openxmlformats.org/officeDocument/2006/relationships/image" Target="http://im2-tub.yandex.net/i?id=3346669&amp;tov=2"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http://im6-tub.yandex.net/i?id=52716346&amp;tov=6" TargetMode="External"/><Relationship Id="rId7" Type="http://schemas.openxmlformats.org/officeDocument/2006/relationships/image" Target="http://im3-tub.yandex.net/i?id=69359846&amp;tov=3" TargetMode="External"/><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http://im3-tub.yandex.net/i?id=95835622&amp;tov=3" TargetMode="Externa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http://im5-tub.yandex.net/i?id=44644580&amp;tov=5" TargetMode="External"/><Relationship Id="rId5" Type="http://schemas.openxmlformats.org/officeDocument/2006/relationships/image" Target="../media/image26.jpeg"/><Relationship Id="rId4" Type="http://schemas.openxmlformats.org/officeDocument/2006/relationships/image" Target="http://im8-tub.yandex.net/i?id=56422496&amp;tov=8"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http://im7-tub.yandex.net/i?id=20107192&amp;tov=7" TargetMode="External"/><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http://im3-tub.yandex.net/i?id=45765671&amp;tov=3" TargetMode="External"/><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 Id="rId5" Type="http://schemas.openxmlformats.org/officeDocument/2006/relationships/image" Target="http://im6-tub.yandex.net/i?id=990505&amp;tov=6" TargetMode="External"/><Relationship Id="rId4" Type="http://schemas.openxmlformats.org/officeDocument/2006/relationships/image" Target="../media/image5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xml"/><Relationship Id="rId5" Type="http://schemas.openxmlformats.org/officeDocument/2006/relationships/image" Target="../media/image58.jpeg"/><Relationship Id="rId4" Type="http://schemas.openxmlformats.org/officeDocument/2006/relationships/image" Target="../media/image57.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xml"/><Relationship Id="rId5" Type="http://schemas.openxmlformats.org/officeDocument/2006/relationships/image" Target="../media/image63.jpeg"/><Relationship Id="rId4" Type="http://schemas.openxmlformats.org/officeDocument/2006/relationships/image" Target="../media/image62.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http://im0-tub.yandex.net/i?id=10217931&amp;tov=0" TargetMode="External"/><Relationship Id="rId7" Type="http://schemas.openxmlformats.org/officeDocument/2006/relationships/image" Target="http://im7-tub.yandex.net/i?id=154305606&amp;tov=7" TargetMode="External"/><Relationship Id="rId2" Type="http://schemas.openxmlformats.org/officeDocument/2006/relationships/image" Target="../media/image64.jpeg"/><Relationship Id="rId1" Type="http://schemas.openxmlformats.org/officeDocument/2006/relationships/slideLayout" Target="../slideLayouts/slideLayout1.xml"/><Relationship Id="rId6" Type="http://schemas.openxmlformats.org/officeDocument/2006/relationships/image" Target="../media/image66.jpeg"/><Relationship Id="rId5" Type="http://schemas.openxmlformats.org/officeDocument/2006/relationships/image" Target="http://im7-tub.yandex.net/i?id=192745811&amp;tov=7" TargetMode="External"/><Relationship Id="rId4" Type="http://schemas.openxmlformats.org/officeDocument/2006/relationships/image" Target="../media/image65.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http://im4-tub.yandex.net/i?id=18824765&amp;tov=4" TargetMode="External"/><Relationship Id="rId2" Type="http://schemas.openxmlformats.org/officeDocument/2006/relationships/image" Target="../media/image71.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http://im4-tub.yandex.net/i?id=7213057&amp;tov=4" TargetMode="External"/><Relationship Id="rId2" Type="http://schemas.openxmlformats.org/officeDocument/2006/relationships/image" Target="../media/image74.jpeg"/><Relationship Id="rId1" Type="http://schemas.openxmlformats.org/officeDocument/2006/relationships/slideLayout" Target="../slideLayouts/slideLayout1.xml"/><Relationship Id="rId4" Type="http://schemas.openxmlformats.org/officeDocument/2006/relationships/image" Target="../media/image75.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http://im3-tub.yandex.net/i?id=55542144&amp;tov=3" TargetMode="External"/><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http://im0-tub.yandex.net/i?id=45661876&amp;tov=0" TargetMode="External"/><Relationship Id="rId4" Type="http://schemas.openxmlformats.org/officeDocument/2006/relationships/image" Target="../media/image6.jpeg"/></Relationships>
</file>

<file path=ppt/slides/_rels/slide80.xml.rels><?xml version="1.0" encoding="UTF-8" standalone="yes"?>
<Relationships xmlns="http://schemas.openxmlformats.org/package/2006/relationships"><Relationship Id="rId3" Type="http://schemas.openxmlformats.org/officeDocument/2006/relationships/image" Target="http://im3-tub.yandex.net/i?id=153882742&amp;tov=3" TargetMode="External"/><Relationship Id="rId2" Type="http://schemas.openxmlformats.org/officeDocument/2006/relationships/image" Target="../media/image79.jpeg"/><Relationship Id="rId1" Type="http://schemas.openxmlformats.org/officeDocument/2006/relationships/slideLayout" Target="../slideLayouts/slideLayout1.xml"/><Relationship Id="rId5" Type="http://schemas.openxmlformats.org/officeDocument/2006/relationships/image" Target="../media/image81.jpeg"/><Relationship Id="rId4" Type="http://schemas.openxmlformats.org/officeDocument/2006/relationships/image" Target="../media/image80.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1.xml"/><Relationship Id="rId4" Type="http://schemas.openxmlformats.org/officeDocument/2006/relationships/image" Target="../media/image84.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8" Type="http://schemas.openxmlformats.org/officeDocument/2006/relationships/hyperlink" Target="http://go.mail.ru/frame.html?q=%EC%E0%F2%FC-%E8-%EC%E0%F7%E5%F5%E0&amp;rch=l&amp;jsa=1&amp;sf=0&amp;cf=11" TargetMode="External"/><Relationship Id="rId3" Type="http://schemas.openxmlformats.org/officeDocument/2006/relationships/image" Target="../media/image85.jpeg"/><Relationship Id="rId7" Type="http://schemas.openxmlformats.org/officeDocument/2006/relationships/image" Target="http://preview.gogo.ru/urlpreview?url=www.photoforum.ru/f/photo/000/189/189742_70.jpg" TargetMode="External"/><Relationship Id="rId2" Type="http://schemas.openxmlformats.org/officeDocument/2006/relationships/hyperlink" Target="http://go.mail.ru/frame.html?q=%EC%E0%F2%FC-%E8-%EC%E0%F7%E5%F5%E0&amp;rch=l&amp;jsa=1&amp;sf=20&amp;cf=28" TargetMode="External"/><Relationship Id="rId1" Type="http://schemas.openxmlformats.org/officeDocument/2006/relationships/slideLayout" Target="../slideLayouts/slideLayout1.xml"/><Relationship Id="rId6" Type="http://schemas.openxmlformats.org/officeDocument/2006/relationships/image" Target="../media/image86.jpeg"/><Relationship Id="rId5" Type="http://schemas.openxmlformats.org/officeDocument/2006/relationships/hyperlink" Target="http://go.mail.ru/frame.html?q=%EC%E0%F2%FC-%E8-%EC%E0%F7%E5%F5%E0&amp;rch=l&amp;jsa=1&amp;sf=0&amp;cf=15" TargetMode="External"/><Relationship Id="rId10" Type="http://schemas.openxmlformats.org/officeDocument/2006/relationships/image" Target="http://preview.gogo.ru/urlpreview?url=img-fotki.yandex.ru/get/16/tat119511.4/0_17069_b955c600_XL" TargetMode="External"/><Relationship Id="rId4" Type="http://schemas.openxmlformats.org/officeDocument/2006/relationships/image" Target="http://preview.gogo.ru/urlpreview?url=img-fotki.yandex.ru/get/2709/darvita.6/0_196cf_d9eefee8_XL" TargetMode="External"/><Relationship Id="rId9" Type="http://schemas.openxmlformats.org/officeDocument/2006/relationships/image" Target="../media/image87.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http://im8-tub.yandex.net/i?id=11265831&amp;tov=8" TargetMode="External"/><Relationship Id="rId2" Type="http://schemas.openxmlformats.org/officeDocument/2006/relationships/image" Target="../media/image88.jpeg"/><Relationship Id="rId1" Type="http://schemas.openxmlformats.org/officeDocument/2006/relationships/slideLayout" Target="../slideLayouts/slideLayout1.xml"/><Relationship Id="rId4" Type="http://schemas.openxmlformats.org/officeDocument/2006/relationships/image" Target="../media/image89.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8" Type="http://schemas.openxmlformats.org/officeDocument/2006/relationships/hyperlink" Target="http://go.mail.ru/frame.html?q=%F0%EE%EC%E0%F8%EA%E0%20%E0%EF%F2%E5%F7%ED%E0%FF&amp;rch=l&amp;jsa=1&amp;sf=40&amp;cf=55" TargetMode="External"/><Relationship Id="rId3" Type="http://schemas.openxmlformats.org/officeDocument/2006/relationships/image" Target="../media/image90.jpeg"/><Relationship Id="rId7" Type="http://schemas.openxmlformats.org/officeDocument/2006/relationships/image" Target="http://gogo.ru/preview?id=67084312" TargetMode="External"/><Relationship Id="rId2" Type="http://schemas.openxmlformats.org/officeDocument/2006/relationships/hyperlink" Target="http://go.mail.ru/frame.html?q=%F0%EE%EC%E0%F8%EA%E0%20%E0%EF%F2%E5%F7%ED%E0%FF&amp;rch=l&amp;jsa=1&amp;sf=60&amp;cf=68" TargetMode="External"/><Relationship Id="rId1" Type="http://schemas.openxmlformats.org/officeDocument/2006/relationships/slideLayout" Target="../slideLayouts/slideLayout1.xml"/><Relationship Id="rId6" Type="http://schemas.openxmlformats.org/officeDocument/2006/relationships/image" Target="../media/image91.jpeg"/><Relationship Id="rId5" Type="http://schemas.openxmlformats.org/officeDocument/2006/relationships/hyperlink" Target="http://go.mail.ru/frame.html?q=%F0%EE%EC%E0%F8%EA%E0%20%E0%EF%F2%E5%F7%ED%E0%FF&amp;rch=l&amp;jsa=1&amp;sf=0&amp;cf=19" TargetMode="External"/><Relationship Id="rId10" Type="http://schemas.openxmlformats.org/officeDocument/2006/relationships/image" Target="http://foto.mail.ru/mail/toptoptiptip/34/p-680.jpg" TargetMode="External"/><Relationship Id="rId4" Type="http://schemas.openxmlformats.org/officeDocument/2006/relationships/image" Target="http://foto.mail.ru/mail/kachurin46/3141/p-1930.jpg" TargetMode="External"/><Relationship Id="rId9" Type="http://schemas.openxmlformats.org/officeDocument/2006/relationships/image" Target="../media/image92.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1.xml"/><Relationship Id="rId5" Type="http://schemas.openxmlformats.org/officeDocument/2006/relationships/image" Target="../media/image96.jpeg"/><Relationship Id="rId4" Type="http://schemas.openxmlformats.org/officeDocument/2006/relationships/image" Target="../media/image95.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1.xml"/><Relationship Id="rId4" Type="http://schemas.openxmlformats.org/officeDocument/2006/relationships/image" Target="../media/image101.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1.xml"/><Relationship Id="rId6" Type="http://schemas.openxmlformats.org/officeDocument/2006/relationships/image" Target="http://im0-tub.yandex.net/i?id=9195376&amp;tov=0" TargetMode="External"/><Relationship Id="rId5" Type="http://schemas.openxmlformats.org/officeDocument/2006/relationships/image" Target="../media/image104.jpeg"/><Relationship Id="rId4" Type="http://schemas.openxmlformats.org/officeDocument/2006/relationships/image" Target="http://im3-tub.yandex.net/i?id=36554536&amp;tov=3"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1071546"/>
            <a:ext cx="7772400" cy="1470025"/>
          </a:xfrm>
        </p:spPr>
        <p:txBody>
          <a:bodyPr>
            <a:normAutofit fontScale="90000"/>
          </a:bodyPr>
          <a:lstStyle/>
          <a:p>
            <a:pPr algn="ctr" eaLnBrk="1" fontAlgn="auto" hangingPunct="1">
              <a:spcAft>
                <a:spcPts val="0"/>
              </a:spcAft>
              <a:defRPr/>
            </a:pPr>
            <a:r>
              <a:rPr lang="ru-RU" dirty="0">
                <a:solidFill>
                  <a:schemeClr val="accent3">
                    <a:lumMod val="50000"/>
                  </a:schemeClr>
                </a:solidFill>
              </a:rPr>
              <a:t>КТО ХОЧЕТ СТАТЬ ЗНАТОКОМ ПРИРОДЫ?</a:t>
            </a:r>
          </a:p>
        </p:txBody>
      </p:sp>
      <p:sp>
        <p:nvSpPr>
          <p:cNvPr id="3" name="Подзаголовок 2"/>
          <p:cNvSpPr>
            <a:spLocks noGrp="1"/>
          </p:cNvSpPr>
          <p:nvPr>
            <p:ph type="subTitle" idx="1"/>
          </p:nvPr>
        </p:nvSpPr>
        <p:spPr>
          <a:xfrm>
            <a:off x="714375" y="2143125"/>
            <a:ext cx="7786688" cy="4357688"/>
          </a:xfrm>
        </p:spPr>
        <p:txBody>
          <a:bodyPr/>
          <a:lstStyle/>
          <a:p>
            <a:pPr marR="0" eaLnBrk="1" hangingPunct="1">
              <a:defRPr/>
            </a:pPr>
            <a:endParaRPr lang="ru-RU" b="1" dirty="0" smtClean="0"/>
          </a:p>
          <a:p>
            <a:pPr marR="0" eaLnBrk="1" hangingPunct="1">
              <a:defRPr/>
            </a:pPr>
            <a:endParaRPr lang="ru-RU" b="1" dirty="0" smtClean="0"/>
          </a:p>
          <a:p>
            <a:pPr marR="0" eaLnBrk="1" hangingPunct="1">
              <a:defRPr/>
            </a:pPr>
            <a:endParaRPr lang="ru-RU" b="1" dirty="0" smtClean="0">
              <a:solidFill>
                <a:schemeClr val="bg1">
                  <a:lumMod val="75000"/>
                  <a:lumOff val="25000"/>
                </a:schemeClr>
              </a:solidFill>
            </a:endParaRPr>
          </a:p>
          <a:p>
            <a:pPr marR="0" algn="ctr" eaLnBrk="1" hangingPunct="1">
              <a:defRPr/>
            </a:pPr>
            <a:r>
              <a:rPr lang="ru-RU" sz="2800" b="1" dirty="0" smtClean="0">
                <a:solidFill>
                  <a:schemeClr val="bg1">
                    <a:lumMod val="75000"/>
                    <a:lumOff val="25000"/>
                  </a:schemeClr>
                </a:solidFill>
                <a:latin typeface="Arbat" pitchFamily="2" charset="0"/>
              </a:rPr>
              <a:t>«ЦЕЛЕБНЫЕ РАСТЕНИЯ СЕВЕРА»</a:t>
            </a:r>
          </a:p>
          <a:p>
            <a:pPr marR="0" algn="ctr" eaLnBrk="1" hangingPunct="1">
              <a:defRPr/>
            </a:pPr>
            <a:endParaRPr lang="ru-RU" sz="2800" b="1" dirty="0" smtClean="0">
              <a:solidFill>
                <a:srgbClr val="FF0000"/>
              </a:solidFill>
              <a:latin typeface="Arbat" pitchFamily="2" charset="0"/>
            </a:endParaRPr>
          </a:p>
          <a:p>
            <a:pPr marR="0" algn="ctr" eaLnBrk="1" hangingPunct="1">
              <a:defRPr/>
            </a:pPr>
            <a:r>
              <a:rPr lang="ru-RU" sz="2800" b="1" dirty="0" smtClean="0">
                <a:solidFill>
                  <a:schemeClr val="tx2">
                    <a:lumMod val="75000"/>
                  </a:schemeClr>
                </a:solidFill>
                <a:latin typeface="Arbat" pitchFamily="2" charset="0"/>
              </a:rPr>
              <a:t>Работу выполнила </a:t>
            </a:r>
          </a:p>
          <a:p>
            <a:pPr marR="0" algn="ctr" eaLnBrk="1" hangingPunct="1">
              <a:defRPr/>
            </a:pPr>
            <a:r>
              <a:rPr lang="ru-RU" sz="2800" b="1" dirty="0" smtClean="0">
                <a:solidFill>
                  <a:schemeClr val="tx2">
                    <a:lumMod val="75000"/>
                  </a:schemeClr>
                </a:solidFill>
                <a:latin typeface="Arbat" pitchFamily="2" charset="0"/>
              </a:rPr>
              <a:t>Алексеева Тамара Александровна, </a:t>
            </a:r>
          </a:p>
          <a:p>
            <a:pPr marR="0" algn="ctr" eaLnBrk="1" hangingPunct="1">
              <a:defRPr/>
            </a:pPr>
            <a:r>
              <a:rPr lang="ru-RU" sz="2800" b="1" dirty="0" smtClean="0">
                <a:solidFill>
                  <a:schemeClr val="tx2">
                    <a:lumMod val="75000"/>
                  </a:schemeClr>
                </a:solidFill>
                <a:latin typeface="Arbat" pitchFamily="2" charset="0"/>
              </a:rPr>
              <a:t>учитель МОУ «СОШ с. </a:t>
            </a:r>
            <a:r>
              <a:rPr lang="ru-RU" sz="2800" b="1" dirty="0" err="1" smtClean="0">
                <a:solidFill>
                  <a:schemeClr val="tx2">
                    <a:lumMod val="75000"/>
                  </a:schemeClr>
                </a:solidFill>
                <a:latin typeface="Arbat" pitchFamily="2" charset="0"/>
              </a:rPr>
              <a:t>Петрунь</a:t>
            </a:r>
            <a:r>
              <a:rPr lang="ru-RU" sz="2800" b="1" dirty="0" smtClean="0">
                <a:solidFill>
                  <a:schemeClr val="tx2">
                    <a:lumMod val="75000"/>
                  </a:schemeClr>
                </a:solidFill>
                <a:latin typeface="Arbat" pitchFamily="2" charset="0"/>
              </a:rPr>
              <a:t>»</a:t>
            </a:r>
          </a:p>
          <a:p>
            <a:pPr marR="0" eaLnBrk="1" hangingPunct="1">
              <a:defRPr/>
            </a:pPr>
            <a:endParaRPr lang="ru-R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 calcmode="lin" valueType="num">
                                      <p:cBhvr>
                                        <p:cTn id="20"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p:cTn id="27"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28"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 calcmode="lin" valueType="num">
                                      <p:cBhvr>
                                        <p:cTn id="34"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35" dur="1000" fill="hold"/>
                                        <p:tgtEl>
                                          <p:spTgt spid="3">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36"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857500" y="285750"/>
            <a:ext cx="3214688" cy="6143625"/>
          </a:xfrm>
        </p:spPr>
        <p:txBody>
          <a:bodyPr/>
          <a:lstStyle/>
          <a:p>
            <a:pPr marR="0" algn="ctr" eaLnBrk="1" hangingPunct="1">
              <a:lnSpc>
                <a:spcPct val="80000"/>
              </a:lnSpc>
            </a:pPr>
            <a:r>
              <a:rPr lang="ru-RU" sz="3500" b="1" i="1" u="sng" smtClean="0"/>
              <a:t>Сосна.</a:t>
            </a:r>
          </a:p>
          <a:p>
            <a:pPr marR="0" algn="ctr" eaLnBrk="1" hangingPunct="1">
              <a:lnSpc>
                <a:spcPct val="80000"/>
              </a:lnSpc>
            </a:pPr>
            <a:r>
              <a:rPr lang="ru-RU" sz="2000" b="1" smtClean="0">
                <a:solidFill>
                  <a:srgbClr val="0D0D0D"/>
                </a:solidFill>
              </a:rPr>
              <a:t>Медицинское  значение имеют   молодые побеги  (почки), хвоя, древесина, из которой получают скипидар. Сосновый скипидар применяются наружно как местное раздражающее и отвлекающее средство при ревматизме, невралгии, подагре. В народной медицине широко используется отвар из почек, который назначается внутрь при бронхитах, ревматизме, водянке и как желчегонное.</a:t>
            </a:r>
          </a:p>
          <a:p>
            <a:pPr marR="0" algn="ctr" eaLnBrk="1" hangingPunct="1">
              <a:lnSpc>
                <a:spcPct val="80000"/>
              </a:lnSpc>
            </a:pPr>
            <a:endParaRPr lang="ru-RU" sz="2000" b="1" smtClean="0"/>
          </a:p>
        </p:txBody>
      </p:sp>
      <p:pic>
        <p:nvPicPr>
          <p:cNvPr id="3074" name="Picture 2" descr="MF0074"/>
          <p:cNvPicPr>
            <a:picLocks noChangeAspect="1" noChangeArrowheads="1"/>
          </p:cNvPicPr>
          <p:nvPr/>
        </p:nvPicPr>
        <p:blipFill>
          <a:blip r:embed="rId2" cstate="email"/>
          <a:srcRect/>
          <a:stretch>
            <a:fillRect/>
          </a:stretch>
        </p:blipFill>
        <p:spPr bwMode="auto">
          <a:xfrm rot="-2071849">
            <a:off x="317500" y="2122488"/>
            <a:ext cx="2538413" cy="1908175"/>
          </a:xfrm>
          <a:prstGeom prst="rect">
            <a:avLst/>
          </a:prstGeom>
          <a:noFill/>
          <a:ln w="9525">
            <a:noFill/>
            <a:miter lim="800000"/>
            <a:headEnd/>
            <a:tailEnd/>
          </a:ln>
        </p:spPr>
      </p:pic>
      <p:pic>
        <p:nvPicPr>
          <p:cNvPr id="3075" name="Picture 3" descr="768C3E32"/>
          <p:cNvPicPr>
            <a:picLocks noChangeAspect="1" noChangeArrowheads="1"/>
          </p:cNvPicPr>
          <p:nvPr/>
        </p:nvPicPr>
        <p:blipFill>
          <a:blip r:embed="rId3" cstate="email">
            <a:lum contrast="60000"/>
          </a:blip>
          <a:srcRect/>
          <a:stretch>
            <a:fillRect/>
          </a:stretch>
        </p:blipFill>
        <p:spPr bwMode="auto">
          <a:xfrm>
            <a:off x="6143625" y="928688"/>
            <a:ext cx="2662238" cy="3857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blinds(horizontal)">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heel(4)">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3075"/>
                                        </p:tgtEl>
                                        <p:attrNameLst>
                                          <p:attrName>style.visibility</p:attrName>
                                        </p:attrNameLst>
                                      </p:cBhvr>
                                      <p:to>
                                        <p:strVal val="visible"/>
                                      </p:to>
                                    </p:set>
                                    <p:animEffect transition="in" filter="checkerboard(across)">
                                      <p:cBhvr>
                                        <p:cTn id="24"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214290"/>
            <a:ext cx="8715436" cy="2571768"/>
          </a:xfrm>
        </p:spPr>
        <p:txBody>
          <a:bodyPr>
            <a:normAutofit fontScale="90000"/>
          </a:bodyPr>
          <a:lstStyle/>
          <a:p>
            <a:pPr algn="ctr" eaLnBrk="1" fontAlgn="auto" hangingPunct="1">
              <a:spcAft>
                <a:spcPts val="0"/>
              </a:spcAft>
              <a:defRPr/>
            </a:pPr>
            <a:r>
              <a:rPr lang="ru-RU" sz="3200" dirty="0" smtClean="0">
                <a:solidFill>
                  <a:schemeClr val="bg1"/>
                </a:solidFill>
                <a:latin typeface="Boyarsky" pitchFamily="33" charset="0"/>
              </a:rPr>
              <a:t>4.   Разгадай загадку: </a:t>
            </a:r>
            <a:r>
              <a:rPr lang="ru-RU" sz="2700" dirty="0" smtClean="0">
                <a:solidFill>
                  <a:schemeClr val="bg1"/>
                </a:solidFill>
                <a:latin typeface="Boyarsky" pitchFamily="33" charset="0"/>
              </a:rPr>
              <a:t/>
            </a:r>
            <a:br>
              <a:rPr lang="ru-RU" sz="2700" dirty="0" smtClean="0">
                <a:solidFill>
                  <a:schemeClr val="bg1"/>
                </a:solidFill>
                <a:latin typeface="Boyarsky" pitchFamily="33" charset="0"/>
              </a:rPr>
            </a:br>
            <a:r>
              <a:rPr lang="ru-RU" sz="3100" dirty="0" smtClean="0">
                <a:solidFill>
                  <a:schemeClr val="bg1"/>
                </a:solidFill>
                <a:latin typeface="Boyarsky" pitchFamily="33" charset="0"/>
              </a:rPr>
              <a:t>Жду в лесу я вас в любой день и час.</a:t>
            </a:r>
            <a:br>
              <a:rPr lang="ru-RU" sz="3100" dirty="0" smtClean="0">
                <a:solidFill>
                  <a:schemeClr val="bg1"/>
                </a:solidFill>
                <a:latin typeface="Boyarsky" pitchFamily="33" charset="0"/>
              </a:rPr>
            </a:br>
            <a:r>
              <a:rPr lang="ru-RU" sz="3100" dirty="0" smtClean="0">
                <a:solidFill>
                  <a:schemeClr val="bg1"/>
                </a:solidFill>
                <a:latin typeface="Boyarsky" pitchFamily="33" charset="0"/>
              </a:rPr>
              <a:t>К вам сама приду только раз в году:</a:t>
            </a:r>
            <a:br>
              <a:rPr lang="ru-RU" sz="3100" dirty="0" smtClean="0">
                <a:solidFill>
                  <a:schemeClr val="bg1"/>
                </a:solidFill>
                <a:latin typeface="Boyarsky" pitchFamily="33" charset="0"/>
              </a:rPr>
            </a:br>
            <a:r>
              <a:rPr lang="ru-RU" sz="3100" dirty="0" smtClean="0">
                <a:solidFill>
                  <a:schemeClr val="bg1"/>
                </a:solidFill>
                <a:latin typeface="Boyarsky" pitchFamily="33" charset="0"/>
              </a:rPr>
              <a:t>На свою беду, вам на радость.</a:t>
            </a:r>
            <a:r>
              <a:rPr lang="ru-RU" dirty="0" smtClean="0"/>
              <a:t/>
            </a:r>
            <a:br>
              <a:rPr lang="ru-RU" dirty="0" smtClean="0"/>
            </a:br>
            <a:endParaRPr lang="ru-RU" dirty="0"/>
          </a:p>
        </p:txBody>
      </p:sp>
      <p:sp>
        <p:nvSpPr>
          <p:cNvPr id="3" name="Подзаголовок 2"/>
          <p:cNvSpPr>
            <a:spLocks noGrp="1"/>
          </p:cNvSpPr>
          <p:nvPr>
            <p:ph type="subTitle" idx="1"/>
          </p:nvPr>
        </p:nvSpPr>
        <p:spPr>
          <a:xfrm>
            <a:off x="533400" y="2428875"/>
            <a:ext cx="7854950" cy="4214813"/>
          </a:xfrm>
        </p:spPr>
        <p:txBody>
          <a:bodyPr/>
          <a:lstStyle/>
          <a:p>
            <a:pPr marR="0" algn="ctr" eaLnBrk="1" hangingPunct="1"/>
            <a:endParaRPr lang="ru-RU" sz="4000" b="1" smtClean="0"/>
          </a:p>
          <a:p>
            <a:pPr marR="0" algn="ctr" eaLnBrk="1" hangingPunct="1"/>
            <a:r>
              <a:rPr lang="ru-RU" sz="4000" b="1" smtClean="0">
                <a:solidFill>
                  <a:srgbClr val="4E003F"/>
                </a:solidFill>
              </a:rPr>
              <a:t>А. </a:t>
            </a:r>
            <a:r>
              <a:rPr lang="ru-RU" sz="4000" b="1" smtClean="0"/>
              <a:t>Сосна         </a:t>
            </a:r>
          </a:p>
          <a:p>
            <a:pPr marR="0" algn="ctr" eaLnBrk="1" hangingPunct="1"/>
            <a:r>
              <a:rPr lang="ru-RU" sz="4000" b="1" smtClean="0"/>
              <a:t>    </a:t>
            </a:r>
            <a:r>
              <a:rPr lang="ru-RU" sz="4000" b="1" smtClean="0">
                <a:solidFill>
                  <a:srgbClr val="4E003F"/>
                </a:solidFill>
              </a:rPr>
              <a:t>В. </a:t>
            </a:r>
            <a:r>
              <a:rPr lang="ru-RU" sz="4000" b="1" smtClean="0"/>
              <a:t>Ель</a:t>
            </a:r>
          </a:p>
          <a:p>
            <a:pPr marR="0" algn="ctr" eaLnBrk="1" hangingPunct="1"/>
            <a:r>
              <a:rPr lang="ru-RU" sz="4000" b="1" smtClean="0">
                <a:solidFill>
                  <a:srgbClr val="4E003F"/>
                </a:solidFill>
              </a:rPr>
              <a:t>С. </a:t>
            </a:r>
            <a:r>
              <a:rPr lang="ru-RU" sz="4000" b="1" smtClean="0"/>
              <a:t>Черемуха     </a:t>
            </a:r>
          </a:p>
          <a:p>
            <a:pPr marR="0" algn="ctr" eaLnBrk="1" hangingPunct="1"/>
            <a:r>
              <a:rPr lang="ru-RU" sz="4000" b="1" smtClean="0"/>
              <a:t> </a:t>
            </a:r>
            <a:r>
              <a:rPr lang="ru-RU" sz="4000" b="1" smtClean="0">
                <a:solidFill>
                  <a:srgbClr val="4E003F"/>
                </a:solidFill>
              </a:rPr>
              <a:t>Д. </a:t>
            </a:r>
            <a:r>
              <a:rPr lang="ru-RU" sz="4000" b="1" smtClean="0"/>
              <a:t>Осина</a:t>
            </a:r>
          </a:p>
          <a:p>
            <a:pPr marR="0" eaLnBrk="1" hangingPunct="1"/>
            <a:endParaRPr lang="ru-RU"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2"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9"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2" end="2"/>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6"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8" dur="80"/>
                                        <p:tgtEl>
                                          <p:spTgt spid="3">
                                            <p:txEl>
                                              <p:pRg st="3" end="3"/>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33"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35" dur="80"/>
                                        <p:tgtEl>
                                          <p:spTgt spid="3">
                                            <p:txEl>
                                              <p:pRg st="4" end="4"/>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32" presetClass="emph" presetSubtype="0" fill="hold" nodeType="clickEffect">
                                  <p:stCondLst>
                                    <p:cond delay="0"/>
                                  </p:stCondLst>
                                  <p:iterate type="lt">
                                    <p:tmPct val="0"/>
                                  </p:iterate>
                                  <p:childTnLst>
                                    <p:animClr clrSpc="rgb" dir="cw">
                                      <p:cBhvr override="childStyle">
                                        <p:cTn id="39" dur="100" fill="hold"/>
                                        <p:tgtEl>
                                          <p:spTgt spid="3">
                                            <p:txEl>
                                              <p:pRg st="2" end="2"/>
                                            </p:txEl>
                                          </p:spTgt>
                                        </p:tgtEl>
                                        <p:attrNameLst>
                                          <p:attrName>style.color</p:attrName>
                                        </p:attrNameLst>
                                      </p:cBhvr>
                                      <p:to>
                                        <a:schemeClr val="accent2"/>
                                      </p:to>
                                    </p:animClr>
                                    <p:animClr clrSpc="rgb" dir="cw">
                                      <p:cBhvr>
                                        <p:cTn id="40" dur="100" fill="hold"/>
                                        <p:tgtEl>
                                          <p:spTgt spid="3">
                                            <p:txEl>
                                              <p:pRg st="2" end="2"/>
                                            </p:txEl>
                                          </p:spTgt>
                                        </p:tgtEl>
                                        <p:attrNameLst>
                                          <p:attrName>fillcolor</p:attrName>
                                        </p:attrNameLst>
                                      </p:cBhvr>
                                      <p:to>
                                        <a:schemeClr val="accent2"/>
                                      </p:to>
                                    </p:animClr>
                                    <p:set>
                                      <p:cBhvr>
                                        <p:cTn id="41" dur="100" fill="hold"/>
                                        <p:tgtEl>
                                          <p:spTgt spid="3">
                                            <p:txEl>
                                              <p:pRg st="2" end="2"/>
                                            </p:txEl>
                                          </p:spTgt>
                                        </p:tgtEl>
                                        <p:attrNameLst>
                                          <p:attrName>fill.type</p:attrName>
                                        </p:attrNameLst>
                                      </p:cBhvr>
                                      <p:to>
                                        <p:strVal val="solid"/>
                                      </p:to>
                                    </p:set>
                                    <p:set>
                                      <p:cBhvr>
                                        <p:cTn id="42" dur="100" fill="hold"/>
                                        <p:tgtEl>
                                          <p:spTgt spid="3">
                                            <p:txEl>
                                              <p:pRg st="2" end="2"/>
                                            </p:txEl>
                                          </p:spTgt>
                                        </p:tgtEl>
                                        <p:attrNameLst>
                                          <p:attrName>fill.on</p:attrName>
                                        </p:attrNameLst>
                                      </p:cBhvr>
                                      <p:to>
                                        <p:strVal val="true"/>
                                      </p:to>
                                    </p:set>
                                    <p:animRot by="120000">
                                      <p:cBhvr>
                                        <p:cTn id="43" dur="100" fill="hold">
                                          <p:stCondLst>
                                            <p:cond delay="0"/>
                                          </p:stCondLst>
                                        </p:cTn>
                                        <p:tgtEl>
                                          <p:spTgt spid="3">
                                            <p:txEl>
                                              <p:pRg st="2" end="2"/>
                                            </p:txEl>
                                          </p:spTgt>
                                        </p:tgtEl>
                                        <p:attrNameLst>
                                          <p:attrName>r</p:attrName>
                                        </p:attrNameLst>
                                      </p:cBhvr>
                                    </p:animRot>
                                    <p:animRot by="-240000">
                                      <p:cBhvr>
                                        <p:cTn id="44" dur="200" fill="hold">
                                          <p:stCondLst>
                                            <p:cond delay="200"/>
                                          </p:stCondLst>
                                        </p:cTn>
                                        <p:tgtEl>
                                          <p:spTgt spid="3">
                                            <p:txEl>
                                              <p:pRg st="2" end="2"/>
                                            </p:txEl>
                                          </p:spTgt>
                                        </p:tgtEl>
                                        <p:attrNameLst>
                                          <p:attrName>r</p:attrName>
                                        </p:attrNameLst>
                                      </p:cBhvr>
                                    </p:animRot>
                                    <p:animRot by="240000">
                                      <p:cBhvr>
                                        <p:cTn id="45" dur="200" fill="hold">
                                          <p:stCondLst>
                                            <p:cond delay="400"/>
                                          </p:stCondLst>
                                        </p:cTn>
                                        <p:tgtEl>
                                          <p:spTgt spid="3">
                                            <p:txEl>
                                              <p:pRg st="2" end="2"/>
                                            </p:txEl>
                                          </p:spTgt>
                                        </p:tgtEl>
                                        <p:attrNameLst>
                                          <p:attrName>r</p:attrName>
                                        </p:attrNameLst>
                                      </p:cBhvr>
                                    </p:animRot>
                                    <p:animRot by="-240000">
                                      <p:cBhvr>
                                        <p:cTn id="46" dur="200" fill="hold">
                                          <p:stCondLst>
                                            <p:cond delay="600"/>
                                          </p:stCondLst>
                                        </p:cTn>
                                        <p:tgtEl>
                                          <p:spTgt spid="3">
                                            <p:txEl>
                                              <p:pRg st="2" end="2"/>
                                            </p:txEl>
                                          </p:spTgt>
                                        </p:tgtEl>
                                        <p:attrNameLst>
                                          <p:attrName>r</p:attrName>
                                        </p:attrNameLst>
                                      </p:cBhvr>
                                    </p:animRot>
                                    <p:animRot by="120000">
                                      <p:cBhvr>
                                        <p:cTn id="47" dur="200" fill="hold">
                                          <p:stCondLst>
                                            <p:cond delay="80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00063" y="500063"/>
            <a:ext cx="7854950" cy="3429000"/>
          </a:xfrm>
        </p:spPr>
        <p:txBody>
          <a:bodyPr/>
          <a:lstStyle/>
          <a:p>
            <a:pPr marR="0" algn="ctr" eaLnBrk="1" hangingPunct="1">
              <a:lnSpc>
                <a:spcPct val="80000"/>
              </a:lnSpc>
            </a:pPr>
            <a:r>
              <a:rPr lang="ru-RU" sz="3600" b="1" u="sng" smtClean="0"/>
              <a:t>Ель.</a:t>
            </a:r>
          </a:p>
          <a:p>
            <a:pPr marR="0" algn="ctr" eaLnBrk="1" hangingPunct="1">
              <a:lnSpc>
                <a:spcPct val="80000"/>
              </a:lnSpc>
            </a:pPr>
            <a:r>
              <a:rPr lang="ru-RU" sz="2000" b="1" smtClean="0">
                <a:solidFill>
                  <a:srgbClr val="0D0D0D"/>
                </a:solidFill>
              </a:rPr>
              <a:t>В медицинской практике разрешен к применению настой из почек и шишек ели. В народной медицине ель применяют для лечения различных болезней. Ванны из хвои ели использовали для лечения ревматических поражений суставов, кожных болезней и подагры. Для лечения фурункулов, язв и других поражений кожи делали мазь из еловой смолы, воска, сливочного масла, смешивая в равных количествах. Хвоя в виде настоя применяется как противоцинготное средство. Загустевшая смола как жвачка используется для удаления дурного запаха изо рта, а также как накладка на больные зубы.</a:t>
            </a:r>
          </a:p>
          <a:p>
            <a:pPr marR="0" algn="ctr" eaLnBrk="1" hangingPunct="1">
              <a:lnSpc>
                <a:spcPct val="80000"/>
              </a:lnSpc>
            </a:pPr>
            <a:endParaRPr lang="ru-RU" sz="2000" b="1" smtClean="0"/>
          </a:p>
        </p:txBody>
      </p:sp>
      <p:pic>
        <p:nvPicPr>
          <p:cNvPr id="4098" name="Picture 2" descr="ED4AADCA"/>
          <p:cNvPicPr>
            <a:picLocks noChangeAspect="1" noChangeArrowheads="1"/>
          </p:cNvPicPr>
          <p:nvPr/>
        </p:nvPicPr>
        <p:blipFill>
          <a:blip r:embed="rId2" cstate="email">
            <a:lum contrast="60000"/>
          </a:blip>
          <a:srcRect/>
          <a:stretch>
            <a:fillRect/>
          </a:stretch>
        </p:blipFill>
        <p:spPr bwMode="auto">
          <a:xfrm>
            <a:off x="285750" y="4000500"/>
            <a:ext cx="2185988" cy="2643188"/>
          </a:xfrm>
          <a:prstGeom prst="rect">
            <a:avLst/>
          </a:prstGeom>
          <a:noFill/>
          <a:ln w="9525">
            <a:noFill/>
            <a:miter lim="800000"/>
            <a:headEnd/>
            <a:tailEnd/>
          </a:ln>
        </p:spPr>
      </p:pic>
      <p:pic>
        <p:nvPicPr>
          <p:cNvPr id="4099" name="Picture 3" descr="112310"/>
          <p:cNvPicPr>
            <a:picLocks noChangeAspect="1" noChangeArrowheads="1"/>
          </p:cNvPicPr>
          <p:nvPr/>
        </p:nvPicPr>
        <p:blipFill>
          <a:blip r:embed="rId3" cstate="email">
            <a:lum contrast="20000"/>
          </a:blip>
          <a:srcRect/>
          <a:stretch>
            <a:fillRect/>
          </a:stretch>
        </p:blipFill>
        <p:spPr bwMode="auto">
          <a:xfrm>
            <a:off x="6000750" y="4000500"/>
            <a:ext cx="1851025" cy="2738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checkerboard(across)">
                                      <p:cBhvr>
                                        <p:cTn id="14" dur="5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heel(4)">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4099"/>
                                        </p:tgtEl>
                                        <p:attrNameLst>
                                          <p:attrName>style.visibility</p:attrName>
                                        </p:attrNameLst>
                                      </p:cBhvr>
                                      <p:to>
                                        <p:strVal val="visible"/>
                                      </p:to>
                                    </p:set>
                                    <p:animEffect transition="in" filter="blinds(horizontal)">
                                      <p:cBhvr>
                                        <p:cTn id="24"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4757" y="338115"/>
            <a:ext cx="8643998" cy="1828800"/>
          </a:xfrm>
        </p:spPr>
        <p:txBody>
          <a:bodyPr>
            <a:noAutofit/>
          </a:bodyPr>
          <a:lstStyle/>
          <a:p>
            <a:pPr algn="ctr" eaLnBrk="1" fontAlgn="auto" hangingPunct="1">
              <a:spcAft>
                <a:spcPts val="0"/>
              </a:spcAft>
              <a:defRPr/>
            </a:pPr>
            <a:r>
              <a:rPr lang="ru-RU" sz="4400" dirty="0" smtClean="0">
                <a:solidFill>
                  <a:schemeClr val="bg1"/>
                </a:solidFill>
                <a:latin typeface="Boyarsky" pitchFamily="33" charset="0"/>
              </a:rPr>
              <a:t> 5. Какое дерево называют хлебным деревом Сибири?</a:t>
            </a:r>
            <a:endParaRPr lang="ru-RU" sz="4400" dirty="0">
              <a:solidFill>
                <a:schemeClr val="bg1"/>
              </a:solidFill>
              <a:latin typeface="Boyarsky" pitchFamily="33" charset="0"/>
            </a:endParaRPr>
          </a:p>
        </p:txBody>
      </p:sp>
      <p:sp>
        <p:nvSpPr>
          <p:cNvPr id="3" name="Подзаголовок 2"/>
          <p:cNvSpPr>
            <a:spLocks noGrp="1"/>
          </p:cNvSpPr>
          <p:nvPr>
            <p:ph type="subTitle" idx="1"/>
          </p:nvPr>
        </p:nvSpPr>
        <p:spPr>
          <a:xfrm>
            <a:off x="533400" y="2143125"/>
            <a:ext cx="7854950" cy="4286250"/>
          </a:xfrm>
        </p:spPr>
        <p:txBody>
          <a:bodyPr/>
          <a:lstStyle/>
          <a:p>
            <a:pPr marR="0" algn="ctr" eaLnBrk="1" hangingPunct="1"/>
            <a:endParaRPr lang="ru-RU" sz="3600" b="1" smtClean="0"/>
          </a:p>
          <a:p>
            <a:pPr marR="0" algn="ctr" eaLnBrk="1" hangingPunct="1"/>
            <a:r>
              <a:rPr lang="ru-RU" sz="3600" b="1" smtClean="0">
                <a:solidFill>
                  <a:srgbClr val="4E003F"/>
                </a:solidFill>
              </a:rPr>
              <a:t>А. </a:t>
            </a:r>
            <a:r>
              <a:rPr lang="ru-RU" sz="3600" b="1" smtClean="0"/>
              <a:t>Сосна           </a:t>
            </a:r>
          </a:p>
          <a:p>
            <a:pPr marR="0" algn="ctr" eaLnBrk="1" hangingPunct="1"/>
            <a:r>
              <a:rPr lang="ru-RU" sz="3600" b="1" smtClean="0">
                <a:solidFill>
                  <a:srgbClr val="4E003F"/>
                </a:solidFill>
              </a:rPr>
              <a:t> В. </a:t>
            </a:r>
            <a:r>
              <a:rPr lang="ru-RU" sz="3600" b="1" smtClean="0"/>
              <a:t>Ель</a:t>
            </a:r>
          </a:p>
          <a:p>
            <a:pPr marR="0" algn="ctr" eaLnBrk="1" hangingPunct="1"/>
            <a:r>
              <a:rPr lang="ru-RU" sz="3600" b="1" smtClean="0">
                <a:solidFill>
                  <a:srgbClr val="4E003F"/>
                </a:solidFill>
              </a:rPr>
              <a:t>С. </a:t>
            </a:r>
            <a:r>
              <a:rPr lang="ru-RU" sz="3600" b="1" smtClean="0"/>
              <a:t>Кедр              </a:t>
            </a:r>
          </a:p>
          <a:p>
            <a:pPr marR="0" algn="ctr" eaLnBrk="1" hangingPunct="1"/>
            <a:r>
              <a:rPr lang="ru-RU" sz="3600" b="1" smtClean="0">
                <a:solidFill>
                  <a:srgbClr val="4E003F"/>
                </a:solidFill>
              </a:rPr>
              <a:t>Д. </a:t>
            </a:r>
            <a:r>
              <a:rPr lang="ru-RU" sz="3600" b="1" smtClean="0"/>
              <a:t>Лиственница</a:t>
            </a:r>
          </a:p>
          <a:p>
            <a:pPr marR="0" eaLnBrk="1" hangingPunct="1"/>
            <a:endParaRPr lang="ru-RU"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2"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9"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2" end="2"/>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6"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8" dur="80"/>
                                        <p:tgtEl>
                                          <p:spTgt spid="3">
                                            <p:txEl>
                                              <p:pRg st="3" end="3"/>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33"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35" dur="80"/>
                                        <p:tgtEl>
                                          <p:spTgt spid="3">
                                            <p:txEl>
                                              <p:pRg st="4" end="4"/>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32" presetClass="emph" presetSubtype="0" fill="hold" nodeType="clickEffect">
                                  <p:stCondLst>
                                    <p:cond delay="0"/>
                                  </p:stCondLst>
                                  <p:iterate type="lt">
                                    <p:tmPct val="0"/>
                                  </p:iterate>
                                  <p:childTnLst>
                                    <p:animClr clrSpc="rgb" dir="cw">
                                      <p:cBhvr override="childStyle">
                                        <p:cTn id="39" dur="100" fill="hold"/>
                                        <p:tgtEl>
                                          <p:spTgt spid="3">
                                            <p:txEl>
                                              <p:pRg st="3" end="3"/>
                                            </p:txEl>
                                          </p:spTgt>
                                        </p:tgtEl>
                                        <p:attrNameLst>
                                          <p:attrName>style.color</p:attrName>
                                        </p:attrNameLst>
                                      </p:cBhvr>
                                      <p:to>
                                        <a:schemeClr val="accent2"/>
                                      </p:to>
                                    </p:animClr>
                                    <p:animClr clrSpc="rgb" dir="cw">
                                      <p:cBhvr>
                                        <p:cTn id="40" dur="100" fill="hold"/>
                                        <p:tgtEl>
                                          <p:spTgt spid="3">
                                            <p:txEl>
                                              <p:pRg st="3" end="3"/>
                                            </p:txEl>
                                          </p:spTgt>
                                        </p:tgtEl>
                                        <p:attrNameLst>
                                          <p:attrName>fillcolor</p:attrName>
                                        </p:attrNameLst>
                                      </p:cBhvr>
                                      <p:to>
                                        <a:schemeClr val="accent2"/>
                                      </p:to>
                                    </p:animClr>
                                    <p:set>
                                      <p:cBhvr>
                                        <p:cTn id="41" dur="100" fill="hold"/>
                                        <p:tgtEl>
                                          <p:spTgt spid="3">
                                            <p:txEl>
                                              <p:pRg st="3" end="3"/>
                                            </p:txEl>
                                          </p:spTgt>
                                        </p:tgtEl>
                                        <p:attrNameLst>
                                          <p:attrName>fill.type</p:attrName>
                                        </p:attrNameLst>
                                      </p:cBhvr>
                                      <p:to>
                                        <p:strVal val="solid"/>
                                      </p:to>
                                    </p:set>
                                    <p:set>
                                      <p:cBhvr>
                                        <p:cTn id="42" dur="100" fill="hold"/>
                                        <p:tgtEl>
                                          <p:spTgt spid="3">
                                            <p:txEl>
                                              <p:pRg st="3" end="3"/>
                                            </p:txEl>
                                          </p:spTgt>
                                        </p:tgtEl>
                                        <p:attrNameLst>
                                          <p:attrName>fill.on</p:attrName>
                                        </p:attrNameLst>
                                      </p:cBhvr>
                                      <p:to>
                                        <p:strVal val="true"/>
                                      </p:to>
                                    </p:set>
                                    <p:animRot by="120000">
                                      <p:cBhvr>
                                        <p:cTn id="43" dur="100" fill="hold">
                                          <p:stCondLst>
                                            <p:cond delay="0"/>
                                          </p:stCondLst>
                                        </p:cTn>
                                        <p:tgtEl>
                                          <p:spTgt spid="3">
                                            <p:txEl>
                                              <p:pRg st="3" end="3"/>
                                            </p:txEl>
                                          </p:spTgt>
                                        </p:tgtEl>
                                        <p:attrNameLst>
                                          <p:attrName>r</p:attrName>
                                        </p:attrNameLst>
                                      </p:cBhvr>
                                    </p:animRot>
                                    <p:animRot by="-240000">
                                      <p:cBhvr>
                                        <p:cTn id="44" dur="200" fill="hold">
                                          <p:stCondLst>
                                            <p:cond delay="200"/>
                                          </p:stCondLst>
                                        </p:cTn>
                                        <p:tgtEl>
                                          <p:spTgt spid="3">
                                            <p:txEl>
                                              <p:pRg st="3" end="3"/>
                                            </p:txEl>
                                          </p:spTgt>
                                        </p:tgtEl>
                                        <p:attrNameLst>
                                          <p:attrName>r</p:attrName>
                                        </p:attrNameLst>
                                      </p:cBhvr>
                                    </p:animRot>
                                    <p:animRot by="240000">
                                      <p:cBhvr>
                                        <p:cTn id="45" dur="200" fill="hold">
                                          <p:stCondLst>
                                            <p:cond delay="400"/>
                                          </p:stCondLst>
                                        </p:cTn>
                                        <p:tgtEl>
                                          <p:spTgt spid="3">
                                            <p:txEl>
                                              <p:pRg st="3" end="3"/>
                                            </p:txEl>
                                          </p:spTgt>
                                        </p:tgtEl>
                                        <p:attrNameLst>
                                          <p:attrName>r</p:attrName>
                                        </p:attrNameLst>
                                      </p:cBhvr>
                                    </p:animRot>
                                    <p:animRot by="-240000">
                                      <p:cBhvr>
                                        <p:cTn id="46" dur="200" fill="hold">
                                          <p:stCondLst>
                                            <p:cond delay="600"/>
                                          </p:stCondLst>
                                        </p:cTn>
                                        <p:tgtEl>
                                          <p:spTgt spid="3">
                                            <p:txEl>
                                              <p:pRg st="3" end="3"/>
                                            </p:txEl>
                                          </p:spTgt>
                                        </p:tgtEl>
                                        <p:attrNameLst>
                                          <p:attrName>r</p:attrName>
                                        </p:attrNameLst>
                                      </p:cBhvr>
                                    </p:animRot>
                                    <p:animRot by="120000">
                                      <p:cBhvr>
                                        <p:cTn id="47" dur="200" fill="hold">
                                          <p:stCondLst>
                                            <p:cond delay="80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71500" y="428625"/>
            <a:ext cx="7854950" cy="2357438"/>
          </a:xfrm>
        </p:spPr>
        <p:txBody>
          <a:bodyPr/>
          <a:lstStyle/>
          <a:p>
            <a:pPr marR="0" algn="ctr" eaLnBrk="1" hangingPunct="1">
              <a:lnSpc>
                <a:spcPct val="90000"/>
              </a:lnSpc>
            </a:pPr>
            <a:r>
              <a:rPr lang="ru-RU" sz="3600" b="1" i="1" u="sng" smtClean="0"/>
              <a:t>Кедр.</a:t>
            </a:r>
            <a:r>
              <a:rPr lang="ru-RU" sz="3600" b="1" smtClean="0"/>
              <a:t> </a:t>
            </a:r>
          </a:p>
          <a:p>
            <a:pPr marR="0" algn="ctr" eaLnBrk="1" hangingPunct="1">
              <a:lnSpc>
                <a:spcPct val="90000"/>
              </a:lnSpc>
            </a:pPr>
            <a:r>
              <a:rPr lang="ru-RU" sz="2400" b="1" smtClean="0">
                <a:solidFill>
                  <a:schemeClr val="bg1"/>
                </a:solidFill>
              </a:rPr>
              <a:t>Растет кедр 200-300 лет. На большом старом дереве созревает до тысячи шишек. А в каждой из них больше сотни семян, вкусных, налитых растительным жиром, витаминами и другими питательными веществами. Это настоящее богатство!</a:t>
            </a:r>
          </a:p>
        </p:txBody>
      </p:sp>
      <p:pic>
        <p:nvPicPr>
          <p:cNvPr id="5122" name="Picture 2" descr="P1030095"/>
          <p:cNvPicPr>
            <a:picLocks noChangeAspect="1" noChangeArrowheads="1"/>
          </p:cNvPicPr>
          <p:nvPr/>
        </p:nvPicPr>
        <p:blipFill>
          <a:blip r:embed="rId2" cstate="email">
            <a:lum contrast="40000"/>
          </a:blip>
          <a:srcRect/>
          <a:stretch>
            <a:fillRect/>
          </a:stretch>
        </p:blipFill>
        <p:spPr bwMode="auto">
          <a:xfrm rot="-977325">
            <a:off x="569913" y="3557588"/>
            <a:ext cx="3311525" cy="2500312"/>
          </a:xfrm>
          <a:prstGeom prst="rect">
            <a:avLst/>
          </a:prstGeom>
          <a:noFill/>
          <a:ln w="9525">
            <a:noFill/>
            <a:miter lim="800000"/>
            <a:headEnd/>
            <a:tailEnd/>
          </a:ln>
        </p:spPr>
      </p:pic>
      <p:pic>
        <p:nvPicPr>
          <p:cNvPr id="5123" name="Picture 3" descr="P1030091"/>
          <p:cNvPicPr>
            <a:picLocks noChangeAspect="1" noChangeArrowheads="1"/>
          </p:cNvPicPr>
          <p:nvPr/>
        </p:nvPicPr>
        <p:blipFill>
          <a:blip r:embed="rId3" cstate="email">
            <a:lum contrast="40000"/>
          </a:blip>
          <a:srcRect/>
          <a:stretch>
            <a:fillRect/>
          </a:stretch>
        </p:blipFill>
        <p:spPr bwMode="auto">
          <a:xfrm>
            <a:off x="5072063" y="3117850"/>
            <a:ext cx="3790950" cy="35258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checkerboard(across)">
                                      <p:cBhvr>
                                        <p:cTn id="14" dur="5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heel(4)">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5123"/>
                                        </p:tgtEl>
                                        <p:attrNameLst>
                                          <p:attrName>style.visibility</p:attrName>
                                        </p:attrNameLst>
                                      </p:cBhvr>
                                      <p:to>
                                        <p:strVal val="visible"/>
                                      </p:to>
                                    </p:set>
                                    <p:animEffect transition="in" filter="blinds(horizontal)">
                                      <p:cBhvr>
                                        <p:cTn id="24"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428604"/>
            <a:ext cx="7851648" cy="1828800"/>
          </a:xfrm>
        </p:spPr>
        <p:txBody>
          <a:bodyPr/>
          <a:lstStyle/>
          <a:p>
            <a:pPr algn="ctr" eaLnBrk="1" fontAlgn="auto" hangingPunct="1">
              <a:spcAft>
                <a:spcPts val="0"/>
              </a:spcAft>
              <a:defRPr/>
            </a:pPr>
            <a:r>
              <a:rPr lang="ru-RU" sz="4400" dirty="0" smtClean="0">
                <a:solidFill>
                  <a:schemeClr val="bg1">
                    <a:lumMod val="95000"/>
                    <a:lumOff val="5000"/>
                  </a:schemeClr>
                </a:solidFill>
                <a:latin typeface="Boyarsky" pitchFamily="33" charset="0"/>
              </a:rPr>
              <a:t> 6. У какого хвойного дерева хвоя мягкая?</a:t>
            </a:r>
            <a:endParaRPr lang="ru-RU" sz="4400" dirty="0">
              <a:solidFill>
                <a:schemeClr val="bg1">
                  <a:lumMod val="95000"/>
                  <a:lumOff val="5000"/>
                </a:schemeClr>
              </a:solidFill>
              <a:latin typeface="Boyarsky" pitchFamily="33" charset="0"/>
            </a:endParaRPr>
          </a:p>
        </p:txBody>
      </p:sp>
      <p:sp>
        <p:nvSpPr>
          <p:cNvPr id="3" name="Подзаголовок 2"/>
          <p:cNvSpPr>
            <a:spLocks noGrp="1"/>
          </p:cNvSpPr>
          <p:nvPr>
            <p:ph type="subTitle" idx="1"/>
          </p:nvPr>
        </p:nvSpPr>
        <p:spPr>
          <a:xfrm>
            <a:off x="533400" y="2357438"/>
            <a:ext cx="7854950" cy="4071937"/>
          </a:xfrm>
        </p:spPr>
        <p:txBody>
          <a:bodyPr/>
          <a:lstStyle/>
          <a:p>
            <a:pPr marR="0" eaLnBrk="1" hangingPunct="1"/>
            <a:endParaRPr lang="ru-RU" smtClean="0"/>
          </a:p>
          <a:p>
            <a:pPr marR="0" algn="ctr" eaLnBrk="1" hangingPunct="1"/>
            <a:r>
              <a:rPr lang="ru-RU" sz="3600" b="1" smtClean="0">
                <a:solidFill>
                  <a:srgbClr val="4E003F"/>
                </a:solidFill>
              </a:rPr>
              <a:t>А. </a:t>
            </a:r>
            <a:r>
              <a:rPr lang="ru-RU" sz="3600" b="1" smtClean="0"/>
              <a:t>Пихта           </a:t>
            </a:r>
          </a:p>
          <a:p>
            <a:pPr marR="0" algn="ctr" eaLnBrk="1" hangingPunct="1"/>
            <a:r>
              <a:rPr lang="ru-RU" sz="3600" b="1" smtClean="0">
                <a:solidFill>
                  <a:srgbClr val="4E003F"/>
                </a:solidFill>
              </a:rPr>
              <a:t> В. </a:t>
            </a:r>
            <a:r>
              <a:rPr lang="ru-RU" sz="3600" b="1" smtClean="0"/>
              <a:t>Сосна</a:t>
            </a:r>
          </a:p>
          <a:p>
            <a:pPr marR="0" algn="ctr" eaLnBrk="1" hangingPunct="1"/>
            <a:r>
              <a:rPr lang="ru-RU" sz="3600" b="1" smtClean="0">
                <a:solidFill>
                  <a:srgbClr val="4E003F"/>
                </a:solidFill>
              </a:rPr>
              <a:t>С. </a:t>
            </a:r>
            <a:r>
              <a:rPr lang="ru-RU" sz="3600" b="1" smtClean="0"/>
              <a:t>Ель             </a:t>
            </a:r>
          </a:p>
          <a:p>
            <a:pPr marR="0" algn="ctr" eaLnBrk="1" hangingPunct="1"/>
            <a:r>
              <a:rPr lang="ru-RU" sz="3600" b="1" smtClean="0"/>
              <a:t> </a:t>
            </a:r>
            <a:r>
              <a:rPr lang="ru-RU" sz="3600" b="1" smtClean="0">
                <a:solidFill>
                  <a:srgbClr val="4E003F"/>
                </a:solidFill>
              </a:rPr>
              <a:t> Д.  </a:t>
            </a:r>
            <a:r>
              <a:rPr lang="ru-RU" sz="3600" b="1" smtClean="0"/>
              <a:t>Кипарис</a:t>
            </a:r>
          </a:p>
          <a:p>
            <a:pPr marR="0" eaLnBrk="1" hangingPunct="1"/>
            <a:endParaRPr lang="ru-RU"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2"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9"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2" end="2"/>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6"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8" dur="80"/>
                                        <p:tgtEl>
                                          <p:spTgt spid="3">
                                            <p:txEl>
                                              <p:pRg st="3" end="3"/>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33"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35" dur="80"/>
                                        <p:tgtEl>
                                          <p:spTgt spid="3">
                                            <p:txEl>
                                              <p:pRg st="4" end="4"/>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32" presetClass="emph" presetSubtype="0" fill="hold" nodeType="clickEffect">
                                  <p:stCondLst>
                                    <p:cond delay="0"/>
                                  </p:stCondLst>
                                  <p:iterate type="lt">
                                    <p:tmPct val="0"/>
                                  </p:iterate>
                                  <p:childTnLst>
                                    <p:animClr clrSpc="rgb" dir="cw">
                                      <p:cBhvr override="childStyle">
                                        <p:cTn id="39" dur="100" fill="hold"/>
                                        <p:tgtEl>
                                          <p:spTgt spid="3">
                                            <p:txEl>
                                              <p:pRg st="1" end="1"/>
                                            </p:txEl>
                                          </p:spTgt>
                                        </p:tgtEl>
                                        <p:attrNameLst>
                                          <p:attrName>style.color</p:attrName>
                                        </p:attrNameLst>
                                      </p:cBhvr>
                                      <p:to>
                                        <a:schemeClr val="accent2"/>
                                      </p:to>
                                    </p:animClr>
                                    <p:animClr clrSpc="rgb" dir="cw">
                                      <p:cBhvr>
                                        <p:cTn id="40" dur="100" fill="hold"/>
                                        <p:tgtEl>
                                          <p:spTgt spid="3">
                                            <p:txEl>
                                              <p:pRg st="1" end="1"/>
                                            </p:txEl>
                                          </p:spTgt>
                                        </p:tgtEl>
                                        <p:attrNameLst>
                                          <p:attrName>fillcolor</p:attrName>
                                        </p:attrNameLst>
                                      </p:cBhvr>
                                      <p:to>
                                        <a:schemeClr val="accent2"/>
                                      </p:to>
                                    </p:animClr>
                                    <p:set>
                                      <p:cBhvr>
                                        <p:cTn id="41" dur="100" fill="hold"/>
                                        <p:tgtEl>
                                          <p:spTgt spid="3">
                                            <p:txEl>
                                              <p:pRg st="1" end="1"/>
                                            </p:txEl>
                                          </p:spTgt>
                                        </p:tgtEl>
                                        <p:attrNameLst>
                                          <p:attrName>fill.type</p:attrName>
                                        </p:attrNameLst>
                                      </p:cBhvr>
                                      <p:to>
                                        <p:strVal val="solid"/>
                                      </p:to>
                                    </p:set>
                                    <p:set>
                                      <p:cBhvr>
                                        <p:cTn id="42" dur="100" fill="hold"/>
                                        <p:tgtEl>
                                          <p:spTgt spid="3">
                                            <p:txEl>
                                              <p:pRg st="1" end="1"/>
                                            </p:txEl>
                                          </p:spTgt>
                                        </p:tgtEl>
                                        <p:attrNameLst>
                                          <p:attrName>fill.on</p:attrName>
                                        </p:attrNameLst>
                                      </p:cBhvr>
                                      <p:to>
                                        <p:strVal val="true"/>
                                      </p:to>
                                    </p:set>
                                    <p:animRot by="120000">
                                      <p:cBhvr>
                                        <p:cTn id="43" dur="100" fill="hold">
                                          <p:stCondLst>
                                            <p:cond delay="0"/>
                                          </p:stCondLst>
                                        </p:cTn>
                                        <p:tgtEl>
                                          <p:spTgt spid="3">
                                            <p:txEl>
                                              <p:pRg st="1" end="1"/>
                                            </p:txEl>
                                          </p:spTgt>
                                        </p:tgtEl>
                                        <p:attrNameLst>
                                          <p:attrName>r</p:attrName>
                                        </p:attrNameLst>
                                      </p:cBhvr>
                                    </p:animRot>
                                    <p:animRot by="-240000">
                                      <p:cBhvr>
                                        <p:cTn id="44" dur="200" fill="hold">
                                          <p:stCondLst>
                                            <p:cond delay="200"/>
                                          </p:stCondLst>
                                        </p:cTn>
                                        <p:tgtEl>
                                          <p:spTgt spid="3">
                                            <p:txEl>
                                              <p:pRg st="1" end="1"/>
                                            </p:txEl>
                                          </p:spTgt>
                                        </p:tgtEl>
                                        <p:attrNameLst>
                                          <p:attrName>r</p:attrName>
                                        </p:attrNameLst>
                                      </p:cBhvr>
                                    </p:animRot>
                                    <p:animRot by="240000">
                                      <p:cBhvr>
                                        <p:cTn id="45" dur="200" fill="hold">
                                          <p:stCondLst>
                                            <p:cond delay="400"/>
                                          </p:stCondLst>
                                        </p:cTn>
                                        <p:tgtEl>
                                          <p:spTgt spid="3">
                                            <p:txEl>
                                              <p:pRg st="1" end="1"/>
                                            </p:txEl>
                                          </p:spTgt>
                                        </p:tgtEl>
                                        <p:attrNameLst>
                                          <p:attrName>r</p:attrName>
                                        </p:attrNameLst>
                                      </p:cBhvr>
                                    </p:animRot>
                                    <p:animRot by="-240000">
                                      <p:cBhvr>
                                        <p:cTn id="46" dur="200" fill="hold">
                                          <p:stCondLst>
                                            <p:cond delay="600"/>
                                          </p:stCondLst>
                                        </p:cTn>
                                        <p:tgtEl>
                                          <p:spTgt spid="3">
                                            <p:txEl>
                                              <p:pRg st="1" end="1"/>
                                            </p:txEl>
                                          </p:spTgt>
                                        </p:tgtEl>
                                        <p:attrNameLst>
                                          <p:attrName>r</p:attrName>
                                        </p:attrNameLst>
                                      </p:cBhvr>
                                    </p:animRot>
                                    <p:animRot by="120000">
                                      <p:cBhvr>
                                        <p:cTn id="47" dur="200" fill="hold">
                                          <p:stCondLst>
                                            <p:cond delay="80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000500" y="428625"/>
            <a:ext cx="4425950" cy="6072188"/>
          </a:xfrm>
        </p:spPr>
        <p:txBody>
          <a:bodyPr/>
          <a:lstStyle/>
          <a:p>
            <a:pPr marR="0" algn="ctr" eaLnBrk="1" hangingPunct="1">
              <a:lnSpc>
                <a:spcPct val="80000"/>
              </a:lnSpc>
            </a:pPr>
            <a:r>
              <a:rPr lang="ru-RU" sz="3300" b="1" i="1" u="sng" smtClean="0"/>
              <a:t>Пихта.</a:t>
            </a:r>
          </a:p>
          <a:p>
            <a:pPr marR="0" algn="ctr" eaLnBrk="1" hangingPunct="1">
              <a:lnSpc>
                <a:spcPct val="80000"/>
              </a:lnSpc>
            </a:pPr>
            <a:r>
              <a:rPr lang="ru-RU" sz="3300" b="1" smtClean="0">
                <a:solidFill>
                  <a:srgbClr val="0D0D0D"/>
                </a:solidFill>
              </a:rPr>
              <a:t>Пихта – очень ценное растение. Ее бальзам обладает великолепными клеящими свойствами, не мутнеет от времени. </a:t>
            </a:r>
          </a:p>
          <a:p>
            <a:pPr marR="0" algn="ctr" eaLnBrk="1" hangingPunct="1">
              <a:lnSpc>
                <a:spcPct val="80000"/>
              </a:lnSpc>
            </a:pPr>
            <a:r>
              <a:rPr lang="ru-RU" sz="3300" b="1" smtClean="0">
                <a:solidFill>
                  <a:srgbClr val="0D0D0D"/>
                </a:solidFill>
              </a:rPr>
              <a:t>Из хвои пихты получают эфирное масло, которое применяется как ароматическое и лечебное средство.</a:t>
            </a:r>
          </a:p>
          <a:p>
            <a:pPr marR="0" algn="ctr" eaLnBrk="1" hangingPunct="1">
              <a:lnSpc>
                <a:spcPct val="80000"/>
              </a:lnSpc>
            </a:pPr>
            <a:endParaRPr lang="ru-RU" sz="3300" b="1" smtClean="0"/>
          </a:p>
        </p:txBody>
      </p:sp>
      <p:pic>
        <p:nvPicPr>
          <p:cNvPr id="20485" name="Picture 5" descr="http://im2-tub.yandex.net/i?id=19580932&amp;tov=2"/>
          <p:cNvPicPr>
            <a:picLocks noChangeAspect="1" noChangeArrowheads="1"/>
          </p:cNvPicPr>
          <p:nvPr/>
        </p:nvPicPr>
        <p:blipFill>
          <a:blip r:embed="rId2" r:link="rId3" cstate="email"/>
          <a:srcRect/>
          <a:stretch>
            <a:fillRect/>
          </a:stretch>
        </p:blipFill>
        <p:spPr bwMode="auto">
          <a:xfrm>
            <a:off x="285750" y="214313"/>
            <a:ext cx="1514475" cy="2008187"/>
          </a:xfrm>
          <a:prstGeom prst="rect">
            <a:avLst/>
          </a:prstGeom>
          <a:noFill/>
          <a:ln w="9525">
            <a:noFill/>
            <a:miter lim="800000"/>
            <a:headEnd/>
            <a:tailEnd/>
          </a:ln>
        </p:spPr>
      </p:pic>
      <p:pic>
        <p:nvPicPr>
          <p:cNvPr id="20486" name="Picture 6" descr="http://im3-tub.yandex.net/i?id=531817&amp;tov=3"/>
          <p:cNvPicPr>
            <a:picLocks noChangeAspect="1" noChangeArrowheads="1"/>
          </p:cNvPicPr>
          <p:nvPr/>
        </p:nvPicPr>
        <p:blipFill>
          <a:blip r:embed="rId4" r:link="rId5" cstate="email"/>
          <a:srcRect/>
          <a:stretch>
            <a:fillRect/>
          </a:stretch>
        </p:blipFill>
        <p:spPr bwMode="auto">
          <a:xfrm>
            <a:off x="1857375" y="1784350"/>
            <a:ext cx="2133600" cy="1608138"/>
          </a:xfrm>
          <a:prstGeom prst="rect">
            <a:avLst/>
          </a:prstGeom>
          <a:noFill/>
          <a:ln w="9525">
            <a:noFill/>
            <a:miter lim="800000"/>
            <a:headEnd/>
            <a:tailEnd/>
          </a:ln>
        </p:spPr>
      </p:pic>
      <p:pic>
        <p:nvPicPr>
          <p:cNvPr id="20487" name="Picture 7" descr="http://im5-tub.yandex.net/i?id=21462043&amp;tov=5"/>
          <p:cNvPicPr>
            <a:picLocks noChangeAspect="1" noChangeArrowheads="1"/>
          </p:cNvPicPr>
          <p:nvPr/>
        </p:nvPicPr>
        <p:blipFill>
          <a:blip r:embed="rId6" r:link="rId7" cstate="email"/>
          <a:srcRect/>
          <a:stretch>
            <a:fillRect/>
          </a:stretch>
        </p:blipFill>
        <p:spPr bwMode="auto">
          <a:xfrm>
            <a:off x="2143125" y="5000625"/>
            <a:ext cx="1844675" cy="1285875"/>
          </a:xfrm>
          <a:prstGeom prst="rect">
            <a:avLst/>
          </a:prstGeom>
          <a:noFill/>
          <a:ln w="9525">
            <a:noFill/>
            <a:miter lim="800000"/>
            <a:headEnd/>
            <a:tailEnd/>
          </a:ln>
        </p:spPr>
      </p:pic>
      <p:pic>
        <p:nvPicPr>
          <p:cNvPr id="20488" name="Picture 8" descr="http://im2-tub.yandex.net/i?id=3346669&amp;tov=2"/>
          <p:cNvPicPr>
            <a:picLocks noChangeAspect="1" noChangeArrowheads="1"/>
          </p:cNvPicPr>
          <p:nvPr/>
        </p:nvPicPr>
        <p:blipFill>
          <a:blip r:embed="rId8" r:link="rId9" cstate="email"/>
          <a:srcRect/>
          <a:stretch>
            <a:fillRect/>
          </a:stretch>
        </p:blipFill>
        <p:spPr bwMode="auto">
          <a:xfrm>
            <a:off x="0" y="3643313"/>
            <a:ext cx="1768475" cy="22145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20485"/>
                                        </p:tgtEl>
                                        <p:attrNameLst>
                                          <p:attrName>style.visibility</p:attrName>
                                        </p:attrNameLst>
                                      </p:cBhvr>
                                      <p:to>
                                        <p:strVal val="visible"/>
                                      </p:to>
                                    </p:set>
                                    <p:animEffect transition="in" filter="blinds(horizontal)">
                                      <p:cBhvr>
                                        <p:cTn id="14" dur="500"/>
                                        <p:tgtEl>
                                          <p:spTgt spid="2048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heel(4)">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20486"/>
                                        </p:tgtEl>
                                        <p:attrNameLst>
                                          <p:attrName>style.visibility</p:attrName>
                                        </p:attrNameLst>
                                      </p:cBhvr>
                                      <p:to>
                                        <p:strVal val="visible"/>
                                      </p:to>
                                    </p:set>
                                    <p:animEffect transition="in" filter="checkerboard(across)">
                                      <p:cBhvr>
                                        <p:cTn id="24" dur="500"/>
                                        <p:tgtEl>
                                          <p:spTgt spid="2048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heel(4)">
                                      <p:cBhvr>
                                        <p:cTn id="29" dur="2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0488"/>
                                        </p:tgtEl>
                                        <p:attrNameLst>
                                          <p:attrName>style.visibility</p:attrName>
                                        </p:attrNameLst>
                                      </p:cBhvr>
                                      <p:to>
                                        <p:strVal val="visible"/>
                                      </p:to>
                                    </p:set>
                                    <p:animEffect transition="in" filter="blinds(horizontal)">
                                      <p:cBhvr>
                                        <p:cTn id="34" dur="500"/>
                                        <p:tgtEl>
                                          <p:spTgt spid="20488"/>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20487"/>
                                        </p:tgtEl>
                                        <p:attrNameLst>
                                          <p:attrName>style.visibility</p:attrName>
                                        </p:attrNameLst>
                                      </p:cBhvr>
                                      <p:to>
                                        <p:strVal val="visible"/>
                                      </p:to>
                                    </p:set>
                                    <p:animEffect transition="in" filter="checkerboard(across)">
                                      <p:cBhvr>
                                        <p:cTn id="39"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428604"/>
            <a:ext cx="8643998" cy="1828800"/>
          </a:xfrm>
        </p:spPr>
        <p:txBody>
          <a:bodyPr>
            <a:noAutofit/>
          </a:bodyPr>
          <a:lstStyle/>
          <a:p>
            <a:pPr algn="ctr" eaLnBrk="1" fontAlgn="auto" hangingPunct="1">
              <a:spcAft>
                <a:spcPts val="0"/>
              </a:spcAft>
              <a:defRPr/>
            </a:pPr>
            <a:r>
              <a:rPr lang="ru-RU" sz="2800" dirty="0" smtClean="0">
                <a:solidFill>
                  <a:schemeClr val="bg1"/>
                </a:solidFill>
                <a:latin typeface="Boyarsky" pitchFamily="33" charset="0"/>
              </a:rPr>
              <a:t>7. Разгадайте загадку:</a:t>
            </a:r>
            <a:br>
              <a:rPr lang="ru-RU" sz="2800" dirty="0" smtClean="0">
                <a:solidFill>
                  <a:schemeClr val="bg1"/>
                </a:solidFill>
                <a:latin typeface="Boyarsky" pitchFamily="33" charset="0"/>
              </a:rPr>
            </a:br>
            <a:r>
              <a:rPr lang="ru-RU" sz="2800" dirty="0" smtClean="0">
                <a:solidFill>
                  <a:schemeClr val="bg1"/>
                </a:solidFill>
                <a:latin typeface="Boyarsky" pitchFamily="33" charset="0"/>
              </a:rPr>
              <a:t> Пришла </a:t>
            </a:r>
            <a:r>
              <a:rPr lang="ru-RU" sz="2800" dirty="0" err="1" smtClean="0">
                <a:solidFill>
                  <a:schemeClr val="bg1"/>
                </a:solidFill>
                <a:latin typeface="Boyarsky" pitchFamily="33" charset="0"/>
              </a:rPr>
              <a:t>весна-красна</a:t>
            </a:r>
            <a:r>
              <a:rPr lang="ru-RU" sz="2800" dirty="0" smtClean="0">
                <a:solidFill>
                  <a:schemeClr val="bg1"/>
                </a:solidFill>
                <a:latin typeface="Boyarsky" pitchFamily="33" charset="0"/>
              </a:rPr>
              <a:t>!                                   Беляна с радости заплакала, слезами платьице закапала.                                  </a:t>
            </a:r>
            <a:endParaRPr lang="ru-RU" sz="2800" dirty="0">
              <a:solidFill>
                <a:schemeClr val="bg1"/>
              </a:solidFill>
              <a:latin typeface="Boyarsky" pitchFamily="33" charset="0"/>
            </a:endParaRPr>
          </a:p>
        </p:txBody>
      </p:sp>
      <p:sp>
        <p:nvSpPr>
          <p:cNvPr id="3" name="Подзаголовок 2"/>
          <p:cNvSpPr>
            <a:spLocks noGrp="1"/>
          </p:cNvSpPr>
          <p:nvPr>
            <p:ph type="subTitle" idx="1"/>
          </p:nvPr>
        </p:nvSpPr>
        <p:spPr>
          <a:xfrm>
            <a:off x="533400" y="2286000"/>
            <a:ext cx="7854950" cy="4071938"/>
          </a:xfrm>
        </p:spPr>
        <p:txBody>
          <a:bodyPr/>
          <a:lstStyle/>
          <a:p>
            <a:pPr marR="0" eaLnBrk="1" hangingPunct="1"/>
            <a:endParaRPr lang="ru-RU" smtClean="0"/>
          </a:p>
          <a:p>
            <a:pPr marR="0" algn="ctr" eaLnBrk="1" hangingPunct="1"/>
            <a:r>
              <a:rPr lang="ru-RU" sz="3600" b="1" smtClean="0">
                <a:solidFill>
                  <a:srgbClr val="4E003F"/>
                </a:solidFill>
              </a:rPr>
              <a:t>А. </a:t>
            </a:r>
            <a:r>
              <a:rPr lang="ru-RU" sz="3600" b="1" smtClean="0"/>
              <a:t>Ива             </a:t>
            </a:r>
          </a:p>
          <a:p>
            <a:pPr marR="0" algn="ctr" eaLnBrk="1" hangingPunct="1"/>
            <a:r>
              <a:rPr lang="ru-RU" sz="3600" b="1" smtClean="0"/>
              <a:t> </a:t>
            </a:r>
            <a:r>
              <a:rPr lang="ru-RU" sz="3600" b="1" smtClean="0">
                <a:solidFill>
                  <a:srgbClr val="4E003F"/>
                </a:solidFill>
              </a:rPr>
              <a:t>В. </a:t>
            </a:r>
            <a:r>
              <a:rPr lang="ru-RU" sz="3600" b="1" smtClean="0"/>
              <a:t>Береза</a:t>
            </a:r>
          </a:p>
          <a:p>
            <a:pPr marR="0" algn="ctr" eaLnBrk="1" hangingPunct="1"/>
            <a:r>
              <a:rPr lang="ru-RU" sz="3600" b="1" smtClean="0">
                <a:solidFill>
                  <a:srgbClr val="4E003F"/>
                </a:solidFill>
              </a:rPr>
              <a:t>С. </a:t>
            </a:r>
            <a:r>
              <a:rPr lang="ru-RU" sz="3600" b="1" smtClean="0"/>
              <a:t>Липа            </a:t>
            </a:r>
          </a:p>
          <a:p>
            <a:pPr marR="0" algn="ctr" eaLnBrk="1" hangingPunct="1"/>
            <a:r>
              <a:rPr lang="ru-RU" sz="3600" b="1" smtClean="0">
                <a:solidFill>
                  <a:srgbClr val="4E003F"/>
                </a:solidFill>
              </a:rPr>
              <a:t>Д. </a:t>
            </a:r>
            <a:r>
              <a:rPr lang="ru-RU" sz="3600" b="1" smtClean="0"/>
              <a:t>Яблоня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2"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9"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2" end="2"/>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6"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8" dur="80"/>
                                        <p:tgtEl>
                                          <p:spTgt spid="3">
                                            <p:txEl>
                                              <p:pRg st="3" end="3"/>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33"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35" dur="80"/>
                                        <p:tgtEl>
                                          <p:spTgt spid="3">
                                            <p:txEl>
                                              <p:pRg st="4" end="4"/>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32" presetClass="emph" presetSubtype="0" fill="hold" nodeType="clickEffect">
                                  <p:stCondLst>
                                    <p:cond delay="0"/>
                                  </p:stCondLst>
                                  <p:iterate type="lt">
                                    <p:tmPct val="0"/>
                                  </p:iterate>
                                  <p:childTnLst>
                                    <p:animClr clrSpc="rgb" dir="cw">
                                      <p:cBhvr override="childStyle">
                                        <p:cTn id="39" dur="100" fill="hold"/>
                                        <p:tgtEl>
                                          <p:spTgt spid="3">
                                            <p:txEl>
                                              <p:pRg st="2" end="2"/>
                                            </p:txEl>
                                          </p:spTgt>
                                        </p:tgtEl>
                                        <p:attrNameLst>
                                          <p:attrName>style.color</p:attrName>
                                        </p:attrNameLst>
                                      </p:cBhvr>
                                      <p:to>
                                        <a:schemeClr val="accent2"/>
                                      </p:to>
                                    </p:animClr>
                                    <p:animClr clrSpc="rgb" dir="cw">
                                      <p:cBhvr>
                                        <p:cTn id="40" dur="100" fill="hold"/>
                                        <p:tgtEl>
                                          <p:spTgt spid="3">
                                            <p:txEl>
                                              <p:pRg st="2" end="2"/>
                                            </p:txEl>
                                          </p:spTgt>
                                        </p:tgtEl>
                                        <p:attrNameLst>
                                          <p:attrName>fillcolor</p:attrName>
                                        </p:attrNameLst>
                                      </p:cBhvr>
                                      <p:to>
                                        <a:schemeClr val="accent2"/>
                                      </p:to>
                                    </p:animClr>
                                    <p:set>
                                      <p:cBhvr>
                                        <p:cTn id="41" dur="100" fill="hold"/>
                                        <p:tgtEl>
                                          <p:spTgt spid="3">
                                            <p:txEl>
                                              <p:pRg st="2" end="2"/>
                                            </p:txEl>
                                          </p:spTgt>
                                        </p:tgtEl>
                                        <p:attrNameLst>
                                          <p:attrName>fill.type</p:attrName>
                                        </p:attrNameLst>
                                      </p:cBhvr>
                                      <p:to>
                                        <p:strVal val="solid"/>
                                      </p:to>
                                    </p:set>
                                    <p:set>
                                      <p:cBhvr>
                                        <p:cTn id="42" dur="100" fill="hold"/>
                                        <p:tgtEl>
                                          <p:spTgt spid="3">
                                            <p:txEl>
                                              <p:pRg st="2" end="2"/>
                                            </p:txEl>
                                          </p:spTgt>
                                        </p:tgtEl>
                                        <p:attrNameLst>
                                          <p:attrName>fill.on</p:attrName>
                                        </p:attrNameLst>
                                      </p:cBhvr>
                                      <p:to>
                                        <p:strVal val="true"/>
                                      </p:to>
                                    </p:set>
                                    <p:animRot by="120000">
                                      <p:cBhvr>
                                        <p:cTn id="43" dur="100" fill="hold">
                                          <p:stCondLst>
                                            <p:cond delay="0"/>
                                          </p:stCondLst>
                                        </p:cTn>
                                        <p:tgtEl>
                                          <p:spTgt spid="3">
                                            <p:txEl>
                                              <p:pRg st="2" end="2"/>
                                            </p:txEl>
                                          </p:spTgt>
                                        </p:tgtEl>
                                        <p:attrNameLst>
                                          <p:attrName>r</p:attrName>
                                        </p:attrNameLst>
                                      </p:cBhvr>
                                    </p:animRot>
                                    <p:animRot by="-240000">
                                      <p:cBhvr>
                                        <p:cTn id="44" dur="200" fill="hold">
                                          <p:stCondLst>
                                            <p:cond delay="200"/>
                                          </p:stCondLst>
                                        </p:cTn>
                                        <p:tgtEl>
                                          <p:spTgt spid="3">
                                            <p:txEl>
                                              <p:pRg st="2" end="2"/>
                                            </p:txEl>
                                          </p:spTgt>
                                        </p:tgtEl>
                                        <p:attrNameLst>
                                          <p:attrName>r</p:attrName>
                                        </p:attrNameLst>
                                      </p:cBhvr>
                                    </p:animRot>
                                    <p:animRot by="240000">
                                      <p:cBhvr>
                                        <p:cTn id="45" dur="200" fill="hold">
                                          <p:stCondLst>
                                            <p:cond delay="400"/>
                                          </p:stCondLst>
                                        </p:cTn>
                                        <p:tgtEl>
                                          <p:spTgt spid="3">
                                            <p:txEl>
                                              <p:pRg st="2" end="2"/>
                                            </p:txEl>
                                          </p:spTgt>
                                        </p:tgtEl>
                                        <p:attrNameLst>
                                          <p:attrName>r</p:attrName>
                                        </p:attrNameLst>
                                      </p:cBhvr>
                                    </p:animRot>
                                    <p:animRot by="-240000">
                                      <p:cBhvr>
                                        <p:cTn id="46" dur="200" fill="hold">
                                          <p:stCondLst>
                                            <p:cond delay="600"/>
                                          </p:stCondLst>
                                        </p:cTn>
                                        <p:tgtEl>
                                          <p:spTgt spid="3">
                                            <p:txEl>
                                              <p:pRg st="2" end="2"/>
                                            </p:txEl>
                                          </p:spTgt>
                                        </p:tgtEl>
                                        <p:attrNameLst>
                                          <p:attrName>r</p:attrName>
                                        </p:attrNameLst>
                                      </p:cBhvr>
                                    </p:animRot>
                                    <p:animRot by="120000">
                                      <p:cBhvr>
                                        <p:cTn id="47" dur="200" fill="hold">
                                          <p:stCondLst>
                                            <p:cond delay="80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714625" y="571500"/>
            <a:ext cx="4000500" cy="5857875"/>
          </a:xfrm>
        </p:spPr>
        <p:txBody>
          <a:bodyPr/>
          <a:lstStyle/>
          <a:p>
            <a:pPr marR="0" algn="ctr" eaLnBrk="1" hangingPunct="1">
              <a:lnSpc>
                <a:spcPct val="80000"/>
              </a:lnSpc>
            </a:pPr>
            <a:r>
              <a:rPr lang="ru-RU" sz="3600" b="1" i="1" u="sng" smtClean="0"/>
              <a:t>Береза.</a:t>
            </a:r>
          </a:p>
          <a:p>
            <a:pPr marR="0" algn="ctr" eaLnBrk="1" hangingPunct="1">
              <a:lnSpc>
                <a:spcPct val="80000"/>
              </a:lnSpc>
            </a:pPr>
            <a:r>
              <a:rPr lang="ru-RU" sz="2000" b="1" smtClean="0">
                <a:solidFill>
                  <a:schemeClr val="bg1"/>
                </a:solidFill>
              </a:rPr>
              <a:t>В народной медицине применяют почки, листья и сок березы. Из березовых почек готовят настойку на спирте и употребляют при болях в желудке, язвенной болезни, а также при отеках и как глистогонное. </a:t>
            </a:r>
          </a:p>
          <a:p>
            <a:pPr marR="0" algn="ctr" eaLnBrk="1" hangingPunct="1">
              <a:lnSpc>
                <a:spcPct val="80000"/>
              </a:lnSpc>
            </a:pPr>
            <a:r>
              <a:rPr lang="ru-RU" sz="2000" b="1" smtClean="0">
                <a:solidFill>
                  <a:schemeClr val="bg1"/>
                </a:solidFill>
              </a:rPr>
              <a:t>Отвары и спиртовые настойки березовых почек и листьев обладают мочегонным, потогонным, желчегонным, отхаркивающим действием. </a:t>
            </a:r>
          </a:p>
          <a:p>
            <a:pPr marR="0" algn="ctr" eaLnBrk="1" hangingPunct="1">
              <a:lnSpc>
                <a:spcPct val="80000"/>
              </a:lnSpc>
            </a:pPr>
            <a:r>
              <a:rPr lang="ru-RU" sz="2000" b="1" smtClean="0">
                <a:solidFill>
                  <a:schemeClr val="bg1"/>
                </a:solidFill>
              </a:rPr>
              <a:t>При зубных болях  делают примочки настойкой на больной зуб. Настоем почек промывают воспаленные, гноящиеся глаза. Березовый сок используется в качестве общеукрепляющего и профилактического средства. </a:t>
            </a:r>
          </a:p>
        </p:txBody>
      </p:sp>
      <p:pic>
        <p:nvPicPr>
          <p:cNvPr id="7170" name="Picture 2" descr="В Обнинск 011"/>
          <p:cNvPicPr>
            <a:picLocks noChangeAspect="1" noChangeArrowheads="1"/>
          </p:cNvPicPr>
          <p:nvPr/>
        </p:nvPicPr>
        <p:blipFill>
          <a:blip r:embed="rId2" cstate="email">
            <a:lum contrast="40000"/>
          </a:blip>
          <a:srcRect/>
          <a:stretch>
            <a:fillRect/>
          </a:stretch>
        </p:blipFill>
        <p:spPr bwMode="auto">
          <a:xfrm>
            <a:off x="214313" y="3500438"/>
            <a:ext cx="2227262" cy="3089275"/>
          </a:xfrm>
          <a:prstGeom prst="rect">
            <a:avLst/>
          </a:prstGeom>
          <a:noFill/>
          <a:ln w="9525">
            <a:noFill/>
            <a:miter lim="800000"/>
            <a:headEnd/>
            <a:tailEnd/>
          </a:ln>
        </p:spPr>
      </p:pic>
      <p:pic>
        <p:nvPicPr>
          <p:cNvPr id="7171" name="Picture 3" descr="Изображение 007"/>
          <p:cNvPicPr>
            <a:picLocks noChangeAspect="1" noChangeArrowheads="1"/>
          </p:cNvPicPr>
          <p:nvPr/>
        </p:nvPicPr>
        <p:blipFill>
          <a:blip r:embed="rId3" cstate="email">
            <a:lum contrast="40000"/>
          </a:blip>
          <a:srcRect/>
          <a:stretch>
            <a:fillRect/>
          </a:stretch>
        </p:blipFill>
        <p:spPr bwMode="auto">
          <a:xfrm>
            <a:off x="6696075" y="285750"/>
            <a:ext cx="2195513" cy="2214563"/>
          </a:xfrm>
          <a:prstGeom prst="rect">
            <a:avLst/>
          </a:prstGeom>
          <a:noFill/>
          <a:ln w="9525">
            <a:noFill/>
            <a:miter lim="800000"/>
            <a:headEnd/>
            <a:tailEnd/>
          </a:ln>
        </p:spPr>
      </p:pic>
      <p:pic>
        <p:nvPicPr>
          <p:cNvPr id="7172" name="Picture 4" descr="01"/>
          <p:cNvPicPr>
            <a:picLocks noChangeAspect="1" noChangeArrowheads="1"/>
          </p:cNvPicPr>
          <p:nvPr/>
        </p:nvPicPr>
        <p:blipFill>
          <a:blip r:embed="rId4" cstate="email">
            <a:lum contrast="20000"/>
          </a:blip>
          <a:srcRect/>
          <a:stretch>
            <a:fillRect/>
          </a:stretch>
        </p:blipFill>
        <p:spPr bwMode="auto">
          <a:xfrm>
            <a:off x="6907213" y="3549650"/>
            <a:ext cx="2236787" cy="3308350"/>
          </a:xfrm>
          <a:prstGeom prst="rect">
            <a:avLst/>
          </a:prstGeom>
          <a:noFill/>
          <a:ln w="9525">
            <a:noFill/>
            <a:miter lim="800000"/>
            <a:headEnd/>
            <a:tailEnd/>
          </a:ln>
        </p:spPr>
      </p:pic>
      <p:sp>
        <p:nvSpPr>
          <p:cNvPr id="20486"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latin typeface="Constantia" pitchFamily="18" charset="0"/>
            </a:endParaRPr>
          </a:p>
        </p:txBody>
      </p:sp>
      <p:pic>
        <p:nvPicPr>
          <p:cNvPr id="7173" name="Picture 5" descr="pic7"/>
          <p:cNvPicPr>
            <a:picLocks noChangeAspect="1" noChangeArrowheads="1"/>
          </p:cNvPicPr>
          <p:nvPr/>
        </p:nvPicPr>
        <p:blipFill>
          <a:blip r:embed="rId5" cstate="email">
            <a:lum contrast="40000"/>
          </a:blip>
          <a:srcRect/>
          <a:stretch>
            <a:fillRect/>
          </a:stretch>
        </p:blipFill>
        <p:spPr bwMode="auto">
          <a:xfrm>
            <a:off x="214313" y="214313"/>
            <a:ext cx="2416175" cy="3000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7173"/>
                                        </p:tgtEl>
                                        <p:attrNameLst>
                                          <p:attrName>style.visibility</p:attrName>
                                        </p:attrNameLst>
                                      </p:cBhvr>
                                      <p:to>
                                        <p:strVal val="visible"/>
                                      </p:to>
                                    </p:set>
                                    <p:animEffect transition="in" filter="blinds(horizontal)">
                                      <p:cBhvr>
                                        <p:cTn id="14" dur="500"/>
                                        <p:tgtEl>
                                          <p:spTgt spid="717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heel(4)">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7170"/>
                                        </p:tgtEl>
                                        <p:attrNameLst>
                                          <p:attrName>style.visibility</p:attrName>
                                        </p:attrNameLst>
                                      </p:cBhvr>
                                      <p:to>
                                        <p:strVal val="visible"/>
                                      </p:to>
                                    </p:set>
                                    <p:animEffect transition="in" filter="checkerboard(across)">
                                      <p:cBhvr>
                                        <p:cTn id="24" dur="500"/>
                                        <p:tgtEl>
                                          <p:spTgt spid="7170"/>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heel(4)">
                                      <p:cBhvr>
                                        <p:cTn id="29" dur="2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7171"/>
                                        </p:tgtEl>
                                        <p:attrNameLst>
                                          <p:attrName>style.visibility</p:attrName>
                                        </p:attrNameLst>
                                      </p:cBhvr>
                                      <p:to>
                                        <p:strVal val="visible"/>
                                      </p:to>
                                    </p:set>
                                    <p:animEffect transition="in" filter="blinds(horizontal)">
                                      <p:cBhvr>
                                        <p:cTn id="34" dur="500"/>
                                        <p:tgtEl>
                                          <p:spTgt spid="7171"/>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4"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wheel(4)">
                                      <p:cBhvr>
                                        <p:cTn id="39" dur="20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nodeType="clickEffect">
                                  <p:stCondLst>
                                    <p:cond delay="0"/>
                                  </p:stCondLst>
                                  <p:childTnLst>
                                    <p:set>
                                      <p:cBhvr>
                                        <p:cTn id="43" dur="1" fill="hold">
                                          <p:stCondLst>
                                            <p:cond delay="0"/>
                                          </p:stCondLst>
                                        </p:cTn>
                                        <p:tgtEl>
                                          <p:spTgt spid="7172"/>
                                        </p:tgtEl>
                                        <p:attrNameLst>
                                          <p:attrName>style.visibility</p:attrName>
                                        </p:attrNameLst>
                                      </p:cBhvr>
                                      <p:to>
                                        <p:strVal val="visible"/>
                                      </p:to>
                                    </p:set>
                                    <p:animEffect transition="in" filter="strips(downLeft)">
                                      <p:cBhvr>
                                        <p:cTn id="44"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785794"/>
            <a:ext cx="8643998" cy="1828800"/>
          </a:xfrm>
        </p:spPr>
        <p:txBody>
          <a:bodyPr>
            <a:noAutofit/>
          </a:bodyPr>
          <a:lstStyle/>
          <a:p>
            <a:pPr algn="ctr" eaLnBrk="1" fontAlgn="auto" hangingPunct="1">
              <a:spcAft>
                <a:spcPts val="0"/>
              </a:spcAft>
              <a:defRPr/>
            </a:pPr>
            <a:r>
              <a:rPr lang="ru-RU" sz="3600" dirty="0" smtClean="0">
                <a:solidFill>
                  <a:schemeClr val="bg1"/>
                </a:solidFill>
                <a:latin typeface="Boyarsky" pitchFamily="33" charset="0"/>
              </a:rPr>
              <a:t/>
            </a:r>
            <a:br>
              <a:rPr lang="ru-RU" sz="3600" dirty="0" smtClean="0">
                <a:solidFill>
                  <a:schemeClr val="bg1"/>
                </a:solidFill>
                <a:latin typeface="Boyarsky" pitchFamily="33" charset="0"/>
              </a:rPr>
            </a:br>
            <a:r>
              <a:rPr lang="ru-RU" sz="3600" dirty="0" smtClean="0">
                <a:solidFill>
                  <a:schemeClr val="bg1"/>
                </a:solidFill>
                <a:latin typeface="Boyarsky" pitchFamily="33" charset="0"/>
              </a:rPr>
              <a:t/>
            </a:r>
            <a:br>
              <a:rPr lang="ru-RU" sz="3600" dirty="0" smtClean="0">
                <a:solidFill>
                  <a:schemeClr val="bg1"/>
                </a:solidFill>
                <a:latin typeface="Boyarsky" pitchFamily="33" charset="0"/>
              </a:rPr>
            </a:br>
            <a:r>
              <a:rPr lang="ru-RU" sz="3600" dirty="0" smtClean="0">
                <a:solidFill>
                  <a:schemeClr val="bg1"/>
                </a:solidFill>
                <a:latin typeface="Boyarsky" pitchFamily="33" charset="0"/>
              </a:rPr>
              <a:t/>
            </a:r>
            <a:br>
              <a:rPr lang="ru-RU" sz="3600" dirty="0" smtClean="0">
                <a:solidFill>
                  <a:schemeClr val="bg1"/>
                </a:solidFill>
                <a:latin typeface="Boyarsky" pitchFamily="33" charset="0"/>
              </a:rPr>
            </a:br>
            <a:r>
              <a:rPr lang="ru-RU" sz="3600" dirty="0" smtClean="0">
                <a:solidFill>
                  <a:schemeClr val="bg1"/>
                </a:solidFill>
                <a:latin typeface="Boyarsky" pitchFamily="33" charset="0"/>
              </a:rPr>
              <a:t/>
            </a:r>
            <a:br>
              <a:rPr lang="ru-RU" sz="3600" dirty="0" smtClean="0">
                <a:solidFill>
                  <a:schemeClr val="bg1"/>
                </a:solidFill>
                <a:latin typeface="Boyarsky" pitchFamily="33" charset="0"/>
              </a:rPr>
            </a:br>
            <a:r>
              <a:rPr lang="ru-RU" sz="3600" dirty="0" smtClean="0">
                <a:solidFill>
                  <a:schemeClr val="bg1"/>
                </a:solidFill>
                <a:latin typeface="Boyarsky" pitchFamily="33" charset="0"/>
              </a:rPr>
              <a:t/>
            </a:r>
            <a:br>
              <a:rPr lang="ru-RU" sz="3600" dirty="0" smtClean="0">
                <a:solidFill>
                  <a:schemeClr val="bg1"/>
                </a:solidFill>
                <a:latin typeface="Boyarsky" pitchFamily="33" charset="0"/>
              </a:rPr>
            </a:br>
            <a:r>
              <a:rPr lang="ru-RU" sz="3600" dirty="0" smtClean="0">
                <a:solidFill>
                  <a:schemeClr val="bg1"/>
                </a:solidFill>
                <a:latin typeface="Boyarsky" pitchFamily="33" charset="0"/>
              </a:rPr>
              <a:t/>
            </a:r>
            <a:br>
              <a:rPr lang="ru-RU" sz="3600" dirty="0" smtClean="0">
                <a:solidFill>
                  <a:schemeClr val="bg1"/>
                </a:solidFill>
                <a:latin typeface="Boyarsky" pitchFamily="33" charset="0"/>
              </a:rPr>
            </a:br>
            <a:r>
              <a:rPr lang="ru-RU" sz="3600" dirty="0" smtClean="0">
                <a:solidFill>
                  <a:schemeClr val="bg1"/>
                </a:solidFill>
                <a:latin typeface="Boyarsky" pitchFamily="33" charset="0"/>
              </a:rPr>
              <a:t/>
            </a:r>
            <a:br>
              <a:rPr lang="ru-RU" sz="3600" dirty="0" smtClean="0">
                <a:solidFill>
                  <a:schemeClr val="bg1"/>
                </a:solidFill>
                <a:latin typeface="Boyarsky" pitchFamily="33" charset="0"/>
              </a:rPr>
            </a:br>
            <a:r>
              <a:rPr lang="ru-RU" sz="3600" dirty="0" smtClean="0">
                <a:solidFill>
                  <a:schemeClr val="bg1"/>
                </a:solidFill>
                <a:latin typeface="Boyarsky" pitchFamily="33" charset="0"/>
              </a:rPr>
              <a:t/>
            </a:r>
            <a:br>
              <a:rPr lang="ru-RU" sz="3600" dirty="0" smtClean="0">
                <a:solidFill>
                  <a:schemeClr val="bg1"/>
                </a:solidFill>
                <a:latin typeface="Boyarsky" pitchFamily="33" charset="0"/>
              </a:rPr>
            </a:br>
            <a:r>
              <a:rPr lang="ru-RU" sz="3600" dirty="0" smtClean="0">
                <a:solidFill>
                  <a:schemeClr val="bg1"/>
                </a:solidFill>
                <a:latin typeface="Boyarsky" pitchFamily="33" charset="0"/>
              </a:rPr>
              <a:t>8. О каком дереве звучит данная фраза: «И так в старину бывало: дерево людей обувало»</a:t>
            </a:r>
            <a:endParaRPr lang="ru-RU" sz="3600" dirty="0">
              <a:solidFill>
                <a:schemeClr val="bg1"/>
              </a:solidFill>
              <a:latin typeface="Boyarsky" pitchFamily="33" charset="0"/>
            </a:endParaRPr>
          </a:p>
        </p:txBody>
      </p:sp>
      <p:sp>
        <p:nvSpPr>
          <p:cNvPr id="3" name="Подзаголовок 2"/>
          <p:cNvSpPr>
            <a:spLocks noGrp="1"/>
          </p:cNvSpPr>
          <p:nvPr>
            <p:ph type="subTitle" idx="1"/>
          </p:nvPr>
        </p:nvSpPr>
        <p:spPr>
          <a:xfrm>
            <a:off x="533400" y="2571750"/>
            <a:ext cx="7854950" cy="4000500"/>
          </a:xfrm>
        </p:spPr>
        <p:txBody>
          <a:bodyPr/>
          <a:lstStyle/>
          <a:p>
            <a:pPr marR="0" algn="ctr" eaLnBrk="1" hangingPunct="1"/>
            <a:endParaRPr lang="ru-RU" sz="3600" b="1" smtClean="0"/>
          </a:p>
          <a:p>
            <a:pPr marR="0" algn="ctr" eaLnBrk="1" hangingPunct="1"/>
            <a:r>
              <a:rPr lang="ru-RU" sz="3600" b="1" smtClean="0">
                <a:solidFill>
                  <a:srgbClr val="4E003F"/>
                </a:solidFill>
              </a:rPr>
              <a:t>А. </a:t>
            </a:r>
            <a:r>
              <a:rPr lang="ru-RU" sz="3600" b="1" smtClean="0"/>
              <a:t>Ива            </a:t>
            </a:r>
          </a:p>
          <a:p>
            <a:pPr marR="0" algn="ctr" eaLnBrk="1" hangingPunct="1"/>
            <a:r>
              <a:rPr lang="ru-RU" sz="3600" b="1" smtClean="0">
                <a:solidFill>
                  <a:srgbClr val="4E003F"/>
                </a:solidFill>
              </a:rPr>
              <a:t> В. </a:t>
            </a:r>
            <a:r>
              <a:rPr lang="ru-RU" sz="3600" b="1" smtClean="0"/>
              <a:t>Черемуха</a:t>
            </a:r>
          </a:p>
          <a:p>
            <a:pPr marR="0" algn="ctr" eaLnBrk="1" hangingPunct="1"/>
            <a:r>
              <a:rPr lang="ru-RU" sz="3600" b="1" smtClean="0">
                <a:solidFill>
                  <a:srgbClr val="4E003F"/>
                </a:solidFill>
              </a:rPr>
              <a:t>С. </a:t>
            </a:r>
            <a:r>
              <a:rPr lang="ru-RU" sz="3600" b="1" smtClean="0"/>
              <a:t>Липа        </a:t>
            </a:r>
          </a:p>
          <a:p>
            <a:pPr marR="0" algn="ctr" eaLnBrk="1" hangingPunct="1"/>
            <a:r>
              <a:rPr lang="ru-RU" sz="3600" b="1" smtClean="0"/>
              <a:t>   </a:t>
            </a:r>
            <a:r>
              <a:rPr lang="ru-RU" sz="3600" b="1" smtClean="0">
                <a:solidFill>
                  <a:srgbClr val="4E003F"/>
                </a:solidFill>
              </a:rPr>
              <a:t>Д. </a:t>
            </a:r>
            <a:r>
              <a:rPr lang="ru-RU" sz="3600" b="1" smtClean="0"/>
              <a:t>Береза</a:t>
            </a:r>
          </a:p>
          <a:p>
            <a:pPr marR="0" eaLnBrk="1" hangingPunct="1"/>
            <a:endParaRPr lang="ru-RU"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2"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9"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2" end="2"/>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6"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8" dur="80"/>
                                        <p:tgtEl>
                                          <p:spTgt spid="3">
                                            <p:txEl>
                                              <p:pRg st="3" end="3"/>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33"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35" dur="80"/>
                                        <p:tgtEl>
                                          <p:spTgt spid="3">
                                            <p:txEl>
                                              <p:pRg st="4" end="4"/>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32" presetClass="emph" presetSubtype="0" fill="hold" nodeType="clickEffect">
                                  <p:stCondLst>
                                    <p:cond delay="0"/>
                                  </p:stCondLst>
                                  <p:iterate type="lt">
                                    <p:tmPct val="0"/>
                                  </p:iterate>
                                  <p:childTnLst>
                                    <p:animClr clrSpc="rgb" dir="cw">
                                      <p:cBhvr override="childStyle">
                                        <p:cTn id="39" dur="100" fill="hold"/>
                                        <p:tgtEl>
                                          <p:spTgt spid="3">
                                            <p:txEl>
                                              <p:pRg st="3" end="3"/>
                                            </p:txEl>
                                          </p:spTgt>
                                        </p:tgtEl>
                                        <p:attrNameLst>
                                          <p:attrName>style.color</p:attrName>
                                        </p:attrNameLst>
                                      </p:cBhvr>
                                      <p:to>
                                        <a:schemeClr val="accent2"/>
                                      </p:to>
                                    </p:animClr>
                                    <p:animClr clrSpc="rgb" dir="cw">
                                      <p:cBhvr>
                                        <p:cTn id="40" dur="100" fill="hold"/>
                                        <p:tgtEl>
                                          <p:spTgt spid="3">
                                            <p:txEl>
                                              <p:pRg st="3" end="3"/>
                                            </p:txEl>
                                          </p:spTgt>
                                        </p:tgtEl>
                                        <p:attrNameLst>
                                          <p:attrName>fillcolor</p:attrName>
                                        </p:attrNameLst>
                                      </p:cBhvr>
                                      <p:to>
                                        <a:schemeClr val="accent2"/>
                                      </p:to>
                                    </p:animClr>
                                    <p:set>
                                      <p:cBhvr>
                                        <p:cTn id="41" dur="100" fill="hold"/>
                                        <p:tgtEl>
                                          <p:spTgt spid="3">
                                            <p:txEl>
                                              <p:pRg st="3" end="3"/>
                                            </p:txEl>
                                          </p:spTgt>
                                        </p:tgtEl>
                                        <p:attrNameLst>
                                          <p:attrName>fill.type</p:attrName>
                                        </p:attrNameLst>
                                      </p:cBhvr>
                                      <p:to>
                                        <p:strVal val="solid"/>
                                      </p:to>
                                    </p:set>
                                    <p:set>
                                      <p:cBhvr>
                                        <p:cTn id="42" dur="100" fill="hold"/>
                                        <p:tgtEl>
                                          <p:spTgt spid="3">
                                            <p:txEl>
                                              <p:pRg st="3" end="3"/>
                                            </p:txEl>
                                          </p:spTgt>
                                        </p:tgtEl>
                                        <p:attrNameLst>
                                          <p:attrName>fill.on</p:attrName>
                                        </p:attrNameLst>
                                      </p:cBhvr>
                                      <p:to>
                                        <p:strVal val="true"/>
                                      </p:to>
                                    </p:set>
                                    <p:animRot by="120000">
                                      <p:cBhvr>
                                        <p:cTn id="43" dur="100" fill="hold">
                                          <p:stCondLst>
                                            <p:cond delay="0"/>
                                          </p:stCondLst>
                                        </p:cTn>
                                        <p:tgtEl>
                                          <p:spTgt spid="3">
                                            <p:txEl>
                                              <p:pRg st="3" end="3"/>
                                            </p:txEl>
                                          </p:spTgt>
                                        </p:tgtEl>
                                        <p:attrNameLst>
                                          <p:attrName>r</p:attrName>
                                        </p:attrNameLst>
                                      </p:cBhvr>
                                    </p:animRot>
                                    <p:animRot by="-240000">
                                      <p:cBhvr>
                                        <p:cTn id="44" dur="200" fill="hold">
                                          <p:stCondLst>
                                            <p:cond delay="200"/>
                                          </p:stCondLst>
                                        </p:cTn>
                                        <p:tgtEl>
                                          <p:spTgt spid="3">
                                            <p:txEl>
                                              <p:pRg st="3" end="3"/>
                                            </p:txEl>
                                          </p:spTgt>
                                        </p:tgtEl>
                                        <p:attrNameLst>
                                          <p:attrName>r</p:attrName>
                                        </p:attrNameLst>
                                      </p:cBhvr>
                                    </p:animRot>
                                    <p:animRot by="240000">
                                      <p:cBhvr>
                                        <p:cTn id="45" dur="200" fill="hold">
                                          <p:stCondLst>
                                            <p:cond delay="400"/>
                                          </p:stCondLst>
                                        </p:cTn>
                                        <p:tgtEl>
                                          <p:spTgt spid="3">
                                            <p:txEl>
                                              <p:pRg st="3" end="3"/>
                                            </p:txEl>
                                          </p:spTgt>
                                        </p:tgtEl>
                                        <p:attrNameLst>
                                          <p:attrName>r</p:attrName>
                                        </p:attrNameLst>
                                      </p:cBhvr>
                                    </p:animRot>
                                    <p:animRot by="-240000">
                                      <p:cBhvr>
                                        <p:cTn id="46" dur="200" fill="hold">
                                          <p:stCondLst>
                                            <p:cond delay="600"/>
                                          </p:stCondLst>
                                        </p:cTn>
                                        <p:tgtEl>
                                          <p:spTgt spid="3">
                                            <p:txEl>
                                              <p:pRg st="3" end="3"/>
                                            </p:txEl>
                                          </p:spTgt>
                                        </p:tgtEl>
                                        <p:attrNameLst>
                                          <p:attrName>r</p:attrName>
                                        </p:attrNameLst>
                                      </p:cBhvr>
                                    </p:animRot>
                                    <p:animRot by="120000">
                                      <p:cBhvr>
                                        <p:cTn id="47" dur="200" fill="hold">
                                          <p:stCondLst>
                                            <p:cond delay="80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Подзаголовок 2"/>
          <p:cNvSpPr>
            <a:spLocks noGrp="1"/>
          </p:cNvSpPr>
          <p:nvPr>
            <p:ph type="subTitle" idx="1"/>
          </p:nvPr>
        </p:nvSpPr>
        <p:spPr>
          <a:xfrm>
            <a:off x="533400" y="500063"/>
            <a:ext cx="7854950" cy="6000750"/>
          </a:xfrm>
        </p:spPr>
        <p:txBody>
          <a:bodyPr/>
          <a:lstStyle/>
          <a:p>
            <a:pPr marR="0" algn="ctr" eaLnBrk="1" hangingPunct="1">
              <a:defRPr/>
            </a:pPr>
            <a:r>
              <a:rPr lang="ru-RU" sz="4800" b="1" dirty="0" smtClean="0"/>
              <a:t>Цели:</a:t>
            </a:r>
            <a:endParaRPr lang="ru-RU" sz="4800" dirty="0" smtClean="0"/>
          </a:p>
          <a:p>
            <a:pPr marR="0" algn="ctr" eaLnBrk="1" hangingPunct="1">
              <a:buFont typeface="Calibri" pitchFamily="34" charset="0"/>
              <a:buAutoNum type="arabicPeriod"/>
              <a:defRPr/>
            </a:pPr>
            <a:r>
              <a:rPr lang="ru-RU" b="1" i="1" dirty="0" smtClean="0">
                <a:solidFill>
                  <a:schemeClr val="accent6">
                    <a:lumMod val="50000"/>
                  </a:schemeClr>
                </a:solidFill>
              </a:rPr>
              <a:t>Расширять и углублять знания о лечебных свойствах растений, обитающих в Республике Коми. </a:t>
            </a:r>
            <a:endParaRPr lang="ru-RU" b="1" dirty="0" smtClean="0">
              <a:solidFill>
                <a:schemeClr val="accent6">
                  <a:lumMod val="50000"/>
                </a:schemeClr>
              </a:solidFill>
            </a:endParaRPr>
          </a:p>
          <a:p>
            <a:pPr marR="0" algn="ctr" eaLnBrk="1" hangingPunct="1">
              <a:buFont typeface="Calibri" pitchFamily="34" charset="0"/>
              <a:buAutoNum type="arabicPeriod"/>
              <a:defRPr/>
            </a:pPr>
            <a:r>
              <a:rPr lang="ru-RU" b="1" i="1" dirty="0" smtClean="0">
                <a:solidFill>
                  <a:schemeClr val="accent6">
                    <a:lumMod val="50000"/>
                  </a:schemeClr>
                </a:solidFill>
              </a:rPr>
              <a:t>Учить применять знания на практике, в повседневной жизни. </a:t>
            </a:r>
            <a:endParaRPr lang="ru-RU" b="1" dirty="0" smtClean="0">
              <a:solidFill>
                <a:schemeClr val="accent6">
                  <a:lumMod val="50000"/>
                </a:schemeClr>
              </a:solidFill>
            </a:endParaRPr>
          </a:p>
          <a:p>
            <a:pPr marR="0" algn="ctr" eaLnBrk="1" hangingPunct="1">
              <a:buFont typeface="Calibri" pitchFamily="34" charset="0"/>
              <a:buAutoNum type="arabicPeriod"/>
              <a:defRPr/>
            </a:pPr>
            <a:r>
              <a:rPr lang="ru-RU" b="1" i="1" dirty="0" smtClean="0">
                <a:solidFill>
                  <a:schemeClr val="accent6">
                    <a:lumMod val="50000"/>
                  </a:schemeClr>
                </a:solidFill>
              </a:rPr>
              <a:t>Воспитывать любовь к родному краю, к природе и заботливое отношение к сохранению редких растений</a:t>
            </a:r>
            <a:r>
              <a:rPr lang="ru-RU" b="1" dirty="0" smtClean="0">
                <a:solidFill>
                  <a:schemeClr val="accent6">
                    <a:lumMod val="50000"/>
                  </a:schemeClr>
                </a:solidFill>
              </a:rPr>
              <a:t>. </a:t>
            </a:r>
          </a:p>
          <a:p>
            <a:pPr marR="0" eaLnBrk="1" hangingPunct="1">
              <a:defRPr/>
            </a:pPr>
            <a:endParaRPr lang="ru-RU"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643313" y="428625"/>
            <a:ext cx="5072062" cy="5929313"/>
          </a:xfrm>
        </p:spPr>
        <p:txBody>
          <a:bodyPr/>
          <a:lstStyle/>
          <a:p>
            <a:pPr marR="0" algn="ctr" eaLnBrk="1" hangingPunct="1">
              <a:lnSpc>
                <a:spcPct val="80000"/>
              </a:lnSpc>
            </a:pPr>
            <a:r>
              <a:rPr lang="ru-RU" sz="2500" b="1" smtClean="0"/>
              <a:t> </a:t>
            </a:r>
            <a:r>
              <a:rPr lang="ru-RU" sz="3600" b="1" i="1" u="sng" smtClean="0"/>
              <a:t>Липа.</a:t>
            </a:r>
          </a:p>
          <a:p>
            <a:pPr marR="0" algn="ctr" eaLnBrk="1" hangingPunct="1">
              <a:lnSpc>
                <a:spcPct val="80000"/>
              </a:lnSpc>
            </a:pPr>
            <a:r>
              <a:rPr lang="ru-RU" sz="2500" smtClean="0">
                <a:solidFill>
                  <a:schemeClr val="bg1"/>
                </a:solidFill>
              </a:rPr>
              <a:t> </a:t>
            </a:r>
          </a:p>
          <a:p>
            <a:pPr marR="0" algn="ctr" eaLnBrk="1" hangingPunct="1">
              <a:lnSpc>
                <a:spcPct val="80000"/>
              </a:lnSpc>
            </a:pPr>
            <a:r>
              <a:rPr lang="ru-RU" sz="2500" b="1" smtClean="0">
                <a:solidFill>
                  <a:schemeClr val="bg1"/>
                </a:solidFill>
              </a:rPr>
              <a:t>В народной медицине цветы липы являются популярным потогонным  средством. Настой цветов липы употребляются при головной боли, обмороках, как противопростудное средство. </a:t>
            </a:r>
          </a:p>
          <a:p>
            <a:pPr marR="0" algn="ctr" eaLnBrk="1" hangingPunct="1">
              <a:lnSpc>
                <a:spcPct val="80000"/>
              </a:lnSpc>
            </a:pPr>
            <a:r>
              <a:rPr lang="ru-RU" sz="2500" b="1" smtClean="0">
                <a:solidFill>
                  <a:schemeClr val="bg1"/>
                </a:solidFill>
              </a:rPr>
              <a:t>Разморенная липовая кора дает много слизи и применяется для лечения ожогов, подагры, геморроя. </a:t>
            </a:r>
          </a:p>
          <a:p>
            <a:pPr marR="0" algn="ctr" eaLnBrk="1" hangingPunct="1">
              <a:lnSpc>
                <a:spcPct val="80000"/>
              </a:lnSpc>
            </a:pPr>
            <a:r>
              <a:rPr lang="ru-RU" sz="2500" b="1" smtClean="0">
                <a:solidFill>
                  <a:schemeClr val="bg1"/>
                </a:solidFill>
              </a:rPr>
              <a:t>Отварами и настоями лечат различные болезни желудка, толстого кишечника, печени, почек. Порошок из листьев применяют для остановки носовых кровотечений.</a:t>
            </a:r>
          </a:p>
          <a:p>
            <a:pPr marR="0" algn="ctr" eaLnBrk="1" hangingPunct="1">
              <a:lnSpc>
                <a:spcPct val="80000"/>
              </a:lnSpc>
            </a:pPr>
            <a:endParaRPr lang="ru-RU" sz="2500" b="1" smtClean="0"/>
          </a:p>
        </p:txBody>
      </p:sp>
      <p:pic>
        <p:nvPicPr>
          <p:cNvPr id="24581" name="Picture 5" descr="http://im6-tub.yandex.net/i?id=52716346&amp;tov=6"/>
          <p:cNvPicPr>
            <a:picLocks noChangeAspect="1" noChangeArrowheads="1"/>
          </p:cNvPicPr>
          <p:nvPr/>
        </p:nvPicPr>
        <p:blipFill>
          <a:blip r:embed="rId2" r:link="rId3" cstate="email"/>
          <a:srcRect/>
          <a:stretch>
            <a:fillRect/>
          </a:stretch>
        </p:blipFill>
        <p:spPr bwMode="auto">
          <a:xfrm>
            <a:off x="357188" y="214313"/>
            <a:ext cx="2846387" cy="2143125"/>
          </a:xfrm>
          <a:prstGeom prst="rect">
            <a:avLst/>
          </a:prstGeom>
          <a:noFill/>
          <a:ln w="9525">
            <a:noFill/>
            <a:miter lim="800000"/>
            <a:headEnd/>
            <a:tailEnd/>
          </a:ln>
        </p:spPr>
      </p:pic>
      <p:pic>
        <p:nvPicPr>
          <p:cNvPr id="24582" name="Picture 6" descr="http://im3-tub.yandex.net/i?id=95835622&amp;tov=3"/>
          <p:cNvPicPr>
            <a:picLocks noChangeAspect="1" noChangeArrowheads="1"/>
          </p:cNvPicPr>
          <p:nvPr/>
        </p:nvPicPr>
        <p:blipFill>
          <a:blip r:embed="rId4" r:link="rId5" cstate="email"/>
          <a:srcRect/>
          <a:stretch>
            <a:fillRect/>
          </a:stretch>
        </p:blipFill>
        <p:spPr bwMode="auto">
          <a:xfrm>
            <a:off x="357188" y="2500313"/>
            <a:ext cx="1684337" cy="2338387"/>
          </a:xfrm>
          <a:prstGeom prst="rect">
            <a:avLst/>
          </a:prstGeom>
          <a:noFill/>
          <a:ln w="9525">
            <a:noFill/>
            <a:miter lim="800000"/>
            <a:headEnd/>
            <a:tailEnd/>
          </a:ln>
        </p:spPr>
      </p:pic>
      <p:pic>
        <p:nvPicPr>
          <p:cNvPr id="24583" name="Picture 7" descr="http://im3-tub.yandex.net/i?id=69359846&amp;tov=3"/>
          <p:cNvPicPr>
            <a:picLocks noChangeAspect="1" noChangeArrowheads="1"/>
          </p:cNvPicPr>
          <p:nvPr/>
        </p:nvPicPr>
        <p:blipFill>
          <a:blip r:embed="rId6" r:link="rId7" cstate="email"/>
          <a:srcRect/>
          <a:stretch>
            <a:fillRect/>
          </a:stretch>
        </p:blipFill>
        <p:spPr bwMode="auto">
          <a:xfrm>
            <a:off x="214313" y="4995863"/>
            <a:ext cx="2143125" cy="1565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24581"/>
                                        </p:tgtEl>
                                        <p:attrNameLst>
                                          <p:attrName>style.visibility</p:attrName>
                                        </p:attrNameLst>
                                      </p:cBhvr>
                                      <p:to>
                                        <p:strVal val="visible"/>
                                      </p:to>
                                    </p:set>
                                    <p:animEffect transition="in" filter="blinds(horizontal)">
                                      <p:cBhvr>
                                        <p:cTn id="14" dur="500"/>
                                        <p:tgtEl>
                                          <p:spTgt spid="24581"/>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heel(4)">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24582"/>
                                        </p:tgtEl>
                                        <p:attrNameLst>
                                          <p:attrName>style.visibility</p:attrName>
                                        </p:attrNameLst>
                                      </p:cBhvr>
                                      <p:to>
                                        <p:strVal val="visible"/>
                                      </p:to>
                                    </p:set>
                                    <p:animEffect transition="in" filter="checkerboard(across)">
                                      <p:cBhvr>
                                        <p:cTn id="24" dur="500"/>
                                        <p:tgtEl>
                                          <p:spTgt spid="24582"/>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heel(4)">
                                      <p:cBhvr>
                                        <p:cTn id="29" dur="2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4583"/>
                                        </p:tgtEl>
                                        <p:attrNameLst>
                                          <p:attrName>style.visibility</p:attrName>
                                        </p:attrNameLst>
                                      </p:cBhvr>
                                      <p:to>
                                        <p:strVal val="visible"/>
                                      </p:to>
                                    </p:set>
                                    <p:animEffect transition="in" filter="blinds(horizontal)">
                                      <p:cBhvr>
                                        <p:cTn id="34" dur="500"/>
                                        <p:tgtEl>
                                          <p:spTgt spid="24583"/>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4"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heel(4)">
                                      <p:cBhvr>
                                        <p:cTn id="3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714356"/>
            <a:ext cx="7851648" cy="2071702"/>
          </a:xfrm>
        </p:spPr>
        <p:txBody>
          <a:bodyPr>
            <a:noAutofit/>
          </a:bodyPr>
          <a:lstStyle/>
          <a:p>
            <a:pPr algn="just" eaLnBrk="1" fontAlgn="auto" hangingPunct="1">
              <a:spcAft>
                <a:spcPts val="0"/>
              </a:spcAft>
              <a:defRPr/>
            </a:pPr>
            <a:r>
              <a:rPr lang="ru-RU" sz="2400" dirty="0" smtClean="0">
                <a:solidFill>
                  <a:schemeClr val="bg1"/>
                </a:solidFill>
                <a:latin typeface="Boyarsky" pitchFamily="33" charset="0"/>
              </a:rPr>
              <a:t>9. Древесина у этого дерева необычного оранжевого цвета. Она не ценится и используется нешироко. А вот дрова из этого дерева и горят хорошо, и тепла много дают, эти дрова называют царскими. Что это за дерево?</a:t>
            </a:r>
            <a:endParaRPr lang="ru-RU" sz="2400" dirty="0">
              <a:solidFill>
                <a:schemeClr val="bg1"/>
              </a:solidFill>
              <a:latin typeface="Boyarsky" pitchFamily="33" charset="0"/>
            </a:endParaRPr>
          </a:p>
        </p:txBody>
      </p:sp>
      <p:sp>
        <p:nvSpPr>
          <p:cNvPr id="3" name="Подзаголовок 2"/>
          <p:cNvSpPr>
            <a:spLocks noGrp="1"/>
          </p:cNvSpPr>
          <p:nvPr>
            <p:ph type="subTitle" idx="1"/>
          </p:nvPr>
        </p:nvSpPr>
        <p:spPr>
          <a:xfrm>
            <a:off x="533400" y="2786063"/>
            <a:ext cx="7854950" cy="3643312"/>
          </a:xfrm>
        </p:spPr>
        <p:txBody>
          <a:bodyPr/>
          <a:lstStyle/>
          <a:p>
            <a:pPr marR="0" algn="ctr" eaLnBrk="1" hangingPunct="1"/>
            <a:endParaRPr lang="ru-RU" sz="3600" b="1" smtClean="0"/>
          </a:p>
          <a:p>
            <a:pPr marR="0" algn="ctr" eaLnBrk="1" hangingPunct="1"/>
            <a:r>
              <a:rPr lang="ru-RU" sz="3600" b="1" smtClean="0">
                <a:solidFill>
                  <a:srgbClr val="4E003F"/>
                </a:solidFill>
              </a:rPr>
              <a:t>А. </a:t>
            </a:r>
            <a:r>
              <a:rPr lang="ru-RU" sz="3600" b="1" smtClean="0"/>
              <a:t>Береза     </a:t>
            </a:r>
          </a:p>
          <a:p>
            <a:pPr marR="0" algn="ctr" eaLnBrk="1" hangingPunct="1"/>
            <a:r>
              <a:rPr lang="ru-RU" sz="3600" b="1" smtClean="0"/>
              <a:t>   </a:t>
            </a:r>
            <a:r>
              <a:rPr lang="ru-RU" sz="3600" b="1" smtClean="0">
                <a:solidFill>
                  <a:srgbClr val="4E003F"/>
                </a:solidFill>
              </a:rPr>
              <a:t> В. </a:t>
            </a:r>
            <a:r>
              <a:rPr lang="ru-RU" sz="3600" b="1" smtClean="0"/>
              <a:t>Ель</a:t>
            </a:r>
          </a:p>
          <a:p>
            <a:pPr marR="0" algn="ctr" eaLnBrk="1" hangingPunct="1"/>
            <a:r>
              <a:rPr lang="ru-RU" sz="3600" b="1" smtClean="0">
                <a:solidFill>
                  <a:srgbClr val="4E003F"/>
                </a:solidFill>
              </a:rPr>
              <a:t>С. </a:t>
            </a:r>
            <a:r>
              <a:rPr lang="ru-RU" sz="3600" b="1" smtClean="0"/>
              <a:t>Ольха          </a:t>
            </a:r>
          </a:p>
          <a:p>
            <a:pPr marR="0" algn="ctr" eaLnBrk="1" hangingPunct="1"/>
            <a:r>
              <a:rPr lang="ru-RU" sz="3600" b="1" smtClean="0">
                <a:solidFill>
                  <a:srgbClr val="4E003F"/>
                </a:solidFill>
              </a:rPr>
              <a:t>Д. </a:t>
            </a:r>
            <a:r>
              <a:rPr lang="ru-RU" sz="3600" b="1" smtClean="0"/>
              <a:t>Сосна</a:t>
            </a:r>
          </a:p>
          <a:p>
            <a:pPr marR="0" eaLnBrk="1" hangingPunct="1"/>
            <a:endParaRPr lang="ru-RU"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2"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9"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2" end="2"/>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6"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8" dur="80"/>
                                        <p:tgtEl>
                                          <p:spTgt spid="3">
                                            <p:txEl>
                                              <p:pRg st="3" end="3"/>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33"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35" dur="80"/>
                                        <p:tgtEl>
                                          <p:spTgt spid="3">
                                            <p:txEl>
                                              <p:pRg st="4" end="4"/>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32" presetClass="emph" presetSubtype="0" fill="hold" nodeType="clickEffect">
                                  <p:stCondLst>
                                    <p:cond delay="0"/>
                                  </p:stCondLst>
                                  <p:iterate type="lt">
                                    <p:tmPct val="0"/>
                                  </p:iterate>
                                  <p:childTnLst>
                                    <p:animClr clrSpc="rgb" dir="cw">
                                      <p:cBhvr override="childStyle">
                                        <p:cTn id="39" dur="100" fill="hold"/>
                                        <p:tgtEl>
                                          <p:spTgt spid="3">
                                            <p:txEl>
                                              <p:pRg st="3" end="3"/>
                                            </p:txEl>
                                          </p:spTgt>
                                        </p:tgtEl>
                                        <p:attrNameLst>
                                          <p:attrName>style.color</p:attrName>
                                        </p:attrNameLst>
                                      </p:cBhvr>
                                      <p:to>
                                        <a:schemeClr val="accent2"/>
                                      </p:to>
                                    </p:animClr>
                                    <p:animClr clrSpc="rgb" dir="cw">
                                      <p:cBhvr>
                                        <p:cTn id="40" dur="100" fill="hold"/>
                                        <p:tgtEl>
                                          <p:spTgt spid="3">
                                            <p:txEl>
                                              <p:pRg st="3" end="3"/>
                                            </p:txEl>
                                          </p:spTgt>
                                        </p:tgtEl>
                                        <p:attrNameLst>
                                          <p:attrName>fillcolor</p:attrName>
                                        </p:attrNameLst>
                                      </p:cBhvr>
                                      <p:to>
                                        <a:schemeClr val="accent2"/>
                                      </p:to>
                                    </p:animClr>
                                    <p:set>
                                      <p:cBhvr>
                                        <p:cTn id="41" dur="100" fill="hold"/>
                                        <p:tgtEl>
                                          <p:spTgt spid="3">
                                            <p:txEl>
                                              <p:pRg st="3" end="3"/>
                                            </p:txEl>
                                          </p:spTgt>
                                        </p:tgtEl>
                                        <p:attrNameLst>
                                          <p:attrName>fill.type</p:attrName>
                                        </p:attrNameLst>
                                      </p:cBhvr>
                                      <p:to>
                                        <p:strVal val="solid"/>
                                      </p:to>
                                    </p:set>
                                    <p:set>
                                      <p:cBhvr>
                                        <p:cTn id="42" dur="100" fill="hold"/>
                                        <p:tgtEl>
                                          <p:spTgt spid="3">
                                            <p:txEl>
                                              <p:pRg st="3" end="3"/>
                                            </p:txEl>
                                          </p:spTgt>
                                        </p:tgtEl>
                                        <p:attrNameLst>
                                          <p:attrName>fill.on</p:attrName>
                                        </p:attrNameLst>
                                      </p:cBhvr>
                                      <p:to>
                                        <p:strVal val="true"/>
                                      </p:to>
                                    </p:set>
                                    <p:animRot by="120000">
                                      <p:cBhvr>
                                        <p:cTn id="43" dur="100" fill="hold">
                                          <p:stCondLst>
                                            <p:cond delay="0"/>
                                          </p:stCondLst>
                                        </p:cTn>
                                        <p:tgtEl>
                                          <p:spTgt spid="3">
                                            <p:txEl>
                                              <p:pRg st="3" end="3"/>
                                            </p:txEl>
                                          </p:spTgt>
                                        </p:tgtEl>
                                        <p:attrNameLst>
                                          <p:attrName>r</p:attrName>
                                        </p:attrNameLst>
                                      </p:cBhvr>
                                    </p:animRot>
                                    <p:animRot by="-240000">
                                      <p:cBhvr>
                                        <p:cTn id="44" dur="200" fill="hold">
                                          <p:stCondLst>
                                            <p:cond delay="200"/>
                                          </p:stCondLst>
                                        </p:cTn>
                                        <p:tgtEl>
                                          <p:spTgt spid="3">
                                            <p:txEl>
                                              <p:pRg st="3" end="3"/>
                                            </p:txEl>
                                          </p:spTgt>
                                        </p:tgtEl>
                                        <p:attrNameLst>
                                          <p:attrName>r</p:attrName>
                                        </p:attrNameLst>
                                      </p:cBhvr>
                                    </p:animRot>
                                    <p:animRot by="240000">
                                      <p:cBhvr>
                                        <p:cTn id="45" dur="200" fill="hold">
                                          <p:stCondLst>
                                            <p:cond delay="400"/>
                                          </p:stCondLst>
                                        </p:cTn>
                                        <p:tgtEl>
                                          <p:spTgt spid="3">
                                            <p:txEl>
                                              <p:pRg st="3" end="3"/>
                                            </p:txEl>
                                          </p:spTgt>
                                        </p:tgtEl>
                                        <p:attrNameLst>
                                          <p:attrName>r</p:attrName>
                                        </p:attrNameLst>
                                      </p:cBhvr>
                                    </p:animRot>
                                    <p:animRot by="-240000">
                                      <p:cBhvr>
                                        <p:cTn id="46" dur="200" fill="hold">
                                          <p:stCondLst>
                                            <p:cond delay="600"/>
                                          </p:stCondLst>
                                        </p:cTn>
                                        <p:tgtEl>
                                          <p:spTgt spid="3">
                                            <p:txEl>
                                              <p:pRg st="3" end="3"/>
                                            </p:txEl>
                                          </p:spTgt>
                                        </p:tgtEl>
                                        <p:attrNameLst>
                                          <p:attrName>r</p:attrName>
                                        </p:attrNameLst>
                                      </p:cBhvr>
                                    </p:animRot>
                                    <p:animRot by="120000">
                                      <p:cBhvr>
                                        <p:cTn id="47" dur="200" fill="hold">
                                          <p:stCondLst>
                                            <p:cond delay="80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786063" y="428625"/>
            <a:ext cx="3929062" cy="6072188"/>
          </a:xfrm>
        </p:spPr>
        <p:txBody>
          <a:bodyPr/>
          <a:lstStyle/>
          <a:p>
            <a:pPr marR="0" algn="ctr" eaLnBrk="1" hangingPunct="1">
              <a:lnSpc>
                <a:spcPct val="80000"/>
              </a:lnSpc>
            </a:pPr>
            <a:r>
              <a:rPr lang="ru-RU" sz="3300" b="1" i="1" u="sng" smtClean="0"/>
              <a:t>Ольха</a:t>
            </a:r>
          </a:p>
          <a:p>
            <a:pPr marR="0" algn="ctr" eaLnBrk="1" hangingPunct="1">
              <a:lnSpc>
                <a:spcPct val="80000"/>
              </a:lnSpc>
            </a:pPr>
            <a:r>
              <a:rPr lang="ru-RU" sz="2200" b="1" smtClean="0">
                <a:solidFill>
                  <a:schemeClr val="bg1"/>
                </a:solidFill>
              </a:rPr>
              <a:t>В народной медицине препараты из ольхи применяют как вяжущее и кровоостанавливающее средство, при заболеваниях желудочно-кишечного тракта, при острых энтеритах и коликах, при поносах у детей.</a:t>
            </a:r>
          </a:p>
          <a:p>
            <a:pPr marR="0" algn="ctr" eaLnBrk="1" hangingPunct="1">
              <a:lnSpc>
                <a:spcPct val="80000"/>
              </a:lnSpc>
            </a:pPr>
            <a:endParaRPr lang="ru-RU" sz="2200" b="1" smtClean="0">
              <a:solidFill>
                <a:schemeClr val="bg1"/>
              </a:solidFill>
            </a:endParaRPr>
          </a:p>
          <a:p>
            <a:pPr marR="0" algn="ctr" eaLnBrk="1" hangingPunct="1">
              <a:lnSpc>
                <a:spcPct val="80000"/>
              </a:lnSpc>
            </a:pPr>
            <a:r>
              <a:rPr lang="ru-RU" sz="2200" b="1" smtClean="0">
                <a:solidFill>
                  <a:schemeClr val="bg1"/>
                </a:solidFill>
              </a:rPr>
              <a:t>Отвар из коры ольхи применяют для полоскания горла и ротовой полости, для укрепления десен. Водный раствор и спиртовую настойку ольховых шишек применяют при подагре, простудных заболеваниях, ревматизме, энтеритах, колитах, дизентерии.</a:t>
            </a:r>
          </a:p>
          <a:p>
            <a:pPr marR="0" algn="ctr" eaLnBrk="1" hangingPunct="1">
              <a:lnSpc>
                <a:spcPct val="80000"/>
              </a:lnSpc>
            </a:pPr>
            <a:endParaRPr lang="ru-RU" sz="2200" smtClean="0">
              <a:solidFill>
                <a:schemeClr val="bg1"/>
              </a:solidFill>
            </a:endParaRPr>
          </a:p>
        </p:txBody>
      </p:sp>
      <p:pic>
        <p:nvPicPr>
          <p:cNvPr id="21506" name="Picture 2" descr="27039"/>
          <p:cNvPicPr>
            <a:picLocks noChangeAspect="1" noChangeArrowheads="1"/>
          </p:cNvPicPr>
          <p:nvPr/>
        </p:nvPicPr>
        <p:blipFill>
          <a:blip r:embed="rId2" cstate="email">
            <a:lum contrast="60000"/>
          </a:blip>
          <a:srcRect/>
          <a:stretch>
            <a:fillRect/>
          </a:stretch>
        </p:blipFill>
        <p:spPr bwMode="auto">
          <a:xfrm>
            <a:off x="6743700" y="785813"/>
            <a:ext cx="2198688" cy="5875337"/>
          </a:xfrm>
          <a:prstGeom prst="rect">
            <a:avLst/>
          </a:prstGeom>
          <a:noFill/>
          <a:ln w="9525">
            <a:noFill/>
            <a:miter lim="800000"/>
            <a:headEnd/>
            <a:tailEnd/>
          </a:ln>
        </p:spPr>
      </p:pic>
      <p:pic>
        <p:nvPicPr>
          <p:cNvPr id="26630" name="Picture 6" descr="http://im8-tub.yandex.net/i?id=56422496&amp;tov=8"/>
          <p:cNvPicPr>
            <a:picLocks noChangeAspect="1" noChangeArrowheads="1"/>
          </p:cNvPicPr>
          <p:nvPr/>
        </p:nvPicPr>
        <p:blipFill>
          <a:blip r:embed="rId3" r:link="rId4" cstate="email"/>
          <a:srcRect/>
          <a:stretch>
            <a:fillRect/>
          </a:stretch>
        </p:blipFill>
        <p:spPr bwMode="auto">
          <a:xfrm>
            <a:off x="285750" y="285750"/>
            <a:ext cx="2409825" cy="3214688"/>
          </a:xfrm>
          <a:prstGeom prst="rect">
            <a:avLst/>
          </a:prstGeom>
          <a:noFill/>
          <a:ln w="9525">
            <a:noFill/>
            <a:miter lim="800000"/>
            <a:headEnd/>
            <a:tailEnd/>
          </a:ln>
        </p:spPr>
      </p:pic>
      <p:pic>
        <p:nvPicPr>
          <p:cNvPr id="26631" name="Picture 7" descr="http://im5-tub.yandex.net/i?id=44644580&amp;tov=5"/>
          <p:cNvPicPr>
            <a:picLocks noChangeAspect="1" noChangeArrowheads="1"/>
          </p:cNvPicPr>
          <p:nvPr/>
        </p:nvPicPr>
        <p:blipFill>
          <a:blip r:embed="rId5" r:link="rId6" cstate="email"/>
          <a:srcRect/>
          <a:stretch>
            <a:fillRect/>
          </a:stretch>
        </p:blipFill>
        <p:spPr bwMode="auto">
          <a:xfrm>
            <a:off x="285750" y="4214813"/>
            <a:ext cx="2520950" cy="2251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26630"/>
                                        </p:tgtEl>
                                        <p:attrNameLst>
                                          <p:attrName>style.visibility</p:attrName>
                                        </p:attrNameLst>
                                      </p:cBhvr>
                                      <p:to>
                                        <p:strVal val="visible"/>
                                      </p:to>
                                    </p:set>
                                    <p:animEffect transition="in" filter="blinds(horizontal)">
                                      <p:cBhvr>
                                        <p:cTn id="14" dur="500"/>
                                        <p:tgtEl>
                                          <p:spTgt spid="26630"/>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heel(4)">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21506"/>
                                        </p:tgtEl>
                                        <p:attrNameLst>
                                          <p:attrName>style.visibility</p:attrName>
                                        </p:attrNameLst>
                                      </p:cBhvr>
                                      <p:to>
                                        <p:strVal val="visible"/>
                                      </p:to>
                                    </p:set>
                                    <p:animEffect transition="in" filter="checkerboard(across)">
                                      <p:cBhvr>
                                        <p:cTn id="24" dur="500"/>
                                        <p:tgtEl>
                                          <p:spTgt spid="2150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heel(4)">
                                      <p:cBhvr>
                                        <p:cTn id="29" dur="2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6631"/>
                                        </p:tgtEl>
                                        <p:attrNameLst>
                                          <p:attrName>style.visibility</p:attrName>
                                        </p:attrNameLst>
                                      </p:cBhvr>
                                      <p:to>
                                        <p:strVal val="visible"/>
                                      </p:to>
                                    </p:set>
                                    <p:animEffect transition="in" filter="blinds(horizontal)">
                                      <p:cBhvr>
                                        <p:cTn id="34" dur="5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714356"/>
            <a:ext cx="7851648" cy="1828800"/>
          </a:xfrm>
        </p:spPr>
        <p:txBody>
          <a:bodyPr>
            <a:noAutofit/>
          </a:bodyPr>
          <a:lstStyle/>
          <a:p>
            <a:pPr algn="l" eaLnBrk="1" fontAlgn="auto" hangingPunct="1">
              <a:spcAft>
                <a:spcPts val="0"/>
              </a:spcAft>
              <a:defRPr/>
            </a:pPr>
            <a:r>
              <a:rPr lang="ru-RU" sz="2400" dirty="0" smtClean="0">
                <a:solidFill>
                  <a:schemeClr val="bg1"/>
                </a:solidFill>
                <a:latin typeface="Boyarsky" pitchFamily="33" charset="0"/>
              </a:rPr>
              <a:t>10. Среди плодовых растений это дерево – одно из самых зимостойких, переносит морозы до 50 градусов. Поэтому растет на всей европейской части страны – от севера до юга. Доживает до 200 лет. Назовите это дерево?</a:t>
            </a:r>
            <a:endParaRPr lang="ru-RU" sz="2400" dirty="0">
              <a:solidFill>
                <a:schemeClr val="bg1"/>
              </a:solidFill>
              <a:latin typeface="Boyarsky" pitchFamily="33" charset="0"/>
            </a:endParaRPr>
          </a:p>
        </p:txBody>
      </p:sp>
      <p:sp>
        <p:nvSpPr>
          <p:cNvPr id="3" name="Подзаголовок 2"/>
          <p:cNvSpPr>
            <a:spLocks noGrp="1"/>
          </p:cNvSpPr>
          <p:nvPr>
            <p:ph type="subTitle" idx="1"/>
          </p:nvPr>
        </p:nvSpPr>
        <p:spPr>
          <a:xfrm>
            <a:off x="533400" y="2643188"/>
            <a:ext cx="7854950" cy="3857625"/>
          </a:xfrm>
        </p:spPr>
        <p:txBody>
          <a:bodyPr/>
          <a:lstStyle/>
          <a:p>
            <a:pPr marR="0" eaLnBrk="1" hangingPunct="1"/>
            <a:endParaRPr lang="ru-RU" smtClean="0"/>
          </a:p>
          <a:p>
            <a:pPr marR="0" algn="ctr" eaLnBrk="1" hangingPunct="1"/>
            <a:r>
              <a:rPr lang="ru-RU" sz="3600" b="1" smtClean="0">
                <a:solidFill>
                  <a:srgbClr val="4E003F"/>
                </a:solidFill>
              </a:rPr>
              <a:t>А. </a:t>
            </a:r>
            <a:r>
              <a:rPr lang="ru-RU" sz="3600" b="1" smtClean="0"/>
              <a:t>Рябина      </a:t>
            </a:r>
          </a:p>
          <a:p>
            <a:pPr marR="0" algn="ctr" eaLnBrk="1" hangingPunct="1"/>
            <a:r>
              <a:rPr lang="ru-RU" sz="3600" b="1" smtClean="0">
                <a:solidFill>
                  <a:srgbClr val="4E003F"/>
                </a:solidFill>
              </a:rPr>
              <a:t> В. </a:t>
            </a:r>
            <a:r>
              <a:rPr lang="ru-RU" sz="3600" b="1" smtClean="0"/>
              <a:t>Смородина</a:t>
            </a:r>
          </a:p>
          <a:p>
            <a:pPr marR="0" algn="ctr" eaLnBrk="1" hangingPunct="1"/>
            <a:r>
              <a:rPr lang="ru-RU" sz="3600" b="1" smtClean="0">
                <a:solidFill>
                  <a:srgbClr val="4E003F"/>
                </a:solidFill>
              </a:rPr>
              <a:t>С. </a:t>
            </a:r>
            <a:r>
              <a:rPr lang="ru-RU" sz="3600" b="1" smtClean="0"/>
              <a:t>Яблоня  </a:t>
            </a:r>
          </a:p>
          <a:p>
            <a:pPr marR="0" algn="ctr" eaLnBrk="1" hangingPunct="1"/>
            <a:r>
              <a:rPr lang="ru-RU" sz="3600" b="1" smtClean="0"/>
              <a:t>    </a:t>
            </a:r>
            <a:r>
              <a:rPr lang="ru-RU" sz="3600" b="1" smtClean="0">
                <a:solidFill>
                  <a:srgbClr val="4E003F"/>
                </a:solidFill>
              </a:rPr>
              <a:t> Д. </a:t>
            </a:r>
            <a:r>
              <a:rPr lang="ru-RU" sz="3600" b="1" smtClean="0"/>
              <a:t>Крушина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2"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9"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2" end="2"/>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6"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8" dur="80"/>
                                        <p:tgtEl>
                                          <p:spTgt spid="3">
                                            <p:txEl>
                                              <p:pRg st="3" end="3"/>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33"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35" dur="80"/>
                                        <p:tgtEl>
                                          <p:spTgt spid="3">
                                            <p:txEl>
                                              <p:pRg st="4" end="4"/>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32" presetClass="emph" presetSubtype="0" fill="hold" nodeType="clickEffect">
                                  <p:stCondLst>
                                    <p:cond delay="0"/>
                                  </p:stCondLst>
                                  <p:iterate type="lt">
                                    <p:tmPct val="0"/>
                                  </p:iterate>
                                  <p:childTnLst>
                                    <p:animClr clrSpc="rgb" dir="cw">
                                      <p:cBhvr override="childStyle">
                                        <p:cTn id="39" dur="100" fill="hold"/>
                                        <p:tgtEl>
                                          <p:spTgt spid="3">
                                            <p:txEl>
                                              <p:pRg st="1" end="1"/>
                                            </p:txEl>
                                          </p:spTgt>
                                        </p:tgtEl>
                                        <p:attrNameLst>
                                          <p:attrName>style.color</p:attrName>
                                        </p:attrNameLst>
                                      </p:cBhvr>
                                      <p:to>
                                        <a:schemeClr val="accent2"/>
                                      </p:to>
                                    </p:animClr>
                                    <p:animClr clrSpc="rgb" dir="cw">
                                      <p:cBhvr>
                                        <p:cTn id="40" dur="100" fill="hold"/>
                                        <p:tgtEl>
                                          <p:spTgt spid="3">
                                            <p:txEl>
                                              <p:pRg st="1" end="1"/>
                                            </p:txEl>
                                          </p:spTgt>
                                        </p:tgtEl>
                                        <p:attrNameLst>
                                          <p:attrName>fillcolor</p:attrName>
                                        </p:attrNameLst>
                                      </p:cBhvr>
                                      <p:to>
                                        <a:schemeClr val="accent2"/>
                                      </p:to>
                                    </p:animClr>
                                    <p:set>
                                      <p:cBhvr>
                                        <p:cTn id="41" dur="100" fill="hold"/>
                                        <p:tgtEl>
                                          <p:spTgt spid="3">
                                            <p:txEl>
                                              <p:pRg st="1" end="1"/>
                                            </p:txEl>
                                          </p:spTgt>
                                        </p:tgtEl>
                                        <p:attrNameLst>
                                          <p:attrName>fill.type</p:attrName>
                                        </p:attrNameLst>
                                      </p:cBhvr>
                                      <p:to>
                                        <p:strVal val="solid"/>
                                      </p:to>
                                    </p:set>
                                    <p:set>
                                      <p:cBhvr>
                                        <p:cTn id="42" dur="100" fill="hold"/>
                                        <p:tgtEl>
                                          <p:spTgt spid="3">
                                            <p:txEl>
                                              <p:pRg st="1" end="1"/>
                                            </p:txEl>
                                          </p:spTgt>
                                        </p:tgtEl>
                                        <p:attrNameLst>
                                          <p:attrName>fill.on</p:attrName>
                                        </p:attrNameLst>
                                      </p:cBhvr>
                                      <p:to>
                                        <p:strVal val="true"/>
                                      </p:to>
                                    </p:set>
                                    <p:animRot by="120000">
                                      <p:cBhvr>
                                        <p:cTn id="43" dur="100" fill="hold">
                                          <p:stCondLst>
                                            <p:cond delay="0"/>
                                          </p:stCondLst>
                                        </p:cTn>
                                        <p:tgtEl>
                                          <p:spTgt spid="3">
                                            <p:txEl>
                                              <p:pRg st="1" end="1"/>
                                            </p:txEl>
                                          </p:spTgt>
                                        </p:tgtEl>
                                        <p:attrNameLst>
                                          <p:attrName>r</p:attrName>
                                        </p:attrNameLst>
                                      </p:cBhvr>
                                    </p:animRot>
                                    <p:animRot by="-240000">
                                      <p:cBhvr>
                                        <p:cTn id="44" dur="200" fill="hold">
                                          <p:stCondLst>
                                            <p:cond delay="200"/>
                                          </p:stCondLst>
                                        </p:cTn>
                                        <p:tgtEl>
                                          <p:spTgt spid="3">
                                            <p:txEl>
                                              <p:pRg st="1" end="1"/>
                                            </p:txEl>
                                          </p:spTgt>
                                        </p:tgtEl>
                                        <p:attrNameLst>
                                          <p:attrName>r</p:attrName>
                                        </p:attrNameLst>
                                      </p:cBhvr>
                                    </p:animRot>
                                    <p:animRot by="240000">
                                      <p:cBhvr>
                                        <p:cTn id="45" dur="200" fill="hold">
                                          <p:stCondLst>
                                            <p:cond delay="400"/>
                                          </p:stCondLst>
                                        </p:cTn>
                                        <p:tgtEl>
                                          <p:spTgt spid="3">
                                            <p:txEl>
                                              <p:pRg st="1" end="1"/>
                                            </p:txEl>
                                          </p:spTgt>
                                        </p:tgtEl>
                                        <p:attrNameLst>
                                          <p:attrName>r</p:attrName>
                                        </p:attrNameLst>
                                      </p:cBhvr>
                                    </p:animRot>
                                    <p:animRot by="-240000">
                                      <p:cBhvr>
                                        <p:cTn id="46" dur="200" fill="hold">
                                          <p:stCondLst>
                                            <p:cond delay="600"/>
                                          </p:stCondLst>
                                        </p:cTn>
                                        <p:tgtEl>
                                          <p:spTgt spid="3">
                                            <p:txEl>
                                              <p:pRg st="1" end="1"/>
                                            </p:txEl>
                                          </p:spTgt>
                                        </p:tgtEl>
                                        <p:attrNameLst>
                                          <p:attrName>r</p:attrName>
                                        </p:attrNameLst>
                                      </p:cBhvr>
                                    </p:animRot>
                                    <p:animRot by="120000">
                                      <p:cBhvr>
                                        <p:cTn id="47" dur="200" fill="hold">
                                          <p:stCondLst>
                                            <p:cond delay="80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357563" y="214313"/>
            <a:ext cx="5500687" cy="3357562"/>
          </a:xfrm>
        </p:spPr>
        <p:txBody>
          <a:bodyPr/>
          <a:lstStyle/>
          <a:p>
            <a:pPr marR="0" algn="ctr" eaLnBrk="1" hangingPunct="1">
              <a:lnSpc>
                <a:spcPct val="80000"/>
              </a:lnSpc>
            </a:pPr>
            <a:r>
              <a:rPr lang="ru-RU" sz="3200" b="1" i="1" u="sng" smtClean="0"/>
              <a:t>Рябина.</a:t>
            </a:r>
          </a:p>
          <a:p>
            <a:pPr marR="0" algn="ctr" eaLnBrk="1" hangingPunct="1">
              <a:lnSpc>
                <a:spcPct val="80000"/>
              </a:lnSpc>
            </a:pPr>
            <a:r>
              <a:rPr lang="ru-RU" sz="2000" b="1" smtClean="0">
                <a:solidFill>
                  <a:schemeClr val="bg1"/>
                </a:solidFill>
              </a:rPr>
              <a:t>В народной медицине плоды рябины употребляют при желудочных заболеваниях, как мочегонное и кровоостанавливающее средство.</a:t>
            </a:r>
          </a:p>
          <a:p>
            <a:pPr marR="0" algn="ctr" eaLnBrk="1" hangingPunct="1">
              <a:lnSpc>
                <a:spcPct val="80000"/>
              </a:lnSpc>
            </a:pPr>
            <a:r>
              <a:rPr lang="ru-RU" sz="2000" b="1" smtClean="0">
                <a:solidFill>
                  <a:schemeClr val="bg1"/>
                </a:solidFill>
              </a:rPr>
              <a:t> Отвар применяют при заболеваниях почек, одышке, кашле и астме. </a:t>
            </a:r>
          </a:p>
          <a:p>
            <a:pPr marR="0" algn="ctr" eaLnBrk="1" hangingPunct="1">
              <a:lnSpc>
                <a:spcPct val="80000"/>
              </a:lnSpc>
            </a:pPr>
            <a:r>
              <a:rPr lang="ru-RU" sz="2000" b="1" smtClean="0">
                <a:solidFill>
                  <a:schemeClr val="bg1"/>
                </a:solidFill>
              </a:rPr>
              <a:t>Свежие плоды используют при недостаточности витаминов в организме, при истощении и малокровии. </a:t>
            </a:r>
          </a:p>
          <a:p>
            <a:pPr marR="0" algn="ctr" eaLnBrk="1" hangingPunct="1">
              <a:lnSpc>
                <a:spcPct val="80000"/>
              </a:lnSpc>
            </a:pPr>
            <a:r>
              <a:rPr lang="ru-RU" sz="2000" b="1" smtClean="0">
                <a:solidFill>
                  <a:schemeClr val="bg1"/>
                </a:solidFill>
              </a:rPr>
              <a:t>Сухие плоды и сок – при лечении дизентерии.</a:t>
            </a:r>
          </a:p>
          <a:p>
            <a:pPr marR="0" algn="ctr" eaLnBrk="1" hangingPunct="1">
              <a:lnSpc>
                <a:spcPct val="80000"/>
              </a:lnSpc>
            </a:pPr>
            <a:endParaRPr lang="ru-RU" sz="2000" b="1" smtClean="0"/>
          </a:p>
        </p:txBody>
      </p:sp>
      <p:pic>
        <p:nvPicPr>
          <p:cNvPr id="23553" name="Picture 1" descr="BKDC0027"/>
          <p:cNvPicPr>
            <a:picLocks noChangeAspect="1" noChangeArrowheads="1"/>
          </p:cNvPicPr>
          <p:nvPr/>
        </p:nvPicPr>
        <p:blipFill>
          <a:blip r:embed="rId2" cstate="email"/>
          <a:srcRect/>
          <a:stretch>
            <a:fillRect/>
          </a:stretch>
        </p:blipFill>
        <p:spPr bwMode="auto">
          <a:xfrm rot="1358418">
            <a:off x="349250" y="279400"/>
            <a:ext cx="1892300" cy="2190750"/>
          </a:xfrm>
          <a:prstGeom prst="rect">
            <a:avLst/>
          </a:prstGeom>
          <a:noFill/>
          <a:ln w="9525">
            <a:noFill/>
            <a:miter lim="800000"/>
            <a:headEnd/>
            <a:tailEnd/>
          </a:ln>
        </p:spPr>
      </p:pic>
      <p:pic>
        <p:nvPicPr>
          <p:cNvPr id="23554" name="Picture 2" descr="P1030235"/>
          <p:cNvPicPr>
            <a:picLocks noChangeAspect="1" noChangeArrowheads="1"/>
          </p:cNvPicPr>
          <p:nvPr/>
        </p:nvPicPr>
        <p:blipFill>
          <a:blip r:embed="rId3" cstate="email">
            <a:lum contrast="40000"/>
          </a:blip>
          <a:srcRect/>
          <a:stretch>
            <a:fillRect/>
          </a:stretch>
        </p:blipFill>
        <p:spPr bwMode="auto">
          <a:xfrm>
            <a:off x="357188" y="3095625"/>
            <a:ext cx="2857500" cy="3392488"/>
          </a:xfrm>
          <a:prstGeom prst="rect">
            <a:avLst/>
          </a:prstGeom>
          <a:noFill/>
          <a:ln w="9525">
            <a:noFill/>
            <a:miter lim="800000"/>
            <a:headEnd/>
            <a:tailEnd/>
          </a:ln>
        </p:spPr>
      </p:pic>
      <p:pic>
        <p:nvPicPr>
          <p:cNvPr id="23555" name="Picture 3" descr="112568"/>
          <p:cNvPicPr>
            <a:picLocks noChangeAspect="1" noChangeArrowheads="1"/>
          </p:cNvPicPr>
          <p:nvPr/>
        </p:nvPicPr>
        <p:blipFill>
          <a:blip r:embed="rId4" cstate="email">
            <a:lum contrast="40000"/>
          </a:blip>
          <a:srcRect/>
          <a:stretch>
            <a:fillRect/>
          </a:stretch>
        </p:blipFill>
        <p:spPr bwMode="auto">
          <a:xfrm>
            <a:off x="4929188" y="3643313"/>
            <a:ext cx="3981450" cy="29860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23553"/>
                                        </p:tgtEl>
                                        <p:attrNameLst>
                                          <p:attrName>style.visibility</p:attrName>
                                        </p:attrNameLst>
                                      </p:cBhvr>
                                      <p:to>
                                        <p:strVal val="visible"/>
                                      </p:to>
                                    </p:set>
                                    <p:animEffect transition="in" filter="blinds(horizontal)">
                                      <p:cBhvr>
                                        <p:cTn id="14" dur="500"/>
                                        <p:tgtEl>
                                          <p:spTgt spid="2355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heel(4)">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23554"/>
                                        </p:tgtEl>
                                        <p:attrNameLst>
                                          <p:attrName>style.visibility</p:attrName>
                                        </p:attrNameLst>
                                      </p:cBhvr>
                                      <p:to>
                                        <p:strVal val="visible"/>
                                      </p:to>
                                    </p:set>
                                    <p:animEffect transition="in" filter="checkerboard(across)">
                                      <p:cBhvr>
                                        <p:cTn id="24" dur="500"/>
                                        <p:tgtEl>
                                          <p:spTgt spid="23554"/>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heel(4)">
                                      <p:cBhvr>
                                        <p:cTn id="29" dur="2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3555"/>
                                        </p:tgtEl>
                                        <p:attrNameLst>
                                          <p:attrName>style.visibility</p:attrName>
                                        </p:attrNameLst>
                                      </p:cBhvr>
                                      <p:to>
                                        <p:strVal val="visible"/>
                                      </p:to>
                                    </p:set>
                                    <p:animEffect transition="in" filter="blinds(horizontal)">
                                      <p:cBhvr>
                                        <p:cTn id="34" dur="500"/>
                                        <p:tgtEl>
                                          <p:spTgt spid="23555"/>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4"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wheel(4)">
                                      <p:cBhvr>
                                        <p:cTn id="39" dur="2000"/>
                                        <p:tgtEl>
                                          <p:spTgt spid="3">
                                            <p:txEl>
                                              <p:pRg st="3" end="3"/>
                                            </p:txEl>
                                          </p:spTgt>
                                        </p:tgtEl>
                                      </p:cBhvr>
                                    </p:animEffect>
                                  </p:childTnLst>
                                </p:cTn>
                              </p:par>
                              <p:par>
                                <p:cTn id="40" presetID="21" presetClass="entr" presetSubtype="4" fill="hold" nodeType="with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wheel(4)">
                                      <p:cBhvr>
                                        <p:cTn id="4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642918"/>
            <a:ext cx="7851648" cy="1828800"/>
          </a:xfrm>
        </p:spPr>
        <p:txBody>
          <a:bodyPr>
            <a:noAutofit/>
          </a:bodyPr>
          <a:lstStyle/>
          <a:p>
            <a:pPr algn="ctr" eaLnBrk="1" fontAlgn="auto" hangingPunct="1">
              <a:spcAft>
                <a:spcPts val="0"/>
              </a:spcAft>
              <a:defRPr/>
            </a:pPr>
            <a:r>
              <a:rPr lang="ru-RU" sz="2400" dirty="0" smtClean="0">
                <a:solidFill>
                  <a:schemeClr val="bg1"/>
                </a:solidFill>
                <a:latin typeface="Boyarsky" pitchFamily="33" charset="0"/>
              </a:rPr>
              <a:t>11. Многие «любители красоты» приносят домой огромные благоухающие букеты этого дерева. Поставив в вазу букет, люди вскоре начинают жаловаться на головокруженье и плохое самочувствие. Скажите, что это за дерево? </a:t>
            </a:r>
            <a:endParaRPr lang="ru-RU" sz="2400" dirty="0">
              <a:solidFill>
                <a:schemeClr val="bg1"/>
              </a:solidFill>
              <a:latin typeface="Boyarsky" pitchFamily="33" charset="0"/>
            </a:endParaRPr>
          </a:p>
        </p:txBody>
      </p:sp>
      <p:sp>
        <p:nvSpPr>
          <p:cNvPr id="3" name="Подзаголовок 2"/>
          <p:cNvSpPr>
            <a:spLocks noGrp="1"/>
          </p:cNvSpPr>
          <p:nvPr>
            <p:ph type="subTitle" idx="1"/>
          </p:nvPr>
        </p:nvSpPr>
        <p:spPr>
          <a:xfrm>
            <a:off x="533400" y="2571750"/>
            <a:ext cx="7854950" cy="3929063"/>
          </a:xfrm>
        </p:spPr>
        <p:txBody>
          <a:bodyPr/>
          <a:lstStyle/>
          <a:p>
            <a:pPr marR="0" algn="ctr" eaLnBrk="1" hangingPunct="1"/>
            <a:endParaRPr lang="ru-RU" sz="3600" b="1" smtClean="0"/>
          </a:p>
          <a:p>
            <a:pPr marR="0" algn="ctr" eaLnBrk="1" hangingPunct="1"/>
            <a:r>
              <a:rPr lang="ru-RU" sz="3600" b="1" smtClean="0">
                <a:solidFill>
                  <a:srgbClr val="4E003F"/>
                </a:solidFill>
              </a:rPr>
              <a:t>А. </a:t>
            </a:r>
            <a:r>
              <a:rPr lang="ru-RU" sz="3600" b="1" smtClean="0"/>
              <a:t>Рябина          </a:t>
            </a:r>
          </a:p>
          <a:p>
            <a:pPr marR="0" algn="ctr" eaLnBrk="1" hangingPunct="1"/>
            <a:r>
              <a:rPr lang="ru-RU" sz="3600" b="1" smtClean="0"/>
              <a:t> </a:t>
            </a:r>
            <a:r>
              <a:rPr lang="ru-RU" sz="3600" b="1" smtClean="0">
                <a:solidFill>
                  <a:srgbClr val="4E003F"/>
                </a:solidFill>
              </a:rPr>
              <a:t>В. </a:t>
            </a:r>
            <a:r>
              <a:rPr lang="ru-RU" sz="3600" b="1" smtClean="0"/>
              <a:t>Черемуха</a:t>
            </a:r>
          </a:p>
          <a:p>
            <a:pPr marR="0" algn="ctr" eaLnBrk="1" hangingPunct="1"/>
            <a:r>
              <a:rPr lang="ru-RU" sz="3600" b="1" smtClean="0">
                <a:solidFill>
                  <a:srgbClr val="4E003F"/>
                </a:solidFill>
              </a:rPr>
              <a:t>С. </a:t>
            </a:r>
            <a:r>
              <a:rPr lang="ru-RU" sz="3600" b="1" smtClean="0"/>
              <a:t>Смородина</a:t>
            </a:r>
          </a:p>
          <a:p>
            <a:pPr marR="0" algn="ctr" eaLnBrk="1" hangingPunct="1"/>
            <a:r>
              <a:rPr lang="ru-RU" sz="3600" b="1" smtClean="0">
                <a:solidFill>
                  <a:srgbClr val="4E003F"/>
                </a:solidFill>
              </a:rPr>
              <a:t>    Д. </a:t>
            </a:r>
            <a:r>
              <a:rPr lang="ru-RU" sz="3600" b="1" smtClean="0"/>
              <a:t>Береза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2"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9"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2" end="2"/>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6"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8" dur="80"/>
                                        <p:tgtEl>
                                          <p:spTgt spid="3">
                                            <p:txEl>
                                              <p:pRg st="3" end="3"/>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33"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35" dur="80"/>
                                        <p:tgtEl>
                                          <p:spTgt spid="3">
                                            <p:txEl>
                                              <p:pRg st="4" end="4"/>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32" presetClass="emph" presetSubtype="0" fill="hold" nodeType="clickEffect">
                                  <p:stCondLst>
                                    <p:cond delay="0"/>
                                  </p:stCondLst>
                                  <p:iterate type="lt">
                                    <p:tmPct val="0"/>
                                  </p:iterate>
                                  <p:childTnLst>
                                    <p:animClr clrSpc="rgb" dir="cw">
                                      <p:cBhvr override="childStyle">
                                        <p:cTn id="39" dur="100" fill="hold"/>
                                        <p:tgtEl>
                                          <p:spTgt spid="3">
                                            <p:txEl>
                                              <p:pRg st="2" end="2"/>
                                            </p:txEl>
                                          </p:spTgt>
                                        </p:tgtEl>
                                        <p:attrNameLst>
                                          <p:attrName>style.color</p:attrName>
                                        </p:attrNameLst>
                                      </p:cBhvr>
                                      <p:to>
                                        <a:schemeClr val="accent2"/>
                                      </p:to>
                                    </p:animClr>
                                    <p:animClr clrSpc="rgb" dir="cw">
                                      <p:cBhvr>
                                        <p:cTn id="40" dur="100" fill="hold"/>
                                        <p:tgtEl>
                                          <p:spTgt spid="3">
                                            <p:txEl>
                                              <p:pRg st="2" end="2"/>
                                            </p:txEl>
                                          </p:spTgt>
                                        </p:tgtEl>
                                        <p:attrNameLst>
                                          <p:attrName>fillcolor</p:attrName>
                                        </p:attrNameLst>
                                      </p:cBhvr>
                                      <p:to>
                                        <a:schemeClr val="accent2"/>
                                      </p:to>
                                    </p:animClr>
                                    <p:set>
                                      <p:cBhvr>
                                        <p:cTn id="41" dur="100" fill="hold"/>
                                        <p:tgtEl>
                                          <p:spTgt spid="3">
                                            <p:txEl>
                                              <p:pRg st="2" end="2"/>
                                            </p:txEl>
                                          </p:spTgt>
                                        </p:tgtEl>
                                        <p:attrNameLst>
                                          <p:attrName>fill.type</p:attrName>
                                        </p:attrNameLst>
                                      </p:cBhvr>
                                      <p:to>
                                        <p:strVal val="solid"/>
                                      </p:to>
                                    </p:set>
                                    <p:set>
                                      <p:cBhvr>
                                        <p:cTn id="42" dur="100" fill="hold"/>
                                        <p:tgtEl>
                                          <p:spTgt spid="3">
                                            <p:txEl>
                                              <p:pRg st="2" end="2"/>
                                            </p:txEl>
                                          </p:spTgt>
                                        </p:tgtEl>
                                        <p:attrNameLst>
                                          <p:attrName>fill.on</p:attrName>
                                        </p:attrNameLst>
                                      </p:cBhvr>
                                      <p:to>
                                        <p:strVal val="true"/>
                                      </p:to>
                                    </p:set>
                                    <p:animRot by="120000">
                                      <p:cBhvr>
                                        <p:cTn id="43" dur="100" fill="hold">
                                          <p:stCondLst>
                                            <p:cond delay="0"/>
                                          </p:stCondLst>
                                        </p:cTn>
                                        <p:tgtEl>
                                          <p:spTgt spid="3">
                                            <p:txEl>
                                              <p:pRg st="2" end="2"/>
                                            </p:txEl>
                                          </p:spTgt>
                                        </p:tgtEl>
                                        <p:attrNameLst>
                                          <p:attrName>r</p:attrName>
                                        </p:attrNameLst>
                                      </p:cBhvr>
                                    </p:animRot>
                                    <p:animRot by="-240000">
                                      <p:cBhvr>
                                        <p:cTn id="44" dur="200" fill="hold">
                                          <p:stCondLst>
                                            <p:cond delay="200"/>
                                          </p:stCondLst>
                                        </p:cTn>
                                        <p:tgtEl>
                                          <p:spTgt spid="3">
                                            <p:txEl>
                                              <p:pRg st="2" end="2"/>
                                            </p:txEl>
                                          </p:spTgt>
                                        </p:tgtEl>
                                        <p:attrNameLst>
                                          <p:attrName>r</p:attrName>
                                        </p:attrNameLst>
                                      </p:cBhvr>
                                    </p:animRot>
                                    <p:animRot by="240000">
                                      <p:cBhvr>
                                        <p:cTn id="45" dur="200" fill="hold">
                                          <p:stCondLst>
                                            <p:cond delay="400"/>
                                          </p:stCondLst>
                                        </p:cTn>
                                        <p:tgtEl>
                                          <p:spTgt spid="3">
                                            <p:txEl>
                                              <p:pRg st="2" end="2"/>
                                            </p:txEl>
                                          </p:spTgt>
                                        </p:tgtEl>
                                        <p:attrNameLst>
                                          <p:attrName>r</p:attrName>
                                        </p:attrNameLst>
                                      </p:cBhvr>
                                    </p:animRot>
                                    <p:animRot by="-240000">
                                      <p:cBhvr>
                                        <p:cTn id="46" dur="200" fill="hold">
                                          <p:stCondLst>
                                            <p:cond delay="600"/>
                                          </p:stCondLst>
                                        </p:cTn>
                                        <p:tgtEl>
                                          <p:spTgt spid="3">
                                            <p:txEl>
                                              <p:pRg st="2" end="2"/>
                                            </p:txEl>
                                          </p:spTgt>
                                        </p:tgtEl>
                                        <p:attrNameLst>
                                          <p:attrName>r</p:attrName>
                                        </p:attrNameLst>
                                      </p:cBhvr>
                                    </p:animRot>
                                    <p:animRot by="120000">
                                      <p:cBhvr>
                                        <p:cTn id="47" dur="200" fill="hold">
                                          <p:stCondLst>
                                            <p:cond delay="80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72000" y="428625"/>
            <a:ext cx="3925888" cy="6000750"/>
          </a:xfrm>
        </p:spPr>
        <p:txBody>
          <a:bodyPr/>
          <a:lstStyle/>
          <a:p>
            <a:pPr marR="0" algn="ctr" eaLnBrk="1" hangingPunct="1"/>
            <a:r>
              <a:rPr lang="ru-RU" sz="3600" b="1" i="1" u="sng" smtClean="0"/>
              <a:t>Черемуха.</a:t>
            </a:r>
          </a:p>
          <a:p>
            <a:pPr marR="0" algn="ctr" eaLnBrk="1" hangingPunct="1"/>
            <a:r>
              <a:rPr lang="ru-RU" b="1" smtClean="0">
                <a:solidFill>
                  <a:schemeClr val="bg1"/>
                </a:solidFill>
              </a:rPr>
              <a:t>В народной медицине настой из плодов черемухи применяются для лечения воспалительных заболеваний слизистой глаз, в виде примочек, как противопоносное средство в виде морсов и киселей. </a:t>
            </a:r>
          </a:p>
          <a:p>
            <a:pPr marR="0" algn="ctr" eaLnBrk="1" hangingPunct="1"/>
            <a:r>
              <a:rPr lang="ru-RU" b="1" smtClean="0">
                <a:solidFill>
                  <a:schemeClr val="bg1"/>
                </a:solidFill>
              </a:rPr>
              <a:t>Отвар коры применяется как мочегонное и потогонное средство.</a:t>
            </a:r>
          </a:p>
          <a:p>
            <a:pPr marR="0" algn="ctr" eaLnBrk="1" hangingPunct="1"/>
            <a:endParaRPr lang="ru-RU" b="1" smtClean="0"/>
          </a:p>
        </p:txBody>
      </p:sp>
      <p:pic>
        <p:nvPicPr>
          <p:cNvPr id="30725" name="Picture 5" descr="http://im7-tub.yandex.net/i?id=20107192&amp;tov=7"/>
          <p:cNvPicPr>
            <a:picLocks noChangeAspect="1" noChangeArrowheads="1"/>
          </p:cNvPicPr>
          <p:nvPr/>
        </p:nvPicPr>
        <p:blipFill>
          <a:blip r:embed="rId2" r:link="rId3" cstate="email"/>
          <a:srcRect/>
          <a:stretch>
            <a:fillRect/>
          </a:stretch>
        </p:blipFill>
        <p:spPr bwMode="auto">
          <a:xfrm>
            <a:off x="285750" y="2071688"/>
            <a:ext cx="3829050" cy="2857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heel(4)">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0725"/>
                                        </p:tgtEl>
                                        <p:attrNameLst>
                                          <p:attrName>style.visibility</p:attrName>
                                        </p:attrNameLst>
                                      </p:cBhvr>
                                      <p:to>
                                        <p:strVal val="visible"/>
                                      </p:to>
                                    </p:set>
                                    <p:animEffect transition="in" filter="blinds(horizontal)">
                                      <p:cBhvr>
                                        <p:cTn id="19" dur="500"/>
                                        <p:tgtEl>
                                          <p:spTgt spid="3072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heel(4)">
                                      <p:cBhvr>
                                        <p:cTn id="24"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pPr algn="l" eaLnBrk="1" fontAlgn="auto" hangingPunct="1">
              <a:spcAft>
                <a:spcPts val="0"/>
              </a:spcAft>
              <a:defRPr/>
            </a:pPr>
            <a:r>
              <a:rPr lang="ru-RU" sz="2400" dirty="0" smtClean="0">
                <a:solidFill>
                  <a:schemeClr val="bg1"/>
                </a:solidFill>
                <a:latin typeface="Boyarsky" pitchFamily="33" charset="0"/>
              </a:rPr>
              <a:t>12. Это дерево хорошо растет возле шоссе, вблизи заводов, не обращая внимания на задымленный и загазованный воздух. Оно отлично очищает воздух от пыли да еще выделяет особые вещества, которые убивают в нем болезнетворные бактерии. Это дерево…</a:t>
            </a:r>
            <a:endParaRPr lang="ru-RU" sz="2400" dirty="0">
              <a:solidFill>
                <a:schemeClr val="bg1"/>
              </a:solidFill>
              <a:latin typeface="Boyarsky" pitchFamily="33" charset="0"/>
            </a:endParaRPr>
          </a:p>
        </p:txBody>
      </p:sp>
      <p:sp>
        <p:nvSpPr>
          <p:cNvPr id="3" name="Подзаголовок 2"/>
          <p:cNvSpPr>
            <a:spLocks noGrp="1"/>
          </p:cNvSpPr>
          <p:nvPr>
            <p:ph type="subTitle" idx="1"/>
          </p:nvPr>
        </p:nvSpPr>
        <p:spPr>
          <a:xfrm>
            <a:off x="533400" y="3228975"/>
            <a:ext cx="7854950" cy="3343275"/>
          </a:xfrm>
        </p:spPr>
        <p:txBody>
          <a:bodyPr/>
          <a:lstStyle/>
          <a:p>
            <a:pPr marR="0" algn="ctr" eaLnBrk="1" hangingPunct="1"/>
            <a:endParaRPr lang="ru-RU" b="1" smtClean="0"/>
          </a:p>
          <a:p>
            <a:pPr marR="0" algn="ctr" eaLnBrk="1" hangingPunct="1"/>
            <a:r>
              <a:rPr lang="ru-RU" sz="3600" b="1" smtClean="0">
                <a:solidFill>
                  <a:srgbClr val="4E003F"/>
                </a:solidFill>
              </a:rPr>
              <a:t>А. </a:t>
            </a:r>
            <a:r>
              <a:rPr lang="ru-RU" sz="3600" b="1" smtClean="0"/>
              <a:t>Черемуха     </a:t>
            </a:r>
          </a:p>
          <a:p>
            <a:pPr marR="0" algn="ctr" eaLnBrk="1" hangingPunct="1"/>
            <a:r>
              <a:rPr lang="ru-RU" sz="3600" b="1" smtClean="0">
                <a:solidFill>
                  <a:srgbClr val="4E003F"/>
                </a:solidFill>
              </a:rPr>
              <a:t>В. </a:t>
            </a:r>
            <a:r>
              <a:rPr lang="ru-RU" sz="3600" b="1" smtClean="0"/>
              <a:t>Береза</a:t>
            </a:r>
          </a:p>
          <a:p>
            <a:pPr marR="0" algn="ctr" eaLnBrk="1" hangingPunct="1"/>
            <a:r>
              <a:rPr lang="ru-RU" sz="3600" b="1" smtClean="0">
                <a:solidFill>
                  <a:srgbClr val="4E003F"/>
                </a:solidFill>
              </a:rPr>
              <a:t>С. </a:t>
            </a:r>
            <a:r>
              <a:rPr lang="ru-RU" sz="3600" b="1" smtClean="0"/>
              <a:t>Калина         </a:t>
            </a:r>
          </a:p>
          <a:p>
            <a:pPr marR="0" algn="ctr" eaLnBrk="1" hangingPunct="1"/>
            <a:r>
              <a:rPr lang="ru-RU" sz="3600" b="1" smtClean="0">
                <a:solidFill>
                  <a:srgbClr val="4E003F"/>
                </a:solidFill>
              </a:rPr>
              <a:t>Д. </a:t>
            </a:r>
            <a:r>
              <a:rPr lang="ru-RU" sz="3600" b="1" smtClean="0"/>
              <a:t>Рябина</a:t>
            </a:r>
          </a:p>
          <a:p>
            <a:pPr marR="0" eaLnBrk="1" hangingPunct="1"/>
            <a:endParaRPr lang="ru-RU"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2"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9"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2" end="2"/>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6"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8" dur="80"/>
                                        <p:tgtEl>
                                          <p:spTgt spid="3">
                                            <p:txEl>
                                              <p:pRg st="3" end="3"/>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33"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35" dur="80"/>
                                        <p:tgtEl>
                                          <p:spTgt spid="3">
                                            <p:txEl>
                                              <p:pRg st="4" end="4"/>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32" presetClass="emph" presetSubtype="0" fill="hold" nodeType="clickEffect">
                                  <p:stCondLst>
                                    <p:cond delay="0"/>
                                  </p:stCondLst>
                                  <p:iterate type="lt">
                                    <p:tmPct val="0"/>
                                  </p:iterate>
                                  <p:childTnLst>
                                    <p:animClr clrSpc="rgb" dir="cw">
                                      <p:cBhvr override="childStyle">
                                        <p:cTn id="39" dur="100" fill="hold"/>
                                        <p:tgtEl>
                                          <p:spTgt spid="3">
                                            <p:txEl>
                                              <p:pRg st="3" end="3"/>
                                            </p:txEl>
                                          </p:spTgt>
                                        </p:tgtEl>
                                        <p:attrNameLst>
                                          <p:attrName>style.color</p:attrName>
                                        </p:attrNameLst>
                                      </p:cBhvr>
                                      <p:to>
                                        <a:schemeClr val="accent2"/>
                                      </p:to>
                                    </p:animClr>
                                    <p:animClr clrSpc="rgb" dir="cw">
                                      <p:cBhvr>
                                        <p:cTn id="40" dur="100" fill="hold"/>
                                        <p:tgtEl>
                                          <p:spTgt spid="3">
                                            <p:txEl>
                                              <p:pRg st="3" end="3"/>
                                            </p:txEl>
                                          </p:spTgt>
                                        </p:tgtEl>
                                        <p:attrNameLst>
                                          <p:attrName>fillcolor</p:attrName>
                                        </p:attrNameLst>
                                      </p:cBhvr>
                                      <p:to>
                                        <a:schemeClr val="accent2"/>
                                      </p:to>
                                    </p:animClr>
                                    <p:set>
                                      <p:cBhvr>
                                        <p:cTn id="41" dur="100" fill="hold"/>
                                        <p:tgtEl>
                                          <p:spTgt spid="3">
                                            <p:txEl>
                                              <p:pRg st="3" end="3"/>
                                            </p:txEl>
                                          </p:spTgt>
                                        </p:tgtEl>
                                        <p:attrNameLst>
                                          <p:attrName>fill.type</p:attrName>
                                        </p:attrNameLst>
                                      </p:cBhvr>
                                      <p:to>
                                        <p:strVal val="solid"/>
                                      </p:to>
                                    </p:set>
                                    <p:set>
                                      <p:cBhvr>
                                        <p:cTn id="42" dur="100" fill="hold"/>
                                        <p:tgtEl>
                                          <p:spTgt spid="3">
                                            <p:txEl>
                                              <p:pRg st="3" end="3"/>
                                            </p:txEl>
                                          </p:spTgt>
                                        </p:tgtEl>
                                        <p:attrNameLst>
                                          <p:attrName>fill.on</p:attrName>
                                        </p:attrNameLst>
                                      </p:cBhvr>
                                      <p:to>
                                        <p:strVal val="true"/>
                                      </p:to>
                                    </p:set>
                                    <p:animRot by="120000">
                                      <p:cBhvr>
                                        <p:cTn id="43" dur="100" fill="hold">
                                          <p:stCondLst>
                                            <p:cond delay="0"/>
                                          </p:stCondLst>
                                        </p:cTn>
                                        <p:tgtEl>
                                          <p:spTgt spid="3">
                                            <p:txEl>
                                              <p:pRg st="3" end="3"/>
                                            </p:txEl>
                                          </p:spTgt>
                                        </p:tgtEl>
                                        <p:attrNameLst>
                                          <p:attrName>r</p:attrName>
                                        </p:attrNameLst>
                                      </p:cBhvr>
                                    </p:animRot>
                                    <p:animRot by="-240000">
                                      <p:cBhvr>
                                        <p:cTn id="44" dur="200" fill="hold">
                                          <p:stCondLst>
                                            <p:cond delay="200"/>
                                          </p:stCondLst>
                                        </p:cTn>
                                        <p:tgtEl>
                                          <p:spTgt spid="3">
                                            <p:txEl>
                                              <p:pRg st="3" end="3"/>
                                            </p:txEl>
                                          </p:spTgt>
                                        </p:tgtEl>
                                        <p:attrNameLst>
                                          <p:attrName>r</p:attrName>
                                        </p:attrNameLst>
                                      </p:cBhvr>
                                    </p:animRot>
                                    <p:animRot by="240000">
                                      <p:cBhvr>
                                        <p:cTn id="45" dur="200" fill="hold">
                                          <p:stCondLst>
                                            <p:cond delay="400"/>
                                          </p:stCondLst>
                                        </p:cTn>
                                        <p:tgtEl>
                                          <p:spTgt spid="3">
                                            <p:txEl>
                                              <p:pRg st="3" end="3"/>
                                            </p:txEl>
                                          </p:spTgt>
                                        </p:tgtEl>
                                        <p:attrNameLst>
                                          <p:attrName>r</p:attrName>
                                        </p:attrNameLst>
                                      </p:cBhvr>
                                    </p:animRot>
                                    <p:animRot by="-240000">
                                      <p:cBhvr>
                                        <p:cTn id="46" dur="200" fill="hold">
                                          <p:stCondLst>
                                            <p:cond delay="600"/>
                                          </p:stCondLst>
                                        </p:cTn>
                                        <p:tgtEl>
                                          <p:spTgt spid="3">
                                            <p:txEl>
                                              <p:pRg st="3" end="3"/>
                                            </p:txEl>
                                          </p:spTgt>
                                        </p:tgtEl>
                                        <p:attrNameLst>
                                          <p:attrName>r</p:attrName>
                                        </p:attrNameLst>
                                      </p:cBhvr>
                                    </p:animRot>
                                    <p:animRot by="120000">
                                      <p:cBhvr>
                                        <p:cTn id="47" dur="200" fill="hold">
                                          <p:stCondLst>
                                            <p:cond delay="80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57188" y="214313"/>
            <a:ext cx="4929187" cy="6429375"/>
          </a:xfrm>
        </p:spPr>
        <p:txBody>
          <a:bodyPr/>
          <a:lstStyle/>
          <a:p>
            <a:pPr marR="0" algn="ctr" eaLnBrk="1" hangingPunct="1">
              <a:lnSpc>
                <a:spcPct val="90000"/>
              </a:lnSpc>
            </a:pPr>
            <a:r>
              <a:rPr lang="ru-RU" sz="3600" b="1" i="1" u="sng" smtClean="0"/>
              <a:t>Калина.</a:t>
            </a:r>
          </a:p>
          <a:p>
            <a:pPr marR="0" algn="ctr" eaLnBrk="1" hangingPunct="1">
              <a:lnSpc>
                <a:spcPct val="90000"/>
              </a:lnSpc>
            </a:pPr>
            <a:r>
              <a:rPr lang="ru-RU" sz="2200" b="1" smtClean="0">
                <a:solidFill>
                  <a:schemeClr val="bg1"/>
                </a:solidFill>
              </a:rPr>
              <a:t>В лечебных целях используют кору и плоды калины. Экстракт и отвары коры калины применяют при маточных кровотечениях, спазмах желудочно-кишечного тракта, при судорогах у детей и истерии, а также как вяжущее при поносах. </a:t>
            </a:r>
          </a:p>
          <a:p>
            <a:pPr marR="0" algn="ctr" eaLnBrk="1" hangingPunct="1">
              <a:lnSpc>
                <a:spcPct val="90000"/>
              </a:lnSpc>
            </a:pPr>
            <a:r>
              <a:rPr lang="ru-RU" sz="2200" b="1" smtClean="0">
                <a:solidFill>
                  <a:schemeClr val="bg1"/>
                </a:solidFill>
              </a:rPr>
              <a:t>Водный раствор используют при некоторых кожных сыпях и золотухе. Ягоды принимают как потогонное, слабительное и рвотное средство. Свежевыжатым соком из ягод лечат прыщи на лице. Плоды калины с сахаром или с медом применяют при простудных заболеваниях и как средство, понижающее артериальное давление.</a:t>
            </a:r>
          </a:p>
          <a:p>
            <a:pPr marR="0" algn="ctr" eaLnBrk="1" hangingPunct="1">
              <a:lnSpc>
                <a:spcPct val="90000"/>
              </a:lnSpc>
            </a:pPr>
            <a:endParaRPr lang="ru-RU" sz="2200" b="1" smtClean="0"/>
          </a:p>
        </p:txBody>
      </p:sp>
      <p:pic>
        <p:nvPicPr>
          <p:cNvPr id="32773" name="Picture 5" descr="http://im3-tub.yandex.net/i?id=45765671&amp;tov=3"/>
          <p:cNvPicPr>
            <a:picLocks noChangeAspect="1" noChangeArrowheads="1"/>
          </p:cNvPicPr>
          <p:nvPr/>
        </p:nvPicPr>
        <p:blipFill>
          <a:blip r:embed="rId2" r:link="rId3" cstate="email">
            <a:lum contrast="40000"/>
          </a:blip>
          <a:srcRect/>
          <a:stretch>
            <a:fillRect/>
          </a:stretch>
        </p:blipFill>
        <p:spPr bwMode="auto">
          <a:xfrm>
            <a:off x="5500688" y="1285875"/>
            <a:ext cx="3294062" cy="25003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heel(4)">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2773"/>
                                        </p:tgtEl>
                                        <p:attrNameLst>
                                          <p:attrName>style.visibility</p:attrName>
                                        </p:attrNameLst>
                                      </p:cBhvr>
                                      <p:to>
                                        <p:strVal val="visible"/>
                                      </p:to>
                                    </p:set>
                                    <p:animEffect transition="in" filter="blinds(horizontal)">
                                      <p:cBhvr>
                                        <p:cTn id="19" dur="500"/>
                                        <p:tgtEl>
                                          <p:spTgt spid="3277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heel(4)">
                                      <p:cBhvr>
                                        <p:cTn id="24"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285728"/>
            <a:ext cx="7851648" cy="2643206"/>
          </a:xfrm>
        </p:spPr>
        <p:txBody>
          <a:bodyPr/>
          <a:lstStyle/>
          <a:p>
            <a:pPr algn="l" eaLnBrk="1" fontAlgn="auto" hangingPunct="1">
              <a:spcAft>
                <a:spcPts val="0"/>
              </a:spcAft>
              <a:defRPr/>
            </a:pPr>
            <a:r>
              <a:rPr lang="ru-RU" sz="2800" dirty="0" smtClean="0">
                <a:solidFill>
                  <a:schemeClr val="bg1"/>
                </a:solidFill>
                <a:latin typeface="Boyarsky" pitchFamily="33" charset="0"/>
              </a:rPr>
              <a:t>13. Это деревце высотой до 8 метров со светло-зелеными гибкими ветвями, мелкими цветочками, собранными в сережки. Оно имеет много разных видов. Цветет до появления листьев.</a:t>
            </a:r>
            <a:endParaRPr lang="ru-RU" sz="2800" dirty="0">
              <a:solidFill>
                <a:schemeClr val="bg1"/>
              </a:solidFill>
              <a:latin typeface="Boyarsky" pitchFamily="33" charset="0"/>
            </a:endParaRPr>
          </a:p>
        </p:txBody>
      </p:sp>
      <p:sp>
        <p:nvSpPr>
          <p:cNvPr id="3" name="Подзаголовок 2"/>
          <p:cNvSpPr>
            <a:spLocks noGrp="1"/>
          </p:cNvSpPr>
          <p:nvPr>
            <p:ph type="subTitle" idx="1"/>
          </p:nvPr>
        </p:nvSpPr>
        <p:spPr>
          <a:xfrm>
            <a:off x="533400" y="3000375"/>
            <a:ext cx="7854950" cy="3429000"/>
          </a:xfrm>
        </p:spPr>
        <p:txBody>
          <a:bodyPr/>
          <a:lstStyle/>
          <a:p>
            <a:pPr marR="0" eaLnBrk="1" hangingPunct="1"/>
            <a:endParaRPr lang="ru-RU" smtClean="0"/>
          </a:p>
          <a:p>
            <a:pPr marR="0" algn="ctr" eaLnBrk="1" hangingPunct="1"/>
            <a:r>
              <a:rPr lang="ru-RU" sz="3600" b="1" smtClean="0">
                <a:solidFill>
                  <a:srgbClr val="4E003F"/>
                </a:solidFill>
              </a:rPr>
              <a:t>А. </a:t>
            </a:r>
            <a:r>
              <a:rPr lang="ru-RU" sz="3600" b="1" smtClean="0"/>
              <a:t>Ива           </a:t>
            </a:r>
          </a:p>
          <a:p>
            <a:pPr marR="0" algn="ctr" eaLnBrk="1" hangingPunct="1"/>
            <a:r>
              <a:rPr lang="ru-RU" sz="3600" b="1" smtClean="0"/>
              <a:t>    </a:t>
            </a:r>
            <a:r>
              <a:rPr lang="ru-RU" sz="3600" b="1" smtClean="0">
                <a:solidFill>
                  <a:srgbClr val="4E003F"/>
                </a:solidFill>
              </a:rPr>
              <a:t>В. </a:t>
            </a:r>
            <a:r>
              <a:rPr lang="ru-RU" sz="3600" b="1" smtClean="0"/>
              <a:t>Яблоня</a:t>
            </a:r>
          </a:p>
          <a:p>
            <a:pPr marR="0" algn="ctr" eaLnBrk="1" hangingPunct="1"/>
            <a:r>
              <a:rPr lang="ru-RU" sz="3600" b="1" smtClean="0">
                <a:solidFill>
                  <a:srgbClr val="4E003F"/>
                </a:solidFill>
              </a:rPr>
              <a:t>    С. </a:t>
            </a:r>
            <a:r>
              <a:rPr lang="ru-RU" sz="3600" b="1" smtClean="0"/>
              <a:t>Рябина</a:t>
            </a:r>
          </a:p>
          <a:p>
            <a:pPr marR="0" algn="ctr" eaLnBrk="1" hangingPunct="1"/>
            <a:r>
              <a:rPr lang="ru-RU" sz="3600" b="1" smtClean="0"/>
              <a:t>  </a:t>
            </a:r>
            <a:r>
              <a:rPr lang="ru-RU" sz="3600" b="1" smtClean="0">
                <a:solidFill>
                  <a:srgbClr val="4E003F"/>
                </a:solidFill>
              </a:rPr>
              <a:t>Д. </a:t>
            </a:r>
            <a:r>
              <a:rPr lang="ru-RU" sz="3600" b="1" smtClean="0"/>
              <a:t>Липа</a:t>
            </a:r>
          </a:p>
          <a:p>
            <a:pPr marR="0" eaLnBrk="1" hangingPunct="1"/>
            <a:endParaRPr lang="ru-RU"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2"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9"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2" end="2"/>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6"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8" dur="80"/>
                                        <p:tgtEl>
                                          <p:spTgt spid="3">
                                            <p:txEl>
                                              <p:pRg st="3" end="3"/>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33"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35" dur="80"/>
                                        <p:tgtEl>
                                          <p:spTgt spid="3">
                                            <p:txEl>
                                              <p:pRg st="4" end="4"/>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32" presetClass="emph" presetSubtype="0" fill="hold" nodeType="clickEffect">
                                  <p:stCondLst>
                                    <p:cond delay="0"/>
                                  </p:stCondLst>
                                  <p:iterate type="lt">
                                    <p:tmPct val="0"/>
                                  </p:iterate>
                                  <p:childTnLst>
                                    <p:animClr clrSpc="rgb" dir="cw">
                                      <p:cBhvr override="childStyle">
                                        <p:cTn id="39" dur="100" fill="hold"/>
                                        <p:tgtEl>
                                          <p:spTgt spid="3">
                                            <p:txEl>
                                              <p:pRg st="1" end="1"/>
                                            </p:txEl>
                                          </p:spTgt>
                                        </p:tgtEl>
                                        <p:attrNameLst>
                                          <p:attrName>style.color</p:attrName>
                                        </p:attrNameLst>
                                      </p:cBhvr>
                                      <p:to>
                                        <a:schemeClr val="accent2"/>
                                      </p:to>
                                    </p:animClr>
                                    <p:animClr clrSpc="rgb" dir="cw">
                                      <p:cBhvr>
                                        <p:cTn id="40" dur="100" fill="hold"/>
                                        <p:tgtEl>
                                          <p:spTgt spid="3">
                                            <p:txEl>
                                              <p:pRg st="1" end="1"/>
                                            </p:txEl>
                                          </p:spTgt>
                                        </p:tgtEl>
                                        <p:attrNameLst>
                                          <p:attrName>fillcolor</p:attrName>
                                        </p:attrNameLst>
                                      </p:cBhvr>
                                      <p:to>
                                        <a:schemeClr val="accent2"/>
                                      </p:to>
                                    </p:animClr>
                                    <p:set>
                                      <p:cBhvr>
                                        <p:cTn id="41" dur="100" fill="hold"/>
                                        <p:tgtEl>
                                          <p:spTgt spid="3">
                                            <p:txEl>
                                              <p:pRg st="1" end="1"/>
                                            </p:txEl>
                                          </p:spTgt>
                                        </p:tgtEl>
                                        <p:attrNameLst>
                                          <p:attrName>fill.type</p:attrName>
                                        </p:attrNameLst>
                                      </p:cBhvr>
                                      <p:to>
                                        <p:strVal val="solid"/>
                                      </p:to>
                                    </p:set>
                                    <p:set>
                                      <p:cBhvr>
                                        <p:cTn id="42" dur="100" fill="hold"/>
                                        <p:tgtEl>
                                          <p:spTgt spid="3">
                                            <p:txEl>
                                              <p:pRg st="1" end="1"/>
                                            </p:txEl>
                                          </p:spTgt>
                                        </p:tgtEl>
                                        <p:attrNameLst>
                                          <p:attrName>fill.on</p:attrName>
                                        </p:attrNameLst>
                                      </p:cBhvr>
                                      <p:to>
                                        <p:strVal val="true"/>
                                      </p:to>
                                    </p:set>
                                    <p:animRot by="120000">
                                      <p:cBhvr>
                                        <p:cTn id="43" dur="100" fill="hold">
                                          <p:stCondLst>
                                            <p:cond delay="0"/>
                                          </p:stCondLst>
                                        </p:cTn>
                                        <p:tgtEl>
                                          <p:spTgt spid="3">
                                            <p:txEl>
                                              <p:pRg st="1" end="1"/>
                                            </p:txEl>
                                          </p:spTgt>
                                        </p:tgtEl>
                                        <p:attrNameLst>
                                          <p:attrName>r</p:attrName>
                                        </p:attrNameLst>
                                      </p:cBhvr>
                                    </p:animRot>
                                    <p:animRot by="-240000">
                                      <p:cBhvr>
                                        <p:cTn id="44" dur="200" fill="hold">
                                          <p:stCondLst>
                                            <p:cond delay="200"/>
                                          </p:stCondLst>
                                        </p:cTn>
                                        <p:tgtEl>
                                          <p:spTgt spid="3">
                                            <p:txEl>
                                              <p:pRg st="1" end="1"/>
                                            </p:txEl>
                                          </p:spTgt>
                                        </p:tgtEl>
                                        <p:attrNameLst>
                                          <p:attrName>r</p:attrName>
                                        </p:attrNameLst>
                                      </p:cBhvr>
                                    </p:animRot>
                                    <p:animRot by="240000">
                                      <p:cBhvr>
                                        <p:cTn id="45" dur="200" fill="hold">
                                          <p:stCondLst>
                                            <p:cond delay="400"/>
                                          </p:stCondLst>
                                        </p:cTn>
                                        <p:tgtEl>
                                          <p:spTgt spid="3">
                                            <p:txEl>
                                              <p:pRg st="1" end="1"/>
                                            </p:txEl>
                                          </p:spTgt>
                                        </p:tgtEl>
                                        <p:attrNameLst>
                                          <p:attrName>r</p:attrName>
                                        </p:attrNameLst>
                                      </p:cBhvr>
                                    </p:animRot>
                                    <p:animRot by="-240000">
                                      <p:cBhvr>
                                        <p:cTn id="46" dur="200" fill="hold">
                                          <p:stCondLst>
                                            <p:cond delay="600"/>
                                          </p:stCondLst>
                                        </p:cTn>
                                        <p:tgtEl>
                                          <p:spTgt spid="3">
                                            <p:txEl>
                                              <p:pRg st="1" end="1"/>
                                            </p:txEl>
                                          </p:spTgt>
                                        </p:tgtEl>
                                        <p:attrNameLst>
                                          <p:attrName>r</p:attrName>
                                        </p:attrNameLst>
                                      </p:cBhvr>
                                    </p:animRot>
                                    <p:animRot by="120000">
                                      <p:cBhvr>
                                        <p:cTn id="47" dur="200" fill="hold">
                                          <p:stCondLst>
                                            <p:cond delay="80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Подзаголовок 2"/>
          <p:cNvSpPr>
            <a:spLocks noGrp="1"/>
          </p:cNvSpPr>
          <p:nvPr>
            <p:ph type="subTitle" idx="1"/>
          </p:nvPr>
        </p:nvSpPr>
        <p:spPr>
          <a:xfrm>
            <a:off x="533400" y="357188"/>
            <a:ext cx="7854950" cy="6215062"/>
          </a:xfrm>
        </p:spPr>
        <p:txBody>
          <a:bodyPr/>
          <a:lstStyle/>
          <a:p>
            <a:pPr marR="0" algn="ctr" eaLnBrk="1" hangingPunct="1">
              <a:lnSpc>
                <a:spcPct val="80000"/>
              </a:lnSpc>
            </a:pPr>
            <a:r>
              <a:rPr lang="ru-RU" sz="2200" b="1" smtClean="0">
                <a:solidFill>
                  <a:schemeClr val="bg1"/>
                </a:solidFill>
              </a:rPr>
              <a:t>Весь зеленый мир – это своего рода аптека, дающая нам бесплатные лекарства, с помощью которых предупреждаются и вылечиваются разные заболевания. Давно заметил человек, что некоторые растения излечивают от недугов. Стал запоминать, что от чего помогает. Вспомнил, что звери тоже травами лечатся, среди великого множества нужные для себя разыскивают.</a:t>
            </a:r>
            <a:br>
              <a:rPr lang="ru-RU" sz="2200" b="1" smtClean="0">
                <a:solidFill>
                  <a:schemeClr val="bg1"/>
                </a:solidFill>
              </a:rPr>
            </a:br>
            <a:r>
              <a:rPr lang="ru-RU" sz="2200" b="1" smtClean="0">
                <a:solidFill>
                  <a:schemeClr val="bg1"/>
                </a:solidFill>
              </a:rPr>
              <a:t>Да вы и сами не раз, наверное, видели, как лечатся кошки и собаки. Выберут листочек в основном длинный, узкий, оторвут зубами и проглотят, не разжевывая. Внимательный взгляд да хорошая память многое могут сделать. Заметить, запомнить, другим пересказать.</a:t>
            </a:r>
            <a:br>
              <a:rPr lang="ru-RU" sz="2200" b="1" smtClean="0">
                <a:solidFill>
                  <a:schemeClr val="bg1"/>
                </a:solidFill>
              </a:rPr>
            </a:br>
            <a:r>
              <a:rPr lang="ru-RU" sz="2200" b="1" smtClean="0">
                <a:solidFill>
                  <a:schemeClr val="bg1"/>
                </a:solidFill>
              </a:rPr>
              <a:t>Так из поколения в поколение передавались сведения о целебных свойствах растений. Значение лекарственных растений в настоящее время не падает, а наоборот возрастает. Народная медицина возникла в человеческом обществе уже во времена первобытного общества. В течение тысячелетий многие из древнейших лечебных средств переходили из поколения в поколение, причем некоторые из них сохранились до сих пор.</a:t>
            </a:r>
          </a:p>
          <a:p>
            <a:pPr marR="0" algn="ctr" eaLnBrk="1" hangingPunct="1">
              <a:lnSpc>
                <a:spcPct val="80000"/>
              </a:lnSpc>
            </a:pPr>
            <a:endParaRPr lang="ru-RU" sz="18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214563" y="500063"/>
            <a:ext cx="6283325" cy="3429000"/>
          </a:xfrm>
        </p:spPr>
        <p:txBody>
          <a:bodyPr/>
          <a:lstStyle/>
          <a:p>
            <a:pPr marR="0" algn="ctr" eaLnBrk="1" hangingPunct="1">
              <a:lnSpc>
                <a:spcPct val="80000"/>
              </a:lnSpc>
            </a:pPr>
            <a:r>
              <a:rPr lang="ru-RU" sz="2900" b="1" i="1" u="sng" smtClean="0"/>
              <a:t>Ива</a:t>
            </a:r>
          </a:p>
          <a:p>
            <a:pPr marR="0" algn="ctr" eaLnBrk="1" hangingPunct="1">
              <a:lnSpc>
                <a:spcPct val="80000"/>
              </a:lnSpc>
            </a:pPr>
            <a:r>
              <a:rPr lang="ru-RU" sz="2400" b="1" smtClean="0">
                <a:solidFill>
                  <a:schemeClr val="bg1"/>
                </a:solidFill>
              </a:rPr>
              <a:t>В медицине используют кору ивы. Отвар коры молодой ивы пьют при малярии, женских болезнях, дизентерии, катарах желудка и кишечника, при остром ревматизме, туберкулезе. Применяют как жаропонижающее средство.</a:t>
            </a:r>
          </a:p>
          <a:p>
            <a:pPr marR="0" algn="ctr" eaLnBrk="1" hangingPunct="1">
              <a:lnSpc>
                <a:spcPct val="80000"/>
              </a:lnSpc>
            </a:pPr>
            <a:r>
              <a:rPr lang="ru-RU" sz="2400" b="1" smtClean="0">
                <a:solidFill>
                  <a:schemeClr val="bg1"/>
                </a:solidFill>
              </a:rPr>
              <a:t> Обладает противоглистовыми, дезинфицирующими и кровоостанавливающими действиями. </a:t>
            </a:r>
          </a:p>
          <a:p>
            <a:pPr marR="0" algn="ctr" eaLnBrk="1" hangingPunct="1">
              <a:lnSpc>
                <a:spcPct val="80000"/>
              </a:lnSpc>
            </a:pPr>
            <a:endParaRPr lang="ru-RU" sz="1600" b="1" smtClean="0"/>
          </a:p>
        </p:txBody>
      </p:sp>
      <p:pic>
        <p:nvPicPr>
          <p:cNvPr id="38914" name="Picture 2" descr="P1030186"/>
          <p:cNvPicPr>
            <a:picLocks noChangeAspect="1" noChangeArrowheads="1"/>
          </p:cNvPicPr>
          <p:nvPr/>
        </p:nvPicPr>
        <p:blipFill>
          <a:blip r:embed="rId2" cstate="email">
            <a:lum contrast="20000"/>
          </a:blip>
          <a:srcRect/>
          <a:stretch>
            <a:fillRect/>
          </a:stretch>
        </p:blipFill>
        <p:spPr bwMode="auto">
          <a:xfrm>
            <a:off x="5286375" y="3836988"/>
            <a:ext cx="3651250" cy="2792412"/>
          </a:xfrm>
          <a:prstGeom prst="rect">
            <a:avLst/>
          </a:prstGeom>
          <a:noFill/>
          <a:ln w="9525">
            <a:noFill/>
            <a:miter lim="800000"/>
            <a:headEnd/>
            <a:tailEnd/>
          </a:ln>
        </p:spPr>
      </p:pic>
      <p:pic>
        <p:nvPicPr>
          <p:cNvPr id="38915" name="Picture 3" descr="P1030187"/>
          <p:cNvPicPr>
            <a:picLocks noChangeAspect="1" noChangeArrowheads="1"/>
          </p:cNvPicPr>
          <p:nvPr/>
        </p:nvPicPr>
        <p:blipFill>
          <a:blip r:embed="rId3" cstate="email">
            <a:lum contrast="20000"/>
          </a:blip>
          <a:srcRect/>
          <a:stretch>
            <a:fillRect/>
          </a:stretch>
        </p:blipFill>
        <p:spPr bwMode="auto">
          <a:xfrm>
            <a:off x="214313" y="214313"/>
            <a:ext cx="1870075" cy="2500312"/>
          </a:xfrm>
          <a:prstGeom prst="rect">
            <a:avLst/>
          </a:prstGeom>
          <a:noFill/>
          <a:ln w="9525">
            <a:noFill/>
            <a:miter lim="800000"/>
            <a:headEnd/>
            <a:tailEnd/>
          </a:ln>
        </p:spPr>
      </p:pic>
      <p:pic>
        <p:nvPicPr>
          <p:cNvPr id="38916" name="Picture 4" descr="Изображение 021"/>
          <p:cNvPicPr>
            <a:picLocks noChangeAspect="1" noChangeArrowheads="1"/>
          </p:cNvPicPr>
          <p:nvPr/>
        </p:nvPicPr>
        <p:blipFill>
          <a:blip r:embed="rId4" cstate="email">
            <a:lum contrast="40000"/>
          </a:blip>
          <a:srcRect/>
          <a:stretch>
            <a:fillRect/>
          </a:stretch>
        </p:blipFill>
        <p:spPr bwMode="auto">
          <a:xfrm>
            <a:off x="214313" y="3913188"/>
            <a:ext cx="2786062" cy="26654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38915"/>
                                        </p:tgtEl>
                                        <p:attrNameLst>
                                          <p:attrName>style.visibility</p:attrName>
                                        </p:attrNameLst>
                                      </p:cBhvr>
                                      <p:to>
                                        <p:strVal val="visible"/>
                                      </p:to>
                                    </p:set>
                                    <p:animEffect transition="in" filter="blinds(horizontal)">
                                      <p:cBhvr>
                                        <p:cTn id="14" dur="500"/>
                                        <p:tgtEl>
                                          <p:spTgt spid="3891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heel(4)">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38916"/>
                                        </p:tgtEl>
                                        <p:attrNameLst>
                                          <p:attrName>style.visibility</p:attrName>
                                        </p:attrNameLst>
                                      </p:cBhvr>
                                      <p:to>
                                        <p:strVal val="visible"/>
                                      </p:to>
                                    </p:set>
                                    <p:animEffect transition="in" filter="checkerboard(across)">
                                      <p:cBhvr>
                                        <p:cTn id="24" dur="500"/>
                                        <p:tgtEl>
                                          <p:spTgt spid="3891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heel(4)">
                                      <p:cBhvr>
                                        <p:cTn id="29" dur="2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8914"/>
                                        </p:tgtEl>
                                        <p:attrNameLst>
                                          <p:attrName>style.visibility</p:attrName>
                                        </p:attrNameLst>
                                      </p:cBhvr>
                                      <p:to>
                                        <p:strVal val="visible"/>
                                      </p:to>
                                    </p:set>
                                    <p:animEffect transition="in" filter="blinds(horizontal)">
                                      <p:cBhvr>
                                        <p:cTn id="34"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571480"/>
            <a:ext cx="7851648" cy="1828800"/>
          </a:xfrm>
        </p:spPr>
        <p:txBody>
          <a:bodyPr/>
          <a:lstStyle/>
          <a:p>
            <a:pPr algn="ctr" eaLnBrk="1" fontAlgn="auto" hangingPunct="1">
              <a:spcAft>
                <a:spcPts val="0"/>
              </a:spcAft>
              <a:defRPr/>
            </a:pPr>
            <a:r>
              <a:rPr lang="ru-RU" sz="3600" dirty="0" smtClean="0">
                <a:solidFill>
                  <a:schemeClr val="bg1"/>
                </a:solidFill>
                <a:latin typeface="Boyarsky" pitchFamily="33" charset="0"/>
              </a:rPr>
              <a:t>14. Какое из хвойных растений называют северным кипарисом?</a:t>
            </a:r>
            <a:endParaRPr lang="ru-RU" sz="3600" dirty="0">
              <a:solidFill>
                <a:schemeClr val="bg1"/>
              </a:solidFill>
              <a:latin typeface="Boyarsky" pitchFamily="33" charset="0"/>
            </a:endParaRPr>
          </a:p>
        </p:txBody>
      </p:sp>
      <p:sp>
        <p:nvSpPr>
          <p:cNvPr id="3" name="Подзаголовок 2"/>
          <p:cNvSpPr>
            <a:spLocks noGrp="1"/>
          </p:cNvSpPr>
          <p:nvPr>
            <p:ph type="subTitle" idx="1"/>
          </p:nvPr>
        </p:nvSpPr>
        <p:spPr>
          <a:xfrm>
            <a:off x="533400" y="2571750"/>
            <a:ext cx="7854950" cy="3643313"/>
          </a:xfrm>
        </p:spPr>
        <p:txBody>
          <a:bodyPr/>
          <a:lstStyle/>
          <a:p>
            <a:pPr marR="0" eaLnBrk="1" hangingPunct="1"/>
            <a:endParaRPr lang="ru-RU" smtClean="0"/>
          </a:p>
          <a:p>
            <a:pPr marR="0" algn="ctr" eaLnBrk="1" hangingPunct="1"/>
            <a:r>
              <a:rPr lang="ru-RU" sz="3600" b="1" smtClean="0">
                <a:solidFill>
                  <a:srgbClr val="4E003F"/>
                </a:solidFill>
              </a:rPr>
              <a:t>А. </a:t>
            </a:r>
            <a:r>
              <a:rPr lang="ru-RU" sz="3600" b="1" smtClean="0"/>
              <a:t>Ель          </a:t>
            </a:r>
          </a:p>
          <a:p>
            <a:pPr marR="0" algn="ctr" eaLnBrk="1" hangingPunct="1"/>
            <a:r>
              <a:rPr lang="ru-RU" sz="3600" b="1" smtClean="0"/>
              <a:t>    </a:t>
            </a:r>
            <a:r>
              <a:rPr lang="ru-RU" sz="3600" b="1" smtClean="0">
                <a:solidFill>
                  <a:srgbClr val="4E003F"/>
                </a:solidFill>
              </a:rPr>
              <a:t>В. </a:t>
            </a:r>
            <a:r>
              <a:rPr lang="ru-RU" sz="3600" b="1" smtClean="0"/>
              <a:t>Лиственница</a:t>
            </a:r>
          </a:p>
          <a:p>
            <a:pPr marR="0" algn="ctr" eaLnBrk="1" hangingPunct="1"/>
            <a:r>
              <a:rPr lang="ru-RU" sz="3600" b="1" smtClean="0">
                <a:solidFill>
                  <a:srgbClr val="4E003F"/>
                </a:solidFill>
              </a:rPr>
              <a:t>С. </a:t>
            </a:r>
            <a:r>
              <a:rPr lang="ru-RU" sz="3600" b="1" smtClean="0"/>
              <a:t>Пихта          </a:t>
            </a:r>
          </a:p>
          <a:p>
            <a:pPr marR="0" algn="ctr" eaLnBrk="1" hangingPunct="1"/>
            <a:r>
              <a:rPr lang="ru-RU" sz="3600" b="1" smtClean="0">
                <a:solidFill>
                  <a:srgbClr val="4E003F"/>
                </a:solidFill>
              </a:rPr>
              <a:t>Д. </a:t>
            </a:r>
            <a:r>
              <a:rPr lang="ru-RU" sz="3600" b="1" smtClean="0"/>
              <a:t>Можжевельник</a:t>
            </a:r>
          </a:p>
          <a:p>
            <a:pPr marR="0" eaLnBrk="1" hangingPunct="1"/>
            <a:endParaRPr lang="ru-RU"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2"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9"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2" end="2"/>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6"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8" dur="80"/>
                                        <p:tgtEl>
                                          <p:spTgt spid="3">
                                            <p:txEl>
                                              <p:pRg st="3" end="3"/>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33"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35" dur="80"/>
                                        <p:tgtEl>
                                          <p:spTgt spid="3">
                                            <p:txEl>
                                              <p:pRg st="4" end="4"/>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32" presetClass="emph" presetSubtype="0" fill="hold" nodeType="clickEffect">
                                  <p:stCondLst>
                                    <p:cond delay="0"/>
                                  </p:stCondLst>
                                  <p:iterate type="lt">
                                    <p:tmPct val="0"/>
                                  </p:iterate>
                                  <p:childTnLst>
                                    <p:animClr clrSpc="rgb" dir="cw">
                                      <p:cBhvr override="childStyle">
                                        <p:cTn id="39" dur="100" fill="hold"/>
                                        <p:tgtEl>
                                          <p:spTgt spid="3">
                                            <p:txEl>
                                              <p:pRg st="4" end="4"/>
                                            </p:txEl>
                                          </p:spTgt>
                                        </p:tgtEl>
                                        <p:attrNameLst>
                                          <p:attrName>style.color</p:attrName>
                                        </p:attrNameLst>
                                      </p:cBhvr>
                                      <p:to>
                                        <a:schemeClr val="accent2"/>
                                      </p:to>
                                    </p:animClr>
                                    <p:animClr clrSpc="rgb" dir="cw">
                                      <p:cBhvr>
                                        <p:cTn id="40" dur="100" fill="hold"/>
                                        <p:tgtEl>
                                          <p:spTgt spid="3">
                                            <p:txEl>
                                              <p:pRg st="4" end="4"/>
                                            </p:txEl>
                                          </p:spTgt>
                                        </p:tgtEl>
                                        <p:attrNameLst>
                                          <p:attrName>fillcolor</p:attrName>
                                        </p:attrNameLst>
                                      </p:cBhvr>
                                      <p:to>
                                        <a:schemeClr val="accent2"/>
                                      </p:to>
                                    </p:animClr>
                                    <p:set>
                                      <p:cBhvr>
                                        <p:cTn id="41" dur="100" fill="hold"/>
                                        <p:tgtEl>
                                          <p:spTgt spid="3">
                                            <p:txEl>
                                              <p:pRg st="4" end="4"/>
                                            </p:txEl>
                                          </p:spTgt>
                                        </p:tgtEl>
                                        <p:attrNameLst>
                                          <p:attrName>fill.type</p:attrName>
                                        </p:attrNameLst>
                                      </p:cBhvr>
                                      <p:to>
                                        <p:strVal val="solid"/>
                                      </p:to>
                                    </p:set>
                                    <p:set>
                                      <p:cBhvr>
                                        <p:cTn id="42" dur="100" fill="hold"/>
                                        <p:tgtEl>
                                          <p:spTgt spid="3">
                                            <p:txEl>
                                              <p:pRg st="4" end="4"/>
                                            </p:txEl>
                                          </p:spTgt>
                                        </p:tgtEl>
                                        <p:attrNameLst>
                                          <p:attrName>fill.on</p:attrName>
                                        </p:attrNameLst>
                                      </p:cBhvr>
                                      <p:to>
                                        <p:strVal val="true"/>
                                      </p:to>
                                    </p:set>
                                    <p:animRot by="120000">
                                      <p:cBhvr>
                                        <p:cTn id="43" dur="100" fill="hold">
                                          <p:stCondLst>
                                            <p:cond delay="0"/>
                                          </p:stCondLst>
                                        </p:cTn>
                                        <p:tgtEl>
                                          <p:spTgt spid="3">
                                            <p:txEl>
                                              <p:pRg st="4" end="4"/>
                                            </p:txEl>
                                          </p:spTgt>
                                        </p:tgtEl>
                                        <p:attrNameLst>
                                          <p:attrName>r</p:attrName>
                                        </p:attrNameLst>
                                      </p:cBhvr>
                                    </p:animRot>
                                    <p:animRot by="-240000">
                                      <p:cBhvr>
                                        <p:cTn id="44" dur="200" fill="hold">
                                          <p:stCondLst>
                                            <p:cond delay="200"/>
                                          </p:stCondLst>
                                        </p:cTn>
                                        <p:tgtEl>
                                          <p:spTgt spid="3">
                                            <p:txEl>
                                              <p:pRg st="4" end="4"/>
                                            </p:txEl>
                                          </p:spTgt>
                                        </p:tgtEl>
                                        <p:attrNameLst>
                                          <p:attrName>r</p:attrName>
                                        </p:attrNameLst>
                                      </p:cBhvr>
                                    </p:animRot>
                                    <p:animRot by="240000">
                                      <p:cBhvr>
                                        <p:cTn id="45" dur="200" fill="hold">
                                          <p:stCondLst>
                                            <p:cond delay="400"/>
                                          </p:stCondLst>
                                        </p:cTn>
                                        <p:tgtEl>
                                          <p:spTgt spid="3">
                                            <p:txEl>
                                              <p:pRg st="4" end="4"/>
                                            </p:txEl>
                                          </p:spTgt>
                                        </p:tgtEl>
                                        <p:attrNameLst>
                                          <p:attrName>r</p:attrName>
                                        </p:attrNameLst>
                                      </p:cBhvr>
                                    </p:animRot>
                                    <p:animRot by="-240000">
                                      <p:cBhvr>
                                        <p:cTn id="46" dur="200" fill="hold">
                                          <p:stCondLst>
                                            <p:cond delay="600"/>
                                          </p:stCondLst>
                                        </p:cTn>
                                        <p:tgtEl>
                                          <p:spTgt spid="3">
                                            <p:txEl>
                                              <p:pRg st="4" end="4"/>
                                            </p:txEl>
                                          </p:spTgt>
                                        </p:tgtEl>
                                        <p:attrNameLst>
                                          <p:attrName>r</p:attrName>
                                        </p:attrNameLst>
                                      </p:cBhvr>
                                    </p:animRot>
                                    <p:animRot by="120000">
                                      <p:cBhvr>
                                        <p:cTn id="47" dur="200" fill="hold">
                                          <p:stCondLst>
                                            <p:cond delay="80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14313" y="214313"/>
            <a:ext cx="4714875" cy="6429375"/>
          </a:xfrm>
        </p:spPr>
        <p:txBody>
          <a:bodyPr/>
          <a:lstStyle/>
          <a:p>
            <a:pPr marR="0" algn="ctr" eaLnBrk="1" hangingPunct="1">
              <a:lnSpc>
                <a:spcPct val="90000"/>
              </a:lnSpc>
            </a:pPr>
            <a:r>
              <a:rPr lang="ru-RU" sz="3600" b="1" i="1" u="sng" smtClean="0"/>
              <a:t>Можжевельник.</a:t>
            </a:r>
          </a:p>
          <a:p>
            <a:pPr marR="0" algn="ctr" eaLnBrk="1" hangingPunct="1">
              <a:lnSpc>
                <a:spcPct val="90000"/>
              </a:lnSpc>
            </a:pPr>
            <a:r>
              <a:rPr lang="ru-RU" b="1" smtClean="0">
                <a:solidFill>
                  <a:schemeClr val="bg1"/>
                </a:solidFill>
              </a:rPr>
              <a:t>Высушенные шишкоягоды используют для приготовления настоев и отваров, применяют как мочегонное, отхаркивающее, а также как возбуждающее аппетит, способствующее пищеварению средство. </a:t>
            </a:r>
          </a:p>
          <a:p>
            <a:pPr marR="0" algn="ctr" eaLnBrk="1" hangingPunct="1">
              <a:lnSpc>
                <a:spcPct val="90000"/>
              </a:lnSpc>
            </a:pPr>
            <a:r>
              <a:rPr lang="ru-RU" b="1" smtClean="0">
                <a:solidFill>
                  <a:schemeClr val="bg1"/>
                </a:solidFill>
              </a:rPr>
              <a:t>Хвоя можжевельника используется для дезинфекции древесных бочек перед засолкой грибов и овощей. Дым и запах хвои освежают помещения.</a:t>
            </a:r>
          </a:p>
          <a:p>
            <a:pPr marR="0" algn="ctr" eaLnBrk="1" hangingPunct="1">
              <a:lnSpc>
                <a:spcPct val="90000"/>
              </a:lnSpc>
            </a:pPr>
            <a:endParaRPr lang="ru-RU" b="1" smtClean="0"/>
          </a:p>
        </p:txBody>
      </p:sp>
      <p:pic>
        <p:nvPicPr>
          <p:cNvPr id="36869" name="Picture 5" descr="i?id=62973883&amp;tov=7"/>
          <p:cNvPicPr>
            <a:picLocks noChangeAspect="1" noChangeArrowheads="1"/>
          </p:cNvPicPr>
          <p:nvPr/>
        </p:nvPicPr>
        <p:blipFill>
          <a:blip r:embed="rId2" cstate="email"/>
          <a:srcRect/>
          <a:stretch>
            <a:fillRect/>
          </a:stretch>
        </p:blipFill>
        <p:spPr bwMode="auto">
          <a:xfrm>
            <a:off x="6000750" y="214313"/>
            <a:ext cx="2852738" cy="2493962"/>
          </a:xfrm>
          <a:prstGeom prst="rect">
            <a:avLst/>
          </a:prstGeom>
          <a:noFill/>
          <a:ln w="9525">
            <a:noFill/>
            <a:miter lim="800000"/>
            <a:headEnd/>
            <a:tailEnd/>
          </a:ln>
        </p:spPr>
      </p:pic>
      <p:pic>
        <p:nvPicPr>
          <p:cNvPr id="36870" name="Picture 6" descr="i?id=11328500&amp;tov=8"/>
          <p:cNvPicPr>
            <a:picLocks noChangeAspect="1" noChangeArrowheads="1"/>
          </p:cNvPicPr>
          <p:nvPr/>
        </p:nvPicPr>
        <p:blipFill>
          <a:blip r:embed="rId3" cstate="email"/>
          <a:srcRect/>
          <a:stretch>
            <a:fillRect/>
          </a:stretch>
        </p:blipFill>
        <p:spPr bwMode="auto">
          <a:xfrm>
            <a:off x="5119688" y="4071938"/>
            <a:ext cx="3810000" cy="2514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36869"/>
                                        </p:tgtEl>
                                        <p:attrNameLst>
                                          <p:attrName>style.visibility</p:attrName>
                                        </p:attrNameLst>
                                      </p:cBhvr>
                                      <p:to>
                                        <p:strVal val="visible"/>
                                      </p:to>
                                    </p:set>
                                    <p:animEffect transition="in" filter="blinds(horizontal)">
                                      <p:cBhvr>
                                        <p:cTn id="14" dur="500"/>
                                        <p:tgtEl>
                                          <p:spTgt spid="36869"/>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linds(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36870"/>
                                        </p:tgtEl>
                                        <p:attrNameLst>
                                          <p:attrName>style.visibility</p:attrName>
                                        </p:attrNameLst>
                                      </p:cBhvr>
                                      <p:to>
                                        <p:strVal val="visible"/>
                                      </p:to>
                                    </p:set>
                                    <p:animEffect transition="in" filter="checkerboard(across)">
                                      <p:cBhvr>
                                        <p:cTn id="24" dur="500"/>
                                        <p:tgtEl>
                                          <p:spTgt spid="36870"/>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heel(4)">
                                      <p:cBhvr>
                                        <p:cTn id="2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371600"/>
            <a:ext cx="8324880" cy="1828800"/>
          </a:xfrm>
        </p:spPr>
        <p:txBody>
          <a:bodyPr>
            <a:noAutofit/>
          </a:bodyPr>
          <a:lstStyle/>
          <a:p>
            <a:pPr algn="l" eaLnBrk="1" fontAlgn="auto" hangingPunct="1">
              <a:spcAft>
                <a:spcPts val="0"/>
              </a:spcAft>
              <a:defRPr/>
            </a:pPr>
            <a:r>
              <a:rPr lang="ru-RU" sz="2800" dirty="0" smtClean="0">
                <a:solidFill>
                  <a:schemeClr val="bg1"/>
                </a:solidFill>
                <a:latin typeface="Boyarsky" pitchFamily="33" charset="0"/>
              </a:rPr>
              <a:t>15. У почек всех деревьев, будущие листочки покрыты защитными чешуйками, а у этого деревца крошечные зачатки листьев зимуют совсем не защищенными, без чешуек. И не замерзают. Что это за дерево?</a:t>
            </a:r>
            <a:endParaRPr lang="ru-RU" sz="2800" dirty="0">
              <a:solidFill>
                <a:schemeClr val="bg1"/>
              </a:solidFill>
              <a:latin typeface="Boyarsky" pitchFamily="33" charset="0"/>
            </a:endParaRPr>
          </a:p>
        </p:txBody>
      </p:sp>
      <p:sp>
        <p:nvSpPr>
          <p:cNvPr id="3" name="Подзаголовок 2"/>
          <p:cNvSpPr>
            <a:spLocks noGrp="1"/>
          </p:cNvSpPr>
          <p:nvPr>
            <p:ph type="subTitle" idx="1"/>
          </p:nvPr>
        </p:nvSpPr>
        <p:spPr>
          <a:xfrm>
            <a:off x="571500" y="3214688"/>
            <a:ext cx="7854950" cy="3214687"/>
          </a:xfrm>
        </p:spPr>
        <p:txBody>
          <a:bodyPr/>
          <a:lstStyle/>
          <a:p>
            <a:pPr marR="0" algn="ctr" eaLnBrk="1" hangingPunct="1">
              <a:lnSpc>
                <a:spcPct val="90000"/>
              </a:lnSpc>
            </a:pPr>
            <a:endParaRPr lang="ru-RU" sz="3600" b="1" smtClean="0"/>
          </a:p>
          <a:p>
            <a:pPr marR="0" algn="ctr" eaLnBrk="1" hangingPunct="1">
              <a:lnSpc>
                <a:spcPct val="90000"/>
              </a:lnSpc>
            </a:pPr>
            <a:r>
              <a:rPr lang="ru-RU" sz="3600" b="1" smtClean="0">
                <a:solidFill>
                  <a:srgbClr val="4E003F"/>
                </a:solidFill>
              </a:rPr>
              <a:t>А. </a:t>
            </a:r>
            <a:r>
              <a:rPr lang="ru-RU" sz="3600" b="1" smtClean="0"/>
              <a:t>Ива              </a:t>
            </a:r>
          </a:p>
          <a:p>
            <a:pPr marR="0" algn="ctr" eaLnBrk="1" hangingPunct="1">
              <a:lnSpc>
                <a:spcPct val="90000"/>
              </a:lnSpc>
            </a:pPr>
            <a:r>
              <a:rPr lang="ru-RU" sz="3600" b="1" smtClean="0"/>
              <a:t>   </a:t>
            </a:r>
            <a:r>
              <a:rPr lang="ru-RU" sz="3600" b="1" smtClean="0">
                <a:solidFill>
                  <a:srgbClr val="4E003F"/>
                </a:solidFill>
              </a:rPr>
              <a:t>В. </a:t>
            </a:r>
            <a:r>
              <a:rPr lang="ru-RU" sz="3600" b="1" smtClean="0"/>
              <a:t>Крушина</a:t>
            </a:r>
          </a:p>
          <a:p>
            <a:pPr marR="0" algn="ctr" eaLnBrk="1" hangingPunct="1">
              <a:lnSpc>
                <a:spcPct val="90000"/>
              </a:lnSpc>
            </a:pPr>
            <a:r>
              <a:rPr lang="ru-RU" sz="3600" b="1" smtClean="0">
                <a:solidFill>
                  <a:srgbClr val="4E003F"/>
                </a:solidFill>
              </a:rPr>
              <a:t>С. </a:t>
            </a:r>
            <a:r>
              <a:rPr lang="ru-RU" sz="3600" b="1" smtClean="0"/>
              <a:t>Смородина</a:t>
            </a:r>
          </a:p>
          <a:p>
            <a:pPr marR="0" algn="ctr" eaLnBrk="1" hangingPunct="1">
              <a:lnSpc>
                <a:spcPct val="90000"/>
              </a:lnSpc>
            </a:pPr>
            <a:r>
              <a:rPr lang="ru-RU" sz="3600" b="1" smtClean="0"/>
              <a:t>    </a:t>
            </a:r>
            <a:r>
              <a:rPr lang="ru-RU" sz="3600" b="1" smtClean="0">
                <a:solidFill>
                  <a:srgbClr val="4E003F"/>
                </a:solidFill>
              </a:rPr>
              <a:t>Д. </a:t>
            </a:r>
            <a:r>
              <a:rPr lang="ru-RU" sz="3600" b="1" smtClean="0"/>
              <a:t>Калина</a:t>
            </a:r>
          </a:p>
          <a:p>
            <a:pPr marR="0" eaLnBrk="1" hangingPunct="1">
              <a:lnSpc>
                <a:spcPct val="90000"/>
              </a:lnSpc>
            </a:pPr>
            <a:endParaRPr lang="ru-RU"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2"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9"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2" end="2"/>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6"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8" dur="80"/>
                                        <p:tgtEl>
                                          <p:spTgt spid="3">
                                            <p:txEl>
                                              <p:pRg st="3" end="3"/>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33"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35" dur="80"/>
                                        <p:tgtEl>
                                          <p:spTgt spid="3">
                                            <p:txEl>
                                              <p:pRg st="4" end="4"/>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32" presetClass="emph" presetSubtype="0" fill="hold" nodeType="clickEffect">
                                  <p:stCondLst>
                                    <p:cond delay="0"/>
                                  </p:stCondLst>
                                  <p:iterate type="lt">
                                    <p:tmPct val="0"/>
                                  </p:iterate>
                                  <p:childTnLst>
                                    <p:animClr clrSpc="rgb" dir="cw">
                                      <p:cBhvr override="childStyle">
                                        <p:cTn id="39" dur="100" fill="hold"/>
                                        <p:tgtEl>
                                          <p:spTgt spid="3">
                                            <p:txEl>
                                              <p:pRg st="2" end="2"/>
                                            </p:txEl>
                                          </p:spTgt>
                                        </p:tgtEl>
                                        <p:attrNameLst>
                                          <p:attrName>style.color</p:attrName>
                                        </p:attrNameLst>
                                      </p:cBhvr>
                                      <p:to>
                                        <a:schemeClr val="accent2"/>
                                      </p:to>
                                    </p:animClr>
                                    <p:animClr clrSpc="rgb" dir="cw">
                                      <p:cBhvr>
                                        <p:cTn id="40" dur="100" fill="hold"/>
                                        <p:tgtEl>
                                          <p:spTgt spid="3">
                                            <p:txEl>
                                              <p:pRg st="2" end="2"/>
                                            </p:txEl>
                                          </p:spTgt>
                                        </p:tgtEl>
                                        <p:attrNameLst>
                                          <p:attrName>fillcolor</p:attrName>
                                        </p:attrNameLst>
                                      </p:cBhvr>
                                      <p:to>
                                        <a:schemeClr val="accent2"/>
                                      </p:to>
                                    </p:animClr>
                                    <p:set>
                                      <p:cBhvr>
                                        <p:cTn id="41" dur="100" fill="hold"/>
                                        <p:tgtEl>
                                          <p:spTgt spid="3">
                                            <p:txEl>
                                              <p:pRg st="2" end="2"/>
                                            </p:txEl>
                                          </p:spTgt>
                                        </p:tgtEl>
                                        <p:attrNameLst>
                                          <p:attrName>fill.type</p:attrName>
                                        </p:attrNameLst>
                                      </p:cBhvr>
                                      <p:to>
                                        <p:strVal val="solid"/>
                                      </p:to>
                                    </p:set>
                                    <p:set>
                                      <p:cBhvr>
                                        <p:cTn id="42" dur="100" fill="hold"/>
                                        <p:tgtEl>
                                          <p:spTgt spid="3">
                                            <p:txEl>
                                              <p:pRg st="2" end="2"/>
                                            </p:txEl>
                                          </p:spTgt>
                                        </p:tgtEl>
                                        <p:attrNameLst>
                                          <p:attrName>fill.on</p:attrName>
                                        </p:attrNameLst>
                                      </p:cBhvr>
                                      <p:to>
                                        <p:strVal val="true"/>
                                      </p:to>
                                    </p:set>
                                    <p:animRot by="120000">
                                      <p:cBhvr>
                                        <p:cTn id="43" dur="100" fill="hold">
                                          <p:stCondLst>
                                            <p:cond delay="0"/>
                                          </p:stCondLst>
                                        </p:cTn>
                                        <p:tgtEl>
                                          <p:spTgt spid="3">
                                            <p:txEl>
                                              <p:pRg st="2" end="2"/>
                                            </p:txEl>
                                          </p:spTgt>
                                        </p:tgtEl>
                                        <p:attrNameLst>
                                          <p:attrName>r</p:attrName>
                                        </p:attrNameLst>
                                      </p:cBhvr>
                                    </p:animRot>
                                    <p:animRot by="-240000">
                                      <p:cBhvr>
                                        <p:cTn id="44" dur="200" fill="hold">
                                          <p:stCondLst>
                                            <p:cond delay="200"/>
                                          </p:stCondLst>
                                        </p:cTn>
                                        <p:tgtEl>
                                          <p:spTgt spid="3">
                                            <p:txEl>
                                              <p:pRg st="2" end="2"/>
                                            </p:txEl>
                                          </p:spTgt>
                                        </p:tgtEl>
                                        <p:attrNameLst>
                                          <p:attrName>r</p:attrName>
                                        </p:attrNameLst>
                                      </p:cBhvr>
                                    </p:animRot>
                                    <p:animRot by="240000">
                                      <p:cBhvr>
                                        <p:cTn id="45" dur="200" fill="hold">
                                          <p:stCondLst>
                                            <p:cond delay="400"/>
                                          </p:stCondLst>
                                        </p:cTn>
                                        <p:tgtEl>
                                          <p:spTgt spid="3">
                                            <p:txEl>
                                              <p:pRg st="2" end="2"/>
                                            </p:txEl>
                                          </p:spTgt>
                                        </p:tgtEl>
                                        <p:attrNameLst>
                                          <p:attrName>r</p:attrName>
                                        </p:attrNameLst>
                                      </p:cBhvr>
                                    </p:animRot>
                                    <p:animRot by="-240000">
                                      <p:cBhvr>
                                        <p:cTn id="46" dur="200" fill="hold">
                                          <p:stCondLst>
                                            <p:cond delay="600"/>
                                          </p:stCondLst>
                                        </p:cTn>
                                        <p:tgtEl>
                                          <p:spTgt spid="3">
                                            <p:txEl>
                                              <p:pRg st="2" end="2"/>
                                            </p:txEl>
                                          </p:spTgt>
                                        </p:tgtEl>
                                        <p:attrNameLst>
                                          <p:attrName>r</p:attrName>
                                        </p:attrNameLst>
                                      </p:cBhvr>
                                    </p:animRot>
                                    <p:animRot by="120000">
                                      <p:cBhvr>
                                        <p:cTn id="47" dur="200" fill="hold">
                                          <p:stCondLst>
                                            <p:cond delay="80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143375" y="357188"/>
            <a:ext cx="4283075" cy="3643312"/>
          </a:xfrm>
        </p:spPr>
        <p:txBody>
          <a:bodyPr/>
          <a:lstStyle/>
          <a:p>
            <a:pPr marR="0" algn="ctr" eaLnBrk="1" hangingPunct="1"/>
            <a:r>
              <a:rPr lang="ru-RU" sz="4400" b="1" i="1" u="sng" smtClean="0"/>
              <a:t>Крушина</a:t>
            </a:r>
          </a:p>
          <a:p>
            <a:pPr marR="0" algn="ctr" eaLnBrk="1" hangingPunct="1"/>
            <a:endParaRPr lang="ru-RU" smtClean="0"/>
          </a:p>
          <a:p>
            <a:pPr marR="0" algn="ctr" eaLnBrk="1" hangingPunct="1"/>
            <a:r>
              <a:rPr lang="ru-RU" smtClean="0">
                <a:solidFill>
                  <a:schemeClr val="bg1"/>
                </a:solidFill>
              </a:rPr>
              <a:t>Ягоды крушины для человека несъедобны, но зато кора и плоды крушины обладают лекарственными свойствами и применяются в медицине.</a:t>
            </a:r>
          </a:p>
          <a:p>
            <a:pPr marR="0" algn="ctr" eaLnBrk="1" hangingPunct="1"/>
            <a:endParaRPr lang="ru-RU" b="1" smtClean="0"/>
          </a:p>
        </p:txBody>
      </p:sp>
      <p:pic>
        <p:nvPicPr>
          <p:cNvPr id="38917" name="Picture 5" descr="i?id=76297438&amp;tov=7"/>
          <p:cNvPicPr>
            <a:picLocks noChangeAspect="1" noChangeArrowheads="1"/>
          </p:cNvPicPr>
          <p:nvPr/>
        </p:nvPicPr>
        <p:blipFill>
          <a:blip r:embed="rId2" cstate="email"/>
          <a:srcRect/>
          <a:stretch>
            <a:fillRect/>
          </a:stretch>
        </p:blipFill>
        <p:spPr bwMode="auto">
          <a:xfrm>
            <a:off x="5394325" y="4143375"/>
            <a:ext cx="3463925" cy="2309813"/>
          </a:xfrm>
          <a:prstGeom prst="rect">
            <a:avLst/>
          </a:prstGeom>
          <a:noFill/>
          <a:ln w="9525">
            <a:noFill/>
            <a:miter lim="800000"/>
            <a:headEnd/>
            <a:tailEnd/>
          </a:ln>
        </p:spPr>
      </p:pic>
      <p:pic>
        <p:nvPicPr>
          <p:cNvPr id="38918" name="Picture 6" descr="i?id=106016187&amp;tov=2"/>
          <p:cNvPicPr>
            <a:picLocks noChangeAspect="1" noChangeArrowheads="1"/>
          </p:cNvPicPr>
          <p:nvPr/>
        </p:nvPicPr>
        <p:blipFill>
          <a:blip r:embed="rId3" cstate="email"/>
          <a:srcRect/>
          <a:stretch>
            <a:fillRect/>
          </a:stretch>
        </p:blipFill>
        <p:spPr bwMode="auto">
          <a:xfrm>
            <a:off x="285750" y="285750"/>
            <a:ext cx="3413125" cy="2571750"/>
          </a:xfrm>
          <a:prstGeom prst="rect">
            <a:avLst/>
          </a:prstGeom>
          <a:noFill/>
          <a:ln w="9525">
            <a:noFill/>
            <a:miter lim="800000"/>
            <a:headEnd/>
            <a:tailEnd/>
          </a:ln>
        </p:spPr>
      </p:pic>
      <p:pic>
        <p:nvPicPr>
          <p:cNvPr id="38919" name="Picture 7" descr="i?id=8276613&amp;tov=7"/>
          <p:cNvPicPr>
            <a:picLocks noChangeAspect="1" noChangeArrowheads="1"/>
          </p:cNvPicPr>
          <p:nvPr/>
        </p:nvPicPr>
        <p:blipFill>
          <a:blip r:embed="rId4" cstate="email"/>
          <a:srcRect/>
          <a:stretch>
            <a:fillRect/>
          </a:stretch>
        </p:blipFill>
        <p:spPr bwMode="auto">
          <a:xfrm>
            <a:off x="357188" y="3397250"/>
            <a:ext cx="2643187" cy="3213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38918"/>
                                        </p:tgtEl>
                                        <p:attrNameLst>
                                          <p:attrName>style.visibility</p:attrName>
                                        </p:attrNameLst>
                                      </p:cBhvr>
                                      <p:to>
                                        <p:strVal val="visible"/>
                                      </p:to>
                                    </p:set>
                                    <p:animEffect transition="in" filter="blinds(horizontal)">
                                      <p:cBhvr>
                                        <p:cTn id="14" dur="500"/>
                                        <p:tgtEl>
                                          <p:spTgt spid="38918"/>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heel(4)">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38919"/>
                                        </p:tgtEl>
                                        <p:attrNameLst>
                                          <p:attrName>style.visibility</p:attrName>
                                        </p:attrNameLst>
                                      </p:cBhvr>
                                      <p:to>
                                        <p:strVal val="visible"/>
                                      </p:to>
                                    </p:set>
                                    <p:animEffect transition="in" filter="checkerboard(across)">
                                      <p:cBhvr>
                                        <p:cTn id="24" dur="500"/>
                                        <p:tgtEl>
                                          <p:spTgt spid="38919"/>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8917"/>
                                        </p:tgtEl>
                                        <p:attrNameLst>
                                          <p:attrName>style.visibility</p:attrName>
                                        </p:attrNameLst>
                                      </p:cBhvr>
                                      <p:to>
                                        <p:strVal val="visible"/>
                                      </p:to>
                                    </p:set>
                                    <p:animEffect transition="in" filter="blinds(horizontal)">
                                      <p:cBhvr>
                                        <p:cTn id="29" dur="5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357166"/>
            <a:ext cx="7851775" cy="1071570"/>
          </a:xfrm>
        </p:spPr>
        <p:txBody>
          <a:bodyPr/>
          <a:lstStyle/>
          <a:p>
            <a:pPr algn="ctr" eaLnBrk="1" fontAlgn="auto" hangingPunct="1">
              <a:spcAft>
                <a:spcPts val="0"/>
              </a:spcAft>
              <a:defRPr/>
            </a:pPr>
            <a:r>
              <a:rPr lang="ru-RU" i="1" u="sng" dirty="0" smtClean="0">
                <a:solidFill>
                  <a:srgbClr val="FF0000"/>
                </a:solidFill>
              </a:rPr>
              <a:t>Второй тур</a:t>
            </a:r>
            <a:endParaRPr lang="ru-RU" i="1" u="sng" dirty="0">
              <a:solidFill>
                <a:srgbClr val="FF0000"/>
              </a:solidFill>
            </a:endParaRPr>
          </a:p>
        </p:txBody>
      </p:sp>
      <p:sp>
        <p:nvSpPr>
          <p:cNvPr id="40963" name="Подзаголовок 2"/>
          <p:cNvSpPr>
            <a:spLocks noGrp="1"/>
          </p:cNvSpPr>
          <p:nvPr>
            <p:ph type="subTitle" idx="1"/>
          </p:nvPr>
        </p:nvSpPr>
        <p:spPr>
          <a:xfrm>
            <a:off x="533400" y="1571625"/>
            <a:ext cx="7854950" cy="4500563"/>
          </a:xfrm>
        </p:spPr>
        <p:txBody>
          <a:bodyPr/>
          <a:lstStyle/>
          <a:p>
            <a:pPr marR="0" algn="ctr" eaLnBrk="1" hangingPunct="1"/>
            <a:endParaRPr lang="ru-RU" sz="2800" b="1" smtClean="0">
              <a:solidFill>
                <a:srgbClr val="75005F"/>
              </a:solidFill>
              <a:latin typeface="Beresta" pitchFamily="2" charset="0"/>
            </a:endParaRPr>
          </a:p>
          <a:p>
            <a:pPr marR="0" algn="l" eaLnBrk="1" hangingPunct="1"/>
            <a:r>
              <a:rPr lang="ru-RU" sz="6000" b="1" smtClean="0">
                <a:solidFill>
                  <a:srgbClr val="75005F"/>
                </a:solidFill>
                <a:latin typeface="Beresta" pitchFamily="2" charset="0"/>
              </a:rPr>
              <a:t>ЦЕЛЕБНЫЕ </a:t>
            </a:r>
          </a:p>
          <a:p>
            <a:pPr marR="0" algn="ctr" eaLnBrk="1" hangingPunct="1"/>
            <a:r>
              <a:rPr lang="ru-RU" sz="6000" b="1" smtClean="0">
                <a:solidFill>
                  <a:srgbClr val="75005F"/>
                </a:solidFill>
                <a:latin typeface="Beresta" pitchFamily="2" charset="0"/>
              </a:rPr>
              <a:t>          ЯГОДНИКИ.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40963">
                                            <p:txEl>
                                              <p:pRg st="1" end="1"/>
                                            </p:txEl>
                                          </p:spTgt>
                                        </p:tgtEl>
                                        <p:attrNameLst>
                                          <p:attrName>style.visibility</p:attrName>
                                        </p:attrNameLst>
                                      </p:cBhvr>
                                      <p:to>
                                        <p:strVal val="visible"/>
                                      </p:to>
                                    </p:set>
                                    <p:animEffect transition="in" filter="blinds(horizontal)">
                                      <p:cBhvr>
                                        <p:cTn id="14" dur="500"/>
                                        <p:tgtEl>
                                          <p:spTgt spid="40963">
                                            <p:txEl>
                                              <p:pRg st="1" end="1"/>
                                            </p:txEl>
                                          </p:spTgt>
                                        </p:tgtEl>
                                      </p:cBhvr>
                                    </p:animEffect>
                                  </p:childTnLst>
                                </p:cTn>
                              </p:par>
                              <p:par>
                                <p:cTn id="15" presetID="3" presetClass="entr" presetSubtype="10" fill="hold" nodeType="with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blinds(horizontal)">
                                      <p:cBhvr>
                                        <p:cTn id="17" dur="500"/>
                                        <p:tgtEl>
                                          <p:spTgt spid="409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357166"/>
            <a:ext cx="7851775" cy="1828800"/>
          </a:xfrm>
        </p:spPr>
        <p:txBody>
          <a:bodyPr>
            <a:noAutofit/>
          </a:bodyPr>
          <a:lstStyle/>
          <a:p>
            <a:pPr algn="ctr" eaLnBrk="1" hangingPunct="1">
              <a:defRPr/>
            </a:pPr>
            <a:r>
              <a:rPr lang="ru-RU" sz="3200" dirty="0" smtClean="0">
                <a:solidFill>
                  <a:srgbClr val="C00000"/>
                </a:solidFill>
                <a:latin typeface="Comic Sans MS" pitchFamily="66" charset="0"/>
              </a:rPr>
              <a:t>1.Плод этого растения состоит из множества </a:t>
            </a:r>
            <a:r>
              <a:rPr lang="ru-RU" sz="3200" dirty="0" err="1" smtClean="0">
                <a:solidFill>
                  <a:srgbClr val="C00000"/>
                </a:solidFill>
                <a:latin typeface="Comic Sans MS" pitchFamily="66" charset="0"/>
              </a:rPr>
              <a:t>плодиков-орешков</a:t>
            </a:r>
            <a:r>
              <a:rPr lang="ru-RU" sz="3200" dirty="0" smtClean="0">
                <a:solidFill>
                  <a:srgbClr val="C00000"/>
                </a:solidFill>
                <a:latin typeface="Comic Sans MS" pitchFamily="66" charset="0"/>
              </a:rPr>
              <a:t>, заключенных в мясистую оболочку. Назовите это растение.</a:t>
            </a:r>
            <a:endParaRPr lang="ru-RU" sz="3200" dirty="0">
              <a:solidFill>
                <a:srgbClr val="C00000"/>
              </a:solidFill>
              <a:latin typeface="Comic Sans MS" pitchFamily="66" charset="0"/>
            </a:endParaRPr>
          </a:p>
        </p:txBody>
      </p:sp>
      <p:sp>
        <p:nvSpPr>
          <p:cNvPr id="41987" name="Подзаголовок 2"/>
          <p:cNvSpPr>
            <a:spLocks noGrp="1"/>
          </p:cNvSpPr>
          <p:nvPr>
            <p:ph type="subTitle" idx="1"/>
          </p:nvPr>
        </p:nvSpPr>
        <p:spPr>
          <a:xfrm>
            <a:off x="533400" y="2214563"/>
            <a:ext cx="7854950" cy="4357687"/>
          </a:xfrm>
        </p:spPr>
        <p:txBody>
          <a:bodyPr/>
          <a:lstStyle/>
          <a:p>
            <a:pPr marR="0" algn="ctr" eaLnBrk="1" hangingPunct="1">
              <a:defRPr/>
            </a:pPr>
            <a:endParaRPr lang="ru-RU" b="1" dirty="0" smtClean="0"/>
          </a:p>
          <a:p>
            <a:pPr marR="0" algn="ctr" eaLnBrk="1" hangingPunct="1">
              <a:defRPr/>
            </a:pPr>
            <a:r>
              <a:rPr lang="ru-RU" b="1" dirty="0" smtClean="0">
                <a:solidFill>
                  <a:srgbClr val="FFFFE0"/>
                </a:solidFill>
              </a:rPr>
              <a:t>А. </a:t>
            </a:r>
            <a:r>
              <a:rPr lang="ru-RU" b="1" dirty="0" smtClean="0">
                <a:solidFill>
                  <a:schemeClr val="accent6">
                    <a:lumMod val="50000"/>
                  </a:schemeClr>
                </a:solidFill>
              </a:rPr>
              <a:t>Жимолость </a:t>
            </a:r>
          </a:p>
          <a:p>
            <a:pPr marR="0" algn="ctr" eaLnBrk="1" hangingPunct="1">
              <a:defRPr/>
            </a:pPr>
            <a:r>
              <a:rPr lang="ru-RU" b="1" dirty="0" smtClean="0"/>
              <a:t>  </a:t>
            </a:r>
            <a:r>
              <a:rPr lang="ru-RU" b="1" dirty="0" smtClean="0">
                <a:solidFill>
                  <a:srgbClr val="FFFFE0"/>
                </a:solidFill>
              </a:rPr>
              <a:t> В. </a:t>
            </a:r>
            <a:r>
              <a:rPr lang="ru-RU" b="1" dirty="0" smtClean="0">
                <a:solidFill>
                  <a:schemeClr val="accent6">
                    <a:lumMod val="50000"/>
                  </a:schemeClr>
                </a:solidFill>
              </a:rPr>
              <a:t>Шиповник</a:t>
            </a:r>
          </a:p>
          <a:p>
            <a:pPr marR="0" algn="ctr" eaLnBrk="1" hangingPunct="1">
              <a:defRPr/>
            </a:pPr>
            <a:r>
              <a:rPr lang="ru-RU" b="1" dirty="0" smtClean="0">
                <a:solidFill>
                  <a:srgbClr val="FFFFE0"/>
                </a:solidFill>
              </a:rPr>
              <a:t>С. </a:t>
            </a:r>
            <a:r>
              <a:rPr lang="ru-RU" b="1" dirty="0" smtClean="0">
                <a:solidFill>
                  <a:schemeClr val="accent6">
                    <a:lumMod val="50000"/>
                  </a:schemeClr>
                </a:solidFill>
              </a:rPr>
              <a:t>Черемуха</a:t>
            </a:r>
            <a:r>
              <a:rPr lang="ru-RU" b="1" dirty="0" smtClean="0"/>
              <a:t>    </a:t>
            </a:r>
          </a:p>
          <a:p>
            <a:pPr marR="0" algn="ctr" eaLnBrk="1" hangingPunct="1">
              <a:defRPr/>
            </a:pPr>
            <a:r>
              <a:rPr lang="ru-RU" b="1" dirty="0" smtClean="0"/>
              <a:t>  </a:t>
            </a:r>
            <a:r>
              <a:rPr lang="ru-RU" b="1" dirty="0" smtClean="0">
                <a:solidFill>
                  <a:srgbClr val="FFFFE0"/>
                </a:solidFill>
              </a:rPr>
              <a:t>Д.</a:t>
            </a:r>
            <a:r>
              <a:rPr lang="ru-RU" b="1" dirty="0" smtClean="0">
                <a:solidFill>
                  <a:schemeClr val="accent6">
                    <a:lumMod val="50000"/>
                  </a:schemeClr>
                </a:solidFill>
              </a:rPr>
              <a:t> Рябина</a:t>
            </a:r>
          </a:p>
          <a:p>
            <a:pPr marR="0" algn="ctr" eaLnBrk="1" hangingPunct="1">
              <a:defRPr/>
            </a:pPr>
            <a:endParaRPr lang="ru-R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41987">
                                            <p:txEl>
                                              <p:pRg st="1" end="1"/>
                                            </p:txEl>
                                          </p:spTgt>
                                        </p:tgtEl>
                                        <p:attrNameLst>
                                          <p:attrName>style.visibility</p:attrName>
                                        </p:attrNameLst>
                                      </p:cBhvr>
                                      <p:to>
                                        <p:strVal val="visible"/>
                                      </p:to>
                                    </p:set>
                                    <p:anim calcmode="discrete" valueType="clr">
                                      <p:cBhvr override="childStyle">
                                        <p:cTn id="12" dur="80"/>
                                        <p:tgtEl>
                                          <p:spTgt spid="4198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1987">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41987">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41987">
                                            <p:txEl>
                                              <p:pRg st="2" end="2"/>
                                            </p:txEl>
                                          </p:spTgt>
                                        </p:tgtEl>
                                        <p:attrNameLst>
                                          <p:attrName>style.visibility</p:attrName>
                                        </p:attrNameLst>
                                      </p:cBhvr>
                                      <p:to>
                                        <p:strVal val="visible"/>
                                      </p:to>
                                    </p:set>
                                    <p:anim calcmode="discrete" valueType="clr">
                                      <p:cBhvr override="childStyle">
                                        <p:cTn id="19" dur="80"/>
                                        <p:tgtEl>
                                          <p:spTgt spid="4198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1987">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41987">
                                            <p:txEl>
                                              <p:pRg st="2" end="2"/>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41987">
                                            <p:txEl>
                                              <p:pRg st="3" end="3"/>
                                            </p:txEl>
                                          </p:spTgt>
                                        </p:tgtEl>
                                        <p:attrNameLst>
                                          <p:attrName>style.visibility</p:attrName>
                                        </p:attrNameLst>
                                      </p:cBhvr>
                                      <p:to>
                                        <p:strVal val="visible"/>
                                      </p:to>
                                    </p:set>
                                    <p:anim calcmode="discrete" valueType="clr">
                                      <p:cBhvr override="childStyle">
                                        <p:cTn id="26" dur="80"/>
                                        <p:tgtEl>
                                          <p:spTgt spid="4198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41987">
                                            <p:txEl>
                                              <p:pRg st="3" end="3"/>
                                            </p:txEl>
                                          </p:spTgt>
                                        </p:tgtEl>
                                        <p:attrNameLst>
                                          <p:attrName>fillcolor</p:attrName>
                                        </p:attrNameLst>
                                      </p:cBhvr>
                                      <p:tavLst>
                                        <p:tav tm="0">
                                          <p:val>
                                            <p:clrVal>
                                              <a:schemeClr val="accent2"/>
                                            </p:clrVal>
                                          </p:val>
                                        </p:tav>
                                        <p:tav tm="50000">
                                          <p:val>
                                            <p:clrVal>
                                              <a:schemeClr val="hlink"/>
                                            </p:clrVal>
                                          </p:val>
                                        </p:tav>
                                      </p:tavLst>
                                    </p:anim>
                                    <p:set>
                                      <p:cBhvr>
                                        <p:cTn id="28" dur="80"/>
                                        <p:tgtEl>
                                          <p:spTgt spid="41987">
                                            <p:txEl>
                                              <p:pRg st="3" end="3"/>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41987">
                                            <p:txEl>
                                              <p:pRg st="4" end="4"/>
                                            </p:txEl>
                                          </p:spTgt>
                                        </p:tgtEl>
                                        <p:attrNameLst>
                                          <p:attrName>style.visibility</p:attrName>
                                        </p:attrNameLst>
                                      </p:cBhvr>
                                      <p:to>
                                        <p:strVal val="visible"/>
                                      </p:to>
                                    </p:set>
                                    <p:anim calcmode="discrete" valueType="clr">
                                      <p:cBhvr override="childStyle">
                                        <p:cTn id="33" dur="80"/>
                                        <p:tgtEl>
                                          <p:spTgt spid="4198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41987">
                                            <p:txEl>
                                              <p:pRg st="4" end="4"/>
                                            </p:txEl>
                                          </p:spTgt>
                                        </p:tgtEl>
                                        <p:attrNameLst>
                                          <p:attrName>fillcolor</p:attrName>
                                        </p:attrNameLst>
                                      </p:cBhvr>
                                      <p:tavLst>
                                        <p:tav tm="0">
                                          <p:val>
                                            <p:clrVal>
                                              <a:schemeClr val="accent2"/>
                                            </p:clrVal>
                                          </p:val>
                                        </p:tav>
                                        <p:tav tm="50000">
                                          <p:val>
                                            <p:clrVal>
                                              <a:schemeClr val="hlink"/>
                                            </p:clrVal>
                                          </p:val>
                                        </p:tav>
                                      </p:tavLst>
                                    </p:anim>
                                    <p:set>
                                      <p:cBhvr>
                                        <p:cTn id="35" dur="80"/>
                                        <p:tgtEl>
                                          <p:spTgt spid="41987">
                                            <p:txEl>
                                              <p:pRg st="4" end="4"/>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8" presetClass="emph" presetSubtype="0" fill="hold" nodeType="clickEffect">
                                  <p:stCondLst>
                                    <p:cond delay="0"/>
                                  </p:stCondLst>
                                  <p:iterate type="lt">
                                    <p:tmPct val="0"/>
                                  </p:iterate>
                                  <p:childTnLst>
                                    <p:animRot by="21600000">
                                      <p:cBhvr>
                                        <p:cTn id="39" dur="2000" fill="hold"/>
                                        <p:tgtEl>
                                          <p:spTgt spid="41987">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Подзаголовок 2"/>
          <p:cNvSpPr>
            <a:spLocks noGrp="1"/>
          </p:cNvSpPr>
          <p:nvPr>
            <p:ph type="subTitle" idx="1"/>
          </p:nvPr>
        </p:nvSpPr>
        <p:spPr>
          <a:xfrm>
            <a:off x="4000500" y="285750"/>
            <a:ext cx="4926013" cy="6357938"/>
          </a:xfrm>
        </p:spPr>
        <p:txBody>
          <a:bodyPr/>
          <a:lstStyle/>
          <a:p>
            <a:pPr marR="0" algn="ctr" eaLnBrk="1" hangingPunct="1">
              <a:defRPr/>
            </a:pPr>
            <a:r>
              <a:rPr lang="ru-RU" sz="3600" b="1" u="sng" dirty="0" smtClean="0">
                <a:solidFill>
                  <a:srgbClr val="011705"/>
                </a:solidFill>
              </a:rPr>
              <a:t>Шиповник</a:t>
            </a:r>
          </a:p>
          <a:p>
            <a:pPr marR="0" algn="ctr" eaLnBrk="1" hangingPunct="1">
              <a:defRPr/>
            </a:pPr>
            <a:endParaRPr lang="ru-RU" sz="1800" dirty="0" smtClean="0"/>
          </a:p>
          <a:p>
            <a:pPr marR="0" algn="ctr" eaLnBrk="1" hangingPunct="1">
              <a:defRPr/>
            </a:pPr>
            <a:r>
              <a:rPr lang="ru-RU" sz="1800" b="1" dirty="0" smtClean="0">
                <a:solidFill>
                  <a:schemeClr val="tx1">
                    <a:lumMod val="75000"/>
                  </a:schemeClr>
                </a:solidFill>
              </a:rPr>
              <a:t>Плоды шиповника содержат витамин С, В</a:t>
            </a:r>
            <a:r>
              <a:rPr lang="ru-RU" sz="1800" b="1" baseline="-25000" dirty="0" smtClean="0">
                <a:solidFill>
                  <a:schemeClr val="tx1">
                    <a:lumMod val="75000"/>
                  </a:schemeClr>
                </a:solidFill>
              </a:rPr>
              <a:t>2</a:t>
            </a:r>
            <a:r>
              <a:rPr lang="ru-RU" sz="1800" b="1" dirty="0" smtClean="0">
                <a:solidFill>
                  <a:schemeClr val="tx1">
                    <a:lumMod val="75000"/>
                  </a:schemeClr>
                </a:solidFill>
              </a:rPr>
              <a:t>, Р, К. Шиповник назначают в виде отвара плодов при </a:t>
            </a:r>
            <a:r>
              <a:rPr lang="ru-RU" sz="1800" b="1" dirty="0" err="1" smtClean="0">
                <a:solidFill>
                  <a:schemeClr val="tx1">
                    <a:lumMod val="75000"/>
                  </a:schemeClr>
                </a:solidFill>
              </a:rPr>
              <a:t>авитоминозах</a:t>
            </a:r>
            <a:r>
              <a:rPr lang="ru-RU" sz="1800" b="1" dirty="0" smtClean="0">
                <a:solidFill>
                  <a:schemeClr val="tx1">
                    <a:lumMod val="75000"/>
                  </a:schemeClr>
                </a:solidFill>
              </a:rPr>
              <a:t>, малокровии, цинге, гемофилии, кровотечениях, туберкулезе, воспалении печени, желчного пузыря, кишечника, старческой общей слабости, упадке сил, при язвенных болезнях желудка, двенадцатиперстной кишки, маточных кровотечениях и др. </a:t>
            </a:r>
          </a:p>
          <a:p>
            <a:pPr marR="0" algn="ctr" eaLnBrk="1" hangingPunct="1">
              <a:defRPr/>
            </a:pPr>
            <a:endParaRPr lang="ru-RU" sz="1800" b="1" dirty="0" smtClean="0">
              <a:solidFill>
                <a:schemeClr val="tx1">
                  <a:lumMod val="75000"/>
                </a:schemeClr>
              </a:solidFill>
            </a:endParaRPr>
          </a:p>
          <a:p>
            <a:pPr marR="0" algn="ctr" eaLnBrk="1" hangingPunct="1">
              <a:defRPr/>
            </a:pPr>
            <a:r>
              <a:rPr lang="ru-RU" sz="1800" b="1" dirty="0" smtClean="0">
                <a:solidFill>
                  <a:schemeClr val="tx1">
                    <a:lumMod val="75000"/>
                  </a:schemeClr>
                </a:solidFill>
              </a:rPr>
              <a:t>Лепестки цветов, сваренные с медом, употребляют для лечения рожи. Из корней готовят настойку на водке или отвар и применяют при поносах. В тибетской народной медицине шиповник применяют при лечении неврастении, атеросклероза и туберкулеза легких.</a:t>
            </a:r>
          </a:p>
          <a:p>
            <a:pPr marR="0" algn="ctr" eaLnBrk="1" hangingPunct="1">
              <a:defRPr/>
            </a:pPr>
            <a:endParaRPr lang="ru-RU" sz="3600" b="1" u="sng" dirty="0" smtClean="0">
              <a:solidFill>
                <a:srgbClr val="C00000"/>
              </a:solidFill>
            </a:endParaRPr>
          </a:p>
        </p:txBody>
      </p:sp>
      <p:pic>
        <p:nvPicPr>
          <p:cNvPr id="43012" name="Picture 4" descr="BKDC0050"/>
          <p:cNvPicPr>
            <a:picLocks noChangeAspect="1" noChangeArrowheads="1"/>
          </p:cNvPicPr>
          <p:nvPr/>
        </p:nvPicPr>
        <p:blipFill>
          <a:blip r:embed="rId2" cstate="email">
            <a:lum contrast="40000"/>
          </a:blip>
          <a:srcRect/>
          <a:stretch>
            <a:fillRect/>
          </a:stretch>
        </p:blipFill>
        <p:spPr bwMode="auto">
          <a:xfrm>
            <a:off x="357188" y="357188"/>
            <a:ext cx="3071812" cy="3382962"/>
          </a:xfrm>
          <a:prstGeom prst="rect">
            <a:avLst/>
          </a:prstGeom>
          <a:noFill/>
          <a:ln w="9525">
            <a:noFill/>
            <a:miter lim="800000"/>
            <a:headEnd/>
            <a:tailEnd/>
          </a:ln>
        </p:spPr>
      </p:pic>
      <p:pic>
        <p:nvPicPr>
          <p:cNvPr id="43013" name="Picture 5" descr="BKDC0299"/>
          <p:cNvPicPr>
            <a:picLocks noChangeAspect="1" noChangeArrowheads="1"/>
          </p:cNvPicPr>
          <p:nvPr/>
        </p:nvPicPr>
        <p:blipFill>
          <a:blip r:embed="rId3" cstate="email">
            <a:lum bright="-20000"/>
          </a:blip>
          <a:srcRect/>
          <a:stretch>
            <a:fillRect/>
          </a:stretch>
        </p:blipFill>
        <p:spPr bwMode="auto">
          <a:xfrm>
            <a:off x="571500" y="3929063"/>
            <a:ext cx="2774950" cy="2562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p:cTn id="7" dur="1000" fill="hold"/>
                                        <p:tgtEl>
                                          <p:spTgt spid="43011">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301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30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43012"/>
                                        </p:tgtEl>
                                        <p:attrNameLst>
                                          <p:attrName>style.visibility</p:attrName>
                                        </p:attrNameLst>
                                      </p:cBhvr>
                                      <p:to>
                                        <p:strVal val="visible"/>
                                      </p:to>
                                    </p:set>
                                    <p:animEffect transition="in" filter="strips(downLeft)">
                                      <p:cBhvr>
                                        <p:cTn id="14" dur="500"/>
                                        <p:tgtEl>
                                          <p:spTgt spid="4301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Effect transition="in" filter="randombar(horizontal)">
                                      <p:cBhvr>
                                        <p:cTn id="19" dur="500"/>
                                        <p:tgtEl>
                                          <p:spTgt spid="43011">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43013"/>
                                        </p:tgtEl>
                                        <p:attrNameLst>
                                          <p:attrName>style.visibility</p:attrName>
                                        </p:attrNameLst>
                                      </p:cBhvr>
                                      <p:to>
                                        <p:strVal val="visible"/>
                                      </p:to>
                                    </p:set>
                                    <p:animEffect transition="in" filter="wheel(4)">
                                      <p:cBhvr>
                                        <p:cTn id="24" dur="2000"/>
                                        <p:tgtEl>
                                          <p:spTgt spid="4301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43011">
                                            <p:txEl>
                                              <p:pRg st="4" end="4"/>
                                            </p:txEl>
                                          </p:spTgt>
                                        </p:tgtEl>
                                        <p:attrNameLst>
                                          <p:attrName>style.visibility</p:attrName>
                                        </p:attrNameLst>
                                      </p:cBhvr>
                                      <p:to>
                                        <p:strVal val="visible"/>
                                      </p:to>
                                    </p:set>
                                    <p:animEffect transition="in" filter="randombar(horizontal)">
                                      <p:cBhvr>
                                        <p:cTn id="29" dur="500"/>
                                        <p:tgtEl>
                                          <p:spTgt spid="430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357166"/>
            <a:ext cx="7851775" cy="1828800"/>
          </a:xfrm>
        </p:spPr>
        <p:txBody>
          <a:bodyPr/>
          <a:lstStyle/>
          <a:p>
            <a:pPr algn="ctr" eaLnBrk="1" fontAlgn="auto" hangingPunct="1">
              <a:spcAft>
                <a:spcPts val="0"/>
              </a:spcAft>
              <a:defRPr/>
            </a:pPr>
            <a:r>
              <a:rPr lang="ru-RU" sz="2800" dirty="0" smtClean="0">
                <a:solidFill>
                  <a:srgbClr val="C00000"/>
                </a:solidFill>
                <a:latin typeface="Comic Sans MS" pitchFamily="66" charset="0"/>
              </a:rPr>
              <a:t> 2.  Это растение несложно узнать по листьям. Верхние из них – трилистники. Сверху они зеленые, а снизу сероватые, на ощупь как войлочные. Что за растение?</a:t>
            </a:r>
            <a:endParaRPr lang="ru-RU" sz="2800" dirty="0">
              <a:solidFill>
                <a:srgbClr val="C00000"/>
              </a:solidFill>
              <a:latin typeface="Comic Sans MS" pitchFamily="66" charset="0"/>
            </a:endParaRPr>
          </a:p>
        </p:txBody>
      </p:sp>
      <p:sp>
        <p:nvSpPr>
          <p:cNvPr id="44035" name="Подзаголовок 2"/>
          <p:cNvSpPr>
            <a:spLocks noGrp="1"/>
          </p:cNvSpPr>
          <p:nvPr>
            <p:ph type="subTitle" idx="1"/>
          </p:nvPr>
        </p:nvSpPr>
        <p:spPr>
          <a:xfrm>
            <a:off x="533400" y="2286000"/>
            <a:ext cx="7854950" cy="3571875"/>
          </a:xfrm>
        </p:spPr>
        <p:txBody>
          <a:bodyPr/>
          <a:lstStyle/>
          <a:p>
            <a:pPr marR="0" eaLnBrk="1" hangingPunct="1">
              <a:defRPr/>
            </a:pPr>
            <a:endParaRPr lang="ru-RU" dirty="0" smtClean="0"/>
          </a:p>
          <a:p>
            <a:pPr marR="0" algn="ctr" eaLnBrk="1" hangingPunct="1">
              <a:defRPr/>
            </a:pPr>
            <a:r>
              <a:rPr lang="ru-RU" sz="3600" b="1" dirty="0" smtClean="0">
                <a:solidFill>
                  <a:srgbClr val="E3F7FF"/>
                </a:solidFill>
              </a:rPr>
              <a:t>А.</a:t>
            </a:r>
            <a:r>
              <a:rPr lang="ru-RU" sz="3600" b="1" dirty="0" smtClean="0">
                <a:solidFill>
                  <a:schemeClr val="accent6">
                    <a:lumMod val="75000"/>
                  </a:schemeClr>
                </a:solidFill>
              </a:rPr>
              <a:t> Шиповник   </a:t>
            </a:r>
          </a:p>
          <a:p>
            <a:pPr marR="0" algn="ctr" eaLnBrk="1" hangingPunct="1">
              <a:defRPr/>
            </a:pPr>
            <a:r>
              <a:rPr lang="ru-RU" sz="3600" b="1" dirty="0" smtClean="0"/>
              <a:t>  </a:t>
            </a:r>
            <a:r>
              <a:rPr lang="ru-RU" sz="3600" b="1" dirty="0" smtClean="0">
                <a:solidFill>
                  <a:srgbClr val="E3F7FF"/>
                </a:solidFill>
              </a:rPr>
              <a:t>В.</a:t>
            </a:r>
            <a:r>
              <a:rPr lang="ru-RU" sz="3600" b="1" dirty="0" smtClean="0"/>
              <a:t> </a:t>
            </a:r>
            <a:r>
              <a:rPr lang="ru-RU" sz="3600" b="1" dirty="0" smtClean="0">
                <a:solidFill>
                  <a:schemeClr val="accent6">
                    <a:lumMod val="75000"/>
                  </a:schemeClr>
                </a:solidFill>
              </a:rPr>
              <a:t>Малина</a:t>
            </a:r>
          </a:p>
          <a:p>
            <a:pPr marR="0" algn="ctr" eaLnBrk="1" hangingPunct="1">
              <a:defRPr/>
            </a:pPr>
            <a:r>
              <a:rPr lang="ru-RU" sz="3600" b="1" dirty="0" smtClean="0">
                <a:solidFill>
                  <a:srgbClr val="E3F7FF"/>
                </a:solidFill>
              </a:rPr>
              <a:t>С.</a:t>
            </a:r>
            <a:r>
              <a:rPr lang="ru-RU" sz="3600" b="1" dirty="0" smtClean="0"/>
              <a:t> </a:t>
            </a:r>
            <a:r>
              <a:rPr lang="ru-RU" sz="3600" b="1" dirty="0" smtClean="0">
                <a:solidFill>
                  <a:schemeClr val="accent6">
                    <a:lumMod val="75000"/>
                  </a:schemeClr>
                </a:solidFill>
              </a:rPr>
              <a:t>Ежевика</a:t>
            </a:r>
            <a:r>
              <a:rPr lang="ru-RU" sz="3600" b="1" dirty="0" smtClean="0"/>
              <a:t>    </a:t>
            </a:r>
          </a:p>
          <a:p>
            <a:pPr marR="0" algn="ctr" eaLnBrk="1" hangingPunct="1">
              <a:defRPr/>
            </a:pPr>
            <a:r>
              <a:rPr lang="ru-RU" sz="3600" b="1" dirty="0" smtClean="0"/>
              <a:t>   </a:t>
            </a:r>
            <a:r>
              <a:rPr lang="ru-RU" sz="3600" b="1" dirty="0" smtClean="0">
                <a:solidFill>
                  <a:srgbClr val="E3F7FF"/>
                </a:solidFill>
              </a:rPr>
              <a:t>Д.</a:t>
            </a:r>
            <a:r>
              <a:rPr lang="ru-RU" sz="3600" b="1" dirty="0" smtClean="0"/>
              <a:t> </a:t>
            </a:r>
            <a:r>
              <a:rPr lang="ru-RU" sz="3600" b="1" dirty="0" smtClean="0">
                <a:solidFill>
                  <a:schemeClr val="accent6">
                    <a:lumMod val="75000"/>
                  </a:schemeClr>
                </a:solidFill>
              </a:rPr>
              <a:t>Земляника</a:t>
            </a:r>
          </a:p>
          <a:p>
            <a:pPr marR="0" algn="ctr" eaLnBrk="1" hangingPunct="1">
              <a:defRPr/>
            </a:pPr>
            <a:endParaRPr lang="ru-R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44035">
                                            <p:txEl>
                                              <p:pRg st="1" end="1"/>
                                            </p:txEl>
                                          </p:spTgt>
                                        </p:tgtEl>
                                        <p:attrNameLst>
                                          <p:attrName>style.visibility</p:attrName>
                                        </p:attrNameLst>
                                      </p:cBhvr>
                                      <p:to>
                                        <p:strVal val="visible"/>
                                      </p:to>
                                    </p:set>
                                    <p:anim calcmode="discrete" valueType="clr">
                                      <p:cBhvr override="childStyle">
                                        <p:cTn id="12" dur="80"/>
                                        <p:tgtEl>
                                          <p:spTgt spid="4403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4035">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44035">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44035">
                                            <p:txEl>
                                              <p:pRg st="2" end="2"/>
                                            </p:txEl>
                                          </p:spTgt>
                                        </p:tgtEl>
                                        <p:attrNameLst>
                                          <p:attrName>style.visibility</p:attrName>
                                        </p:attrNameLst>
                                      </p:cBhvr>
                                      <p:to>
                                        <p:strVal val="visible"/>
                                      </p:to>
                                    </p:set>
                                    <p:anim calcmode="discrete" valueType="clr">
                                      <p:cBhvr override="childStyle">
                                        <p:cTn id="19" dur="80"/>
                                        <p:tgtEl>
                                          <p:spTgt spid="4403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4035">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44035">
                                            <p:txEl>
                                              <p:pRg st="2" end="2"/>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44035">
                                            <p:txEl>
                                              <p:pRg st="3" end="3"/>
                                            </p:txEl>
                                          </p:spTgt>
                                        </p:tgtEl>
                                        <p:attrNameLst>
                                          <p:attrName>style.visibility</p:attrName>
                                        </p:attrNameLst>
                                      </p:cBhvr>
                                      <p:to>
                                        <p:strVal val="visible"/>
                                      </p:to>
                                    </p:set>
                                    <p:anim calcmode="discrete" valueType="clr">
                                      <p:cBhvr override="childStyle">
                                        <p:cTn id="26" dur="80"/>
                                        <p:tgtEl>
                                          <p:spTgt spid="4403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44035">
                                            <p:txEl>
                                              <p:pRg st="3" end="3"/>
                                            </p:txEl>
                                          </p:spTgt>
                                        </p:tgtEl>
                                        <p:attrNameLst>
                                          <p:attrName>fillcolor</p:attrName>
                                        </p:attrNameLst>
                                      </p:cBhvr>
                                      <p:tavLst>
                                        <p:tav tm="0">
                                          <p:val>
                                            <p:clrVal>
                                              <a:schemeClr val="accent2"/>
                                            </p:clrVal>
                                          </p:val>
                                        </p:tav>
                                        <p:tav tm="50000">
                                          <p:val>
                                            <p:clrVal>
                                              <a:schemeClr val="hlink"/>
                                            </p:clrVal>
                                          </p:val>
                                        </p:tav>
                                      </p:tavLst>
                                    </p:anim>
                                    <p:set>
                                      <p:cBhvr>
                                        <p:cTn id="28" dur="80"/>
                                        <p:tgtEl>
                                          <p:spTgt spid="44035">
                                            <p:txEl>
                                              <p:pRg st="3" end="3"/>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44035">
                                            <p:txEl>
                                              <p:pRg st="4" end="4"/>
                                            </p:txEl>
                                          </p:spTgt>
                                        </p:tgtEl>
                                        <p:attrNameLst>
                                          <p:attrName>style.visibility</p:attrName>
                                        </p:attrNameLst>
                                      </p:cBhvr>
                                      <p:to>
                                        <p:strVal val="visible"/>
                                      </p:to>
                                    </p:set>
                                    <p:anim calcmode="discrete" valueType="clr">
                                      <p:cBhvr override="childStyle">
                                        <p:cTn id="33" dur="80"/>
                                        <p:tgtEl>
                                          <p:spTgt spid="44035">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44035">
                                            <p:txEl>
                                              <p:pRg st="4" end="4"/>
                                            </p:txEl>
                                          </p:spTgt>
                                        </p:tgtEl>
                                        <p:attrNameLst>
                                          <p:attrName>fillcolor</p:attrName>
                                        </p:attrNameLst>
                                      </p:cBhvr>
                                      <p:tavLst>
                                        <p:tav tm="0">
                                          <p:val>
                                            <p:clrVal>
                                              <a:schemeClr val="accent2"/>
                                            </p:clrVal>
                                          </p:val>
                                        </p:tav>
                                        <p:tav tm="50000">
                                          <p:val>
                                            <p:clrVal>
                                              <a:schemeClr val="hlink"/>
                                            </p:clrVal>
                                          </p:val>
                                        </p:tav>
                                      </p:tavLst>
                                    </p:anim>
                                    <p:set>
                                      <p:cBhvr>
                                        <p:cTn id="35" dur="80"/>
                                        <p:tgtEl>
                                          <p:spTgt spid="44035">
                                            <p:txEl>
                                              <p:pRg st="4" end="4"/>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8" presetClass="emph" presetSubtype="0" fill="hold" nodeType="clickEffect">
                                  <p:stCondLst>
                                    <p:cond delay="0"/>
                                  </p:stCondLst>
                                  <p:iterate type="lt">
                                    <p:tmPct val="0"/>
                                  </p:iterate>
                                  <p:childTnLst>
                                    <p:animRot by="21600000">
                                      <p:cBhvr>
                                        <p:cTn id="39" dur="2000" fill="hold"/>
                                        <p:tgtEl>
                                          <p:spTgt spid="44035">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Подзаголовок 2"/>
          <p:cNvSpPr>
            <a:spLocks noGrp="1"/>
          </p:cNvSpPr>
          <p:nvPr>
            <p:ph type="subTitle" idx="1"/>
          </p:nvPr>
        </p:nvSpPr>
        <p:spPr>
          <a:xfrm>
            <a:off x="214313" y="0"/>
            <a:ext cx="8712200" cy="4143375"/>
          </a:xfrm>
        </p:spPr>
        <p:txBody>
          <a:bodyPr/>
          <a:lstStyle/>
          <a:p>
            <a:pPr marR="0" algn="ctr" eaLnBrk="1" hangingPunct="1">
              <a:defRPr/>
            </a:pPr>
            <a:r>
              <a:rPr lang="ru-RU" sz="3600" b="1" u="sng" dirty="0" smtClean="0">
                <a:solidFill>
                  <a:srgbClr val="011705"/>
                </a:solidFill>
              </a:rPr>
              <a:t>Малина</a:t>
            </a:r>
            <a:r>
              <a:rPr lang="ru-RU" dirty="0" smtClean="0"/>
              <a:t> </a:t>
            </a:r>
            <a:endParaRPr lang="ru-RU" sz="1600" dirty="0" smtClean="0"/>
          </a:p>
          <a:p>
            <a:pPr marR="0" algn="ctr" eaLnBrk="1" hangingPunct="1">
              <a:defRPr/>
            </a:pPr>
            <a:r>
              <a:rPr lang="ru-RU" sz="1600" b="1" dirty="0" smtClean="0">
                <a:solidFill>
                  <a:schemeClr val="tx1">
                    <a:lumMod val="75000"/>
                  </a:schemeClr>
                </a:solidFill>
              </a:rPr>
              <a:t> </a:t>
            </a:r>
            <a:r>
              <a:rPr lang="ru-RU" sz="1800" b="1" dirty="0" smtClean="0">
                <a:solidFill>
                  <a:schemeClr val="tx1">
                    <a:lumMod val="75000"/>
                  </a:schemeClr>
                </a:solidFill>
              </a:rPr>
              <a:t>Как целебное средство малина была известна еще в Древней Греции и Древнем Риме. </a:t>
            </a:r>
          </a:p>
          <a:p>
            <a:pPr marR="0" algn="ctr" eaLnBrk="1" hangingPunct="1">
              <a:defRPr/>
            </a:pPr>
            <a:r>
              <a:rPr lang="ru-RU" sz="1800" b="1" dirty="0" smtClean="0">
                <a:solidFill>
                  <a:schemeClr val="tx1">
                    <a:lumMod val="75000"/>
                  </a:schemeClr>
                </a:solidFill>
              </a:rPr>
              <a:t>Препараты из разных частей малины обладают легким мочегонным, противовоспалительным, кровоостанавливающим, вяжущим, антисклеротическим, противорвотным, жаропонижающим и болеутоляющим действием. </a:t>
            </a:r>
          </a:p>
          <a:p>
            <a:pPr marR="0" algn="ctr" eaLnBrk="1" hangingPunct="1">
              <a:defRPr/>
            </a:pPr>
            <a:r>
              <a:rPr lang="ru-RU" sz="1800" b="1" dirty="0" smtClean="0">
                <a:solidFill>
                  <a:schemeClr val="tx1">
                    <a:lumMod val="75000"/>
                  </a:schemeClr>
                </a:solidFill>
              </a:rPr>
              <a:t>Они снижают содержание сахара в крови, улучшают функцию желудка, кишечника, оказывают антисептическое, отхаркивающее и восстанавливающее обмен веществ действие.</a:t>
            </a:r>
          </a:p>
          <a:p>
            <a:pPr marR="0" algn="ctr" eaLnBrk="1" hangingPunct="1">
              <a:defRPr/>
            </a:pPr>
            <a:r>
              <a:rPr lang="ru-RU" sz="1800" b="1" dirty="0" smtClean="0">
                <a:solidFill>
                  <a:schemeClr val="tx1">
                    <a:lumMod val="75000"/>
                  </a:schemeClr>
                </a:solidFill>
              </a:rPr>
              <a:t>Внимание! Сок и ягоды малины могут вызывать аллергическую реакцию в виде зуда, отечности, кожных высыпаний. Не рекомендуются ягоды малины при язвенной болезни желудка и двенадцатиперстной кишки, но разрешается сок. Употребление малины больными нефритом и подагрой должно быть ограничено</a:t>
            </a:r>
            <a:r>
              <a:rPr lang="ru-RU" sz="1800" dirty="0" smtClean="0"/>
              <a:t>.</a:t>
            </a:r>
          </a:p>
        </p:txBody>
      </p:sp>
      <p:pic>
        <p:nvPicPr>
          <p:cNvPr id="44039" name="Picture 7" descr="i?id=41603025&amp;tov=7"/>
          <p:cNvPicPr>
            <a:picLocks noChangeAspect="1" noChangeArrowheads="1"/>
          </p:cNvPicPr>
          <p:nvPr/>
        </p:nvPicPr>
        <p:blipFill>
          <a:blip r:embed="rId2" cstate="email"/>
          <a:srcRect/>
          <a:stretch>
            <a:fillRect/>
          </a:stretch>
        </p:blipFill>
        <p:spPr bwMode="auto">
          <a:xfrm>
            <a:off x="6215063" y="4643438"/>
            <a:ext cx="2774950" cy="2071687"/>
          </a:xfrm>
          <a:prstGeom prst="rect">
            <a:avLst/>
          </a:prstGeom>
          <a:noFill/>
          <a:ln w="9525">
            <a:noFill/>
            <a:miter lim="800000"/>
            <a:headEnd/>
            <a:tailEnd/>
          </a:ln>
        </p:spPr>
      </p:pic>
      <p:pic>
        <p:nvPicPr>
          <p:cNvPr id="44040" name="Picture 8" descr="i?id=162782890&amp;tov=0"/>
          <p:cNvPicPr>
            <a:picLocks noChangeAspect="1" noChangeArrowheads="1"/>
          </p:cNvPicPr>
          <p:nvPr/>
        </p:nvPicPr>
        <p:blipFill>
          <a:blip r:embed="rId3" cstate="email"/>
          <a:srcRect/>
          <a:stretch>
            <a:fillRect/>
          </a:stretch>
        </p:blipFill>
        <p:spPr bwMode="auto">
          <a:xfrm>
            <a:off x="214313" y="4714875"/>
            <a:ext cx="2476500" cy="1857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p:cTn id="7" dur="1000" fill="hold"/>
                                        <p:tgtEl>
                                          <p:spTgt spid="45059">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505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505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44039"/>
                                        </p:tgtEl>
                                        <p:attrNameLst>
                                          <p:attrName>style.visibility</p:attrName>
                                        </p:attrNameLst>
                                      </p:cBhvr>
                                      <p:to>
                                        <p:strVal val="visible"/>
                                      </p:to>
                                    </p:set>
                                    <p:animEffect transition="in" filter="blinds(horizontal)">
                                      <p:cBhvr>
                                        <p:cTn id="14" dur="500"/>
                                        <p:tgtEl>
                                          <p:spTgt spid="44039"/>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45059">
                                            <p:txEl>
                                              <p:pRg st="1" end="1"/>
                                            </p:txEl>
                                          </p:spTgt>
                                        </p:tgtEl>
                                        <p:attrNameLst>
                                          <p:attrName>style.visibility</p:attrName>
                                        </p:attrNameLst>
                                      </p:cBhvr>
                                      <p:to>
                                        <p:strVal val="visible"/>
                                      </p:to>
                                    </p:set>
                                    <p:animEffect transition="in" filter="wheel(4)">
                                      <p:cBhvr>
                                        <p:cTn id="19" dur="2000"/>
                                        <p:tgtEl>
                                          <p:spTgt spid="45059">
                                            <p:txEl>
                                              <p:pRg st="1" end="1"/>
                                            </p:txEl>
                                          </p:spTgt>
                                        </p:tgtEl>
                                      </p:cBhvr>
                                    </p:animEffect>
                                  </p:childTnLst>
                                </p:cTn>
                              </p:par>
                              <p:par>
                                <p:cTn id="20" presetID="21" presetClass="entr" presetSubtype="4" fill="hold" nodeType="withEffect">
                                  <p:stCondLst>
                                    <p:cond delay="0"/>
                                  </p:stCondLst>
                                  <p:childTnLst>
                                    <p:set>
                                      <p:cBhvr>
                                        <p:cTn id="21" dur="1" fill="hold">
                                          <p:stCondLst>
                                            <p:cond delay="0"/>
                                          </p:stCondLst>
                                        </p:cTn>
                                        <p:tgtEl>
                                          <p:spTgt spid="45059">
                                            <p:txEl>
                                              <p:pRg st="2" end="2"/>
                                            </p:txEl>
                                          </p:spTgt>
                                        </p:tgtEl>
                                        <p:attrNameLst>
                                          <p:attrName>style.visibility</p:attrName>
                                        </p:attrNameLst>
                                      </p:cBhvr>
                                      <p:to>
                                        <p:strVal val="visible"/>
                                      </p:to>
                                    </p:set>
                                    <p:animEffect transition="in" filter="wheel(4)">
                                      <p:cBhvr>
                                        <p:cTn id="22" dur="2000"/>
                                        <p:tgtEl>
                                          <p:spTgt spid="4505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4040"/>
                                        </p:tgtEl>
                                        <p:attrNameLst>
                                          <p:attrName>style.visibility</p:attrName>
                                        </p:attrNameLst>
                                      </p:cBhvr>
                                      <p:to>
                                        <p:strVal val="visible"/>
                                      </p:to>
                                    </p:set>
                                    <p:animEffect transition="in" filter="checkerboard(across)">
                                      <p:cBhvr>
                                        <p:cTn id="27" dur="500"/>
                                        <p:tgtEl>
                                          <p:spTgt spid="44040"/>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45059">
                                            <p:txEl>
                                              <p:pRg st="3" end="3"/>
                                            </p:txEl>
                                          </p:spTgt>
                                        </p:tgtEl>
                                        <p:attrNameLst>
                                          <p:attrName>style.visibility</p:attrName>
                                        </p:attrNameLst>
                                      </p:cBhvr>
                                      <p:to>
                                        <p:strVal val="visible"/>
                                      </p:to>
                                    </p:set>
                                    <p:animEffect transition="in" filter="wheel(4)">
                                      <p:cBhvr>
                                        <p:cTn id="32" dur="2000"/>
                                        <p:tgtEl>
                                          <p:spTgt spid="4505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45059">
                                            <p:txEl>
                                              <p:pRg st="4" end="4"/>
                                            </p:txEl>
                                          </p:spTgt>
                                        </p:tgtEl>
                                        <p:attrNameLst>
                                          <p:attrName>style.visibility</p:attrName>
                                        </p:attrNameLst>
                                      </p:cBhvr>
                                      <p:to>
                                        <p:strVal val="visible"/>
                                      </p:to>
                                    </p:set>
                                    <p:animEffect transition="in" filter="wheel(4)">
                                      <p:cBhvr>
                                        <p:cTn id="37" dur="2000"/>
                                        <p:tgtEl>
                                          <p:spTgt spid="450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642918"/>
            <a:ext cx="5429288" cy="1500198"/>
          </a:xfrm>
        </p:spPr>
        <p:txBody>
          <a:bodyPr/>
          <a:lstStyle/>
          <a:p>
            <a:pPr eaLnBrk="1" fontAlgn="auto" hangingPunct="1">
              <a:spcAft>
                <a:spcPts val="0"/>
              </a:spcAft>
              <a:defRPr/>
            </a:pPr>
            <a:r>
              <a:rPr lang="ru-RU" i="1" u="sng" dirty="0" smtClean="0">
                <a:solidFill>
                  <a:srgbClr val="C00000"/>
                </a:solidFill>
              </a:rPr>
              <a:t>Первый тур.</a:t>
            </a:r>
            <a:r>
              <a:rPr lang="ru-RU" i="1" u="sng" dirty="0" smtClean="0"/>
              <a:t>    </a:t>
            </a:r>
            <a:endParaRPr lang="ru-RU" dirty="0"/>
          </a:p>
        </p:txBody>
      </p:sp>
      <p:sp>
        <p:nvSpPr>
          <p:cNvPr id="3" name="Подзаголовок 2"/>
          <p:cNvSpPr>
            <a:spLocks noGrp="1"/>
          </p:cNvSpPr>
          <p:nvPr>
            <p:ph type="subTitle" idx="1"/>
          </p:nvPr>
        </p:nvSpPr>
        <p:spPr>
          <a:xfrm>
            <a:off x="533400" y="2786063"/>
            <a:ext cx="7854950" cy="3500437"/>
          </a:xfrm>
        </p:spPr>
        <p:txBody>
          <a:bodyPr/>
          <a:lstStyle/>
          <a:p>
            <a:pPr marR="0" algn="ctr" eaLnBrk="1" hangingPunct="1"/>
            <a:r>
              <a:rPr lang="ru-RU" sz="6000" b="1" smtClean="0">
                <a:solidFill>
                  <a:srgbClr val="75005F"/>
                </a:solidFill>
                <a:latin typeface="Beresta" pitchFamily="2" charset="0"/>
              </a:rPr>
              <a:t>ЦЕЛЕБНЫЕ ДЕРЕВЬЯ И КУСТАРНИКИ.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linds(horizont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214290"/>
            <a:ext cx="7851775" cy="2843234"/>
          </a:xfrm>
        </p:spPr>
        <p:txBody>
          <a:bodyPr>
            <a:noAutofit/>
          </a:bodyPr>
          <a:lstStyle/>
          <a:p>
            <a:pPr algn="ctr" eaLnBrk="1" fontAlgn="auto" hangingPunct="1">
              <a:spcAft>
                <a:spcPts val="0"/>
              </a:spcAft>
              <a:defRPr/>
            </a:pPr>
            <a:r>
              <a:rPr lang="ru-RU" sz="2800" dirty="0" smtClean="0">
                <a:solidFill>
                  <a:srgbClr val="C00000"/>
                </a:solidFill>
                <a:latin typeface="Comic Sans MS" pitchFamily="66" charset="0"/>
              </a:rPr>
              <a:t> 3. Это невысокое, как, трава растение, но травой его назвать все же нельзя. Стебли его живут несколько лет. Растение сбрасывает на зиму свою пожелтевшую листву. Веточки зимуют с почками. Что это за кустарничек?</a:t>
            </a:r>
            <a:endParaRPr lang="ru-RU" sz="2800" dirty="0">
              <a:solidFill>
                <a:srgbClr val="C00000"/>
              </a:solidFill>
              <a:latin typeface="Comic Sans MS" pitchFamily="66" charset="0"/>
            </a:endParaRPr>
          </a:p>
        </p:txBody>
      </p:sp>
      <p:sp>
        <p:nvSpPr>
          <p:cNvPr id="46083" name="Подзаголовок 2"/>
          <p:cNvSpPr>
            <a:spLocks noGrp="1"/>
          </p:cNvSpPr>
          <p:nvPr>
            <p:ph type="subTitle" idx="1"/>
          </p:nvPr>
        </p:nvSpPr>
        <p:spPr>
          <a:xfrm>
            <a:off x="533400" y="3228975"/>
            <a:ext cx="7854950" cy="3200400"/>
          </a:xfrm>
        </p:spPr>
        <p:txBody>
          <a:bodyPr/>
          <a:lstStyle/>
          <a:p>
            <a:pPr marR="0" eaLnBrk="1" hangingPunct="1"/>
            <a:endParaRPr lang="ru-RU" sz="3600" b="1" smtClean="0"/>
          </a:p>
          <a:p>
            <a:pPr marR="0" algn="ctr" eaLnBrk="1" hangingPunct="1"/>
            <a:r>
              <a:rPr lang="ru-RU" sz="3600" b="1" smtClean="0">
                <a:solidFill>
                  <a:srgbClr val="E3F7FF"/>
                </a:solidFill>
              </a:rPr>
              <a:t>А.</a:t>
            </a:r>
            <a:r>
              <a:rPr lang="ru-RU" sz="3600" b="1" smtClean="0"/>
              <a:t> </a:t>
            </a:r>
            <a:r>
              <a:rPr lang="ru-RU" sz="3600" b="1" smtClean="0">
                <a:solidFill>
                  <a:srgbClr val="002060"/>
                </a:solidFill>
              </a:rPr>
              <a:t>Брусника </a:t>
            </a:r>
            <a:r>
              <a:rPr lang="ru-RU" sz="3600" b="1" smtClean="0"/>
              <a:t>   </a:t>
            </a:r>
          </a:p>
          <a:p>
            <a:pPr marR="0" algn="ctr" eaLnBrk="1" hangingPunct="1"/>
            <a:r>
              <a:rPr lang="ru-RU" sz="3600" b="1" smtClean="0"/>
              <a:t> </a:t>
            </a:r>
            <a:r>
              <a:rPr lang="ru-RU" sz="3600" b="1" smtClean="0">
                <a:solidFill>
                  <a:srgbClr val="E3F7FF"/>
                </a:solidFill>
              </a:rPr>
              <a:t> В.</a:t>
            </a:r>
            <a:r>
              <a:rPr lang="ru-RU" sz="3600" b="1" smtClean="0"/>
              <a:t> </a:t>
            </a:r>
            <a:r>
              <a:rPr lang="ru-RU" sz="3600" b="1" smtClean="0">
                <a:solidFill>
                  <a:srgbClr val="002060"/>
                </a:solidFill>
              </a:rPr>
              <a:t>Голубика</a:t>
            </a:r>
          </a:p>
          <a:p>
            <a:pPr marR="0" algn="ctr" eaLnBrk="1" hangingPunct="1"/>
            <a:r>
              <a:rPr lang="ru-RU" sz="3600" b="1" smtClean="0">
                <a:solidFill>
                  <a:srgbClr val="E3F7FF"/>
                </a:solidFill>
              </a:rPr>
              <a:t>С.</a:t>
            </a:r>
            <a:r>
              <a:rPr lang="ru-RU" sz="3600" b="1" smtClean="0"/>
              <a:t> </a:t>
            </a:r>
            <a:r>
              <a:rPr lang="ru-RU" sz="3600" b="1" smtClean="0">
                <a:solidFill>
                  <a:srgbClr val="002060"/>
                </a:solidFill>
              </a:rPr>
              <a:t>Черника</a:t>
            </a:r>
            <a:r>
              <a:rPr lang="ru-RU" sz="3600" b="1" smtClean="0"/>
              <a:t>      </a:t>
            </a:r>
          </a:p>
          <a:p>
            <a:pPr marR="0" algn="ctr" eaLnBrk="1" hangingPunct="1"/>
            <a:r>
              <a:rPr lang="ru-RU" sz="3600" b="1" smtClean="0"/>
              <a:t> </a:t>
            </a:r>
            <a:r>
              <a:rPr lang="ru-RU" sz="3600" b="1" smtClean="0">
                <a:solidFill>
                  <a:srgbClr val="E3F7FF"/>
                </a:solidFill>
              </a:rPr>
              <a:t>Д. </a:t>
            </a:r>
            <a:r>
              <a:rPr lang="ru-RU" sz="3600" b="1" smtClean="0">
                <a:solidFill>
                  <a:srgbClr val="002060"/>
                </a:solidFill>
              </a:rPr>
              <a:t>Костяника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46083">
                                            <p:txEl>
                                              <p:pRg st="1" end="1"/>
                                            </p:txEl>
                                          </p:spTgt>
                                        </p:tgtEl>
                                        <p:attrNameLst>
                                          <p:attrName>style.visibility</p:attrName>
                                        </p:attrNameLst>
                                      </p:cBhvr>
                                      <p:to>
                                        <p:strVal val="visible"/>
                                      </p:to>
                                    </p:set>
                                    <p:anim calcmode="discrete" valueType="clr">
                                      <p:cBhvr override="childStyle">
                                        <p:cTn id="12" dur="80"/>
                                        <p:tgtEl>
                                          <p:spTgt spid="4608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6083">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46083">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46083">
                                            <p:txEl>
                                              <p:pRg st="2" end="2"/>
                                            </p:txEl>
                                          </p:spTgt>
                                        </p:tgtEl>
                                        <p:attrNameLst>
                                          <p:attrName>style.visibility</p:attrName>
                                        </p:attrNameLst>
                                      </p:cBhvr>
                                      <p:to>
                                        <p:strVal val="visible"/>
                                      </p:to>
                                    </p:set>
                                    <p:anim calcmode="discrete" valueType="clr">
                                      <p:cBhvr override="childStyle">
                                        <p:cTn id="19" dur="80"/>
                                        <p:tgtEl>
                                          <p:spTgt spid="4608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6083">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46083">
                                            <p:txEl>
                                              <p:pRg st="2" end="2"/>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46083">
                                            <p:txEl>
                                              <p:pRg st="3" end="3"/>
                                            </p:txEl>
                                          </p:spTgt>
                                        </p:tgtEl>
                                        <p:attrNameLst>
                                          <p:attrName>style.visibility</p:attrName>
                                        </p:attrNameLst>
                                      </p:cBhvr>
                                      <p:to>
                                        <p:strVal val="visible"/>
                                      </p:to>
                                    </p:set>
                                    <p:anim calcmode="discrete" valueType="clr">
                                      <p:cBhvr override="childStyle">
                                        <p:cTn id="26" dur="80"/>
                                        <p:tgtEl>
                                          <p:spTgt spid="4608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46083">
                                            <p:txEl>
                                              <p:pRg st="3" end="3"/>
                                            </p:txEl>
                                          </p:spTgt>
                                        </p:tgtEl>
                                        <p:attrNameLst>
                                          <p:attrName>fillcolor</p:attrName>
                                        </p:attrNameLst>
                                      </p:cBhvr>
                                      <p:tavLst>
                                        <p:tav tm="0">
                                          <p:val>
                                            <p:clrVal>
                                              <a:schemeClr val="accent2"/>
                                            </p:clrVal>
                                          </p:val>
                                        </p:tav>
                                        <p:tav tm="50000">
                                          <p:val>
                                            <p:clrVal>
                                              <a:schemeClr val="hlink"/>
                                            </p:clrVal>
                                          </p:val>
                                        </p:tav>
                                      </p:tavLst>
                                    </p:anim>
                                    <p:set>
                                      <p:cBhvr>
                                        <p:cTn id="28" dur="80"/>
                                        <p:tgtEl>
                                          <p:spTgt spid="46083">
                                            <p:txEl>
                                              <p:pRg st="3" end="3"/>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46083">
                                            <p:txEl>
                                              <p:pRg st="4" end="4"/>
                                            </p:txEl>
                                          </p:spTgt>
                                        </p:tgtEl>
                                        <p:attrNameLst>
                                          <p:attrName>style.visibility</p:attrName>
                                        </p:attrNameLst>
                                      </p:cBhvr>
                                      <p:to>
                                        <p:strVal val="visible"/>
                                      </p:to>
                                    </p:set>
                                    <p:anim calcmode="discrete" valueType="clr">
                                      <p:cBhvr override="childStyle">
                                        <p:cTn id="33" dur="80"/>
                                        <p:tgtEl>
                                          <p:spTgt spid="4608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46083">
                                            <p:txEl>
                                              <p:pRg st="4" end="4"/>
                                            </p:txEl>
                                          </p:spTgt>
                                        </p:tgtEl>
                                        <p:attrNameLst>
                                          <p:attrName>fillcolor</p:attrName>
                                        </p:attrNameLst>
                                      </p:cBhvr>
                                      <p:tavLst>
                                        <p:tav tm="0">
                                          <p:val>
                                            <p:clrVal>
                                              <a:schemeClr val="accent2"/>
                                            </p:clrVal>
                                          </p:val>
                                        </p:tav>
                                        <p:tav tm="50000">
                                          <p:val>
                                            <p:clrVal>
                                              <a:schemeClr val="hlink"/>
                                            </p:clrVal>
                                          </p:val>
                                        </p:tav>
                                      </p:tavLst>
                                    </p:anim>
                                    <p:set>
                                      <p:cBhvr>
                                        <p:cTn id="35" dur="80"/>
                                        <p:tgtEl>
                                          <p:spTgt spid="46083">
                                            <p:txEl>
                                              <p:pRg st="4" end="4"/>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8" presetClass="emph" presetSubtype="0" fill="hold" nodeType="clickEffect">
                                  <p:stCondLst>
                                    <p:cond delay="0"/>
                                  </p:stCondLst>
                                  <p:iterate type="lt">
                                    <p:tmPct val="0"/>
                                  </p:iterate>
                                  <p:childTnLst>
                                    <p:animRot by="21600000">
                                      <p:cBhvr>
                                        <p:cTn id="39" dur="2000" fill="hold"/>
                                        <p:tgtEl>
                                          <p:spTgt spid="4608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Подзаголовок 2"/>
          <p:cNvSpPr>
            <a:spLocks noGrp="1"/>
          </p:cNvSpPr>
          <p:nvPr>
            <p:ph type="subTitle" idx="1"/>
          </p:nvPr>
        </p:nvSpPr>
        <p:spPr>
          <a:xfrm>
            <a:off x="214313" y="214313"/>
            <a:ext cx="4643437" cy="6429375"/>
          </a:xfrm>
        </p:spPr>
        <p:txBody>
          <a:bodyPr/>
          <a:lstStyle/>
          <a:p>
            <a:pPr marR="0" algn="ctr" eaLnBrk="1" hangingPunct="1">
              <a:defRPr/>
            </a:pPr>
            <a:r>
              <a:rPr lang="ru-RU" sz="3600" b="1" u="sng" dirty="0" smtClean="0">
                <a:solidFill>
                  <a:srgbClr val="011705"/>
                </a:solidFill>
              </a:rPr>
              <a:t>Черника</a:t>
            </a:r>
            <a:r>
              <a:rPr lang="ru-RU" dirty="0" smtClean="0"/>
              <a:t> </a:t>
            </a:r>
          </a:p>
          <a:p>
            <a:pPr marR="0" algn="ctr" eaLnBrk="1" hangingPunct="1">
              <a:defRPr/>
            </a:pPr>
            <a:r>
              <a:rPr lang="ru-RU" sz="2000" b="1" dirty="0" smtClean="0">
                <a:solidFill>
                  <a:schemeClr val="tx1">
                    <a:lumMod val="75000"/>
                  </a:schemeClr>
                </a:solidFill>
              </a:rPr>
              <a:t> В медицине используют  ягоды и листья черники. Высушенные ягоды черники принимают как вяжущее средство при острых и хронических воспалениях желудка, толстого и тонкого кишечника в виде настоев и киселей.</a:t>
            </a:r>
          </a:p>
          <a:p>
            <a:pPr marR="0" algn="ctr" eaLnBrk="1" hangingPunct="1">
              <a:defRPr/>
            </a:pPr>
            <a:r>
              <a:rPr lang="ru-RU" sz="2000" b="1" dirty="0" smtClean="0">
                <a:solidFill>
                  <a:schemeClr val="tx1">
                    <a:lumMod val="75000"/>
                  </a:schemeClr>
                </a:solidFill>
              </a:rPr>
              <a:t> Отвар из ягод и сок черники используют для полоскания при воспалении слизистых оболочек рта, десен, зева, гортани. </a:t>
            </a:r>
          </a:p>
          <a:p>
            <a:pPr marR="0" algn="ctr" eaLnBrk="1" hangingPunct="1">
              <a:defRPr/>
            </a:pPr>
            <a:r>
              <a:rPr lang="ru-RU" sz="2000" b="1" dirty="0" err="1" smtClean="0">
                <a:solidFill>
                  <a:schemeClr val="tx1">
                    <a:lumMod val="75000"/>
                  </a:schemeClr>
                </a:solidFill>
              </a:rPr>
              <a:t>Свежесваренные</a:t>
            </a:r>
            <a:r>
              <a:rPr lang="ru-RU" sz="2000" b="1" dirty="0" smtClean="0">
                <a:solidFill>
                  <a:schemeClr val="tx1">
                    <a:lumMod val="75000"/>
                  </a:schemeClr>
                </a:solidFill>
              </a:rPr>
              <a:t> ягоды в растертом виде применяют в виде компрессов и примочек для лечения ожогов, мокнущей экземы и других заболеваний кожи. При сахарном диабете пьют настой листьев черники.</a:t>
            </a:r>
            <a:r>
              <a:rPr lang="ru-RU" b="1" dirty="0" smtClean="0">
                <a:solidFill>
                  <a:schemeClr val="tx1">
                    <a:lumMod val="75000"/>
                  </a:schemeClr>
                </a:solidFill>
              </a:rPr>
              <a:t>                          </a:t>
            </a:r>
          </a:p>
        </p:txBody>
      </p:sp>
      <p:pic>
        <p:nvPicPr>
          <p:cNvPr id="47108" name="Picture 4" descr="6B8B48F"/>
          <p:cNvPicPr>
            <a:picLocks noChangeAspect="1" noChangeArrowheads="1"/>
          </p:cNvPicPr>
          <p:nvPr/>
        </p:nvPicPr>
        <p:blipFill>
          <a:blip r:embed="rId2" cstate="email">
            <a:lum bright="-40000" contrast="60000"/>
          </a:blip>
          <a:srcRect/>
          <a:stretch>
            <a:fillRect/>
          </a:stretch>
        </p:blipFill>
        <p:spPr bwMode="auto">
          <a:xfrm>
            <a:off x="5786438" y="214313"/>
            <a:ext cx="2500312" cy="3373437"/>
          </a:xfrm>
          <a:prstGeom prst="rect">
            <a:avLst/>
          </a:prstGeom>
          <a:noFill/>
          <a:ln w="9525">
            <a:noFill/>
            <a:miter lim="800000"/>
            <a:headEnd/>
            <a:tailEnd/>
          </a:ln>
        </p:spPr>
      </p:pic>
      <p:pic>
        <p:nvPicPr>
          <p:cNvPr id="47110" name="Picture 6" descr="P1030079"/>
          <p:cNvPicPr>
            <a:picLocks noChangeAspect="1" noChangeArrowheads="1"/>
          </p:cNvPicPr>
          <p:nvPr/>
        </p:nvPicPr>
        <p:blipFill>
          <a:blip r:embed="rId3" cstate="email"/>
          <a:srcRect/>
          <a:stretch>
            <a:fillRect/>
          </a:stretch>
        </p:blipFill>
        <p:spPr bwMode="auto">
          <a:xfrm>
            <a:off x="5286375" y="3937000"/>
            <a:ext cx="3586163" cy="271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p:cTn id="7" dur="1000" fill="hold"/>
                                        <p:tgtEl>
                                          <p:spTgt spid="4710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710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710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7107">
                                            <p:txEl>
                                              <p:pRg st="1" end="1"/>
                                            </p:txEl>
                                          </p:spTgt>
                                        </p:tgtEl>
                                        <p:attrNameLst>
                                          <p:attrName>style.visibility</p:attrName>
                                        </p:attrNameLst>
                                      </p:cBhvr>
                                      <p:to>
                                        <p:strVal val="visible"/>
                                      </p:to>
                                    </p:set>
                                    <p:animEffect transition="in" filter="randombar(horizontal)">
                                      <p:cBhvr>
                                        <p:cTn id="14" dur="500"/>
                                        <p:tgtEl>
                                          <p:spTgt spid="4710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47108"/>
                                        </p:tgtEl>
                                        <p:attrNameLst>
                                          <p:attrName>style.visibility</p:attrName>
                                        </p:attrNameLst>
                                      </p:cBhvr>
                                      <p:to>
                                        <p:strVal val="visible"/>
                                      </p:to>
                                    </p:set>
                                    <p:animEffect transition="in" filter="strips(downLeft)">
                                      <p:cBhvr>
                                        <p:cTn id="19" dur="500"/>
                                        <p:tgtEl>
                                          <p:spTgt spid="4710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7107">
                                            <p:txEl>
                                              <p:pRg st="2" end="2"/>
                                            </p:txEl>
                                          </p:spTgt>
                                        </p:tgtEl>
                                        <p:attrNameLst>
                                          <p:attrName>style.visibility</p:attrName>
                                        </p:attrNameLst>
                                      </p:cBhvr>
                                      <p:to>
                                        <p:strVal val="visible"/>
                                      </p:to>
                                    </p:set>
                                    <p:animEffect transition="in" filter="randombar(horizontal)">
                                      <p:cBhvr>
                                        <p:cTn id="24" dur="500"/>
                                        <p:tgtEl>
                                          <p:spTgt spid="4710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47110"/>
                                        </p:tgtEl>
                                        <p:attrNameLst>
                                          <p:attrName>style.visibility</p:attrName>
                                        </p:attrNameLst>
                                      </p:cBhvr>
                                      <p:to>
                                        <p:strVal val="visible"/>
                                      </p:to>
                                    </p:set>
                                    <p:animEffect transition="in" filter="wheel(4)">
                                      <p:cBhvr>
                                        <p:cTn id="29" dur="2000"/>
                                        <p:tgtEl>
                                          <p:spTgt spid="47110"/>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47107">
                                            <p:txEl>
                                              <p:pRg st="3" end="3"/>
                                            </p:txEl>
                                          </p:spTgt>
                                        </p:tgtEl>
                                        <p:attrNameLst>
                                          <p:attrName>style.visibility</p:attrName>
                                        </p:attrNameLst>
                                      </p:cBhvr>
                                      <p:to>
                                        <p:strVal val="visible"/>
                                      </p:to>
                                    </p:set>
                                    <p:animEffect transition="in" filter="randombar(horizontal)">
                                      <p:cBhvr>
                                        <p:cTn id="34" dur="500"/>
                                        <p:tgtEl>
                                          <p:spTgt spid="471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357166"/>
            <a:ext cx="8643998" cy="1828800"/>
          </a:xfrm>
        </p:spPr>
        <p:txBody>
          <a:bodyPr/>
          <a:lstStyle/>
          <a:p>
            <a:pPr algn="ctr" eaLnBrk="1" fontAlgn="auto" hangingPunct="1">
              <a:spcAft>
                <a:spcPts val="0"/>
              </a:spcAft>
              <a:defRPr/>
            </a:pPr>
            <a:r>
              <a:rPr lang="ru-RU" sz="3600" dirty="0" smtClean="0">
                <a:solidFill>
                  <a:srgbClr val="C00000"/>
                </a:solidFill>
                <a:latin typeface="Comic Sans MS" pitchFamily="66" charset="0"/>
              </a:rPr>
              <a:t> 4. Эту ягоду в народе называют пьяникой, дурникой. Назовите эту ягоду.</a:t>
            </a:r>
            <a:endParaRPr lang="ru-RU" sz="3600" dirty="0">
              <a:solidFill>
                <a:srgbClr val="C00000"/>
              </a:solidFill>
              <a:latin typeface="Comic Sans MS" pitchFamily="66" charset="0"/>
            </a:endParaRPr>
          </a:p>
        </p:txBody>
      </p:sp>
      <p:sp>
        <p:nvSpPr>
          <p:cNvPr id="48131" name="Подзаголовок 2"/>
          <p:cNvSpPr>
            <a:spLocks noGrp="1"/>
          </p:cNvSpPr>
          <p:nvPr>
            <p:ph type="subTitle" idx="1"/>
          </p:nvPr>
        </p:nvSpPr>
        <p:spPr>
          <a:xfrm>
            <a:off x="533400" y="2286000"/>
            <a:ext cx="7854950" cy="4071938"/>
          </a:xfrm>
        </p:spPr>
        <p:txBody>
          <a:bodyPr/>
          <a:lstStyle/>
          <a:p>
            <a:pPr marR="0" eaLnBrk="1" hangingPunct="1"/>
            <a:endParaRPr lang="ru-RU" smtClean="0"/>
          </a:p>
          <a:p>
            <a:pPr marR="0" algn="ctr" eaLnBrk="1" hangingPunct="1"/>
            <a:r>
              <a:rPr lang="ru-RU" sz="3600" b="1" smtClean="0">
                <a:solidFill>
                  <a:srgbClr val="E3F7FF"/>
                </a:solidFill>
              </a:rPr>
              <a:t>А. </a:t>
            </a:r>
            <a:r>
              <a:rPr lang="ru-RU" sz="3600" b="1" smtClean="0">
                <a:solidFill>
                  <a:srgbClr val="002060"/>
                </a:solidFill>
              </a:rPr>
              <a:t>Малина   </a:t>
            </a:r>
          </a:p>
          <a:p>
            <a:pPr marR="0" algn="ctr" eaLnBrk="1" hangingPunct="1"/>
            <a:r>
              <a:rPr lang="ru-RU" sz="3600" b="1" smtClean="0"/>
              <a:t>    </a:t>
            </a:r>
            <a:r>
              <a:rPr lang="ru-RU" sz="3600" b="1" smtClean="0">
                <a:solidFill>
                  <a:srgbClr val="E3F7FF"/>
                </a:solidFill>
              </a:rPr>
              <a:t> В. </a:t>
            </a:r>
            <a:r>
              <a:rPr lang="ru-RU" sz="3600" b="1" smtClean="0">
                <a:solidFill>
                  <a:srgbClr val="002060"/>
                </a:solidFill>
              </a:rPr>
              <a:t>Смородина</a:t>
            </a:r>
          </a:p>
          <a:p>
            <a:pPr marR="0" algn="ctr" eaLnBrk="1" hangingPunct="1"/>
            <a:r>
              <a:rPr lang="ru-RU" sz="3600" b="1" smtClean="0">
                <a:solidFill>
                  <a:srgbClr val="E3F7FF"/>
                </a:solidFill>
              </a:rPr>
              <a:t>С. </a:t>
            </a:r>
            <a:r>
              <a:rPr lang="ru-RU" sz="3600" b="1" smtClean="0">
                <a:solidFill>
                  <a:srgbClr val="002060"/>
                </a:solidFill>
              </a:rPr>
              <a:t>Голубика </a:t>
            </a:r>
            <a:r>
              <a:rPr lang="ru-RU" sz="3600" b="1" smtClean="0"/>
              <a:t>  </a:t>
            </a:r>
          </a:p>
          <a:p>
            <a:pPr marR="0" algn="ctr" eaLnBrk="1" hangingPunct="1"/>
            <a:r>
              <a:rPr lang="ru-RU" sz="3600" b="1" smtClean="0">
                <a:solidFill>
                  <a:srgbClr val="E3F7FF"/>
                </a:solidFill>
              </a:rPr>
              <a:t>  Д. </a:t>
            </a:r>
            <a:r>
              <a:rPr lang="ru-RU" sz="3600" b="1" smtClean="0">
                <a:solidFill>
                  <a:srgbClr val="002060"/>
                </a:solidFill>
              </a:rPr>
              <a:t>Рябина</a:t>
            </a:r>
          </a:p>
          <a:p>
            <a:pPr marR="0" eaLnBrk="1" hangingPunct="1"/>
            <a:endParaRPr lang="ru-RU"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48131">
                                            <p:txEl>
                                              <p:pRg st="1" end="1"/>
                                            </p:txEl>
                                          </p:spTgt>
                                        </p:tgtEl>
                                        <p:attrNameLst>
                                          <p:attrName>style.visibility</p:attrName>
                                        </p:attrNameLst>
                                      </p:cBhvr>
                                      <p:to>
                                        <p:strVal val="visible"/>
                                      </p:to>
                                    </p:set>
                                    <p:anim calcmode="discrete" valueType="clr">
                                      <p:cBhvr override="childStyle">
                                        <p:cTn id="12" dur="80"/>
                                        <p:tgtEl>
                                          <p:spTgt spid="4813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8131">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48131">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48131">
                                            <p:txEl>
                                              <p:pRg st="2" end="2"/>
                                            </p:txEl>
                                          </p:spTgt>
                                        </p:tgtEl>
                                        <p:attrNameLst>
                                          <p:attrName>style.visibility</p:attrName>
                                        </p:attrNameLst>
                                      </p:cBhvr>
                                      <p:to>
                                        <p:strVal val="visible"/>
                                      </p:to>
                                    </p:set>
                                    <p:anim calcmode="discrete" valueType="clr">
                                      <p:cBhvr override="childStyle">
                                        <p:cTn id="19" dur="80"/>
                                        <p:tgtEl>
                                          <p:spTgt spid="4813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8131">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48131">
                                            <p:txEl>
                                              <p:pRg st="2" end="2"/>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48131">
                                            <p:txEl>
                                              <p:pRg st="3" end="3"/>
                                            </p:txEl>
                                          </p:spTgt>
                                        </p:tgtEl>
                                        <p:attrNameLst>
                                          <p:attrName>style.visibility</p:attrName>
                                        </p:attrNameLst>
                                      </p:cBhvr>
                                      <p:to>
                                        <p:strVal val="visible"/>
                                      </p:to>
                                    </p:set>
                                    <p:anim calcmode="discrete" valueType="clr">
                                      <p:cBhvr override="childStyle">
                                        <p:cTn id="26" dur="80"/>
                                        <p:tgtEl>
                                          <p:spTgt spid="4813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48131">
                                            <p:txEl>
                                              <p:pRg st="3" end="3"/>
                                            </p:txEl>
                                          </p:spTgt>
                                        </p:tgtEl>
                                        <p:attrNameLst>
                                          <p:attrName>fillcolor</p:attrName>
                                        </p:attrNameLst>
                                      </p:cBhvr>
                                      <p:tavLst>
                                        <p:tav tm="0">
                                          <p:val>
                                            <p:clrVal>
                                              <a:schemeClr val="accent2"/>
                                            </p:clrVal>
                                          </p:val>
                                        </p:tav>
                                        <p:tav tm="50000">
                                          <p:val>
                                            <p:clrVal>
                                              <a:schemeClr val="hlink"/>
                                            </p:clrVal>
                                          </p:val>
                                        </p:tav>
                                      </p:tavLst>
                                    </p:anim>
                                    <p:set>
                                      <p:cBhvr>
                                        <p:cTn id="28" dur="80"/>
                                        <p:tgtEl>
                                          <p:spTgt spid="48131">
                                            <p:txEl>
                                              <p:pRg st="3" end="3"/>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48131">
                                            <p:txEl>
                                              <p:pRg st="4" end="4"/>
                                            </p:txEl>
                                          </p:spTgt>
                                        </p:tgtEl>
                                        <p:attrNameLst>
                                          <p:attrName>style.visibility</p:attrName>
                                        </p:attrNameLst>
                                      </p:cBhvr>
                                      <p:to>
                                        <p:strVal val="visible"/>
                                      </p:to>
                                    </p:set>
                                    <p:anim calcmode="discrete" valueType="clr">
                                      <p:cBhvr override="childStyle">
                                        <p:cTn id="33" dur="80"/>
                                        <p:tgtEl>
                                          <p:spTgt spid="48131">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48131">
                                            <p:txEl>
                                              <p:pRg st="4" end="4"/>
                                            </p:txEl>
                                          </p:spTgt>
                                        </p:tgtEl>
                                        <p:attrNameLst>
                                          <p:attrName>fillcolor</p:attrName>
                                        </p:attrNameLst>
                                      </p:cBhvr>
                                      <p:tavLst>
                                        <p:tav tm="0">
                                          <p:val>
                                            <p:clrVal>
                                              <a:schemeClr val="accent2"/>
                                            </p:clrVal>
                                          </p:val>
                                        </p:tav>
                                        <p:tav tm="50000">
                                          <p:val>
                                            <p:clrVal>
                                              <a:schemeClr val="hlink"/>
                                            </p:clrVal>
                                          </p:val>
                                        </p:tav>
                                      </p:tavLst>
                                    </p:anim>
                                    <p:set>
                                      <p:cBhvr>
                                        <p:cTn id="35" dur="80"/>
                                        <p:tgtEl>
                                          <p:spTgt spid="48131">
                                            <p:txEl>
                                              <p:pRg st="4" end="4"/>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8" presetClass="emph" presetSubtype="0" fill="hold" nodeType="clickEffect">
                                  <p:stCondLst>
                                    <p:cond delay="0"/>
                                  </p:stCondLst>
                                  <p:iterate type="lt">
                                    <p:tmPct val="0"/>
                                  </p:iterate>
                                  <p:childTnLst>
                                    <p:animRot by="21600000">
                                      <p:cBhvr>
                                        <p:cTn id="39" dur="2000" fill="hold"/>
                                        <p:tgtEl>
                                          <p:spTgt spid="48131">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Подзаголовок 2"/>
          <p:cNvSpPr>
            <a:spLocks noGrp="1"/>
          </p:cNvSpPr>
          <p:nvPr>
            <p:ph type="subTitle" idx="1"/>
          </p:nvPr>
        </p:nvSpPr>
        <p:spPr>
          <a:xfrm>
            <a:off x="214313" y="214313"/>
            <a:ext cx="8643937" cy="2714625"/>
          </a:xfrm>
        </p:spPr>
        <p:txBody>
          <a:bodyPr/>
          <a:lstStyle/>
          <a:p>
            <a:pPr marR="0" algn="ctr" eaLnBrk="1" hangingPunct="1">
              <a:defRPr/>
            </a:pPr>
            <a:r>
              <a:rPr lang="ru-RU" sz="3600" b="1" u="sng" dirty="0" smtClean="0">
                <a:solidFill>
                  <a:srgbClr val="002060"/>
                </a:solidFill>
              </a:rPr>
              <a:t>Голубика</a:t>
            </a:r>
            <a:r>
              <a:rPr lang="ru-RU" dirty="0" smtClean="0">
                <a:solidFill>
                  <a:schemeClr val="tx1">
                    <a:lumMod val="75000"/>
                  </a:schemeClr>
                </a:solidFill>
              </a:rPr>
              <a:t> </a:t>
            </a:r>
          </a:p>
          <a:p>
            <a:pPr marR="0" algn="ctr" eaLnBrk="1" hangingPunct="1">
              <a:defRPr/>
            </a:pPr>
            <a:r>
              <a:rPr lang="ru-RU" b="1" dirty="0" smtClean="0">
                <a:solidFill>
                  <a:schemeClr val="tx1">
                    <a:lumMod val="75000"/>
                  </a:schemeClr>
                </a:solidFill>
              </a:rPr>
              <a:t>В ягодах голубики содержится витамин С, другие необходимые для организма человека вещества.  </a:t>
            </a:r>
          </a:p>
          <a:p>
            <a:pPr marR="0" algn="ctr" eaLnBrk="1" hangingPunct="1">
              <a:defRPr/>
            </a:pPr>
            <a:r>
              <a:rPr lang="ru-RU" b="1" dirty="0" smtClean="0">
                <a:solidFill>
                  <a:schemeClr val="tx1">
                    <a:lumMod val="75000"/>
                  </a:schemeClr>
                </a:solidFill>
              </a:rPr>
              <a:t>Сок  из свежих ягод хорошо утоляет жажду, придает человеку силу. Голубичный напиток целителен для многих больных.</a:t>
            </a:r>
          </a:p>
          <a:p>
            <a:pPr marR="0" algn="ctr" eaLnBrk="1" hangingPunct="1">
              <a:defRPr/>
            </a:pPr>
            <a:endParaRPr lang="ru-RU" dirty="0" smtClean="0"/>
          </a:p>
        </p:txBody>
      </p:sp>
      <p:pic>
        <p:nvPicPr>
          <p:cNvPr id="49157" name="Picture 5" descr="сНежные узоры 003"/>
          <p:cNvPicPr>
            <a:picLocks noChangeAspect="1" noChangeArrowheads="1"/>
          </p:cNvPicPr>
          <p:nvPr/>
        </p:nvPicPr>
        <p:blipFill>
          <a:blip r:embed="rId2" cstate="email">
            <a:lum contrast="40000"/>
          </a:blip>
          <a:srcRect/>
          <a:stretch>
            <a:fillRect/>
          </a:stretch>
        </p:blipFill>
        <p:spPr bwMode="auto">
          <a:xfrm>
            <a:off x="4714875" y="3214688"/>
            <a:ext cx="4143375" cy="3355975"/>
          </a:xfrm>
          <a:prstGeom prst="rect">
            <a:avLst/>
          </a:prstGeom>
          <a:noFill/>
          <a:ln w="9525">
            <a:noFill/>
            <a:miter lim="800000"/>
            <a:headEnd/>
            <a:tailEnd/>
          </a:ln>
        </p:spPr>
      </p:pic>
      <p:pic>
        <p:nvPicPr>
          <p:cNvPr id="48134" name="Picture 6" descr="i?id=52919220&amp;tov=0"/>
          <p:cNvPicPr>
            <a:picLocks noChangeAspect="1" noChangeArrowheads="1"/>
          </p:cNvPicPr>
          <p:nvPr/>
        </p:nvPicPr>
        <p:blipFill>
          <a:blip r:embed="rId3" cstate="email"/>
          <a:srcRect/>
          <a:stretch>
            <a:fillRect/>
          </a:stretch>
        </p:blipFill>
        <p:spPr bwMode="auto">
          <a:xfrm>
            <a:off x="357188" y="3571875"/>
            <a:ext cx="2870200" cy="2143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p:cTn id="7" dur="1000" fill="hold"/>
                                        <p:tgtEl>
                                          <p:spTgt spid="4915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915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915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48134"/>
                                        </p:tgtEl>
                                        <p:attrNameLst>
                                          <p:attrName>style.visibility</p:attrName>
                                        </p:attrNameLst>
                                      </p:cBhvr>
                                      <p:to>
                                        <p:strVal val="visible"/>
                                      </p:to>
                                    </p:set>
                                    <p:animEffect transition="in" filter="blinds(horizontal)">
                                      <p:cBhvr>
                                        <p:cTn id="14" dur="500"/>
                                        <p:tgtEl>
                                          <p:spTgt spid="4813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49155">
                                            <p:txEl>
                                              <p:pRg st="1" end="1"/>
                                            </p:txEl>
                                          </p:spTgt>
                                        </p:tgtEl>
                                        <p:attrNameLst>
                                          <p:attrName>style.visibility</p:attrName>
                                        </p:attrNameLst>
                                      </p:cBhvr>
                                      <p:to>
                                        <p:strVal val="visible"/>
                                      </p:to>
                                    </p:set>
                                    <p:animEffect transition="in" filter="wheel(4)">
                                      <p:cBhvr>
                                        <p:cTn id="19" dur="2000"/>
                                        <p:tgtEl>
                                          <p:spTgt spid="4915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49157"/>
                                        </p:tgtEl>
                                        <p:attrNameLst>
                                          <p:attrName>style.visibility</p:attrName>
                                        </p:attrNameLst>
                                      </p:cBhvr>
                                      <p:to>
                                        <p:strVal val="visible"/>
                                      </p:to>
                                    </p:set>
                                    <p:animEffect transition="in" filter="checkerboard(across)">
                                      <p:cBhvr>
                                        <p:cTn id="24" dur="500"/>
                                        <p:tgtEl>
                                          <p:spTgt spid="49157"/>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49155">
                                            <p:txEl>
                                              <p:pRg st="2" end="2"/>
                                            </p:txEl>
                                          </p:spTgt>
                                        </p:tgtEl>
                                        <p:attrNameLst>
                                          <p:attrName>style.visibility</p:attrName>
                                        </p:attrNameLst>
                                      </p:cBhvr>
                                      <p:to>
                                        <p:strVal val="visible"/>
                                      </p:to>
                                    </p:set>
                                    <p:animEffect transition="in" filter="wheel(4)">
                                      <p:cBhvr>
                                        <p:cTn id="29" dur="2000"/>
                                        <p:tgtEl>
                                          <p:spTgt spid="491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357166"/>
            <a:ext cx="7851775" cy="2400304"/>
          </a:xfrm>
        </p:spPr>
        <p:txBody>
          <a:bodyPr>
            <a:noAutofit/>
          </a:bodyPr>
          <a:lstStyle/>
          <a:p>
            <a:pPr eaLnBrk="1" fontAlgn="auto" hangingPunct="1">
              <a:spcAft>
                <a:spcPts val="0"/>
              </a:spcAft>
              <a:defRPr/>
            </a:pPr>
            <a:r>
              <a:rPr lang="ru-RU" sz="2400" dirty="0" smtClean="0">
                <a:solidFill>
                  <a:srgbClr val="C00000"/>
                </a:solidFill>
                <a:latin typeface="Comic Sans MS" pitchFamily="66" charset="0"/>
              </a:rPr>
              <a:t> 5. Цветки этой ягоды очень красивы, по виду напоминают цветки ландыша: небольшие </a:t>
            </a:r>
            <a:r>
              <a:rPr lang="ru-RU" sz="2400" dirty="0" err="1" smtClean="0">
                <a:solidFill>
                  <a:srgbClr val="C00000"/>
                </a:solidFill>
                <a:latin typeface="Comic Sans MS" pitchFamily="66" charset="0"/>
              </a:rPr>
              <a:t>колокольца</a:t>
            </a:r>
            <a:r>
              <a:rPr lang="ru-RU" sz="2400" dirty="0" smtClean="0">
                <a:solidFill>
                  <a:srgbClr val="C00000"/>
                </a:solidFill>
                <a:latin typeface="Comic Sans MS" pitchFamily="66" charset="0"/>
              </a:rPr>
              <a:t>, </a:t>
            </a:r>
            <a:r>
              <a:rPr lang="ru-RU" sz="2400" dirty="0" err="1" smtClean="0">
                <a:solidFill>
                  <a:srgbClr val="C00000"/>
                </a:solidFill>
                <a:latin typeface="Comic Sans MS" pitchFamily="66" charset="0"/>
              </a:rPr>
              <a:t>бело-розовые</a:t>
            </a:r>
            <a:r>
              <a:rPr lang="ru-RU" sz="2400" dirty="0" smtClean="0">
                <a:solidFill>
                  <a:srgbClr val="C00000"/>
                </a:solidFill>
                <a:latin typeface="Comic Sans MS" pitchFamily="66" charset="0"/>
              </a:rPr>
              <a:t>, словно фарфоровые, и очень изящные. Они расположены на верхушках перезимовавших стеблей и свисают вниз по несколько штук на коротком побеге. Что за ягода?</a:t>
            </a:r>
            <a:endParaRPr lang="ru-RU" sz="2400" dirty="0">
              <a:solidFill>
                <a:srgbClr val="C00000"/>
              </a:solidFill>
              <a:latin typeface="Comic Sans MS" pitchFamily="66" charset="0"/>
            </a:endParaRPr>
          </a:p>
        </p:txBody>
      </p:sp>
      <p:sp>
        <p:nvSpPr>
          <p:cNvPr id="50179" name="Подзаголовок 2"/>
          <p:cNvSpPr>
            <a:spLocks noGrp="1"/>
          </p:cNvSpPr>
          <p:nvPr>
            <p:ph type="subTitle" idx="1"/>
          </p:nvPr>
        </p:nvSpPr>
        <p:spPr>
          <a:xfrm>
            <a:off x="533400" y="2928938"/>
            <a:ext cx="7854950" cy="3571875"/>
          </a:xfrm>
        </p:spPr>
        <p:txBody>
          <a:bodyPr/>
          <a:lstStyle/>
          <a:p>
            <a:pPr marR="0" eaLnBrk="1" hangingPunct="1"/>
            <a:endParaRPr lang="ru-RU" smtClean="0"/>
          </a:p>
          <a:p>
            <a:pPr marR="0" algn="ctr" eaLnBrk="1" hangingPunct="1"/>
            <a:r>
              <a:rPr lang="ru-RU" sz="3600" b="1" smtClean="0">
                <a:solidFill>
                  <a:srgbClr val="E3F7FF"/>
                </a:solidFill>
              </a:rPr>
              <a:t>А.</a:t>
            </a:r>
            <a:r>
              <a:rPr lang="ru-RU" sz="3600" b="1" smtClean="0">
                <a:solidFill>
                  <a:srgbClr val="002060"/>
                </a:solidFill>
              </a:rPr>
              <a:t> Клюква          </a:t>
            </a:r>
          </a:p>
          <a:p>
            <a:pPr marR="0" algn="ctr" eaLnBrk="1" hangingPunct="1"/>
            <a:r>
              <a:rPr lang="ru-RU" sz="3600" b="1" smtClean="0">
                <a:solidFill>
                  <a:srgbClr val="E3F7FF"/>
                </a:solidFill>
              </a:rPr>
              <a:t> В. </a:t>
            </a:r>
            <a:r>
              <a:rPr lang="ru-RU" sz="3600" b="1" smtClean="0">
                <a:solidFill>
                  <a:srgbClr val="002060"/>
                </a:solidFill>
              </a:rPr>
              <a:t>Брусника</a:t>
            </a:r>
          </a:p>
          <a:p>
            <a:pPr marR="0" algn="ctr" eaLnBrk="1" hangingPunct="1"/>
            <a:r>
              <a:rPr lang="ru-RU" sz="3600" b="1" smtClean="0">
                <a:solidFill>
                  <a:srgbClr val="E3F7FF"/>
                </a:solidFill>
              </a:rPr>
              <a:t>С. </a:t>
            </a:r>
            <a:r>
              <a:rPr lang="ru-RU" sz="3600" b="1" smtClean="0">
                <a:solidFill>
                  <a:srgbClr val="002060"/>
                </a:solidFill>
              </a:rPr>
              <a:t>Водяника </a:t>
            </a:r>
            <a:r>
              <a:rPr lang="ru-RU" sz="3600" b="1" smtClean="0"/>
              <a:t>   </a:t>
            </a:r>
          </a:p>
          <a:p>
            <a:pPr marR="0" algn="ctr" eaLnBrk="1" hangingPunct="1"/>
            <a:r>
              <a:rPr lang="ru-RU" sz="3600" b="1" smtClean="0">
                <a:solidFill>
                  <a:srgbClr val="E3F7FF"/>
                </a:solidFill>
              </a:rPr>
              <a:t>   Д. </a:t>
            </a:r>
            <a:r>
              <a:rPr lang="ru-RU" sz="3600" b="1" smtClean="0">
                <a:solidFill>
                  <a:srgbClr val="002060"/>
                </a:solidFill>
              </a:rPr>
              <a:t>Черника</a:t>
            </a:r>
          </a:p>
          <a:p>
            <a:pPr marR="0" eaLnBrk="1" hangingPunct="1"/>
            <a:endParaRPr lang="ru-RU"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50179">
                                            <p:txEl>
                                              <p:pRg st="1" end="1"/>
                                            </p:txEl>
                                          </p:spTgt>
                                        </p:tgtEl>
                                        <p:attrNameLst>
                                          <p:attrName>style.visibility</p:attrName>
                                        </p:attrNameLst>
                                      </p:cBhvr>
                                      <p:to>
                                        <p:strVal val="visible"/>
                                      </p:to>
                                    </p:set>
                                    <p:anim calcmode="discrete" valueType="clr">
                                      <p:cBhvr override="childStyle">
                                        <p:cTn id="12" dur="80"/>
                                        <p:tgtEl>
                                          <p:spTgt spid="5017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0179">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50179">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50179">
                                            <p:txEl>
                                              <p:pRg st="2" end="2"/>
                                            </p:txEl>
                                          </p:spTgt>
                                        </p:tgtEl>
                                        <p:attrNameLst>
                                          <p:attrName>style.visibility</p:attrName>
                                        </p:attrNameLst>
                                      </p:cBhvr>
                                      <p:to>
                                        <p:strVal val="visible"/>
                                      </p:to>
                                    </p:set>
                                    <p:anim calcmode="discrete" valueType="clr">
                                      <p:cBhvr override="childStyle">
                                        <p:cTn id="19" dur="80"/>
                                        <p:tgtEl>
                                          <p:spTgt spid="5017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0179">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50179">
                                            <p:txEl>
                                              <p:pRg st="2" end="2"/>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50179">
                                            <p:txEl>
                                              <p:pRg st="3" end="3"/>
                                            </p:txEl>
                                          </p:spTgt>
                                        </p:tgtEl>
                                        <p:attrNameLst>
                                          <p:attrName>style.visibility</p:attrName>
                                        </p:attrNameLst>
                                      </p:cBhvr>
                                      <p:to>
                                        <p:strVal val="visible"/>
                                      </p:to>
                                    </p:set>
                                    <p:anim calcmode="discrete" valueType="clr">
                                      <p:cBhvr override="childStyle">
                                        <p:cTn id="26" dur="80"/>
                                        <p:tgtEl>
                                          <p:spTgt spid="5017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50179">
                                            <p:txEl>
                                              <p:pRg st="3" end="3"/>
                                            </p:txEl>
                                          </p:spTgt>
                                        </p:tgtEl>
                                        <p:attrNameLst>
                                          <p:attrName>fillcolor</p:attrName>
                                        </p:attrNameLst>
                                      </p:cBhvr>
                                      <p:tavLst>
                                        <p:tav tm="0">
                                          <p:val>
                                            <p:clrVal>
                                              <a:schemeClr val="accent2"/>
                                            </p:clrVal>
                                          </p:val>
                                        </p:tav>
                                        <p:tav tm="50000">
                                          <p:val>
                                            <p:clrVal>
                                              <a:schemeClr val="hlink"/>
                                            </p:clrVal>
                                          </p:val>
                                        </p:tav>
                                      </p:tavLst>
                                    </p:anim>
                                    <p:set>
                                      <p:cBhvr>
                                        <p:cTn id="28" dur="80"/>
                                        <p:tgtEl>
                                          <p:spTgt spid="50179">
                                            <p:txEl>
                                              <p:pRg st="3" end="3"/>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50179">
                                            <p:txEl>
                                              <p:pRg st="4" end="4"/>
                                            </p:txEl>
                                          </p:spTgt>
                                        </p:tgtEl>
                                        <p:attrNameLst>
                                          <p:attrName>style.visibility</p:attrName>
                                        </p:attrNameLst>
                                      </p:cBhvr>
                                      <p:to>
                                        <p:strVal val="visible"/>
                                      </p:to>
                                    </p:set>
                                    <p:anim calcmode="discrete" valueType="clr">
                                      <p:cBhvr override="childStyle">
                                        <p:cTn id="33" dur="80"/>
                                        <p:tgtEl>
                                          <p:spTgt spid="5017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50179">
                                            <p:txEl>
                                              <p:pRg st="4" end="4"/>
                                            </p:txEl>
                                          </p:spTgt>
                                        </p:tgtEl>
                                        <p:attrNameLst>
                                          <p:attrName>fillcolor</p:attrName>
                                        </p:attrNameLst>
                                      </p:cBhvr>
                                      <p:tavLst>
                                        <p:tav tm="0">
                                          <p:val>
                                            <p:clrVal>
                                              <a:schemeClr val="accent2"/>
                                            </p:clrVal>
                                          </p:val>
                                        </p:tav>
                                        <p:tav tm="50000">
                                          <p:val>
                                            <p:clrVal>
                                              <a:schemeClr val="hlink"/>
                                            </p:clrVal>
                                          </p:val>
                                        </p:tav>
                                      </p:tavLst>
                                    </p:anim>
                                    <p:set>
                                      <p:cBhvr>
                                        <p:cTn id="35" dur="80"/>
                                        <p:tgtEl>
                                          <p:spTgt spid="50179">
                                            <p:txEl>
                                              <p:pRg st="4" end="4"/>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8" presetClass="emph" presetSubtype="0" fill="hold" nodeType="clickEffect">
                                  <p:stCondLst>
                                    <p:cond delay="0"/>
                                  </p:stCondLst>
                                  <p:iterate type="lt">
                                    <p:tmPct val="0"/>
                                  </p:iterate>
                                  <p:childTnLst>
                                    <p:animRot by="21600000">
                                      <p:cBhvr>
                                        <p:cTn id="39" dur="2000" fill="hold"/>
                                        <p:tgtEl>
                                          <p:spTgt spid="50179">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Подзаголовок 2"/>
          <p:cNvSpPr>
            <a:spLocks noGrp="1"/>
          </p:cNvSpPr>
          <p:nvPr>
            <p:ph type="subTitle" idx="1"/>
          </p:nvPr>
        </p:nvSpPr>
        <p:spPr>
          <a:xfrm>
            <a:off x="214313" y="285750"/>
            <a:ext cx="6143625" cy="3929063"/>
          </a:xfrm>
        </p:spPr>
        <p:txBody>
          <a:bodyPr/>
          <a:lstStyle/>
          <a:p>
            <a:pPr marR="0" algn="ctr" eaLnBrk="1" hangingPunct="1">
              <a:defRPr/>
            </a:pPr>
            <a:r>
              <a:rPr lang="ru-RU" sz="3600" b="1" u="sng" dirty="0" smtClean="0">
                <a:solidFill>
                  <a:srgbClr val="011705"/>
                </a:solidFill>
              </a:rPr>
              <a:t>Брусника</a:t>
            </a:r>
            <a:r>
              <a:rPr lang="ru-RU" dirty="0" smtClean="0">
                <a:solidFill>
                  <a:srgbClr val="011705"/>
                </a:solidFill>
              </a:rPr>
              <a:t> </a:t>
            </a:r>
          </a:p>
          <a:p>
            <a:pPr marR="0" algn="ctr" eaLnBrk="1" hangingPunct="1">
              <a:defRPr/>
            </a:pPr>
            <a:r>
              <a:rPr lang="ru-RU" sz="2000" b="1" dirty="0" smtClean="0">
                <a:solidFill>
                  <a:schemeClr val="tx1">
                    <a:lumMod val="75000"/>
                  </a:schemeClr>
                </a:solidFill>
              </a:rPr>
              <a:t>В народной медицине листья брусники используют для лечения почечнокаменной болезни, при камнях желчного пузыря, при гастритах с недостаточной кислотностью, болезнях печени, при затяжном суставном ревматизме, при ночном недержании мочи.</a:t>
            </a:r>
          </a:p>
          <a:p>
            <a:pPr marR="0" algn="ctr" eaLnBrk="1" hangingPunct="1">
              <a:defRPr/>
            </a:pPr>
            <a:r>
              <a:rPr lang="ru-RU" sz="2000" b="1" dirty="0" smtClean="0">
                <a:solidFill>
                  <a:schemeClr val="tx1">
                    <a:lumMod val="75000"/>
                  </a:schemeClr>
                </a:solidFill>
              </a:rPr>
              <a:t> Брусничная вода обладает легким слабительным свойством. </a:t>
            </a:r>
          </a:p>
          <a:p>
            <a:pPr marR="0" algn="ctr" eaLnBrk="1" hangingPunct="1">
              <a:defRPr/>
            </a:pPr>
            <a:r>
              <a:rPr lang="ru-RU" sz="2000" b="1" dirty="0" smtClean="0">
                <a:solidFill>
                  <a:schemeClr val="tx1">
                    <a:lumMod val="75000"/>
                  </a:schemeClr>
                </a:solidFill>
              </a:rPr>
              <a:t>Вареную с медом рекомендуют при туберкулезе легких, кровохаркании.</a:t>
            </a:r>
          </a:p>
        </p:txBody>
      </p:sp>
      <p:pic>
        <p:nvPicPr>
          <p:cNvPr id="51204" name="Picture 4" descr="Изображение 004"/>
          <p:cNvPicPr>
            <a:picLocks noChangeAspect="1" noChangeArrowheads="1"/>
          </p:cNvPicPr>
          <p:nvPr/>
        </p:nvPicPr>
        <p:blipFill>
          <a:blip r:embed="rId2" cstate="email">
            <a:lum contrast="20000"/>
          </a:blip>
          <a:srcRect/>
          <a:stretch>
            <a:fillRect/>
          </a:stretch>
        </p:blipFill>
        <p:spPr bwMode="auto">
          <a:xfrm>
            <a:off x="6357938" y="214313"/>
            <a:ext cx="2536825" cy="2852737"/>
          </a:xfrm>
          <a:prstGeom prst="rect">
            <a:avLst/>
          </a:prstGeom>
          <a:noFill/>
          <a:ln w="9525">
            <a:noFill/>
            <a:miter lim="800000"/>
            <a:headEnd/>
            <a:tailEnd/>
          </a:ln>
        </p:spPr>
      </p:pic>
      <p:pic>
        <p:nvPicPr>
          <p:cNvPr id="51206" name="Picture 6" descr="Изображение 006"/>
          <p:cNvPicPr>
            <a:picLocks noChangeAspect="1" noChangeArrowheads="1"/>
          </p:cNvPicPr>
          <p:nvPr/>
        </p:nvPicPr>
        <p:blipFill>
          <a:blip r:embed="rId3" cstate="email"/>
          <a:srcRect/>
          <a:stretch>
            <a:fillRect/>
          </a:stretch>
        </p:blipFill>
        <p:spPr bwMode="auto">
          <a:xfrm>
            <a:off x="6357938" y="3786188"/>
            <a:ext cx="2573337" cy="2714625"/>
          </a:xfrm>
          <a:prstGeom prst="rect">
            <a:avLst/>
          </a:prstGeom>
          <a:noFill/>
          <a:ln w="9525">
            <a:noFill/>
            <a:miter lim="800000"/>
            <a:headEnd/>
            <a:tailEnd/>
          </a:ln>
        </p:spPr>
      </p:pic>
      <p:pic>
        <p:nvPicPr>
          <p:cNvPr id="50183" name="Picture 7" descr="http://im6-tub.yandex.net/i?id=990505&amp;tov=6"/>
          <p:cNvPicPr>
            <a:picLocks noChangeAspect="1" noChangeArrowheads="1"/>
          </p:cNvPicPr>
          <p:nvPr/>
        </p:nvPicPr>
        <p:blipFill>
          <a:blip r:embed="rId4" r:link="rId5" cstate="email"/>
          <a:srcRect/>
          <a:stretch>
            <a:fillRect/>
          </a:stretch>
        </p:blipFill>
        <p:spPr bwMode="auto">
          <a:xfrm>
            <a:off x="285750" y="4286250"/>
            <a:ext cx="1643063" cy="2333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p:cTn id="7" dur="1000" fill="hold"/>
                                        <p:tgtEl>
                                          <p:spTgt spid="5120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120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0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1203">
                                            <p:txEl>
                                              <p:pRg st="1" end="1"/>
                                            </p:txEl>
                                          </p:spTgt>
                                        </p:tgtEl>
                                        <p:attrNameLst>
                                          <p:attrName>style.visibility</p:attrName>
                                        </p:attrNameLst>
                                      </p:cBhvr>
                                      <p:to>
                                        <p:strVal val="visible"/>
                                      </p:to>
                                    </p:set>
                                    <p:animEffect transition="in" filter="randombar(horizontal)">
                                      <p:cBhvr>
                                        <p:cTn id="14" dur="500"/>
                                        <p:tgtEl>
                                          <p:spTgt spid="5120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51204"/>
                                        </p:tgtEl>
                                        <p:attrNameLst>
                                          <p:attrName>style.visibility</p:attrName>
                                        </p:attrNameLst>
                                      </p:cBhvr>
                                      <p:to>
                                        <p:strVal val="visible"/>
                                      </p:to>
                                    </p:set>
                                    <p:animEffect transition="in" filter="wheel(4)">
                                      <p:cBhvr>
                                        <p:cTn id="19" dur="2000"/>
                                        <p:tgtEl>
                                          <p:spTgt spid="5120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1203">
                                            <p:txEl>
                                              <p:pRg st="2" end="2"/>
                                            </p:txEl>
                                          </p:spTgt>
                                        </p:tgtEl>
                                        <p:attrNameLst>
                                          <p:attrName>style.visibility</p:attrName>
                                        </p:attrNameLst>
                                      </p:cBhvr>
                                      <p:to>
                                        <p:strVal val="visible"/>
                                      </p:to>
                                    </p:set>
                                    <p:animEffect transition="in" filter="randombar(horizontal)">
                                      <p:cBhvr>
                                        <p:cTn id="24" dur="500"/>
                                        <p:tgtEl>
                                          <p:spTgt spid="5120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1203">
                                            <p:txEl>
                                              <p:pRg st="3" end="3"/>
                                            </p:txEl>
                                          </p:spTgt>
                                        </p:tgtEl>
                                        <p:attrNameLst>
                                          <p:attrName>style.visibility</p:attrName>
                                        </p:attrNameLst>
                                      </p:cBhvr>
                                      <p:to>
                                        <p:strVal val="visible"/>
                                      </p:to>
                                    </p:set>
                                    <p:animEffect transition="in" filter="randombar(horizontal)">
                                      <p:cBhvr>
                                        <p:cTn id="29" dur="500"/>
                                        <p:tgtEl>
                                          <p:spTgt spid="5120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51206"/>
                                        </p:tgtEl>
                                        <p:attrNameLst>
                                          <p:attrName>style.visibility</p:attrName>
                                        </p:attrNameLst>
                                      </p:cBhvr>
                                      <p:to>
                                        <p:strVal val="visible"/>
                                      </p:to>
                                    </p:set>
                                    <p:animEffect transition="in" filter="wheel(4)">
                                      <p:cBhvr>
                                        <p:cTn id="34" dur="2000"/>
                                        <p:tgtEl>
                                          <p:spTgt spid="5120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50183"/>
                                        </p:tgtEl>
                                        <p:attrNameLst>
                                          <p:attrName>style.visibility</p:attrName>
                                        </p:attrNameLst>
                                      </p:cBhvr>
                                      <p:to>
                                        <p:strVal val="visible"/>
                                      </p:to>
                                    </p:set>
                                    <p:animEffect transition="in" filter="blinds(horizontal)">
                                      <p:cBhvr>
                                        <p:cTn id="39" dur="500"/>
                                        <p:tgtEl>
                                          <p:spTgt spid="50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357166"/>
            <a:ext cx="7851775" cy="2343168"/>
          </a:xfrm>
        </p:spPr>
        <p:txBody>
          <a:bodyPr>
            <a:noAutofit/>
          </a:bodyPr>
          <a:lstStyle/>
          <a:p>
            <a:pPr algn="ctr" eaLnBrk="1" hangingPunct="1">
              <a:defRPr/>
            </a:pPr>
            <a:r>
              <a:rPr lang="ru-RU" sz="3600" dirty="0" smtClean="0">
                <a:solidFill>
                  <a:schemeClr val="bg1">
                    <a:lumMod val="75000"/>
                    <a:lumOff val="25000"/>
                  </a:schemeClr>
                </a:solidFill>
                <a:latin typeface="Comic Sans MS" pitchFamily="66" charset="0"/>
              </a:rPr>
              <a:t>6. Самая ранняя из всех растущих в наших лесах ягода. Она первая открывает ягодный сезон.</a:t>
            </a:r>
            <a:endParaRPr lang="ru-RU" sz="3600" dirty="0">
              <a:solidFill>
                <a:schemeClr val="bg1">
                  <a:lumMod val="75000"/>
                  <a:lumOff val="25000"/>
                </a:schemeClr>
              </a:solidFill>
              <a:latin typeface="Comic Sans MS" pitchFamily="66" charset="0"/>
            </a:endParaRPr>
          </a:p>
        </p:txBody>
      </p:sp>
      <p:sp>
        <p:nvSpPr>
          <p:cNvPr id="52227" name="Подзаголовок 2"/>
          <p:cNvSpPr>
            <a:spLocks noGrp="1"/>
          </p:cNvSpPr>
          <p:nvPr>
            <p:ph type="subTitle" idx="1"/>
          </p:nvPr>
        </p:nvSpPr>
        <p:spPr>
          <a:xfrm>
            <a:off x="571500" y="2786063"/>
            <a:ext cx="7854950" cy="3500437"/>
          </a:xfrm>
        </p:spPr>
        <p:txBody>
          <a:bodyPr/>
          <a:lstStyle/>
          <a:p>
            <a:pPr marR="0" eaLnBrk="1" hangingPunct="1">
              <a:defRPr/>
            </a:pPr>
            <a:endParaRPr lang="ru-RU" dirty="0" smtClean="0"/>
          </a:p>
          <a:p>
            <a:pPr marR="0" algn="ctr" eaLnBrk="1" hangingPunct="1">
              <a:defRPr/>
            </a:pPr>
            <a:r>
              <a:rPr lang="ru-RU" sz="3600" b="1" dirty="0" smtClean="0">
                <a:solidFill>
                  <a:srgbClr val="E3F7FF"/>
                </a:solidFill>
              </a:rPr>
              <a:t>А. </a:t>
            </a:r>
            <a:r>
              <a:rPr lang="ru-RU" sz="3600" b="1" dirty="0" smtClean="0">
                <a:solidFill>
                  <a:schemeClr val="accent6">
                    <a:lumMod val="75000"/>
                  </a:schemeClr>
                </a:solidFill>
              </a:rPr>
              <a:t>Морошка </a:t>
            </a:r>
            <a:r>
              <a:rPr lang="ru-RU" sz="3600" b="1" dirty="0" smtClean="0"/>
              <a:t>      </a:t>
            </a:r>
          </a:p>
          <a:p>
            <a:pPr marR="0" algn="ctr" eaLnBrk="1" hangingPunct="1">
              <a:defRPr/>
            </a:pPr>
            <a:r>
              <a:rPr lang="ru-RU" sz="3600" b="1" dirty="0" smtClean="0">
                <a:solidFill>
                  <a:srgbClr val="E3F7FF"/>
                </a:solidFill>
              </a:rPr>
              <a:t>  В. </a:t>
            </a:r>
            <a:r>
              <a:rPr lang="ru-RU" sz="3600" b="1" dirty="0" smtClean="0">
                <a:solidFill>
                  <a:schemeClr val="accent6">
                    <a:lumMod val="75000"/>
                  </a:schemeClr>
                </a:solidFill>
              </a:rPr>
              <a:t>Клубника</a:t>
            </a:r>
          </a:p>
          <a:p>
            <a:pPr marR="0" algn="ctr" eaLnBrk="1" hangingPunct="1">
              <a:defRPr/>
            </a:pPr>
            <a:r>
              <a:rPr lang="ru-RU" sz="3600" b="1" dirty="0" smtClean="0">
                <a:solidFill>
                  <a:srgbClr val="E3F7FF"/>
                </a:solidFill>
              </a:rPr>
              <a:t>С. </a:t>
            </a:r>
            <a:r>
              <a:rPr lang="ru-RU" sz="3600" b="1" dirty="0" smtClean="0">
                <a:solidFill>
                  <a:schemeClr val="accent6">
                    <a:lumMod val="75000"/>
                  </a:schemeClr>
                </a:solidFill>
              </a:rPr>
              <a:t>Черника </a:t>
            </a:r>
            <a:r>
              <a:rPr lang="ru-RU" sz="3600" b="1" dirty="0" smtClean="0"/>
              <a:t>       </a:t>
            </a:r>
          </a:p>
          <a:p>
            <a:pPr marR="0" algn="ctr" eaLnBrk="1" hangingPunct="1">
              <a:defRPr/>
            </a:pPr>
            <a:r>
              <a:rPr lang="ru-RU" sz="3600" b="1" dirty="0" smtClean="0"/>
              <a:t> </a:t>
            </a:r>
            <a:r>
              <a:rPr lang="ru-RU" sz="3600" b="1" dirty="0" smtClean="0">
                <a:solidFill>
                  <a:srgbClr val="E3F7FF"/>
                </a:solidFill>
              </a:rPr>
              <a:t> Д. </a:t>
            </a:r>
            <a:r>
              <a:rPr lang="ru-RU" sz="3600" b="1" dirty="0" smtClean="0">
                <a:solidFill>
                  <a:schemeClr val="accent6">
                    <a:lumMod val="75000"/>
                  </a:schemeClr>
                </a:solidFill>
              </a:rPr>
              <a:t>Земляника</a:t>
            </a:r>
          </a:p>
          <a:p>
            <a:pPr marR="0" eaLnBrk="1" hangingPunct="1">
              <a:defRPr/>
            </a:pPr>
            <a:endParaRPr lang="ru-R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52227">
                                            <p:txEl>
                                              <p:pRg st="1" end="1"/>
                                            </p:txEl>
                                          </p:spTgt>
                                        </p:tgtEl>
                                        <p:attrNameLst>
                                          <p:attrName>style.visibility</p:attrName>
                                        </p:attrNameLst>
                                      </p:cBhvr>
                                      <p:to>
                                        <p:strVal val="visible"/>
                                      </p:to>
                                    </p:set>
                                    <p:anim calcmode="discrete" valueType="clr">
                                      <p:cBhvr override="childStyle">
                                        <p:cTn id="12" dur="80"/>
                                        <p:tgtEl>
                                          <p:spTgt spid="5222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2227">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52227">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52227">
                                            <p:txEl>
                                              <p:pRg st="2" end="2"/>
                                            </p:txEl>
                                          </p:spTgt>
                                        </p:tgtEl>
                                        <p:attrNameLst>
                                          <p:attrName>style.visibility</p:attrName>
                                        </p:attrNameLst>
                                      </p:cBhvr>
                                      <p:to>
                                        <p:strVal val="visible"/>
                                      </p:to>
                                    </p:set>
                                    <p:anim calcmode="discrete" valueType="clr">
                                      <p:cBhvr override="childStyle">
                                        <p:cTn id="19" dur="80"/>
                                        <p:tgtEl>
                                          <p:spTgt spid="5222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2227">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52227">
                                            <p:txEl>
                                              <p:pRg st="2" end="2"/>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52227">
                                            <p:txEl>
                                              <p:pRg st="3" end="3"/>
                                            </p:txEl>
                                          </p:spTgt>
                                        </p:tgtEl>
                                        <p:attrNameLst>
                                          <p:attrName>style.visibility</p:attrName>
                                        </p:attrNameLst>
                                      </p:cBhvr>
                                      <p:to>
                                        <p:strVal val="visible"/>
                                      </p:to>
                                    </p:set>
                                    <p:anim calcmode="discrete" valueType="clr">
                                      <p:cBhvr override="childStyle">
                                        <p:cTn id="26" dur="80"/>
                                        <p:tgtEl>
                                          <p:spTgt spid="5222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52227">
                                            <p:txEl>
                                              <p:pRg st="3" end="3"/>
                                            </p:txEl>
                                          </p:spTgt>
                                        </p:tgtEl>
                                        <p:attrNameLst>
                                          <p:attrName>fillcolor</p:attrName>
                                        </p:attrNameLst>
                                      </p:cBhvr>
                                      <p:tavLst>
                                        <p:tav tm="0">
                                          <p:val>
                                            <p:clrVal>
                                              <a:schemeClr val="accent2"/>
                                            </p:clrVal>
                                          </p:val>
                                        </p:tav>
                                        <p:tav tm="50000">
                                          <p:val>
                                            <p:clrVal>
                                              <a:schemeClr val="hlink"/>
                                            </p:clrVal>
                                          </p:val>
                                        </p:tav>
                                      </p:tavLst>
                                    </p:anim>
                                    <p:set>
                                      <p:cBhvr>
                                        <p:cTn id="28" dur="80"/>
                                        <p:tgtEl>
                                          <p:spTgt spid="52227">
                                            <p:txEl>
                                              <p:pRg st="3" end="3"/>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52227">
                                            <p:txEl>
                                              <p:pRg st="4" end="4"/>
                                            </p:txEl>
                                          </p:spTgt>
                                        </p:tgtEl>
                                        <p:attrNameLst>
                                          <p:attrName>style.visibility</p:attrName>
                                        </p:attrNameLst>
                                      </p:cBhvr>
                                      <p:to>
                                        <p:strVal val="visible"/>
                                      </p:to>
                                    </p:set>
                                    <p:anim calcmode="discrete" valueType="clr">
                                      <p:cBhvr override="childStyle">
                                        <p:cTn id="33" dur="80"/>
                                        <p:tgtEl>
                                          <p:spTgt spid="5222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52227">
                                            <p:txEl>
                                              <p:pRg st="4" end="4"/>
                                            </p:txEl>
                                          </p:spTgt>
                                        </p:tgtEl>
                                        <p:attrNameLst>
                                          <p:attrName>fillcolor</p:attrName>
                                        </p:attrNameLst>
                                      </p:cBhvr>
                                      <p:tavLst>
                                        <p:tav tm="0">
                                          <p:val>
                                            <p:clrVal>
                                              <a:schemeClr val="accent2"/>
                                            </p:clrVal>
                                          </p:val>
                                        </p:tav>
                                        <p:tav tm="50000">
                                          <p:val>
                                            <p:clrVal>
                                              <a:schemeClr val="hlink"/>
                                            </p:clrVal>
                                          </p:val>
                                        </p:tav>
                                      </p:tavLst>
                                    </p:anim>
                                    <p:set>
                                      <p:cBhvr>
                                        <p:cTn id="35" dur="80"/>
                                        <p:tgtEl>
                                          <p:spTgt spid="52227">
                                            <p:txEl>
                                              <p:pRg st="4" end="4"/>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8" presetClass="emph" presetSubtype="0" fill="hold" nodeType="clickEffect">
                                  <p:stCondLst>
                                    <p:cond delay="0"/>
                                  </p:stCondLst>
                                  <p:iterate type="lt">
                                    <p:tmPct val="0"/>
                                  </p:iterate>
                                  <p:childTnLst>
                                    <p:animRot by="21600000">
                                      <p:cBhvr>
                                        <p:cTn id="39" dur="2000" fill="hold"/>
                                        <p:tgtEl>
                                          <p:spTgt spid="52227">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Подзаголовок 2"/>
          <p:cNvSpPr>
            <a:spLocks noGrp="1"/>
          </p:cNvSpPr>
          <p:nvPr>
            <p:ph type="subTitle" idx="1"/>
          </p:nvPr>
        </p:nvSpPr>
        <p:spPr>
          <a:xfrm>
            <a:off x="4000500" y="0"/>
            <a:ext cx="4857750" cy="6643688"/>
          </a:xfrm>
        </p:spPr>
        <p:txBody>
          <a:bodyPr/>
          <a:lstStyle/>
          <a:p>
            <a:pPr marR="0" algn="ctr" eaLnBrk="1" hangingPunct="1"/>
            <a:r>
              <a:rPr lang="ru-RU" sz="3600" b="1" u="sng" smtClean="0">
                <a:solidFill>
                  <a:srgbClr val="011705"/>
                </a:solidFill>
                <a:latin typeface="Comic Sans MS" pitchFamily="66" charset="0"/>
              </a:rPr>
              <a:t>Земляника</a:t>
            </a:r>
          </a:p>
          <a:p>
            <a:pPr marR="0" algn="ctr" eaLnBrk="1" hangingPunct="1"/>
            <a:r>
              <a:rPr lang="ru-RU" sz="2000" b="1" smtClean="0">
                <a:latin typeface="Times New Roman" pitchFamily="18" charset="0"/>
                <a:cs typeface="Times New Roman" pitchFamily="18" charset="0"/>
              </a:rPr>
              <a:t>В народной медицине землянику употребляют при заболеваниях сердца как общеукрепляющее средство. Сок свежих ягод улучшает обмен веществ и оказывает благоприятное действие при камнях почек и печени. Землянику советуют принимать больным диабетом. </a:t>
            </a:r>
          </a:p>
          <a:p>
            <a:pPr marR="0" algn="ctr" eaLnBrk="1" hangingPunct="1"/>
            <a:r>
              <a:rPr lang="ru-RU" sz="2000" b="1" smtClean="0">
                <a:latin typeface="Times New Roman" pitchFamily="18" charset="0"/>
                <a:cs typeface="Times New Roman" pitchFamily="18" charset="0"/>
              </a:rPr>
              <a:t>Отвар корней и корневища используют как кровоостанавливающее и закрепляющее средство. Отвар из листьев землянике используют для лечения ангины, маточных кровотечениях и дизентерии. Отвар из смеси ягод, листьев и корней – для лечения желтухи. Отвар из корней – для лечения геморроя. Старые язвы лечат, накладывая на них листья земляники.</a:t>
            </a:r>
          </a:p>
          <a:p>
            <a:pPr marR="0" algn="ctr" eaLnBrk="1" hangingPunct="1"/>
            <a:r>
              <a:rPr lang="ru-RU" sz="2000" b="1" smtClean="0">
                <a:latin typeface="Times New Roman" pitchFamily="18" charset="0"/>
                <a:cs typeface="Times New Roman" pitchFamily="18" charset="0"/>
              </a:rPr>
              <a:t>Листья земляники дают приятный витаминный чай.</a:t>
            </a:r>
          </a:p>
          <a:p>
            <a:pPr marR="0" algn="ctr" eaLnBrk="1" hangingPunct="1"/>
            <a:endParaRPr lang="ru-RU" sz="2000" smtClean="0"/>
          </a:p>
          <a:p>
            <a:pPr marR="0" algn="ctr" eaLnBrk="1" hangingPunct="1"/>
            <a:endParaRPr lang="ru-RU" sz="2000" smtClean="0"/>
          </a:p>
          <a:p>
            <a:pPr marR="0" algn="ctr" eaLnBrk="1" hangingPunct="1"/>
            <a:endParaRPr lang="ru-RU" sz="3600" b="1" u="sng" smtClean="0">
              <a:solidFill>
                <a:srgbClr val="011705"/>
              </a:solidFill>
              <a:latin typeface="Comic Sans MS" pitchFamily="66" charset="0"/>
            </a:endParaRPr>
          </a:p>
        </p:txBody>
      </p:sp>
      <p:pic>
        <p:nvPicPr>
          <p:cNvPr id="64514" name="Picture 2" descr="P1030164"/>
          <p:cNvPicPr>
            <a:picLocks noChangeAspect="1" noChangeArrowheads="1"/>
          </p:cNvPicPr>
          <p:nvPr/>
        </p:nvPicPr>
        <p:blipFill>
          <a:blip r:embed="rId2" cstate="email">
            <a:lum contrast="40000"/>
          </a:blip>
          <a:srcRect/>
          <a:stretch>
            <a:fillRect/>
          </a:stretch>
        </p:blipFill>
        <p:spPr bwMode="auto">
          <a:xfrm>
            <a:off x="214313" y="1571625"/>
            <a:ext cx="3670300" cy="5056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p:cTn id="7" dur="1000" fill="hold"/>
                                        <p:tgtEl>
                                          <p:spTgt spid="5222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222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222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2227">
                                            <p:txEl>
                                              <p:pRg st="1" end="1"/>
                                            </p:txEl>
                                          </p:spTgt>
                                        </p:tgtEl>
                                        <p:attrNameLst>
                                          <p:attrName>style.visibility</p:attrName>
                                        </p:attrNameLst>
                                      </p:cBhvr>
                                      <p:to>
                                        <p:strVal val="visible"/>
                                      </p:to>
                                    </p:set>
                                    <p:animEffect transition="in" filter="randombar(horizontal)">
                                      <p:cBhvr>
                                        <p:cTn id="14" dur="500"/>
                                        <p:tgtEl>
                                          <p:spTgt spid="5222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64514"/>
                                        </p:tgtEl>
                                        <p:attrNameLst>
                                          <p:attrName>style.visibility</p:attrName>
                                        </p:attrNameLst>
                                      </p:cBhvr>
                                      <p:to>
                                        <p:strVal val="visible"/>
                                      </p:to>
                                    </p:set>
                                    <p:animEffect transition="in" filter="wheel(4)">
                                      <p:cBhvr>
                                        <p:cTn id="19" dur="2000"/>
                                        <p:tgtEl>
                                          <p:spTgt spid="6451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2227">
                                            <p:txEl>
                                              <p:pRg st="2" end="2"/>
                                            </p:txEl>
                                          </p:spTgt>
                                        </p:tgtEl>
                                        <p:attrNameLst>
                                          <p:attrName>style.visibility</p:attrName>
                                        </p:attrNameLst>
                                      </p:cBhvr>
                                      <p:to>
                                        <p:strVal val="visible"/>
                                      </p:to>
                                    </p:set>
                                    <p:animEffect transition="in" filter="randombar(horizontal)">
                                      <p:cBhvr>
                                        <p:cTn id="24" dur="500"/>
                                        <p:tgtEl>
                                          <p:spTgt spid="52227">
                                            <p:txEl>
                                              <p:pRg st="2" end="2"/>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52227">
                                            <p:txEl>
                                              <p:pRg st="3" end="3"/>
                                            </p:txEl>
                                          </p:spTgt>
                                        </p:tgtEl>
                                        <p:attrNameLst>
                                          <p:attrName>style.visibility</p:attrName>
                                        </p:attrNameLst>
                                      </p:cBhvr>
                                      <p:to>
                                        <p:strVal val="visible"/>
                                      </p:to>
                                    </p:set>
                                    <p:animEffect transition="in" filter="randombar(horizontal)">
                                      <p:cBhvr>
                                        <p:cTn id="27" dur="500"/>
                                        <p:tgtEl>
                                          <p:spTgt spid="522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285728"/>
            <a:ext cx="8715436" cy="1828800"/>
          </a:xfrm>
        </p:spPr>
        <p:txBody>
          <a:bodyPr/>
          <a:lstStyle/>
          <a:p>
            <a:pPr algn="ctr" eaLnBrk="1" fontAlgn="auto" hangingPunct="1">
              <a:spcAft>
                <a:spcPts val="0"/>
              </a:spcAft>
              <a:defRPr/>
            </a:pPr>
            <a:r>
              <a:rPr lang="ru-RU" sz="3600" dirty="0" smtClean="0">
                <a:solidFill>
                  <a:schemeClr val="bg1">
                    <a:lumMod val="75000"/>
                    <a:lumOff val="25000"/>
                  </a:schemeClr>
                </a:solidFill>
                <a:latin typeface="Comic Sans MS" pitchFamily="66" charset="0"/>
              </a:rPr>
              <a:t>7. Какую ягоду называют настоящим гранатом Севера?</a:t>
            </a:r>
            <a:endParaRPr lang="ru-RU" sz="3600" dirty="0">
              <a:solidFill>
                <a:schemeClr val="bg1">
                  <a:lumMod val="75000"/>
                  <a:lumOff val="25000"/>
                </a:schemeClr>
              </a:solidFill>
              <a:latin typeface="Comic Sans MS" pitchFamily="66" charset="0"/>
            </a:endParaRPr>
          </a:p>
        </p:txBody>
      </p:sp>
      <p:sp>
        <p:nvSpPr>
          <p:cNvPr id="52227" name="Подзаголовок 2"/>
          <p:cNvSpPr>
            <a:spLocks noGrp="1"/>
          </p:cNvSpPr>
          <p:nvPr>
            <p:ph type="subTitle" idx="1"/>
          </p:nvPr>
        </p:nvSpPr>
        <p:spPr>
          <a:xfrm>
            <a:off x="533400" y="2214563"/>
            <a:ext cx="7854950" cy="4286250"/>
          </a:xfrm>
        </p:spPr>
        <p:txBody>
          <a:bodyPr/>
          <a:lstStyle/>
          <a:p>
            <a:pPr marR="0" algn="ctr" eaLnBrk="1" hangingPunct="1">
              <a:defRPr/>
            </a:pPr>
            <a:endParaRPr lang="ru-RU" dirty="0" smtClean="0"/>
          </a:p>
          <a:p>
            <a:pPr marR="0" algn="ctr" eaLnBrk="1" hangingPunct="1">
              <a:defRPr/>
            </a:pPr>
            <a:r>
              <a:rPr lang="ru-RU" sz="3600" b="1" dirty="0" smtClean="0">
                <a:solidFill>
                  <a:srgbClr val="E3F7FF"/>
                </a:solidFill>
              </a:rPr>
              <a:t>А. </a:t>
            </a:r>
            <a:r>
              <a:rPr lang="ru-RU" sz="3600" b="1" dirty="0" smtClean="0">
                <a:solidFill>
                  <a:schemeClr val="accent6">
                    <a:lumMod val="75000"/>
                  </a:schemeClr>
                </a:solidFill>
              </a:rPr>
              <a:t>Княженика </a:t>
            </a:r>
            <a:r>
              <a:rPr lang="ru-RU" sz="3600" b="1" dirty="0" smtClean="0"/>
              <a:t>         </a:t>
            </a:r>
          </a:p>
          <a:p>
            <a:pPr marR="0" algn="ctr" eaLnBrk="1" hangingPunct="1">
              <a:defRPr/>
            </a:pPr>
            <a:r>
              <a:rPr lang="ru-RU" sz="3600" b="1" dirty="0" smtClean="0"/>
              <a:t>          </a:t>
            </a:r>
            <a:r>
              <a:rPr lang="ru-RU" sz="3600" b="1" dirty="0" smtClean="0">
                <a:solidFill>
                  <a:srgbClr val="E3F7FF"/>
                </a:solidFill>
              </a:rPr>
              <a:t>В.</a:t>
            </a:r>
            <a:r>
              <a:rPr lang="ru-RU" sz="3600" b="1" dirty="0" smtClean="0">
                <a:solidFill>
                  <a:schemeClr val="accent6">
                    <a:lumMod val="75000"/>
                  </a:schemeClr>
                </a:solidFill>
              </a:rPr>
              <a:t> Костяника</a:t>
            </a:r>
          </a:p>
          <a:p>
            <a:pPr marR="0" algn="ctr" eaLnBrk="1" hangingPunct="1">
              <a:defRPr/>
            </a:pPr>
            <a:r>
              <a:rPr lang="ru-RU" sz="3600" b="1" dirty="0" smtClean="0">
                <a:solidFill>
                  <a:srgbClr val="E3F7FF"/>
                </a:solidFill>
              </a:rPr>
              <a:t>С. </a:t>
            </a:r>
            <a:r>
              <a:rPr lang="ru-RU" sz="3600" b="1" dirty="0" smtClean="0">
                <a:solidFill>
                  <a:schemeClr val="accent6">
                    <a:lumMod val="75000"/>
                  </a:schemeClr>
                </a:solidFill>
              </a:rPr>
              <a:t>Черная смородина </a:t>
            </a:r>
          </a:p>
          <a:p>
            <a:pPr marR="0" algn="ctr" eaLnBrk="1" hangingPunct="1">
              <a:defRPr/>
            </a:pPr>
            <a:r>
              <a:rPr lang="ru-RU" sz="3600" b="1" dirty="0" smtClean="0"/>
              <a:t> </a:t>
            </a:r>
            <a:r>
              <a:rPr lang="ru-RU" sz="3600" b="1" dirty="0" smtClean="0">
                <a:solidFill>
                  <a:srgbClr val="E3F7FF"/>
                </a:solidFill>
              </a:rPr>
              <a:t>Д.  </a:t>
            </a:r>
            <a:r>
              <a:rPr lang="ru-RU" sz="3600" b="1" dirty="0" smtClean="0">
                <a:solidFill>
                  <a:schemeClr val="accent6">
                    <a:lumMod val="75000"/>
                  </a:schemeClr>
                </a:solidFill>
              </a:rPr>
              <a:t>Красная смородина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52227">
                                            <p:txEl>
                                              <p:pRg st="1" end="1"/>
                                            </p:txEl>
                                          </p:spTgt>
                                        </p:tgtEl>
                                        <p:attrNameLst>
                                          <p:attrName>style.visibility</p:attrName>
                                        </p:attrNameLst>
                                      </p:cBhvr>
                                      <p:to>
                                        <p:strVal val="visible"/>
                                      </p:to>
                                    </p:set>
                                    <p:anim calcmode="discrete" valueType="clr">
                                      <p:cBhvr override="childStyle">
                                        <p:cTn id="12" dur="80"/>
                                        <p:tgtEl>
                                          <p:spTgt spid="5222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2227">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52227">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52227">
                                            <p:txEl>
                                              <p:pRg st="2" end="2"/>
                                            </p:txEl>
                                          </p:spTgt>
                                        </p:tgtEl>
                                        <p:attrNameLst>
                                          <p:attrName>style.visibility</p:attrName>
                                        </p:attrNameLst>
                                      </p:cBhvr>
                                      <p:to>
                                        <p:strVal val="visible"/>
                                      </p:to>
                                    </p:set>
                                    <p:anim calcmode="discrete" valueType="clr">
                                      <p:cBhvr override="childStyle">
                                        <p:cTn id="19" dur="80"/>
                                        <p:tgtEl>
                                          <p:spTgt spid="5222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2227">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52227">
                                            <p:txEl>
                                              <p:pRg st="2" end="2"/>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52227">
                                            <p:txEl>
                                              <p:pRg st="3" end="3"/>
                                            </p:txEl>
                                          </p:spTgt>
                                        </p:tgtEl>
                                        <p:attrNameLst>
                                          <p:attrName>style.visibility</p:attrName>
                                        </p:attrNameLst>
                                      </p:cBhvr>
                                      <p:to>
                                        <p:strVal val="visible"/>
                                      </p:to>
                                    </p:set>
                                    <p:anim calcmode="discrete" valueType="clr">
                                      <p:cBhvr override="childStyle">
                                        <p:cTn id="26" dur="80"/>
                                        <p:tgtEl>
                                          <p:spTgt spid="5222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52227">
                                            <p:txEl>
                                              <p:pRg st="3" end="3"/>
                                            </p:txEl>
                                          </p:spTgt>
                                        </p:tgtEl>
                                        <p:attrNameLst>
                                          <p:attrName>fillcolor</p:attrName>
                                        </p:attrNameLst>
                                      </p:cBhvr>
                                      <p:tavLst>
                                        <p:tav tm="0">
                                          <p:val>
                                            <p:clrVal>
                                              <a:schemeClr val="accent2"/>
                                            </p:clrVal>
                                          </p:val>
                                        </p:tav>
                                        <p:tav tm="50000">
                                          <p:val>
                                            <p:clrVal>
                                              <a:schemeClr val="hlink"/>
                                            </p:clrVal>
                                          </p:val>
                                        </p:tav>
                                      </p:tavLst>
                                    </p:anim>
                                    <p:set>
                                      <p:cBhvr>
                                        <p:cTn id="28" dur="80"/>
                                        <p:tgtEl>
                                          <p:spTgt spid="52227">
                                            <p:txEl>
                                              <p:pRg st="3" end="3"/>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52227">
                                            <p:txEl>
                                              <p:pRg st="4" end="4"/>
                                            </p:txEl>
                                          </p:spTgt>
                                        </p:tgtEl>
                                        <p:attrNameLst>
                                          <p:attrName>style.visibility</p:attrName>
                                        </p:attrNameLst>
                                      </p:cBhvr>
                                      <p:to>
                                        <p:strVal val="visible"/>
                                      </p:to>
                                    </p:set>
                                    <p:anim calcmode="discrete" valueType="clr">
                                      <p:cBhvr override="childStyle">
                                        <p:cTn id="33" dur="80"/>
                                        <p:tgtEl>
                                          <p:spTgt spid="5222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52227">
                                            <p:txEl>
                                              <p:pRg st="4" end="4"/>
                                            </p:txEl>
                                          </p:spTgt>
                                        </p:tgtEl>
                                        <p:attrNameLst>
                                          <p:attrName>fillcolor</p:attrName>
                                        </p:attrNameLst>
                                      </p:cBhvr>
                                      <p:tavLst>
                                        <p:tav tm="0">
                                          <p:val>
                                            <p:clrVal>
                                              <a:schemeClr val="accent2"/>
                                            </p:clrVal>
                                          </p:val>
                                        </p:tav>
                                        <p:tav tm="50000">
                                          <p:val>
                                            <p:clrVal>
                                              <a:schemeClr val="hlink"/>
                                            </p:clrVal>
                                          </p:val>
                                        </p:tav>
                                      </p:tavLst>
                                    </p:anim>
                                    <p:set>
                                      <p:cBhvr>
                                        <p:cTn id="35" dur="80"/>
                                        <p:tgtEl>
                                          <p:spTgt spid="52227">
                                            <p:txEl>
                                              <p:pRg st="4" end="4"/>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8" presetClass="emph" presetSubtype="0" fill="hold" nodeType="clickEffect">
                                  <p:stCondLst>
                                    <p:cond delay="0"/>
                                  </p:stCondLst>
                                  <p:iterate type="lt">
                                    <p:tmPct val="0"/>
                                  </p:iterate>
                                  <p:childTnLst>
                                    <p:animRot by="21600000">
                                      <p:cBhvr>
                                        <p:cTn id="39" dur="2000" fill="hold"/>
                                        <p:tgtEl>
                                          <p:spTgt spid="52227">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Подзаголовок 2"/>
          <p:cNvSpPr>
            <a:spLocks noGrp="1"/>
          </p:cNvSpPr>
          <p:nvPr>
            <p:ph type="subTitle" idx="1"/>
          </p:nvPr>
        </p:nvSpPr>
        <p:spPr>
          <a:xfrm>
            <a:off x="214313" y="285750"/>
            <a:ext cx="5357812" cy="6215063"/>
          </a:xfrm>
        </p:spPr>
        <p:txBody>
          <a:bodyPr/>
          <a:lstStyle/>
          <a:p>
            <a:pPr marR="0" algn="ctr" eaLnBrk="1" hangingPunct="1"/>
            <a:r>
              <a:rPr lang="ru-RU" sz="3600" b="1" u="sng" smtClean="0">
                <a:solidFill>
                  <a:srgbClr val="011705"/>
                </a:solidFill>
              </a:rPr>
              <a:t>Костяника</a:t>
            </a:r>
            <a:r>
              <a:rPr lang="ru-RU" smtClean="0"/>
              <a:t> </a:t>
            </a:r>
          </a:p>
          <a:p>
            <a:pPr marR="0" algn="ctr" eaLnBrk="1" hangingPunct="1"/>
            <a:r>
              <a:rPr lang="ru-RU" b="1" smtClean="0"/>
              <a:t>Ягоды костяники, как и все растение, являются целебными, помогает при многих заболеваниях.</a:t>
            </a:r>
          </a:p>
          <a:p>
            <a:pPr marR="0" algn="ctr" eaLnBrk="1" hangingPunct="1"/>
            <a:r>
              <a:rPr lang="ru-RU" b="1" smtClean="0"/>
              <a:t>Костянику с полным на то основанием можно назвать настоящим гранитом севера – и видом и вкусом она напоминает его.</a:t>
            </a:r>
          </a:p>
          <a:p>
            <a:pPr marR="0" algn="ctr" eaLnBrk="1" hangingPunct="1"/>
            <a:r>
              <a:rPr lang="ru-RU" b="1" smtClean="0"/>
              <a:t>В жару это растение всегда выручит: его плоды быстро утоляют жажду.</a:t>
            </a:r>
          </a:p>
        </p:txBody>
      </p:sp>
      <p:pic>
        <p:nvPicPr>
          <p:cNvPr id="65538" name="Picture 2" descr="13a"/>
          <p:cNvPicPr>
            <a:picLocks noChangeAspect="1" noChangeArrowheads="1"/>
          </p:cNvPicPr>
          <p:nvPr/>
        </p:nvPicPr>
        <p:blipFill>
          <a:blip r:embed="rId2" cstate="email">
            <a:lum contrast="40000"/>
          </a:blip>
          <a:srcRect/>
          <a:stretch>
            <a:fillRect/>
          </a:stretch>
        </p:blipFill>
        <p:spPr bwMode="auto">
          <a:xfrm>
            <a:off x="5429250" y="1214438"/>
            <a:ext cx="3527425" cy="4524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p:cTn id="7" dur="1000" fill="hold"/>
                                        <p:tgtEl>
                                          <p:spTgt spid="5222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222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222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2227">
                                            <p:txEl>
                                              <p:pRg st="1" end="1"/>
                                            </p:txEl>
                                          </p:spTgt>
                                        </p:tgtEl>
                                        <p:attrNameLst>
                                          <p:attrName>style.visibility</p:attrName>
                                        </p:attrNameLst>
                                      </p:cBhvr>
                                      <p:to>
                                        <p:strVal val="visible"/>
                                      </p:to>
                                    </p:set>
                                    <p:animEffect transition="in" filter="randombar(horizontal)">
                                      <p:cBhvr>
                                        <p:cTn id="14" dur="500"/>
                                        <p:tgtEl>
                                          <p:spTgt spid="5222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65538"/>
                                        </p:tgtEl>
                                        <p:attrNameLst>
                                          <p:attrName>style.visibility</p:attrName>
                                        </p:attrNameLst>
                                      </p:cBhvr>
                                      <p:to>
                                        <p:strVal val="visible"/>
                                      </p:to>
                                    </p:set>
                                    <p:animEffect transition="in" filter="wheel(4)">
                                      <p:cBhvr>
                                        <p:cTn id="19" dur="2000"/>
                                        <p:tgtEl>
                                          <p:spTgt spid="6553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2227">
                                            <p:txEl>
                                              <p:pRg st="2" end="2"/>
                                            </p:txEl>
                                          </p:spTgt>
                                        </p:tgtEl>
                                        <p:attrNameLst>
                                          <p:attrName>style.visibility</p:attrName>
                                        </p:attrNameLst>
                                      </p:cBhvr>
                                      <p:to>
                                        <p:strVal val="visible"/>
                                      </p:to>
                                    </p:set>
                                    <p:animEffect transition="in" filter="randombar(horizontal)">
                                      <p:cBhvr>
                                        <p:cTn id="24" dur="500"/>
                                        <p:tgtEl>
                                          <p:spTgt spid="5222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2227">
                                            <p:txEl>
                                              <p:pRg st="3" end="3"/>
                                            </p:txEl>
                                          </p:spTgt>
                                        </p:tgtEl>
                                        <p:attrNameLst>
                                          <p:attrName>style.visibility</p:attrName>
                                        </p:attrNameLst>
                                      </p:cBhvr>
                                      <p:to>
                                        <p:strVal val="visible"/>
                                      </p:to>
                                    </p:set>
                                    <p:animEffect transition="in" filter="randombar(horizontal)">
                                      <p:cBhvr>
                                        <p:cTn id="29" dur="500"/>
                                        <p:tgtEl>
                                          <p:spTgt spid="522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1071546"/>
            <a:ext cx="7851648" cy="1471610"/>
          </a:xfrm>
        </p:spPr>
        <p:txBody>
          <a:bodyPr>
            <a:normAutofit fontScale="90000"/>
          </a:bodyPr>
          <a:lstStyle/>
          <a:p>
            <a:pPr algn="ctr" eaLnBrk="1" fontAlgn="auto" hangingPunct="1">
              <a:spcAft>
                <a:spcPts val="0"/>
              </a:spcAft>
              <a:defRPr/>
            </a:pPr>
            <a:r>
              <a:rPr lang="ru-RU" dirty="0" smtClean="0"/>
              <a:t> </a:t>
            </a:r>
            <a:r>
              <a:rPr lang="ru-RU" sz="4900" dirty="0" smtClean="0">
                <a:solidFill>
                  <a:schemeClr val="bg1">
                    <a:lumMod val="95000"/>
                    <a:lumOff val="5000"/>
                  </a:schemeClr>
                </a:solidFill>
                <a:latin typeface="Boyarsky" pitchFamily="33" charset="0"/>
              </a:rPr>
              <a:t>1. Хвойное дерево, сбрасывающее на зиму листву?</a:t>
            </a:r>
            <a:endParaRPr lang="ru-RU" sz="4900" dirty="0">
              <a:solidFill>
                <a:schemeClr val="bg1">
                  <a:lumMod val="95000"/>
                  <a:lumOff val="5000"/>
                </a:schemeClr>
              </a:solidFill>
              <a:latin typeface="Boyarsky" pitchFamily="33" charset="0"/>
            </a:endParaRPr>
          </a:p>
        </p:txBody>
      </p:sp>
      <p:sp>
        <p:nvSpPr>
          <p:cNvPr id="3" name="Подзаголовок 2"/>
          <p:cNvSpPr>
            <a:spLocks noGrp="1"/>
          </p:cNvSpPr>
          <p:nvPr>
            <p:ph type="subTitle" idx="1"/>
          </p:nvPr>
        </p:nvSpPr>
        <p:spPr>
          <a:xfrm>
            <a:off x="428625" y="2571750"/>
            <a:ext cx="7854950" cy="3286125"/>
          </a:xfrm>
        </p:spPr>
        <p:txBody>
          <a:bodyPr/>
          <a:lstStyle/>
          <a:p>
            <a:pPr marR="0" algn="ctr" eaLnBrk="1" hangingPunct="1"/>
            <a:r>
              <a:rPr lang="ru-RU" sz="4000" b="1" smtClean="0">
                <a:solidFill>
                  <a:srgbClr val="600000"/>
                </a:solidFill>
              </a:rPr>
              <a:t>А. </a:t>
            </a:r>
            <a:r>
              <a:rPr lang="ru-RU" sz="4000" b="1" smtClean="0"/>
              <a:t>Сосна. </a:t>
            </a:r>
          </a:p>
          <a:p>
            <a:pPr marR="0" algn="ctr" eaLnBrk="1" hangingPunct="1"/>
            <a:r>
              <a:rPr lang="ru-RU" sz="4000" b="1" smtClean="0">
                <a:solidFill>
                  <a:srgbClr val="600000"/>
                </a:solidFill>
              </a:rPr>
              <a:t>В. </a:t>
            </a:r>
            <a:r>
              <a:rPr lang="ru-RU" sz="4000" b="1" smtClean="0"/>
              <a:t>Кипарис.</a:t>
            </a:r>
          </a:p>
          <a:p>
            <a:pPr marR="0" algn="ctr" eaLnBrk="1" hangingPunct="1"/>
            <a:r>
              <a:rPr lang="ru-RU" sz="4000" b="1" smtClean="0">
                <a:solidFill>
                  <a:srgbClr val="600000"/>
                </a:solidFill>
              </a:rPr>
              <a:t>С. </a:t>
            </a:r>
            <a:r>
              <a:rPr lang="ru-RU" sz="4000" b="1" smtClean="0"/>
              <a:t>Туя.           </a:t>
            </a:r>
          </a:p>
          <a:p>
            <a:pPr marR="0" algn="ctr" eaLnBrk="1" hangingPunct="1"/>
            <a:r>
              <a:rPr lang="ru-RU" sz="4000" b="1" smtClean="0">
                <a:solidFill>
                  <a:srgbClr val="600000"/>
                </a:solidFill>
              </a:rPr>
              <a:t>Д. </a:t>
            </a:r>
            <a:r>
              <a:rPr lang="ru-RU" sz="4000" b="1" smtClean="0"/>
              <a:t>Лиственница.</a:t>
            </a:r>
            <a:endParaRPr lang="ru-RU" sz="4000" b="1"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2"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9"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1" end="1"/>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6"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3">
                                            <p:txEl>
                                              <p:pRg st="2" end="2"/>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33"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35" dur="80"/>
                                        <p:tgtEl>
                                          <p:spTgt spid="3">
                                            <p:txEl>
                                              <p:pRg st="3" end="3"/>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32" presetClass="emph" presetSubtype="0" fill="hold" nodeType="clickEffect">
                                  <p:stCondLst>
                                    <p:cond delay="0"/>
                                  </p:stCondLst>
                                  <p:iterate type="lt">
                                    <p:tmPct val="0"/>
                                  </p:iterate>
                                  <p:childTnLst>
                                    <p:animClr clrSpc="rgb" dir="cw">
                                      <p:cBhvr override="childStyle">
                                        <p:cTn id="39" dur="100" fill="hold"/>
                                        <p:tgtEl>
                                          <p:spTgt spid="3">
                                            <p:txEl>
                                              <p:pRg st="3" end="3"/>
                                            </p:txEl>
                                          </p:spTgt>
                                        </p:tgtEl>
                                        <p:attrNameLst>
                                          <p:attrName>style.color</p:attrName>
                                        </p:attrNameLst>
                                      </p:cBhvr>
                                      <p:to>
                                        <a:schemeClr val="accent2"/>
                                      </p:to>
                                    </p:animClr>
                                    <p:animClr clrSpc="rgb" dir="cw">
                                      <p:cBhvr>
                                        <p:cTn id="40" dur="100" fill="hold"/>
                                        <p:tgtEl>
                                          <p:spTgt spid="3">
                                            <p:txEl>
                                              <p:pRg st="3" end="3"/>
                                            </p:txEl>
                                          </p:spTgt>
                                        </p:tgtEl>
                                        <p:attrNameLst>
                                          <p:attrName>fillcolor</p:attrName>
                                        </p:attrNameLst>
                                      </p:cBhvr>
                                      <p:to>
                                        <a:schemeClr val="accent2"/>
                                      </p:to>
                                    </p:animClr>
                                    <p:set>
                                      <p:cBhvr>
                                        <p:cTn id="41" dur="100" fill="hold"/>
                                        <p:tgtEl>
                                          <p:spTgt spid="3">
                                            <p:txEl>
                                              <p:pRg st="3" end="3"/>
                                            </p:txEl>
                                          </p:spTgt>
                                        </p:tgtEl>
                                        <p:attrNameLst>
                                          <p:attrName>fill.type</p:attrName>
                                        </p:attrNameLst>
                                      </p:cBhvr>
                                      <p:to>
                                        <p:strVal val="solid"/>
                                      </p:to>
                                    </p:set>
                                    <p:set>
                                      <p:cBhvr>
                                        <p:cTn id="42" dur="100" fill="hold"/>
                                        <p:tgtEl>
                                          <p:spTgt spid="3">
                                            <p:txEl>
                                              <p:pRg st="3" end="3"/>
                                            </p:txEl>
                                          </p:spTgt>
                                        </p:tgtEl>
                                        <p:attrNameLst>
                                          <p:attrName>fill.on</p:attrName>
                                        </p:attrNameLst>
                                      </p:cBhvr>
                                      <p:to>
                                        <p:strVal val="true"/>
                                      </p:to>
                                    </p:set>
                                    <p:animRot by="120000">
                                      <p:cBhvr>
                                        <p:cTn id="43" dur="100" fill="hold">
                                          <p:stCondLst>
                                            <p:cond delay="0"/>
                                          </p:stCondLst>
                                        </p:cTn>
                                        <p:tgtEl>
                                          <p:spTgt spid="3">
                                            <p:txEl>
                                              <p:pRg st="3" end="3"/>
                                            </p:txEl>
                                          </p:spTgt>
                                        </p:tgtEl>
                                        <p:attrNameLst>
                                          <p:attrName>r</p:attrName>
                                        </p:attrNameLst>
                                      </p:cBhvr>
                                    </p:animRot>
                                    <p:animRot by="-240000">
                                      <p:cBhvr>
                                        <p:cTn id="44" dur="200" fill="hold">
                                          <p:stCondLst>
                                            <p:cond delay="200"/>
                                          </p:stCondLst>
                                        </p:cTn>
                                        <p:tgtEl>
                                          <p:spTgt spid="3">
                                            <p:txEl>
                                              <p:pRg st="3" end="3"/>
                                            </p:txEl>
                                          </p:spTgt>
                                        </p:tgtEl>
                                        <p:attrNameLst>
                                          <p:attrName>r</p:attrName>
                                        </p:attrNameLst>
                                      </p:cBhvr>
                                    </p:animRot>
                                    <p:animRot by="240000">
                                      <p:cBhvr>
                                        <p:cTn id="45" dur="200" fill="hold">
                                          <p:stCondLst>
                                            <p:cond delay="400"/>
                                          </p:stCondLst>
                                        </p:cTn>
                                        <p:tgtEl>
                                          <p:spTgt spid="3">
                                            <p:txEl>
                                              <p:pRg st="3" end="3"/>
                                            </p:txEl>
                                          </p:spTgt>
                                        </p:tgtEl>
                                        <p:attrNameLst>
                                          <p:attrName>r</p:attrName>
                                        </p:attrNameLst>
                                      </p:cBhvr>
                                    </p:animRot>
                                    <p:animRot by="-240000">
                                      <p:cBhvr>
                                        <p:cTn id="46" dur="200" fill="hold">
                                          <p:stCondLst>
                                            <p:cond delay="600"/>
                                          </p:stCondLst>
                                        </p:cTn>
                                        <p:tgtEl>
                                          <p:spTgt spid="3">
                                            <p:txEl>
                                              <p:pRg st="3" end="3"/>
                                            </p:txEl>
                                          </p:spTgt>
                                        </p:tgtEl>
                                        <p:attrNameLst>
                                          <p:attrName>r</p:attrName>
                                        </p:attrNameLst>
                                      </p:cBhvr>
                                    </p:animRot>
                                    <p:animRot by="120000">
                                      <p:cBhvr>
                                        <p:cTn id="47" dur="200" fill="hold">
                                          <p:stCondLst>
                                            <p:cond delay="80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214290"/>
            <a:ext cx="8929718" cy="2500330"/>
          </a:xfrm>
        </p:spPr>
        <p:txBody>
          <a:bodyPr>
            <a:noAutofit/>
          </a:bodyPr>
          <a:lstStyle/>
          <a:p>
            <a:pPr algn="ctr" eaLnBrk="1" fontAlgn="auto" hangingPunct="1">
              <a:spcAft>
                <a:spcPts val="0"/>
              </a:spcAft>
              <a:defRPr/>
            </a:pPr>
            <a:r>
              <a:rPr lang="ru-RU" sz="2800" dirty="0" smtClean="0">
                <a:solidFill>
                  <a:schemeClr val="bg1">
                    <a:lumMod val="75000"/>
                    <a:lumOff val="25000"/>
                  </a:schemeClr>
                </a:solidFill>
                <a:latin typeface="Comic Sans MS" pitchFamily="66" charset="0"/>
              </a:rPr>
              <a:t>8. Вечнозеленое растение с полегающими прямыми или стелющимися стеблями, листья сверху зеленые, снизу серебристые, кожистые с завернутыми книзу краями, короткочерешковые, яйцевидные. Назовите эту ягоду.</a:t>
            </a:r>
            <a:endParaRPr lang="ru-RU" sz="2800" dirty="0">
              <a:solidFill>
                <a:schemeClr val="bg1">
                  <a:lumMod val="75000"/>
                  <a:lumOff val="25000"/>
                </a:schemeClr>
              </a:solidFill>
              <a:latin typeface="Comic Sans MS" pitchFamily="66" charset="0"/>
            </a:endParaRPr>
          </a:p>
        </p:txBody>
      </p:sp>
      <p:sp>
        <p:nvSpPr>
          <p:cNvPr id="52227" name="Подзаголовок 2"/>
          <p:cNvSpPr>
            <a:spLocks noGrp="1"/>
          </p:cNvSpPr>
          <p:nvPr>
            <p:ph type="subTitle" idx="1"/>
          </p:nvPr>
        </p:nvSpPr>
        <p:spPr>
          <a:xfrm>
            <a:off x="533400" y="2857500"/>
            <a:ext cx="7854950" cy="3571875"/>
          </a:xfrm>
        </p:spPr>
        <p:txBody>
          <a:bodyPr/>
          <a:lstStyle/>
          <a:p>
            <a:pPr marR="0" eaLnBrk="1" hangingPunct="1">
              <a:defRPr/>
            </a:pPr>
            <a:endParaRPr lang="ru-RU" dirty="0" smtClean="0"/>
          </a:p>
          <a:p>
            <a:pPr marR="0" algn="ctr" eaLnBrk="1" hangingPunct="1">
              <a:defRPr/>
            </a:pPr>
            <a:r>
              <a:rPr lang="ru-RU" sz="3600" b="1" dirty="0" smtClean="0">
                <a:solidFill>
                  <a:srgbClr val="E3F7FF"/>
                </a:solidFill>
              </a:rPr>
              <a:t> А. </a:t>
            </a:r>
            <a:r>
              <a:rPr lang="ru-RU" sz="3600" b="1" dirty="0" smtClean="0">
                <a:solidFill>
                  <a:schemeClr val="accent6">
                    <a:lumMod val="75000"/>
                  </a:schemeClr>
                </a:solidFill>
              </a:rPr>
              <a:t>Клюква  </a:t>
            </a:r>
            <a:r>
              <a:rPr lang="ru-RU" sz="3600" b="1" dirty="0" smtClean="0"/>
              <a:t>       </a:t>
            </a:r>
          </a:p>
          <a:p>
            <a:pPr marR="0" algn="ctr" eaLnBrk="1" hangingPunct="1">
              <a:defRPr/>
            </a:pPr>
            <a:r>
              <a:rPr lang="ru-RU" sz="3600" b="1" dirty="0" smtClean="0">
                <a:solidFill>
                  <a:srgbClr val="E3F7FF"/>
                </a:solidFill>
              </a:rPr>
              <a:t>     В.</a:t>
            </a:r>
            <a:r>
              <a:rPr lang="ru-RU" sz="3600" b="1" dirty="0" smtClean="0">
                <a:solidFill>
                  <a:schemeClr val="accent6">
                    <a:lumMod val="75000"/>
                  </a:schemeClr>
                </a:solidFill>
              </a:rPr>
              <a:t> Брусника</a:t>
            </a:r>
          </a:p>
          <a:p>
            <a:pPr marR="0" algn="ctr" eaLnBrk="1" hangingPunct="1">
              <a:defRPr/>
            </a:pPr>
            <a:r>
              <a:rPr lang="ru-RU" sz="3600" b="1" dirty="0" smtClean="0">
                <a:solidFill>
                  <a:srgbClr val="E3F7FF"/>
                </a:solidFill>
              </a:rPr>
              <a:t>      С. </a:t>
            </a:r>
            <a:r>
              <a:rPr lang="ru-RU" sz="3600" b="1" dirty="0" smtClean="0">
                <a:solidFill>
                  <a:schemeClr val="accent6">
                    <a:lumMod val="75000"/>
                  </a:schemeClr>
                </a:solidFill>
              </a:rPr>
              <a:t>Водяника  </a:t>
            </a:r>
            <a:r>
              <a:rPr lang="ru-RU" sz="3600" b="1" dirty="0" smtClean="0"/>
              <a:t>   </a:t>
            </a:r>
          </a:p>
          <a:p>
            <a:pPr marR="0" algn="ctr" eaLnBrk="1" hangingPunct="1">
              <a:defRPr/>
            </a:pPr>
            <a:r>
              <a:rPr lang="ru-RU" sz="3600" b="1" dirty="0" smtClean="0"/>
              <a:t>     </a:t>
            </a:r>
            <a:r>
              <a:rPr lang="ru-RU" sz="3600" b="1" dirty="0" smtClean="0">
                <a:solidFill>
                  <a:srgbClr val="E3F7FF"/>
                </a:solidFill>
              </a:rPr>
              <a:t>Д.</a:t>
            </a:r>
            <a:r>
              <a:rPr lang="ru-RU" sz="3600" b="1" dirty="0" smtClean="0"/>
              <a:t> </a:t>
            </a:r>
            <a:r>
              <a:rPr lang="ru-RU" sz="3600" b="1" dirty="0" smtClean="0">
                <a:solidFill>
                  <a:schemeClr val="accent6">
                    <a:lumMod val="75000"/>
                  </a:schemeClr>
                </a:solidFill>
              </a:rPr>
              <a:t>Голубика</a:t>
            </a:r>
          </a:p>
          <a:p>
            <a:pPr marR="0" eaLnBrk="1" hangingPunct="1">
              <a:defRPr/>
            </a:pPr>
            <a:endParaRPr lang="ru-R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52227">
                                            <p:txEl>
                                              <p:pRg st="1" end="1"/>
                                            </p:txEl>
                                          </p:spTgt>
                                        </p:tgtEl>
                                        <p:attrNameLst>
                                          <p:attrName>style.visibility</p:attrName>
                                        </p:attrNameLst>
                                      </p:cBhvr>
                                      <p:to>
                                        <p:strVal val="visible"/>
                                      </p:to>
                                    </p:set>
                                    <p:anim calcmode="discrete" valueType="clr">
                                      <p:cBhvr override="childStyle">
                                        <p:cTn id="12" dur="80"/>
                                        <p:tgtEl>
                                          <p:spTgt spid="5222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2227">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52227">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52227">
                                            <p:txEl>
                                              <p:pRg st="2" end="2"/>
                                            </p:txEl>
                                          </p:spTgt>
                                        </p:tgtEl>
                                        <p:attrNameLst>
                                          <p:attrName>style.visibility</p:attrName>
                                        </p:attrNameLst>
                                      </p:cBhvr>
                                      <p:to>
                                        <p:strVal val="visible"/>
                                      </p:to>
                                    </p:set>
                                    <p:anim calcmode="discrete" valueType="clr">
                                      <p:cBhvr override="childStyle">
                                        <p:cTn id="19" dur="80"/>
                                        <p:tgtEl>
                                          <p:spTgt spid="5222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2227">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52227">
                                            <p:txEl>
                                              <p:pRg st="2" end="2"/>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52227">
                                            <p:txEl>
                                              <p:pRg st="3" end="3"/>
                                            </p:txEl>
                                          </p:spTgt>
                                        </p:tgtEl>
                                        <p:attrNameLst>
                                          <p:attrName>style.visibility</p:attrName>
                                        </p:attrNameLst>
                                      </p:cBhvr>
                                      <p:to>
                                        <p:strVal val="visible"/>
                                      </p:to>
                                    </p:set>
                                    <p:anim calcmode="discrete" valueType="clr">
                                      <p:cBhvr override="childStyle">
                                        <p:cTn id="26" dur="80"/>
                                        <p:tgtEl>
                                          <p:spTgt spid="5222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52227">
                                            <p:txEl>
                                              <p:pRg st="3" end="3"/>
                                            </p:txEl>
                                          </p:spTgt>
                                        </p:tgtEl>
                                        <p:attrNameLst>
                                          <p:attrName>fillcolor</p:attrName>
                                        </p:attrNameLst>
                                      </p:cBhvr>
                                      <p:tavLst>
                                        <p:tav tm="0">
                                          <p:val>
                                            <p:clrVal>
                                              <a:schemeClr val="accent2"/>
                                            </p:clrVal>
                                          </p:val>
                                        </p:tav>
                                        <p:tav tm="50000">
                                          <p:val>
                                            <p:clrVal>
                                              <a:schemeClr val="hlink"/>
                                            </p:clrVal>
                                          </p:val>
                                        </p:tav>
                                      </p:tavLst>
                                    </p:anim>
                                    <p:set>
                                      <p:cBhvr>
                                        <p:cTn id="28" dur="80"/>
                                        <p:tgtEl>
                                          <p:spTgt spid="52227">
                                            <p:txEl>
                                              <p:pRg st="3" end="3"/>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52227">
                                            <p:txEl>
                                              <p:pRg st="4" end="4"/>
                                            </p:txEl>
                                          </p:spTgt>
                                        </p:tgtEl>
                                        <p:attrNameLst>
                                          <p:attrName>style.visibility</p:attrName>
                                        </p:attrNameLst>
                                      </p:cBhvr>
                                      <p:to>
                                        <p:strVal val="visible"/>
                                      </p:to>
                                    </p:set>
                                    <p:anim calcmode="discrete" valueType="clr">
                                      <p:cBhvr override="childStyle">
                                        <p:cTn id="33" dur="80"/>
                                        <p:tgtEl>
                                          <p:spTgt spid="5222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52227">
                                            <p:txEl>
                                              <p:pRg st="4" end="4"/>
                                            </p:txEl>
                                          </p:spTgt>
                                        </p:tgtEl>
                                        <p:attrNameLst>
                                          <p:attrName>fillcolor</p:attrName>
                                        </p:attrNameLst>
                                      </p:cBhvr>
                                      <p:tavLst>
                                        <p:tav tm="0">
                                          <p:val>
                                            <p:clrVal>
                                              <a:schemeClr val="accent2"/>
                                            </p:clrVal>
                                          </p:val>
                                        </p:tav>
                                        <p:tav tm="50000">
                                          <p:val>
                                            <p:clrVal>
                                              <a:schemeClr val="hlink"/>
                                            </p:clrVal>
                                          </p:val>
                                        </p:tav>
                                      </p:tavLst>
                                    </p:anim>
                                    <p:set>
                                      <p:cBhvr>
                                        <p:cTn id="35" dur="80"/>
                                        <p:tgtEl>
                                          <p:spTgt spid="52227">
                                            <p:txEl>
                                              <p:pRg st="4" end="4"/>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8" presetClass="emph" presetSubtype="0" fill="hold" nodeType="clickEffect">
                                  <p:stCondLst>
                                    <p:cond delay="0"/>
                                  </p:stCondLst>
                                  <p:iterate type="lt">
                                    <p:tmPct val="0"/>
                                  </p:iterate>
                                  <p:childTnLst>
                                    <p:animRot by="21600000">
                                      <p:cBhvr>
                                        <p:cTn id="39" dur="2000" fill="hold"/>
                                        <p:tgtEl>
                                          <p:spTgt spid="52227">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Подзаголовок 2"/>
          <p:cNvSpPr>
            <a:spLocks noGrp="1"/>
          </p:cNvSpPr>
          <p:nvPr>
            <p:ph type="subTitle" idx="1"/>
          </p:nvPr>
        </p:nvSpPr>
        <p:spPr>
          <a:xfrm>
            <a:off x="142875" y="0"/>
            <a:ext cx="5143500" cy="6643688"/>
          </a:xfrm>
        </p:spPr>
        <p:txBody>
          <a:bodyPr/>
          <a:lstStyle/>
          <a:p>
            <a:pPr marR="0" algn="ctr" eaLnBrk="1" hangingPunct="1"/>
            <a:r>
              <a:rPr lang="ru-RU" sz="3600" b="1" u="sng" smtClean="0">
                <a:solidFill>
                  <a:srgbClr val="011705"/>
                </a:solidFill>
              </a:rPr>
              <a:t>Клюква</a:t>
            </a:r>
            <a:r>
              <a:rPr lang="ru-RU" sz="3600" smtClean="0"/>
              <a:t> </a:t>
            </a:r>
          </a:p>
          <a:p>
            <a:pPr marR="0" algn="ctr" eaLnBrk="1" hangingPunct="1"/>
            <a:r>
              <a:rPr lang="ru-RU" sz="3200" b="1" smtClean="0"/>
              <a:t>В медицине издавна используются ягоды клюквы для приготовления кислых напитков, назначаемых лихорадящим больным как освежающее средство. </a:t>
            </a:r>
          </a:p>
          <a:p>
            <a:pPr marR="0" algn="ctr" eaLnBrk="1" hangingPunct="1"/>
            <a:r>
              <a:rPr lang="ru-RU" sz="3200" b="1" smtClean="0"/>
              <a:t>Содержащаяся в клюкве бензойная кислота способна убивать микробов. </a:t>
            </a:r>
          </a:p>
          <a:p>
            <a:pPr marR="0" algn="ctr" eaLnBrk="1" hangingPunct="1"/>
            <a:endParaRPr lang="ru-RU" sz="3600" smtClean="0"/>
          </a:p>
        </p:txBody>
      </p:sp>
      <p:pic>
        <p:nvPicPr>
          <p:cNvPr id="66562" name="Picture 2" descr="BKDC0296"/>
          <p:cNvPicPr>
            <a:picLocks noChangeAspect="1" noChangeArrowheads="1"/>
          </p:cNvPicPr>
          <p:nvPr/>
        </p:nvPicPr>
        <p:blipFill>
          <a:blip r:embed="rId2" cstate="email"/>
          <a:srcRect/>
          <a:stretch>
            <a:fillRect/>
          </a:stretch>
        </p:blipFill>
        <p:spPr bwMode="auto">
          <a:xfrm>
            <a:off x="5643563" y="214313"/>
            <a:ext cx="3152775" cy="2357437"/>
          </a:xfrm>
          <a:prstGeom prst="rect">
            <a:avLst/>
          </a:prstGeom>
          <a:noFill/>
          <a:ln w="9525">
            <a:noFill/>
            <a:miter lim="800000"/>
            <a:headEnd/>
            <a:tailEnd/>
          </a:ln>
        </p:spPr>
      </p:pic>
      <p:pic>
        <p:nvPicPr>
          <p:cNvPr id="66563" name="Picture 3" descr="BKDC0297"/>
          <p:cNvPicPr>
            <a:picLocks noChangeAspect="1" noChangeArrowheads="1"/>
          </p:cNvPicPr>
          <p:nvPr/>
        </p:nvPicPr>
        <p:blipFill>
          <a:blip r:embed="rId3" cstate="email"/>
          <a:srcRect/>
          <a:stretch>
            <a:fillRect/>
          </a:stretch>
        </p:blipFill>
        <p:spPr bwMode="auto">
          <a:xfrm>
            <a:off x="5472113" y="3929063"/>
            <a:ext cx="3435350" cy="25638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p:cTn id="7" dur="1000" fill="hold"/>
                                        <p:tgtEl>
                                          <p:spTgt spid="5222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222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222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2227">
                                            <p:txEl>
                                              <p:pRg st="1" end="1"/>
                                            </p:txEl>
                                          </p:spTgt>
                                        </p:tgtEl>
                                        <p:attrNameLst>
                                          <p:attrName>style.visibility</p:attrName>
                                        </p:attrNameLst>
                                      </p:cBhvr>
                                      <p:to>
                                        <p:strVal val="visible"/>
                                      </p:to>
                                    </p:set>
                                    <p:animEffect transition="in" filter="randombar(horizontal)">
                                      <p:cBhvr>
                                        <p:cTn id="14" dur="500"/>
                                        <p:tgtEl>
                                          <p:spTgt spid="5222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66562"/>
                                        </p:tgtEl>
                                        <p:attrNameLst>
                                          <p:attrName>style.visibility</p:attrName>
                                        </p:attrNameLst>
                                      </p:cBhvr>
                                      <p:to>
                                        <p:strVal val="visible"/>
                                      </p:to>
                                    </p:set>
                                    <p:animEffect transition="in" filter="strips(downLeft)">
                                      <p:cBhvr>
                                        <p:cTn id="19" dur="500"/>
                                        <p:tgtEl>
                                          <p:spTgt spid="6656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2227">
                                            <p:txEl>
                                              <p:pRg st="2" end="2"/>
                                            </p:txEl>
                                          </p:spTgt>
                                        </p:tgtEl>
                                        <p:attrNameLst>
                                          <p:attrName>style.visibility</p:attrName>
                                        </p:attrNameLst>
                                      </p:cBhvr>
                                      <p:to>
                                        <p:strVal val="visible"/>
                                      </p:to>
                                    </p:set>
                                    <p:animEffect transition="in" filter="randombar(horizontal)">
                                      <p:cBhvr>
                                        <p:cTn id="24" dur="500"/>
                                        <p:tgtEl>
                                          <p:spTgt spid="5222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66563"/>
                                        </p:tgtEl>
                                        <p:attrNameLst>
                                          <p:attrName>style.visibility</p:attrName>
                                        </p:attrNameLst>
                                      </p:cBhvr>
                                      <p:to>
                                        <p:strVal val="visible"/>
                                      </p:to>
                                    </p:set>
                                    <p:animEffect transition="in" filter="wheel(4)">
                                      <p:cBhvr>
                                        <p:cTn id="29" dur="2000"/>
                                        <p:tgtEl>
                                          <p:spTgt spid="66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571480"/>
            <a:ext cx="7851775" cy="1828800"/>
          </a:xfrm>
        </p:spPr>
        <p:txBody>
          <a:bodyPr/>
          <a:lstStyle/>
          <a:p>
            <a:pPr algn="ctr" eaLnBrk="1" fontAlgn="auto" hangingPunct="1">
              <a:spcAft>
                <a:spcPts val="0"/>
              </a:spcAft>
              <a:defRPr/>
            </a:pPr>
            <a:r>
              <a:rPr lang="ru-RU" sz="2800" dirty="0" smtClean="0">
                <a:solidFill>
                  <a:schemeClr val="bg1">
                    <a:lumMod val="75000"/>
                    <a:lumOff val="25000"/>
                  </a:schemeClr>
                </a:solidFill>
                <a:latin typeface="Comic Sans MS" pitchFamily="66" charset="0"/>
              </a:rPr>
              <a:t> 9. Ягоды этого растения пряно-кисловатого вкуса, ароматные, используются в пищу в свежем, моченном, маринованном, пареном виде.</a:t>
            </a:r>
            <a:endParaRPr lang="ru-RU" sz="2800" dirty="0">
              <a:solidFill>
                <a:schemeClr val="bg1">
                  <a:lumMod val="75000"/>
                  <a:lumOff val="25000"/>
                </a:schemeClr>
              </a:solidFill>
              <a:latin typeface="Comic Sans MS" pitchFamily="66" charset="0"/>
            </a:endParaRPr>
          </a:p>
        </p:txBody>
      </p:sp>
      <p:sp>
        <p:nvSpPr>
          <p:cNvPr id="52227" name="Подзаголовок 2"/>
          <p:cNvSpPr>
            <a:spLocks noGrp="1"/>
          </p:cNvSpPr>
          <p:nvPr>
            <p:ph type="subTitle" idx="1"/>
          </p:nvPr>
        </p:nvSpPr>
        <p:spPr>
          <a:xfrm>
            <a:off x="533400" y="2571750"/>
            <a:ext cx="7854950" cy="3571875"/>
          </a:xfrm>
        </p:spPr>
        <p:txBody>
          <a:bodyPr/>
          <a:lstStyle/>
          <a:p>
            <a:pPr marR="0" eaLnBrk="1" hangingPunct="1">
              <a:defRPr/>
            </a:pPr>
            <a:endParaRPr lang="ru-RU" dirty="0" smtClean="0"/>
          </a:p>
          <a:p>
            <a:pPr marR="0" algn="ctr" eaLnBrk="1" hangingPunct="1">
              <a:defRPr/>
            </a:pPr>
            <a:r>
              <a:rPr lang="ru-RU" sz="3600" b="1" dirty="0" smtClean="0">
                <a:solidFill>
                  <a:srgbClr val="E3F7FF"/>
                </a:solidFill>
              </a:rPr>
              <a:t>     А. </a:t>
            </a:r>
            <a:r>
              <a:rPr lang="ru-RU" sz="3600" b="1" dirty="0" smtClean="0">
                <a:solidFill>
                  <a:schemeClr val="accent6">
                    <a:lumMod val="75000"/>
                  </a:schemeClr>
                </a:solidFill>
              </a:rPr>
              <a:t>Брусника  </a:t>
            </a:r>
            <a:r>
              <a:rPr lang="ru-RU" sz="3600" b="1" dirty="0" smtClean="0"/>
              <a:t>     </a:t>
            </a:r>
          </a:p>
          <a:p>
            <a:pPr marR="0" algn="ctr" eaLnBrk="1" hangingPunct="1">
              <a:defRPr/>
            </a:pPr>
            <a:r>
              <a:rPr lang="ru-RU" sz="3600" b="1" dirty="0" smtClean="0">
                <a:solidFill>
                  <a:srgbClr val="E3F7FF"/>
                </a:solidFill>
              </a:rPr>
              <a:t> В. </a:t>
            </a:r>
            <a:r>
              <a:rPr lang="ru-RU" sz="3600" b="1" dirty="0" smtClean="0">
                <a:solidFill>
                  <a:schemeClr val="accent6">
                    <a:lumMod val="75000"/>
                  </a:schemeClr>
                </a:solidFill>
              </a:rPr>
              <a:t>Клюква</a:t>
            </a:r>
          </a:p>
          <a:p>
            <a:pPr marR="0" algn="ctr" eaLnBrk="1" hangingPunct="1">
              <a:defRPr/>
            </a:pPr>
            <a:r>
              <a:rPr lang="ru-RU" sz="3600" b="1" dirty="0" smtClean="0">
                <a:solidFill>
                  <a:srgbClr val="E3F7FF"/>
                </a:solidFill>
              </a:rPr>
              <a:t>   С. </a:t>
            </a:r>
            <a:r>
              <a:rPr lang="ru-RU" sz="3600" b="1" dirty="0" smtClean="0">
                <a:solidFill>
                  <a:schemeClr val="accent6">
                    <a:lumMod val="75000"/>
                  </a:schemeClr>
                </a:solidFill>
              </a:rPr>
              <a:t>Морошка </a:t>
            </a:r>
            <a:r>
              <a:rPr lang="ru-RU" sz="3600" b="1" dirty="0" smtClean="0"/>
              <a:t>      </a:t>
            </a:r>
          </a:p>
          <a:p>
            <a:pPr marR="0" algn="ctr" eaLnBrk="1" hangingPunct="1">
              <a:defRPr/>
            </a:pPr>
            <a:r>
              <a:rPr lang="ru-RU" sz="3600" b="1" dirty="0" smtClean="0"/>
              <a:t>  </a:t>
            </a:r>
            <a:r>
              <a:rPr lang="ru-RU" sz="3600" b="1" dirty="0" smtClean="0">
                <a:solidFill>
                  <a:srgbClr val="E3F7FF"/>
                </a:solidFill>
              </a:rPr>
              <a:t> Д. </a:t>
            </a:r>
            <a:r>
              <a:rPr lang="ru-RU" sz="3600" b="1" dirty="0" smtClean="0">
                <a:solidFill>
                  <a:schemeClr val="accent6">
                    <a:lumMod val="75000"/>
                  </a:schemeClr>
                </a:solidFill>
              </a:rPr>
              <a:t>Водяника</a:t>
            </a:r>
          </a:p>
          <a:p>
            <a:pPr marR="0" eaLnBrk="1" hangingPunct="1">
              <a:defRPr/>
            </a:pPr>
            <a:endParaRPr lang="ru-R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52227">
                                            <p:txEl>
                                              <p:pRg st="1" end="1"/>
                                            </p:txEl>
                                          </p:spTgt>
                                        </p:tgtEl>
                                        <p:attrNameLst>
                                          <p:attrName>style.visibility</p:attrName>
                                        </p:attrNameLst>
                                      </p:cBhvr>
                                      <p:to>
                                        <p:strVal val="visible"/>
                                      </p:to>
                                    </p:set>
                                    <p:anim calcmode="discrete" valueType="clr">
                                      <p:cBhvr override="childStyle">
                                        <p:cTn id="12" dur="80"/>
                                        <p:tgtEl>
                                          <p:spTgt spid="5222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2227">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52227">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52227">
                                            <p:txEl>
                                              <p:pRg st="2" end="2"/>
                                            </p:txEl>
                                          </p:spTgt>
                                        </p:tgtEl>
                                        <p:attrNameLst>
                                          <p:attrName>style.visibility</p:attrName>
                                        </p:attrNameLst>
                                      </p:cBhvr>
                                      <p:to>
                                        <p:strVal val="visible"/>
                                      </p:to>
                                    </p:set>
                                    <p:anim calcmode="discrete" valueType="clr">
                                      <p:cBhvr override="childStyle">
                                        <p:cTn id="19" dur="80"/>
                                        <p:tgtEl>
                                          <p:spTgt spid="5222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2227">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52227">
                                            <p:txEl>
                                              <p:pRg st="2" end="2"/>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52227">
                                            <p:txEl>
                                              <p:pRg st="3" end="3"/>
                                            </p:txEl>
                                          </p:spTgt>
                                        </p:tgtEl>
                                        <p:attrNameLst>
                                          <p:attrName>style.visibility</p:attrName>
                                        </p:attrNameLst>
                                      </p:cBhvr>
                                      <p:to>
                                        <p:strVal val="visible"/>
                                      </p:to>
                                    </p:set>
                                    <p:anim calcmode="discrete" valueType="clr">
                                      <p:cBhvr override="childStyle">
                                        <p:cTn id="26" dur="80"/>
                                        <p:tgtEl>
                                          <p:spTgt spid="5222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52227">
                                            <p:txEl>
                                              <p:pRg st="3" end="3"/>
                                            </p:txEl>
                                          </p:spTgt>
                                        </p:tgtEl>
                                        <p:attrNameLst>
                                          <p:attrName>fillcolor</p:attrName>
                                        </p:attrNameLst>
                                      </p:cBhvr>
                                      <p:tavLst>
                                        <p:tav tm="0">
                                          <p:val>
                                            <p:clrVal>
                                              <a:schemeClr val="accent2"/>
                                            </p:clrVal>
                                          </p:val>
                                        </p:tav>
                                        <p:tav tm="50000">
                                          <p:val>
                                            <p:clrVal>
                                              <a:schemeClr val="hlink"/>
                                            </p:clrVal>
                                          </p:val>
                                        </p:tav>
                                      </p:tavLst>
                                    </p:anim>
                                    <p:set>
                                      <p:cBhvr>
                                        <p:cTn id="28" dur="80"/>
                                        <p:tgtEl>
                                          <p:spTgt spid="52227">
                                            <p:txEl>
                                              <p:pRg st="3" end="3"/>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52227">
                                            <p:txEl>
                                              <p:pRg st="4" end="4"/>
                                            </p:txEl>
                                          </p:spTgt>
                                        </p:tgtEl>
                                        <p:attrNameLst>
                                          <p:attrName>style.visibility</p:attrName>
                                        </p:attrNameLst>
                                      </p:cBhvr>
                                      <p:to>
                                        <p:strVal val="visible"/>
                                      </p:to>
                                    </p:set>
                                    <p:anim calcmode="discrete" valueType="clr">
                                      <p:cBhvr override="childStyle">
                                        <p:cTn id="33" dur="80"/>
                                        <p:tgtEl>
                                          <p:spTgt spid="5222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52227">
                                            <p:txEl>
                                              <p:pRg st="4" end="4"/>
                                            </p:txEl>
                                          </p:spTgt>
                                        </p:tgtEl>
                                        <p:attrNameLst>
                                          <p:attrName>fillcolor</p:attrName>
                                        </p:attrNameLst>
                                      </p:cBhvr>
                                      <p:tavLst>
                                        <p:tav tm="0">
                                          <p:val>
                                            <p:clrVal>
                                              <a:schemeClr val="accent2"/>
                                            </p:clrVal>
                                          </p:val>
                                        </p:tav>
                                        <p:tav tm="50000">
                                          <p:val>
                                            <p:clrVal>
                                              <a:schemeClr val="hlink"/>
                                            </p:clrVal>
                                          </p:val>
                                        </p:tav>
                                      </p:tavLst>
                                    </p:anim>
                                    <p:set>
                                      <p:cBhvr>
                                        <p:cTn id="35" dur="80"/>
                                        <p:tgtEl>
                                          <p:spTgt spid="52227">
                                            <p:txEl>
                                              <p:pRg st="4" end="4"/>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8" presetClass="emph" presetSubtype="0" fill="hold" nodeType="clickEffect">
                                  <p:stCondLst>
                                    <p:cond delay="0"/>
                                  </p:stCondLst>
                                  <p:iterate type="lt">
                                    <p:tmPct val="0"/>
                                  </p:iterate>
                                  <p:childTnLst>
                                    <p:animRot by="21600000">
                                      <p:cBhvr>
                                        <p:cTn id="39" dur="2000" fill="hold"/>
                                        <p:tgtEl>
                                          <p:spTgt spid="52227">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Подзаголовок 2"/>
          <p:cNvSpPr>
            <a:spLocks noGrp="1"/>
          </p:cNvSpPr>
          <p:nvPr>
            <p:ph type="subTitle" idx="1"/>
          </p:nvPr>
        </p:nvSpPr>
        <p:spPr>
          <a:xfrm>
            <a:off x="285750" y="357188"/>
            <a:ext cx="5000625" cy="4214812"/>
          </a:xfrm>
        </p:spPr>
        <p:txBody>
          <a:bodyPr/>
          <a:lstStyle/>
          <a:p>
            <a:pPr marR="0" algn="ctr" eaLnBrk="1" hangingPunct="1"/>
            <a:r>
              <a:rPr lang="ru-RU" sz="3600" b="1" u="sng" smtClean="0">
                <a:solidFill>
                  <a:srgbClr val="011705"/>
                </a:solidFill>
              </a:rPr>
              <a:t>Морошка</a:t>
            </a:r>
            <a:r>
              <a:rPr lang="ru-RU" smtClean="0"/>
              <a:t> </a:t>
            </a:r>
          </a:p>
          <a:p>
            <a:pPr marR="0" algn="ctr" eaLnBrk="1" hangingPunct="1"/>
            <a:r>
              <a:rPr lang="ru-RU" sz="2000" b="1" smtClean="0"/>
              <a:t>Морошка находит применение в лечебном и диетическом питании. Ослабленным и больным дают морошку с медом и сахаром.</a:t>
            </a:r>
          </a:p>
          <a:p>
            <a:pPr marR="0" algn="ctr" eaLnBrk="1" hangingPunct="1"/>
            <a:r>
              <a:rPr lang="ru-RU" sz="2000" b="1" smtClean="0"/>
              <a:t>Отвар из чашелистиков применяют при желтухе, головных болях, заболеваниях мочевого пузыря.</a:t>
            </a:r>
          </a:p>
          <a:p>
            <a:pPr marR="0" algn="ctr" eaLnBrk="1" hangingPunct="1"/>
            <a:r>
              <a:rPr lang="ru-RU" sz="2000" b="1" smtClean="0"/>
              <a:t>Отвар из сушеных ягод пьют при желтухе, головной боли, водянке, кашле.</a:t>
            </a:r>
          </a:p>
          <a:p>
            <a:pPr marR="0" algn="ctr" eaLnBrk="1" hangingPunct="1"/>
            <a:r>
              <a:rPr lang="ru-RU" sz="2000" b="1" smtClean="0"/>
              <a:t>Свежие ягоды морошки применяют как витаминизирующее средство</a:t>
            </a:r>
            <a:r>
              <a:rPr lang="ru-RU" sz="2000" smtClean="0"/>
              <a:t>.</a:t>
            </a:r>
          </a:p>
        </p:txBody>
      </p:sp>
      <p:pic>
        <p:nvPicPr>
          <p:cNvPr id="67586" name="Picture 2" descr="9"/>
          <p:cNvPicPr>
            <a:picLocks noChangeAspect="1" noChangeArrowheads="1"/>
          </p:cNvPicPr>
          <p:nvPr/>
        </p:nvPicPr>
        <p:blipFill>
          <a:blip r:embed="rId2" cstate="email">
            <a:lum contrast="20000"/>
          </a:blip>
          <a:srcRect/>
          <a:stretch>
            <a:fillRect/>
          </a:stretch>
        </p:blipFill>
        <p:spPr bwMode="auto">
          <a:xfrm>
            <a:off x="0" y="4857750"/>
            <a:ext cx="1952625" cy="2000250"/>
          </a:xfrm>
          <a:prstGeom prst="rect">
            <a:avLst/>
          </a:prstGeom>
          <a:noFill/>
          <a:ln w="9525">
            <a:noFill/>
            <a:miter lim="800000"/>
            <a:headEnd/>
            <a:tailEnd/>
          </a:ln>
        </p:spPr>
      </p:pic>
      <p:pic>
        <p:nvPicPr>
          <p:cNvPr id="67587" name="Picture 3" descr="max-33"/>
          <p:cNvPicPr>
            <a:picLocks noChangeAspect="1" noChangeArrowheads="1"/>
          </p:cNvPicPr>
          <p:nvPr/>
        </p:nvPicPr>
        <p:blipFill>
          <a:blip r:embed="rId3" cstate="email">
            <a:lum bright="-20000" contrast="40000"/>
          </a:blip>
          <a:srcRect/>
          <a:stretch>
            <a:fillRect/>
          </a:stretch>
        </p:blipFill>
        <p:spPr bwMode="auto">
          <a:xfrm>
            <a:off x="2714625" y="5000625"/>
            <a:ext cx="1857375" cy="1857375"/>
          </a:xfrm>
          <a:prstGeom prst="rect">
            <a:avLst/>
          </a:prstGeom>
          <a:noFill/>
          <a:ln w="9525">
            <a:noFill/>
            <a:miter lim="800000"/>
            <a:headEnd/>
            <a:tailEnd/>
          </a:ln>
        </p:spPr>
      </p:pic>
      <p:sp>
        <p:nvSpPr>
          <p:cNvPr id="5632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pic>
        <p:nvPicPr>
          <p:cNvPr id="67588" name="Picture 4" descr="vf_03_162"/>
          <p:cNvPicPr>
            <a:picLocks noChangeAspect="1" noChangeArrowheads="1"/>
          </p:cNvPicPr>
          <p:nvPr/>
        </p:nvPicPr>
        <p:blipFill>
          <a:blip r:embed="rId4" cstate="email">
            <a:lum contrast="20000"/>
          </a:blip>
          <a:srcRect/>
          <a:stretch>
            <a:fillRect/>
          </a:stretch>
        </p:blipFill>
        <p:spPr bwMode="auto">
          <a:xfrm>
            <a:off x="5429250" y="4213225"/>
            <a:ext cx="3487738" cy="2330450"/>
          </a:xfrm>
          <a:prstGeom prst="rect">
            <a:avLst/>
          </a:prstGeom>
          <a:noFill/>
          <a:ln w="9525">
            <a:noFill/>
            <a:miter lim="800000"/>
            <a:headEnd/>
            <a:tailEnd/>
          </a:ln>
        </p:spPr>
      </p:pic>
      <p:pic>
        <p:nvPicPr>
          <p:cNvPr id="67590" name="Picture 6" descr="Изображение 044"/>
          <p:cNvPicPr>
            <a:picLocks noChangeAspect="1" noChangeArrowheads="1"/>
          </p:cNvPicPr>
          <p:nvPr/>
        </p:nvPicPr>
        <p:blipFill>
          <a:blip r:embed="rId5" cstate="email">
            <a:lum contrast="20000"/>
          </a:blip>
          <a:srcRect/>
          <a:stretch>
            <a:fillRect/>
          </a:stretch>
        </p:blipFill>
        <p:spPr bwMode="auto">
          <a:xfrm>
            <a:off x="5572125" y="1000125"/>
            <a:ext cx="3101975" cy="2822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p:cTn id="7" dur="1000" fill="hold"/>
                                        <p:tgtEl>
                                          <p:spTgt spid="5222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222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222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67586"/>
                                        </p:tgtEl>
                                        <p:attrNameLst>
                                          <p:attrName>style.visibility</p:attrName>
                                        </p:attrNameLst>
                                      </p:cBhvr>
                                      <p:to>
                                        <p:strVal val="visible"/>
                                      </p:to>
                                    </p:set>
                                    <p:animEffect transition="in" filter="strips(downLeft)">
                                      <p:cBhvr>
                                        <p:cTn id="14" dur="500"/>
                                        <p:tgtEl>
                                          <p:spTgt spid="6758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2227">
                                            <p:txEl>
                                              <p:pRg st="2" end="2"/>
                                            </p:txEl>
                                          </p:spTgt>
                                        </p:tgtEl>
                                        <p:attrNameLst>
                                          <p:attrName>style.visibility</p:attrName>
                                        </p:attrNameLst>
                                      </p:cBhvr>
                                      <p:to>
                                        <p:strVal val="visible"/>
                                      </p:to>
                                    </p:set>
                                    <p:animEffect transition="in" filter="randombar(horizontal)">
                                      <p:cBhvr>
                                        <p:cTn id="19" dur="500"/>
                                        <p:tgtEl>
                                          <p:spTgt spid="52227">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67587"/>
                                        </p:tgtEl>
                                        <p:attrNameLst>
                                          <p:attrName>style.visibility</p:attrName>
                                        </p:attrNameLst>
                                      </p:cBhvr>
                                      <p:to>
                                        <p:strVal val="visible"/>
                                      </p:to>
                                    </p:set>
                                    <p:animEffect transition="in" filter="wheel(4)">
                                      <p:cBhvr>
                                        <p:cTn id="24" dur="2000"/>
                                        <p:tgtEl>
                                          <p:spTgt spid="6758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2227">
                                            <p:txEl>
                                              <p:pRg st="3" end="3"/>
                                            </p:txEl>
                                          </p:spTgt>
                                        </p:tgtEl>
                                        <p:attrNameLst>
                                          <p:attrName>style.visibility</p:attrName>
                                        </p:attrNameLst>
                                      </p:cBhvr>
                                      <p:to>
                                        <p:strVal val="visible"/>
                                      </p:to>
                                    </p:set>
                                    <p:animEffect transition="in" filter="randombar(horizontal)">
                                      <p:cBhvr>
                                        <p:cTn id="29" dur="500"/>
                                        <p:tgtEl>
                                          <p:spTgt spid="5222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67588"/>
                                        </p:tgtEl>
                                        <p:attrNameLst>
                                          <p:attrName>style.visibility</p:attrName>
                                        </p:attrNameLst>
                                      </p:cBhvr>
                                      <p:to>
                                        <p:strVal val="visible"/>
                                      </p:to>
                                    </p:set>
                                    <p:animEffect transition="in" filter="strips(downLeft)">
                                      <p:cBhvr>
                                        <p:cTn id="34" dur="500"/>
                                        <p:tgtEl>
                                          <p:spTgt spid="67588"/>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52227">
                                            <p:txEl>
                                              <p:pRg st="4" end="4"/>
                                            </p:txEl>
                                          </p:spTgt>
                                        </p:tgtEl>
                                        <p:attrNameLst>
                                          <p:attrName>style.visibility</p:attrName>
                                        </p:attrNameLst>
                                      </p:cBhvr>
                                      <p:to>
                                        <p:strVal val="visible"/>
                                      </p:to>
                                    </p:set>
                                    <p:animEffect transition="in" filter="randombar(horizontal)">
                                      <p:cBhvr>
                                        <p:cTn id="39" dur="500"/>
                                        <p:tgtEl>
                                          <p:spTgt spid="52227">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nodeType="clickEffect">
                                  <p:stCondLst>
                                    <p:cond delay="0"/>
                                  </p:stCondLst>
                                  <p:childTnLst>
                                    <p:set>
                                      <p:cBhvr>
                                        <p:cTn id="43" dur="1" fill="hold">
                                          <p:stCondLst>
                                            <p:cond delay="0"/>
                                          </p:stCondLst>
                                        </p:cTn>
                                        <p:tgtEl>
                                          <p:spTgt spid="67590"/>
                                        </p:tgtEl>
                                        <p:attrNameLst>
                                          <p:attrName>style.visibility</p:attrName>
                                        </p:attrNameLst>
                                      </p:cBhvr>
                                      <p:to>
                                        <p:strVal val="visible"/>
                                      </p:to>
                                    </p:set>
                                    <p:animEffect transition="in" filter="wheel(4)">
                                      <p:cBhvr>
                                        <p:cTn id="44" dur="2000"/>
                                        <p:tgtEl>
                                          <p:spTgt spid="67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285728"/>
            <a:ext cx="8715436" cy="2286016"/>
          </a:xfrm>
        </p:spPr>
        <p:txBody>
          <a:bodyPr>
            <a:noAutofit/>
          </a:bodyPr>
          <a:lstStyle/>
          <a:p>
            <a:pPr algn="ctr" eaLnBrk="1" fontAlgn="auto" hangingPunct="1">
              <a:spcAft>
                <a:spcPts val="0"/>
              </a:spcAft>
              <a:defRPr/>
            </a:pPr>
            <a:r>
              <a:rPr lang="ru-RU" sz="2800" dirty="0" smtClean="0">
                <a:solidFill>
                  <a:schemeClr val="bg1">
                    <a:lumMod val="75000"/>
                    <a:lumOff val="25000"/>
                  </a:schemeClr>
                </a:solidFill>
                <a:latin typeface="Comic Sans MS" pitchFamily="66" charset="0"/>
              </a:rPr>
              <a:t> 10. В благоприятных условиях это кустарник до 2 - 2,5 м высотой. Цветет в конце мая – начале июня, плоды созревают в августе – сентябре, плоды сочные, имеют черный цвет с сизоватым налетом. Что за ягода?</a:t>
            </a:r>
            <a:endParaRPr lang="ru-RU" sz="2800" dirty="0">
              <a:solidFill>
                <a:schemeClr val="bg1">
                  <a:lumMod val="75000"/>
                  <a:lumOff val="25000"/>
                </a:schemeClr>
              </a:solidFill>
              <a:latin typeface="Comic Sans MS" pitchFamily="66" charset="0"/>
            </a:endParaRPr>
          </a:p>
        </p:txBody>
      </p:sp>
      <p:sp>
        <p:nvSpPr>
          <p:cNvPr id="52227" name="Подзаголовок 2"/>
          <p:cNvSpPr>
            <a:spLocks noGrp="1"/>
          </p:cNvSpPr>
          <p:nvPr>
            <p:ph type="subTitle" idx="1"/>
          </p:nvPr>
        </p:nvSpPr>
        <p:spPr>
          <a:xfrm>
            <a:off x="533400" y="2643188"/>
            <a:ext cx="7854950" cy="3857625"/>
          </a:xfrm>
        </p:spPr>
        <p:txBody>
          <a:bodyPr/>
          <a:lstStyle/>
          <a:p>
            <a:pPr marR="0" eaLnBrk="1" hangingPunct="1">
              <a:defRPr/>
            </a:pPr>
            <a:endParaRPr lang="ru-RU" dirty="0" smtClean="0"/>
          </a:p>
          <a:p>
            <a:pPr marR="0" algn="ctr" eaLnBrk="1" hangingPunct="1">
              <a:defRPr/>
            </a:pPr>
            <a:r>
              <a:rPr lang="ru-RU" sz="3600" b="1" dirty="0" smtClean="0">
                <a:solidFill>
                  <a:srgbClr val="E3F7FF"/>
                </a:solidFill>
              </a:rPr>
              <a:t>А. </a:t>
            </a:r>
            <a:r>
              <a:rPr lang="ru-RU" sz="3600" b="1" dirty="0" smtClean="0">
                <a:solidFill>
                  <a:schemeClr val="accent6">
                    <a:lumMod val="75000"/>
                  </a:schemeClr>
                </a:solidFill>
              </a:rPr>
              <a:t>Ежевика   </a:t>
            </a:r>
            <a:r>
              <a:rPr lang="ru-RU" sz="3600" b="1" dirty="0" smtClean="0"/>
              <a:t>    </a:t>
            </a:r>
          </a:p>
          <a:p>
            <a:pPr marR="0" algn="ctr" eaLnBrk="1" hangingPunct="1">
              <a:defRPr/>
            </a:pPr>
            <a:r>
              <a:rPr lang="ru-RU" sz="3600" b="1" dirty="0" smtClean="0"/>
              <a:t> </a:t>
            </a:r>
            <a:r>
              <a:rPr lang="ru-RU" sz="3600" b="1" dirty="0" smtClean="0">
                <a:solidFill>
                  <a:srgbClr val="E3F7FF"/>
                </a:solidFill>
              </a:rPr>
              <a:t>В. </a:t>
            </a:r>
            <a:r>
              <a:rPr lang="ru-RU" sz="3600" b="1" dirty="0" smtClean="0">
                <a:solidFill>
                  <a:schemeClr val="accent6">
                    <a:lumMod val="75000"/>
                  </a:schemeClr>
                </a:solidFill>
              </a:rPr>
              <a:t>Черноплодная рябина</a:t>
            </a:r>
          </a:p>
          <a:p>
            <a:pPr marR="0" algn="ctr" eaLnBrk="1" hangingPunct="1">
              <a:defRPr/>
            </a:pPr>
            <a:r>
              <a:rPr lang="ru-RU" sz="3600" b="1" dirty="0" smtClean="0">
                <a:solidFill>
                  <a:srgbClr val="E3F7FF"/>
                </a:solidFill>
              </a:rPr>
              <a:t>С. </a:t>
            </a:r>
            <a:r>
              <a:rPr lang="ru-RU" sz="3600" b="1" dirty="0" smtClean="0">
                <a:solidFill>
                  <a:schemeClr val="accent6">
                    <a:lumMod val="75000"/>
                  </a:schemeClr>
                </a:solidFill>
              </a:rPr>
              <a:t>Черемуха</a:t>
            </a:r>
            <a:r>
              <a:rPr lang="ru-RU" sz="3600" b="1" dirty="0" smtClean="0"/>
              <a:t>      </a:t>
            </a:r>
          </a:p>
          <a:p>
            <a:pPr marR="0" algn="ctr" eaLnBrk="1" hangingPunct="1">
              <a:defRPr/>
            </a:pPr>
            <a:r>
              <a:rPr lang="ru-RU" sz="3600" b="1" dirty="0" smtClean="0">
                <a:solidFill>
                  <a:srgbClr val="E3F7FF"/>
                </a:solidFill>
              </a:rPr>
              <a:t>Д. </a:t>
            </a:r>
            <a:r>
              <a:rPr lang="ru-RU" sz="3600" b="1" dirty="0" smtClean="0">
                <a:solidFill>
                  <a:schemeClr val="accent6">
                    <a:lumMod val="75000"/>
                  </a:schemeClr>
                </a:solidFill>
              </a:rPr>
              <a:t>Боярышник</a:t>
            </a:r>
          </a:p>
          <a:p>
            <a:pPr marR="0" eaLnBrk="1" hangingPunct="1">
              <a:defRPr/>
            </a:pPr>
            <a:endParaRPr lang="ru-R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52227">
                                            <p:txEl>
                                              <p:pRg st="1" end="1"/>
                                            </p:txEl>
                                          </p:spTgt>
                                        </p:tgtEl>
                                        <p:attrNameLst>
                                          <p:attrName>style.visibility</p:attrName>
                                        </p:attrNameLst>
                                      </p:cBhvr>
                                      <p:to>
                                        <p:strVal val="visible"/>
                                      </p:to>
                                    </p:set>
                                    <p:anim calcmode="discrete" valueType="clr">
                                      <p:cBhvr override="childStyle">
                                        <p:cTn id="12" dur="80"/>
                                        <p:tgtEl>
                                          <p:spTgt spid="5222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2227">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52227">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52227">
                                            <p:txEl>
                                              <p:pRg st="2" end="2"/>
                                            </p:txEl>
                                          </p:spTgt>
                                        </p:tgtEl>
                                        <p:attrNameLst>
                                          <p:attrName>style.visibility</p:attrName>
                                        </p:attrNameLst>
                                      </p:cBhvr>
                                      <p:to>
                                        <p:strVal val="visible"/>
                                      </p:to>
                                    </p:set>
                                    <p:anim calcmode="discrete" valueType="clr">
                                      <p:cBhvr override="childStyle">
                                        <p:cTn id="19" dur="80"/>
                                        <p:tgtEl>
                                          <p:spTgt spid="5222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2227">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52227">
                                            <p:txEl>
                                              <p:pRg st="2" end="2"/>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52227">
                                            <p:txEl>
                                              <p:pRg st="3" end="3"/>
                                            </p:txEl>
                                          </p:spTgt>
                                        </p:tgtEl>
                                        <p:attrNameLst>
                                          <p:attrName>style.visibility</p:attrName>
                                        </p:attrNameLst>
                                      </p:cBhvr>
                                      <p:to>
                                        <p:strVal val="visible"/>
                                      </p:to>
                                    </p:set>
                                    <p:anim calcmode="discrete" valueType="clr">
                                      <p:cBhvr override="childStyle">
                                        <p:cTn id="26" dur="80"/>
                                        <p:tgtEl>
                                          <p:spTgt spid="5222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52227">
                                            <p:txEl>
                                              <p:pRg st="3" end="3"/>
                                            </p:txEl>
                                          </p:spTgt>
                                        </p:tgtEl>
                                        <p:attrNameLst>
                                          <p:attrName>fillcolor</p:attrName>
                                        </p:attrNameLst>
                                      </p:cBhvr>
                                      <p:tavLst>
                                        <p:tav tm="0">
                                          <p:val>
                                            <p:clrVal>
                                              <a:schemeClr val="accent2"/>
                                            </p:clrVal>
                                          </p:val>
                                        </p:tav>
                                        <p:tav tm="50000">
                                          <p:val>
                                            <p:clrVal>
                                              <a:schemeClr val="hlink"/>
                                            </p:clrVal>
                                          </p:val>
                                        </p:tav>
                                      </p:tavLst>
                                    </p:anim>
                                    <p:set>
                                      <p:cBhvr>
                                        <p:cTn id="28" dur="80"/>
                                        <p:tgtEl>
                                          <p:spTgt spid="52227">
                                            <p:txEl>
                                              <p:pRg st="3" end="3"/>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52227">
                                            <p:txEl>
                                              <p:pRg st="4" end="4"/>
                                            </p:txEl>
                                          </p:spTgt>
                                        </p:tgtEl>
                                        <p:attrNameLst>
                                          <p:attrName>style.visibility</p:attrName>
                                        </p:attrNameLst>
                                      </p:cBhvr>
                                      <p:to>
                                        <p:strVal val="visible"/>
                                      </p:to>
                                    </p:set>
                                    <p:anim calcmode="discrete" valueType="clr">
                                      <p:cBhvr override="childStyle">
                                        <p:cTn id="33" dur="80"/>
                                        <p:tgtEl>
                                          <p:spTgt spid="5222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52227">
                                            <p:txEl>
                                              <p:pRg st="4" end="4"/>
                                            </p:txEl>
                                          </p:spTgt>
                                        </p:tgtEl>
                                        <p:attrNameLst>
                                          <p:attrName>fillcolor</p:attrName>
                                        </p:attrNameLst>
                                      </p:cBhvr>
                                      <p:tavLst>
                                        <p:tav tm="0">
                                          <p:val>
                                            <p:clrVal>
                                              <a:schemeClr val="accent2"/>
                                            </p:clrVal>
                                          </p:val>
                                        </p:tav>
                                        <p:tav tm="50000">
                                          <p:val>
                                            <p:clrVal>
                                              <a:schemeClr val="hlink"/>
                                            </p:clrVal>
                                          </p:val>
                                        </p:tav>
                                      </p:tavLst>
                                    </p:anim>
                                    <p:set>
                                      <p:cBhvr>
                                        <p:cTn id="35" dur="80"/>
                                        <p:tgtEl>
                                          <p:spTgt spid="52227">
                                            <p:txEl>
                                              <p:pRg st="4" end="4"/>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8" presetClass="emph" presetSubtype="0" fill="hold" nodeType="clickEffect">
                                  <p:stCondLst>
                                    <p:cond delay="0"/>
                                  </p:stCondLst>
                                  <p:iterate type="lt">
                                    <p:tmPct val="0"/>
                                  </p:iterate>
                                  <p:childTnLst>
                                    <p:animRot by="21600000">
                                      <p:cBhvr>
                                        <p:cTn id="39" dur="2000" fill="hold"/>
                                        <p:tgtEl>
                                          <p:spTgt spid="52227">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Подзаголовок 2"/>
          <p:cNvSpPr>
            <a:spLocks noGrp="1"/>
          </p:cNvSpPr>
          <p:nvPr>
            <p:ph type="subTitle" idx="1"/>
          </p:nvPr>
        </p:nvSpPr>
        <p:spPr>
          <a:xfrm>
            <a:off x="4214813" y="285750"/>
            <a:ext cx="4714875" cy="5572125"/>
          </a:xfrm>
        </p:spPr>
        <p:txBody>
          <a:bodyPr/>
          <a:lstStyle/>
          <a:p>
            <a:pPr marR="0" algn="ctr" eaLnBrk="1" hangingPunct="1"/>
            <a:r>
              <a:rPr lang="ru-RU" sz="3600" b="1" u="sng" smtClean="0">
                <a:solidFill>
                  <a:srgbClr val="011705"/>
                </a:solidFill>
              </a:rPr>
              <a:t>Черноплодная рябина</a:t>
            </a:r>
            <a:r>
              <a:rPr lang="ru-RU" smtClean="0">
                <a:solidFill>
                  <a:srgbClr val="011705"/>
                </a:solidFill>
              </a:rPr>
              <a:t>  </a:t>
            </a:r>
          </a:p>
          <a:p>
            <a:pPr marR="0" algn="ctr" eaLnBrk="1" hangingPunct="1"/>
            <a:r>
              <a:rPr lang="ru-RU" b="1" smtClean="0"/>
              <a:t>В медицинской практике применяются плоды и сок черноплодной рябины при гипертонии, кровотечениях различного происхождения, при атеросклерозе и анацидных гастритах. </a:t>
            </a:r>
          </a:p>
          <a:p>
            <a:pPr marR="0" algn="ctr" eaLnBrk="1" hangingPunct="1"/>
            <a:r>
              <a:rPr lang="ru-RU" b="1" smtClean="0"/>
              <a:t>Сок черноплодной рябины может быть использован для лечения ожогов.</a:t>
            </a:r>
          </a:p>
        </p:txBody>
      </p:sp>
      <p:pic>
        <p:nvPicPr>
          <p:cNvPr id="115713" name="Picture 1" descr="BKDC0129"/>
          <p:cNvPicPr>
            <a:picLocks noChangeAspect="1" noChangeArrowheads="1"/>
          </p:cNvPicPr>
          <p:nvPr/>
        </p:nvPicPr>
        <p:blipFill>
          <a:blip r:embed="rId2" cstate="email">
            <a:lum contrast="20000"/>
          </a:blip>
          <a:srcRect/>
          <a:stretch>
            <a:fillRect/>
          </a:stretch>
        </p:blipFill>
        <p:spPr bwMode="auto">
          <a:xfrm>
            <a:off x="214313" y="1000125"/>
            <a:ext cx="3851275" cy="3571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p:cTn id="7" dur="1000" fill="hold"/>
                                        <p:tgtEl>
                                          <p:spTgt spid="5222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222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222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2227">
                                            <p:txEl>
                                              <p:pRg st="1" end="1"/>
                                            </p:txEl>
                                          </p:spTgt>
                                        </p:tgtEl>
                                        <p:attrNameLst>
                                          <p:attrName>style.visibility</p:attrName>
                                        </p:attrNameLst>
                                      </p:cBhvr>
                                      <p:to>
                                        <p:strVal val="visible"/>
                                      </p:to>
                                    </p:set>
                                    <p:animEffect transition="in" filter="randombar(horizontal)">
                                      <p:cBhvr>
                                        <p:cTn id="14" dur="500"/>
                                        <p:tgtEl>
                                          <p:spTgt spid="5222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115713"/>
                                        </p:tgtEl>
                                        <p:attrNameLst>
                                          <p:attrName>style.visibility</p:attrName>
                                        </p:attrNameLst>
                                      </p:cBhvr>
                                      <p:to>
                                        <p:strVal val="visible"/>
                                      </p:to>
                                    </p:set>
                                    <p:animEffect transition="in" filter="wheel(4)">
                                      <p:cBhvr>
                                        <p:cTn id="19" dur="2000"/>
                                        <p:tgtEl>
                                          <p:spTgt spid="11571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2227">
                                            <p:txEl>
                                              <p:pRg st="2" end="2"/>
                                            </p:txEl>
                                          </p:spTgt>
                                        </p:tgtEl>
                                        <p:attrNameLst>
                                          <p:attrName>style.visibility</p:attrName>
                                        </p:attrNameLst>
                                      </p:cBhvr>
                                      <p:to>
                                        <p:strVal val="visible"/>
                                      </p:to>
                                    </p:set>
                                    <p:animEffect transition="in" filter="randombar(horizontal)">
                                      <p:cBhvr>
                                        <p:cTn id="24" dur="500"/>
                                        <p:tgtEl>
                                          <p:spTgt spid="522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500042"/>
            <a:ext cx="7851775" cy="2700358"/>
          </a:xfrm>
        </p:spPr>
        <p:txBody>
          <a:bodyPr>
            <a:noAutofit/>
          </a:bodyPr>
          <a:lstStyle/>
          <a:p>
            <a:pPr algn="ctr" eaLnBrk="1" fontAlgn="auto" hangingPunct="1">
              <a:spcAft>
                <a:spcPts val="0"/>
              </a:spcAft>
              <a:defRPr/>
            </a:pPr>
            <a:r>
              <a:rPr lang="ru-RU" sz="2800" dirty="0" smtClean="0">
                <a:solidFill>
                  <a:schemeClr val="bg1">
                    <a:lumMod val="75000"/>
                    <a:lumOff val="25000"/>
                  </a:schemeClr>
                </a:solidFill>
                <a:latin typeface="Comic Sans MS" pitchFamily="66" charset="0"/>
              </a:rPr>
              <a:t>11. Кустарник высотой до 2 м, с сердцевидными 3-5 </a:t>
            </a:r>
            <a:r>
              <a:rPr lang="ru-RU" sz="2800" dirty="0" err="1" smtClean="0">
                <a:solidFill>
                  <a:schemeClr val="bg1">
                    <a:lumMod val="75000"/>
                    <a:lumOff val="25000"/>
                  </a:schemeClr>
                </a:solidFill>
                <a:latin typeface="Comic Sans MS" pitchFamily="66" charset="0"/>
              </a:rPr>
              <a:t>лепестными</a:t>
            </a:r>
            <a:r>
              <a:rPr lang="ru-RU" sz="2800" dirty="0" smtClean="0">
                <a:solidFill>
                  <a:schemeClr val="bg1">
                    <a:lumMod val="75000"/>
                    <a:lumOff val="25000"/>
                  </a:schemeClr>
                </a:solidFill>
                <a:latin typeface="Comic Sans MS" pitchFamily="66" charset="0"/>
              </a:rPr>
              <a:t> листьям, с белыми мелкими цветками в рыхлых висячих кистях. Растет по берегам рек, ручьев, в подлесках влажных лесов. Назовите этот кустарник.</a:t>
            </a:r>
            <a:endParaRPr lang="ru-RU" sz="2800" dirty="0">
              <a:solidFill>
                <a:schemeClr val="bg1">
                  <a:lumMod val="75000"/>
                  <a:lumOff val="25000"/>
                </a:schemeClr>
              </a:solidFill>
              <a:latin typeface="Comic Sans MS" pitchFamily="66" charset="0"/>
            </a:endParaRPr>
          </a:p>
        </p:txBody>
      </p:sp>
      <p:sp>
        <p:nvSpPr>
          <p:cNvPr id="52227" name="Подзаголовок 2"/>
          <p:cNvSpPr>
            <a:spLocks noGrp="1"/>
          </p:cNvSpPr>
          <p:nvPr>
            <p:ph type="subTitle" idx="1"/>
          </p:nvPr>
        </p:nvSpPr>
        <p:spPr>
          <a:xfrm>
            <a:off x="533400" y="3228975"/>
            <a:ext cx="7854950" cy="3128963"/>
          </a:xfrm>
        </p:spPr>
        <p:txBody>
          <a:bodyPr/>
          <a:lstStyle/>
          <a:p>
            <a:pPr marR="0" eaLnBrk="1" hangingPunct="1">
              <a:defRPr/>
            </a:pPr>
            <a:endParaRPr lang="ru-RU" dirty="0" smtClean="0"/>
          </a:p>
          <a:p>
            <a:pPr marR="0" algn="ctr" eaLnBrk="1" hangingPunct="1">
              <a:defRPr/>
            </a:pPr>
            <a:r>
              <a:rPr lang="ru-RU" sz="3600" b="1" dirty="0" smtClean="0">
                <a:solidFill>
                  <a:srgbClr val="E3F7FF"/>
                </a:solidFill>
              </a:rPr>
              <a:t>А. </a:t>
            </a:r>
            <a:r>
              <a:rPr lang="ru-RU" sz="3600" b="1" dirty="0" smtClean="0">
                <a:solidFill>
                  <a:schemeClr val="accent6">
                    <a:lumMod val="75000"/>
                  </a:schemeClr>
                </a:solidFill>
              </a:rPr>
              <a:t>Смородина </a:t>
            </a:r>
            <a:r>
              <a:rPr lang="ru-RU" sz="3600" b="1" dirty="0" smtClean="0"/>
              <a:t>   </a:t>
            </a:r>
          </a:p>
          <a:p>
            <a:pPr marR="0" algn="ctr" eaLnBrk="1" hangingPunct="1">
              <a:defRPr/>
            </a:pPr>
            <a:r>
              <a:rPr lang="ru-RU" sz="3600" b="1" dirty="0" smtClean="0">
                <a:solidFill>
                  <a:srgbClr val="E3F7FF"/>
                </a:solidFill>
              </a:rPr>
              <a:t>В. </a:t>
            </a:r>
            <a:r>
              <a:rPr lang="ru-RU" sz="3600" b="1" dirty="0" smtClean="0">
                <a:solidFill>
                  <a:schemeClr val="accent6">
                    <a:lumMod val="75000"/>
                  </a:schemeClr>
                </a:solidFill>
              </a:rPr>
              <a:t>Жимолость</a:t>
            </a:r>
          </a:p>
          <a:p>
            <a:pPr marR="0" algn="ctr" eaLnBrk="1" hangingPunct="1">
              <a:defRPr/>
            </a:pPr>
            <a:r>
              <a:rPr lang="ru-RU" sz="3600" b="1" dirty="0" smtClean="0">
                <a:solidFill>
                  <a:srgbClr val="E3F7FF"/>
                </a:solidFill>
              </a:rPr>
              <a:t>С.</a:t>
            </a:r>
            <a:r>
              <a:rPr lang="ru-RU" sz="3600" b="1" dirty="0" smtClean="0"/>
              <a:t> </a:t>
            </a:r>
            <a:r>
              <a:rPr lang="ru-RU" sz="3600" b="1" dirty="0" smtClean="0">
                <a:solidFill>
                  <a:schemeClr val="accent6">
                    <a:lumMod val="75000"/>
                  </a:schemeClr>
                </a:solidFill>
              </a:rPr>
              <a:t>Шиповник</a:t>
            </a:r>
            <a:r>
              <a:rPr lang="ru-RU" sz="3600" b="1" dirty="0" smtClean="0"/>
              <a:t>     </a:t>
            </a:r>
          </a:p>
          <a:p>
            <a:pPr marR="0" algn="ctr" eaLnBrk="1" hangingPunct="1">
              <a:defRPr/>
            </a:pPr>
            <a:r>
              <a:rPr lang="ru-RU" sz="3600" b="1" dirty="0" smtClean="0">
                <a:solidFill>
                  <a:srgbClr val="E3F7FF"/>
                </a:solidFill>
              </a:rPr>
              <a:t> Д.</a:t>
            </a:r>
            <a:r>
              <a:rPr lang="ru-RU" sz="3600" b="1" dirty="0" smtClean="0"/>
              <a:t> </a:t>
            </a:r>
            <a:r>
              <a:rPr lang="ru-RU" sz="3600" b="1" dirty="0" smtClean="0">
                <a:solidFill>
                  <a:schemeClr val="accent6">
                    <a:lumMod val="75000"/>
                  </a:schemeClr>
                </a:solidFill>
              </a:rPr>
              <a:t>Ежевика</a:t>
            </a:r>
          </a:p>
          <a:p>
            <a:pPr marR="0" eaLnBrk="1" hangingPunct="1">
              <a:defRPr/>
            </a:pPr>
            <a:endParaRPr lang="ru-R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52227">
                                            <p:txEl>
                                              <p:pRg st="1" end="1"/>
                                            </p:txEl>
                                          </p:spTgt>
                                        </p:tgtEl>
                                        <p:attrNameLst>
                                          <p:attrName>style.visibility</p:attrName>
                                        </p:attrNameLst>
                                      </p:cBhvr>
                                      <p:to>
                                        <p:strVal val="visible"/>
                                      </p:to>
                                    </p:set>
                                    <p:anim calcmode="discrete" valueType="clr">
                                      <p:cBhvr override="childStyle">
                                        <p:cTn id="12" dur="80"/>
                                        <p:tgtEl>
                                          <p:spTgt spid="5222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2227">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52227">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52227">
                                            <p:txEl>
                                              <p:pRg st="2" end="2"/>
                                            </p:txEl>
                                          </p:spTgt>
                                        </p:tgtEl>
                                        <p:attrNameLst>
                                          <p:attrName>style.visibility</p:attrName>
                                        </p:attrNameLst>
                                      </p:cBhvr>
                                      <p:to>
                                        <p:strVal val="visible"/>
                                      </p:to>
                                    </p:set>
                                    <p:anim calcmode="discrete" valueType="clr">
                                      <p:cBhvr override="childStyle">
                                        <p:cTn id="19" dur="80"/>
                                        <p:tgtEl>
                                          <p:spTgt spid="5222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2227">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52227">
                                            <p:txEl>
                                              <p:pRg st="2" end="2"/>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52227">
                                            <p:txEl>
                                              <p:pRg st="3" end="3"/>
                                            </p:txEl>
                                          </p:spTgt>
                                        </p:tgtEl>
                                        <p:attrNameLst>
                                          <p:attrName>style.visibility</p:attrName>
                                        </p:attrNameLst>
                                      </p:cBhvr>
                                      <p:to>
                                        <p:strVal val="visible"/>
                                      </p:to>
                                    </p:set>
                                    <p:anim calcmode="discrete" valueType="clr">
                                      <p:cBhvr override="childStyle">
                                        <p:cTn id="26" dur="80"/>
                                        <p:tgtEl>
                                          <p:spTgt spid="5222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52227">
                                            <p:txEl>
                                              <p:pRg st="3" end="3"/>
                                            </p:txEl>
                                          </p:spTgt>
                                        </p:tgtEl>
                                        <p:attrNameLst>
                                          <p:attrName>fillcolor</p:attrName>
                                        </p:attrNameLst>
                                      </p:cBhvr>
                                      <p:tavLst>
                                        <p:tav tm="0">
                                          <p:val>
                                            <p:clrVal>
                                              <a:schemeClr val="accent2"/>
                                            </p:clrVal>
                                          </p:val>
                                        </p:tav>
                                        <p:tav tm="50000">
                                          <p:val>
                                            <p:clrVal>
                                              <a:schemeClr val="hlink"/>
                                            </p:clrVal>
                                          </p:val>
                                        </p:tav>
                                      </p:tavLst>
                                    </p:anim>
                                    <p:set>
                                      <p:cBhvr>
                                        <p:cTn id="28" dur="80"/>
                                        <p:tgtEl>
                                          <p:spTgt spid="52227">
                                            <p:txEl>
                                              <p:pRg st="3" end="3"/>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52227">
                                            <p:txEl>
                                              <p:pRg st="4" end="4"/>
                                            </p:txEl>
                                          </p:spTgt>
                                        </p:tgtEl>
                                        <p:attrNameLst>
                                          <p:attrName>style.visibility</p:attrName>
                                        </p:attrNameLst>
                                      </p:cBhvr>
                                      <p:to>
                                        <p:strVal val="visible"/>
                                      </p:to>
                                    </p:set>
                                    <p:anim calcmode="discrete" valueType="clr">
                                      <p:cBhvr override="childStyle">
                                        <p:cTn id="33" dur="80"/>
                                        <p:tgtEl>
                                          <p:spTgt spid="5222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52227">
                                            <p:txEl>
                                              <p:pRg st="4" end="4"/>
                                            </p:txEl>
                                          </p:spTgt>
                                        </p:tgtEl>
                                        <p:attrNameLst>
                                          <p:attrName>fillcolor</p:attrName>
                                        </p:attrNameLst>
                                      </p:cBhvr>
                                      <p:tavLst>
                                        <p:tav tm="0">
                                          <p:val>
                                            <p:clrVal>
                                              <a:schemeClr val="accent2"/>
                                            </p:clrVal>
                                          </p:val>
                                        </p:tav>
                                        <p:tav tm="50000">
                                          <p:val>
                                            <p:clrVal>
                                              <a:schemeClr val="hlink"/>
                                            </p:clrVal>
                                          </p:val>
                                        </p:tav>
                                      </p:tavLst>
                                    </p:anim>
                                    <p:set>
                                      <p:cBhvr>
                                        <p:cTn id="35" dur="80"/>
                                        <p:tgtEl>
                                          <p:spTgt spid="52227">
                                            <p:txEl>
                                              <p:pRg st="4" end="4"/>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8" presetClass="emph" presetSubtype="0" fill="hold" nodeType="clickEffect">
                                  <p:stCondLst>
                                    <p:cond delay="0"/>
                                  </p:stCondLst>
                                  <p:iterate type="lt">
                                    <p:tmPct val="0"/>
                                  </p:iterate>
                                  <p:childTnLst>
                                    <p:animRot by="21600000">
                                      <p:cBhvr>
                                        <p:cTn id="39" dur="2000" fill="hold"/>
                                        <p:tgtEl>
                                          <p:spTgt spid="52227">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Подзаголовок 2"/>
          <p:cNvSpPr>
            <a:spLocks noGrp="1"/>
          </p:cNvSpPr>
          <p:nvPr>
            <p:ph type="subTitle" idx="1"/>
          </p:nvPr>
        </p:nvSpPr>
        <p:spPr>
          <a:xfrm>
            <a:off x="214313" y="214313"/>
            <a:ext cx="4286250" cy="6286500"/>
          </a:xfrm>
        </p:spPr>
        <p:txBody>
          <a:bodyPr/>
          <a:lstStyle/>
          <a:p>
            <a:pPr marR="0" algn="ctr" eaLnBrk="1" hangingPunct="1"/>
            <a:r>
              <a:rPr lang="ru-RU" sz="3600" b="1" u="sng" smtClean="0">
                <a:solidFill>
                  <a:srgbClr val="011705"/>
                </a:solidFill>
              </a:rPr>
              <a:t>Смородина</a:t>
            </a:r>
          </a:p>
          <a:p>
            <a:pPr marR="0" algn="ctr" eaLnBrk="1" hangingPunct="1"/>
            <a:r>
              <a:rPr lang="ru-RU" sz="1600" b="1" smtClean="0"/>
              <a:t>Смородину применяют как средство, тонизирующее сердечно-сосудистую систему, при инфекционных заболеваниях. При гастритах, язве желудка, ахилии принимают свежий сок из ягод, а также применяют отвар или кисель из смородины. </a:t>
            </a:r>
          </a:p>
          <a:p>
            <a:pPr marR="0" algn="ctr" eaLnBrk="1" hangingPunct="1"/>
            <a:r>
              <a:rPr lang="ru-RU" sz="1600" b="1" smtClean="0"/>
              <a:t>Водный раствор листьев черной смородины способствует выделению из организма избытка мочевой и щавелевой кислот, поэтому служит хорошим средством при ревматизме и подагре. </a:t>
            </a:r>
          </a:p>
          <a:p>
            <a:pPr marR="0" algn="ctr" eaLnBrk="1" hangingPunct="1"/>
            <a:r>
              <a:rPr lang="ru-RU" sz="1600" b="1" smtClean="0"/>
              <a:t>Из листьев получают чай и процеженный отвар пьют за несколько приемов в день при недомогании, простуде, кожных болезнях, камнях в почках и мочевом пузыре, при воспалении мочевого пузыря и ревматизме. </a:t>
            </a:r>
          </a:p>
          <a:p>
            <a:pPr marR="0" algn="ctr" eaLnBrk="1" hangingPunct="1"/>
            <a:r>
              <a:rPr lang="ru-RU" sz="1600" b="1" smtClean="0"/>
              <a:t>Отвар сушеных ягод принимают при кашле, малокровии, гипертонии.</a:t>
            </a:r>
          </a:p>
          <a:p>
            <a:pPr marR="0" algn="ctr" eaLnBrk="1" hangingPunct="1"/>
            <a:r>
              <a:rPr lang="ru-RU" sz="1600" b="1" smtClean="0"/>
              <a:t> Ванны, обтирания, примочки из отвара листьев применяют при золотухе.</a:t>
            </a:r>
          </a:p>
          <a:p>
            <a:pPr marR="0" algn="ctr" eaLnBrk="1" hangingPunct="1"/>
            <a:r>
              <a:rPr lang="ru-RU" sz="1800" smtClean="0"/>
              <a:t> </a:t>
            </a:r>
          </a:p>
        </p:txBody>
      </p:sp>
      <p:pic>
        <p:nvPicPr>
          <p:cNvPr id="113665" name="Picture 1" descr="P1030168"/>
          <p:cNvPicPr>
            <a:picLocks noChangeAspect="1" noChangeArrowheads="1"/>
          </p:cNvPicPr>
          <p:nvPr/>
        </p:nvPicPr>
        <p:blipFill>
          <a:blip r:embed="rId2" cstate="email">
            <a:lum contrast="40000"/>
          </a:blip>
          <a:srcRect/>
          <a:stretch>
            <a:fillRect/>
          </a:stretch>
        </p:blipFill>
        <p:spPr bwMode="auto">
          <a:xfrm>
            <a:off x="4714875" y="285750"/>
            <a:ext cx="2185988" cy="1643063"/>
          </a:xfrm>
          <a:prstGeom prst="rect">
            <a:avLst/>
          </a:prstGeom>
          <a:noFill/>
          <a:ln w="9525">
            <a:noFill/>
            <a:miter lim="800000"/>
            <a:headEnd/>
            <a:tailEnd/>
          </a:ln>
        </p:spPr>
      </p:pic>
      <p:pic>
        <p:nvPicPr>
          <p:cNvPr id="113667" name="Picture 3" descr="P1030185"/>
          <p:cNvPicPr>
            <a:picLocks noChangeAspect="1" noChangeArrowheads="1"/>
          </p:cNvPicPr>
          <p:nvPr/>
        </p:nvPicPr>
        <p:blipFill>
          <a:blip r:embed="rId3" cstate="email">
            <a:lum contrast="40000"/>
          </a:blip>
          <a:srcRect/>
          <a:stretch>
            <a:fillRect/>
          </a:stretch>
        </p:blipFill>
        <p:spPr bwMode="auto">
          <a:xfrm>
            <a:off x="6215063" y="4500563"/>
            <a:ext cx="2527300" cy="2071687"/>
          </a:xfrm>
          <a:prstGeom prst="rect">
            <a:avLst/>
          </a:prstGeom>
          <a:noFill/>
          <a:ln w="9525">
            <a:noFill/>
            <a:miter lim="800000"/>
            <a:headEnd/>
            <a:tailEnd/>
          </a:ln>
        </p:spPr>
      </p:pic>
      <p:pic>
        <p:nvPicPr>
          <p:cNvPr id="113668" name="Picture 4" descr="P1030182"/>
          <p:cNvPicPr>
            <a:picLocks noChangeAspect="1" noChangeArrowheads="1"/>
          </p:cNvPicPr>
          <p:nvPr/>
        </p:nvPicPr>
        <p:blipFill>
          <a:blip r:embed="rId4" cstate="email"/>
          <a:srcRect/>
          <a:stretch>
            <a:fillRect/>
          </a:stretch>
        </p:blipFill>
        <p:spPr bwMode="auto">
          <a:xfrm>
            <a:off x="4643438" y="2357438"/>
            <a:ext cx="1709737" cy="2066925"/>
          </a:xfrm>
          <a:prstGeom prst="rect">
            <a:avLst/>
          </a:prstGeom>
          <a:noFill/>
          <a:ln w="9525">
            <a:noFill/>
            <a:miter lim="800000"/>
            <a:headEnd/>
            <a:tailEnd/>
          </a:ln>
        </p:spPr>
      </p:pic>
      <p:pic>
        <p:nvPicPr>
          <p:cNvPr id="113669" name="Picture 5" descr="P1030172"/>
          <p:cNvPicPr>
            <a:picLocks noChangeAspect="1" noChangeArrowheads="1"/>
          </p:cNvPicPr>
          <p:nvPr/>
        </p:nvPicPr>
        <p:blipFill>
          <a:blip r:embed="rId5" cstate="email">
            <a:lum contrast="20000"/>
          </a:blip>
          <a:srcRect/>
          <a:stretch>
            <a:fillRect/>
          </a:stretch>
        </p:blipFill>
        <p:spPr bwMode="auto">
          <a:xfrm>
            <a:off x="7000875" y="1357313"/>
            <a:ext cx="1754188" cy="2784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p:cTn id="7" dur="1000" fill="hold"/>
                                        <p:tgtEl>
                                          <p:spTgt spid="5222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222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222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2227">
                                            <p:txEl>
                                              <p:pRg st="1" end="1"/>
                                            </p:txEl>
                                          </p:spTgt>
                                        </p:tgtEl>
                                        <p:attrNameLst>
                                          <p:attrName>style.visibility</p:attrName>
                                        </p:attrNameLst>
                                      </p:cBhvr>
                                      <p:to>
                                        <p:strVal val="visible"/>
                                      </p:to>
                                    </p:set>
                                    <p:animEffect transition="in" filter="randombar(horizontal)">
                                      <p:cBhvr>
                                        <p:cTn id="14" dur="500"/>
                                        <p:tgtEl>
                                          <p:spTgt spid="5222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113665"/>
                                        </p:tgtEl>
                                        <p:attrNameLst>
                                          <p:attrName>style.visibility</p:attrName>
                                        </p:attrNameLst>
                                      </p:cBhvr>
                                      <p:to>
                                        <p:strVal val="visible"/>
                                      </p:to>
                                    </p:set>
                                    <p:animEffect transition="in" filter="strips(downLeft)">
                                      <p:cBhvr>
                                        <p:cTn id="19" dur="500"/>
                                        <p:tgtEl>
                                          <p:spTgt spid="11366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2227">
                                            <p:txEl>
                                              <p:pRg st="2" end="2"/>
                                            </p:txEl>
                                          </p:spTgt>
                                        </p:tgtEl>
                                        <p:attrNameLst>
                                          <p:attrName>style.visibility</p:attrName>
                                        </p:attrNameLst>
                                      </p:cBhvr>
                                      <p:to>
                                        <p:strVal val="visible"/>
                                      </p:to>
                                    </p:set>
                                    <p:animEffect transition="in" filter="randombar(horizontal)">
                                      <p:cBhvr>
                                        <p:cTn id="24" dur="500"/>
                                        <p:tgtEl>
                                          <p:spTgt spid="5222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113669"/>
                                        </p:tgtEl>
                                        <p:attrNameLst>
                                          <p:attrName>style.visibility</p:attrName>
                                        </p:attrNameLst>
                                      </p:cBhvr>
                                      <p:to>
                                        <p:strVal val="visible"/>
                                      </p:to>
                                    </p:set>
                                    <p:animEffect transition="in" filter="wheel(4)">
                                      <p:cBhvr>
                                        <p:cTn id="29" dur="2000"/>
                                        <p:tgtEl>
                                          <p:spTgt spid="113669"/>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52227">
                                            <p:txEl>
                                              <p:pRg st="3" end="3"/>
                                            </p:txEl>
                                          </p:spTgt>
                                        </p:tgtEl>
                                        <p:attrNameLst>
                                          <p:attrName>style.visibility</p:attrName>
                                        </p:attrNameLst>
                                      </p:cBhvr>
                                      <p:to>
                                        <p:strVal val="visible"/>
                                      </p:to>
                                    </p:set>
                                    <p:animEffect transition="in" filter="randombar(horizontal)">
                                      <p:cBhvr>
                                        <p:cTn id="34" dur="500"/>
                                        <p:tgtEl>
                                          <p:spTgt spid="5222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113667"/>
                                        </p:tgtEl>
                                        <p:attrNameLst>
                                          <p:attrName>style.visibility</p:attrName>
                                        </p:attrNameLst>
                                      </p:cBhvr>
                                      <p:to>
                                        <p:strVal val="visible"/>
                                      </p:to>
                                    </p:set>
                                    <p:animEffect transition="in" filter="strips(downLeft)">
                                      <p:cBhvr>
                                        <p:cTn id="39" dur="500"/>
                                        <p:tgtEl>
                                          <p:spTgt spid="113667"/>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52227">
                                            <p:txEl>
                                              <p:pRg st="4" end="4"/>
                                            </p:txEl>
                                          </p:spTgt>
                                        </p:tgtEl>
                                        <p:attrNameLst>
                                          <p:attrName>style.visibility</p:attrName>
                                        </p:attrNameLst>
                                      </p:cBhvr>
                                      <p:to>
                                        <p:strVal val="visible"/>
                                      </p:to>
                                    </p:set>
                                    <p:animEffect transition="in" filter="randombar(horizontal)">
                                      <p:cBhvr>
                                        <p:cTn id="44" dur="500"/>
                                        <p:tgtEl>
                                          <p:spTgt spid="52227">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4" fill="hold" nodeType="clickEffect">
                                  <p:stCondLst>
                                    <p:cond delay="0"/>
                                  </p:stCondLst>
                                  <p:childTnLst>
                                    <p:set>
                                      <p:cBhvr>
                                        <p:cTn id="48" dur="1" fill="hold">
                                          <p:stCondLst>
                                            <p:cond delay="0"/>
                                          </p:stCondLst>
                                        </p:cTn>
                                        <p:tgtEl>
                                          <p:spTgt spid="113668"/>
                                        </p:tgtEl>
                                        <p:attrNameLst>
                                          <p:attrName>style.visibility</p:attrName>
                                        </p:attrNameLst>
                                      </p:cBhvr>
                                      <p:to>
                                        <p:strVal val="visible"/>
                                      </p:to>
                                    </p:set>
                                    <p:animEffect transition="in" filter="wheel(4)">
                                      <p:cBhvr>
                                        <p:cTn id="49" dur="2000"/>
                                        <p:tgtEl>
                                          <p:spTgt spid="113668"/>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52227">
                                            <p:txEl>
                                              <p:pRg st="5" end="5"/>
                                            </p:txEl>
                                          </p:spTgt>
                                        </p:tgtEl>
                                        <p:attrNameLst>
                                          <p:attrName>style.visibility</p:attrName>
                                        </p:attrNameLst>
                                      </p:cBhvr>
                                      <p:to>
                                        <p:strVal val="visible"/>
                                      </p:to>
                                    </p:set>
                                    <p:animEffect transition="in" filter="randombar(horizontal)">
                                      <p:cBhvr>
                                        <p:cTn id="54" dur="500"/>
                                        <p:tgtEl>
                                          <p:spTgt spid="522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285728"/>
            <a:ext cx="8643998" cy="1857388"/>
          </a:xfrm>
        </p:spPr>
        <p:txBody>
          <a:bodyPr>
            <a:noAutofit/>
          </a:bodyPr>
          <a:lstStyle/>
          <a:p>
            <a:pPr algn="ctr" eaLnBrk="1" hangingPunct="1">
              <a:defRPr/>
            </a:pPr>
            <a:r>
              <a:rPr lang="ru-RU" sz="2800" dirty="0" smtClean="0">
                <a:solidFill>
                  <a:schemeClr val="bg1">
                    <a:lumMod val="75000"/>
                    <a:lumOff val="25000"/>
                  </a:schemeClr>
                </a:solidFill>
                <a:latin typeface="Comic Sans MS" pitchFamily="66" charset="0"/>
              </a:rPr>
              <a:t> 12. Многолетнее травянистое растение, растет в тундрах, на болотах, в сырых лесах и зарослях кустарников. Его еще называют </a:t>
            </a:r>
            <a:r>
              <a:rPr lang="ru-RU" sz="2800" dirty="0" err="1" smtClean="0">
                <a:solidFill>
                  <a:schemeClr val="bg1">
                    <a:lumMod val="75000"/>
                    <a:lumOff val="25000"/>
                  </a:schemeClr>
                </a:solidFill>
                <a:latin typeface="Comic Sans MS" pitchFamily="66" charset="0"/>
              </a:rPr>
              <a:t>мамура</a:t>
            </a:r>
            <a:r>
              <a:rPr lang="ru-RU" sz="2800" dirty="0" smtClean="0">
                <a:solidFill>
                  <a:schemeClr val="bg1">
                    <a:lumMod val="75000"/>
                    <a:lumOff val="25000"/>
                  </a:schemeClr>
                </a:solidFill>
                <a:latin typeface="Comic Sans MS" pitchFamily="66" charset="0"/>
              </a:rPr>
              <a:t>, </a:t>
            </a:r>
            <a:r>
              <a:rPr lang="ru-RU" sz="2800" dirty="0" err="1" smtClean="0">
                <a:solidFill>
                  <a:schemeClr val="bg1">
                    <a:lumMod val="75000"/>
                    <a:lumOff val="25000"/>
                  </a:schemeClr>
                </a:solidFill>
                <a:latin typeface="Comic Sans MS" pitchFamily="66" charset="0"/>
              </a:rPr>
              <a:t>поляника</a:t>
            </a:r>
            <a:r>
              <a:rPr lang="ru-RU" sz="2800" dirty="0" smtClean="0">
                <a:solidFill>
                  <a:schemeClr val="bg1">
                    <a:lumMod val="75000"/>
                    <a:lumOff val="25000"/>
                  </a:schemeClr>
                </a:solidFill>
                <a:latin typeface="Comic Sans MS" pitchFamily="66" charset="0"/>
              </a:rPr>
              <a:t>. Плоды съедобные.</a:t>
            </a:r>
            <a:endParaRPr lang="ru-RU" sz="2800" dirty="0">
              <a:solidFill>
                <a:schemeClr val="bg1">
                  <a:lumMod val="75000"/>
                  <a:lumOff val="25000"/>
                </a:schemeClr>
              </a:solidFill>
              <a:latin typeface="Comic Sans MS" pitchFamily="66" charset="0"/>
            </a:endParaRPr>
          </a:p>
        </p:txBody>
      </p:sp>
      <p:sp>
        <p:nvSpPr>
          <p:cNvPr id="52227" name="Подзаголовок 2"/>
          <p:cNvSpPr>
            <a:spLocks noGrp="1"/>
          </p:cNvSpPr>
          <p:nvPr>
            <p:ph type="subTitle" idx="1"/>
          </p:nvPr>
        </p:nvSpPr>
        <p:spPr>
          <a:xfrm>
            <a:off x="533400" y="2357438"/>
            <a:ext cx="7854950" cy="3786187"/>
          </a:xfrm>
        </p:spPr>
        <p:txBody>
          <a:bodyPr/>
          <a:lstStyle/>
          <a:p>
            <a:pPr marR="0" eaLnBrk="1" hangingPunct="1">
              <a:defRPr/>
            </a:pPr>
            <a:endParaRPr lang="ru-RU" dirty="0" smtClean="0"/>
          </a:p>
          <a:p>
            <a:pPr marR="0" algn="ctr" eaLnBrk="1" hangingPunct="1">
              <a:defRPr/>
            </a:pPr>
            <a:r>
              <a:rPr lang="ru-RU" sz="3600" b="1" dirty="0" smtClean="0">
                <a:solidFill>
                  <a:srgbClr val="E3F7FF"/>
                </a:solidFill>
              </a:rPr>
              <a:t>А.</a:t>
            </a:r>
            <a:r>
              <a:rPr lang="ru-RU" sz="3600" b="1" dirty="0" smtClean="0"/>
              <a:t> </a:t>
            </a:r>
            <a:r>
              <a:rPr lang="ru-RU" sz="3600" b="1" dirty="0" smtClean="0">
                <a:solidFill>
                  <a:schemeClr val="accent6">
                    <a:lumMod val="75000"/>
                  </a:schemeClr>
                </a:solidFill>
              </a:rPr>
              <a:t>Клюква </a:t>
            </a:r>
            <a:r>
              <a:rPr lang="ru-RU" sz="3600" b="1" dirty="0" smtClean="0"/>
              <a:t>    </a:t>
            </a:r>
          </a:p>
          <a:p>
            <a:pPr marR="0" algn="ctr" eaLnBrk="1" hangingPunct="1">
              <a:defRPr/>
            </a:pPr>
            <a:r>
              <a:rPr lang="ru-RU" sz="3600" b="1" dirty="0" smtClean="0"/>
              <a:t>   </a:t>
            </a:r>
            <a:r>
              <a:rPr lang="ru-RU" sz="3600" b="1" dirty="0" smtClean="0">
                <a:solidFill>
                  <a:srgbClr val="E3F7FF"/>
                </a:solidFill>
              </a:rPr>
              <a:t>В.</a:t>
            </a:r>
            <a:r>
              <a:rPr lang="ru-RU" sz="3600" b="1" dirty="0" smtClean="0"/>
              <a:t> </a:t>
            </a:r>
            <a:r>
              <a:rPr lang="ru-RU" sz="3600" b="1" dirty="0" smtClean="0">
                <a:solidFill>
                  <a:schemeClr val="accent6">
                    <a:lumMod val="75000"/>
                  </a:schemeClr>
                </a:solidFill>
              </a:rPr>
              <a:t>Брусника</a:t>
            </a:r>
          </a:p>
          <a:p>
            <a:pPr marR="0" algn="ctr" eaLnBrk="1" hangingPunct="1">
              <a:defRPr/>
            </a:pPr>
            <a:r>
              <a:rPr lang="ru-RU" sz="3600" b="1" dirty="0" smtClean="0">
                <a:solidFill>
                  <a:srgbClr val="E3F7FF"/>
                </a:solidFill>
              </a:rPr>
              <a:t>С.</a:t>
            </a:r>
            <a:r>
              <a:rPr lang="ru-RU" sz="3600" b="1" dirty="0" smtClean="0">
                <a:solidFill>
                  <a:schemeClr val="accent6">
                    <a:lumMod val="75000"/>
                  </a:schemeClr>
                </a:solidFill>
              </a:rPr>
              <a:t> Княженика  </a:t>
            </a:r>
          </a:p>
          <a:p>
            <a:pPr marR="0" algn="ctr" eaLnBrk="1" hangingPunct="1">
              <a:defRPr/>
            </a:pPr>
            <a:r>
              <a:rPr lang="ru-RU" sz="3600" b="1" dirty="0" smtClean="0">
                <a:solidFill>
                  <a:srgbClr val="E3F7FF"/>
                </a:solidFill>
              </a:rPr>
              <a:t>Д. </a:t>
            </a:r>
            <a:r>
              <a:rPr lang="ru-RU" sz="3600" b="1" dirty="0" smtClean="0">
                <a:solidFill>
                  <a:schemeClr val="accent6">
                    <a:lumMod val="75000"/>
                  </a:schemeClr>
                </a:solidFill>
              </a:rPr>
              <a:t>Голубика</a:t>
            </a:r>
          </a:p>
          <a:p>
            <a:pPr marR="0" eaLnBrk="1" hangingPunct="1">
              <a:defRPr/>
            </a:pPr>
            <a:endParaRPr lang="ru-R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52227">
                                            <p:txEl>
                                              <p:pRg st="1" end="1"/>
                                            </p:txEl>
                                          </p:spTgt>
                                        </p:tgtEl>
                                        <p:attrNameLst>
                                          <p:attrName>style.visibility</p:attrName>
                                        </p:attrNameLst>
                                      </p:cBhvr>
                                      <p:to>
                                        <p:strVal val="visible"/>
                                      </p:to>
                                    </p:set>
                                    <p:anim calcmode="discrete" valueType="clr">
                                      <p:cBhvr override="childStyle">
                                        <p:cTn id="12" dur="80"/>
                                        <p:tgtEl>
                                          <p:spTgt spid="5222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2227">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52227">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52227">
                                            <p:txEl>
                                              <p:pRg st="2" end="2"/>
                                            </p:txEl>
                                          </p:spTgt>
                                        </p:tgtEl>
                                        <p:attrNameLst>
                                          <p:attrName>style.visibility</p:attrName>
                                        </p:attrNameLst>
                                      </p:cBhvr>
                                      <p:to>
                                        <p:strVal val="visible"/>
                                      </p:to>
                                    </p:set>
                                    <p:anim calcmode="discrete" valueType="clr">
                                      <p:cBhvr override="childStyle">
                                        <p:cTn id="19" dur="80"/>
                                        <p:tgtEl>
                                          <p:spTgt spid="5222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2227">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52227">
                                            <p:txEl>
                                              <p:pRg st="2" end="2"/>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52227">
                                            <p:txEl>
                                              <p:pRg st="3" end="3"/>
                                            </p:txEl>
                                          </p:spTgt>
                                        </p:tgtEl>
                                        <p:attrNameLst>
                                          <p:attrName>style.visibility</p:attrName>
                                        </p:attrNameLst>
                                      </p:cBhvr>
                                      <p:to>
                                        <p:strVal val="visible"/>
                                      </p:to>
                                    </p:set>
                                    <p:anim calcmode="discrete" valueType="clr">
                                      <p:cBhvr override="childStyle">
                                        <p:cTn id="26" dur="80"/>
                                        <p:tgtEl>
                                          <p:spTgt spid="5222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52227">
                                            <p:txEl>
                                              <p:pRg st="3" end="3"/>
                                            </p:txEl>
                                          </p:spTgt>
                                        </p:tgtEl>
                                        <p:attrNameLst>
                                          <p:attrName>fillcolor</p:attrName>
                                        </p:attrNameLst>
                                      </p:cBhvr>
                                      <p:tavLst>
                                        <p:tav tm="0">
                                          <p:val>
                                            <p:clrVal>
                                              <a:schemeClr val="accent2"/>
                                            </p:clrVal>
                                          </p:val>
                                        </p:tav>
                                        <p:tav tm="50000">
                                          <p:val>
                                            <p:clrVal>
                                              <a:schemeClr val="hlink"/>
                                            </p:clrVal>
                                          </p:val>
                                        </p:tav>
                                      </p:tavLst>
                                    </p:anim>
                                    <p:set>
                                      <p:cBhvr>
                                        <p:cTn id="28" dur="80"/>
                                        <p:tgtEl>
                                          <p:spTgt spid="52227">
                                            <p:txEl>
                                              <p:pRg st="3" end="3"/>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52227">
                                            <p:txEl>
                                              <p:pRg st="4" end="4"/>
                                            </p:txEl>
                                          </p:spTgt>
                                        </p:tgtEl>
                                        <p:attrNameLst>
                                          <p:attrName>style.visibility</p:attrName>
                                        </p:attrNameLst>
                                      </p:cBhvr>
                                      <p:to>
                                        <p:strVal val="visible"/>
                                      </p:to>
                                    </p:set>
                                    <p:anim calcmode="discrete" valueType="clr">
                                      <p:cBhvr override="childStyle">
                                        <p:cTn id="33" dur="80"/>
                                        <p:tgtEl>
                                          <p:spTgt spid="5222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52227">
                                            <p:txEl>
                                              <p:pRg st="4" end="4"/>
                                            </p:txEl>
                                          </p:spTgt>
                                        </p:tgtEl>
                                        <p:attrNameLst>
                                          <p:attrName>fillcolor</p:attrName>
                                        </p:attrNameLst>
                                      </p:cBhvr>
                                      <p:tavLst>
                                        <p:tav tm="0">
                                          <p:val>
                                            <p:clrVal>
                                              <a:schemeClr val="accent2"/>
                                            </p:clrVal>
                                          </p:val>
                                        </p:tav>
                                        <p:tav tm="50000">
                                          <p:val>
                                            <p:clrVal>
                                              <a:schemeClr val="hlink"/>
                                            </p:clrVal>
                                          </p:val>
                                        </p:tav>
                                      </p:tavLst>
                                    </p:anim>
                                    <p:set>
                                      <p:cBhvr>
                                        <p:cTn id="35" dur="80"/>
                                        <p:tgtEl>
                                          <p:spTgt spid="52227">
                                            <p:txEl>
                                              <p:pRg st="4" end="4"/>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8" presetClass="emph" presetSubtype="0" fill="hold" nodeType="clickEffect">
                                  <p:stCondLst>
                                    <p:cond delay="0"/>
                                  </p:stCondLst>
                                  <p:iterate type="lt">
                                    <p:tmPct val="0"/>
                                  </p:iterate>
                                  <p:childTnLst>
                                    <p:animRot by="21600000">
                                      <p:cBhvr>
                                        <p:cTn id="39" dur="2000" fill="hold"/>
                                        <p:tgtEl>
                                          <p:spTgt spid="52227">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Подзаголовок 2"/>
          <p:cNvSpPr>
            <a:spLocks noGrp="1"/>
          </p:cNvSpPr>
          <p:nvPr>
            <p:ph type="subTitle" idx="1"/>
          </p:nvPr>
        </p:nvSpPr>
        <p:spPr>
          <a:xfrm>
            <a:off x="3357563" y="285750"/>
            <a:ext cx="5429250" cy="3143250"/>
          </a:xfrm>
        </p:spPr>
        <p:txBody>
          <a:bodyPr/>
          <a:lstStyle/>
          <a:p>
            <a:pPr marR="0" algn="ctr" eaLnBrk="1" hangingPunct="1"/>
            <a:r>
              <a:rPr lang="ru-RU" sz="3600" b="1" u="sng" smtClean="0">
                <a:solidFill>
                  <a:srgbClr val="011705"/>
                </a:solidFill>
              </a:rPr>
              <a:t>Княженика</a:t>
            </a:r>
            <a:r>
              <a:rPr lang="ru-RU" smtClean="0">
                <a:solidFill>
                  <a:srgbClr val="011705"/>
                </a:solidFill>
              </a:rPr>
              <a:t> </a:t>
            </a:r>
          </a:p>
          <a:p>
            <a:pPr marR="0" algn="ctr" eaLnBrk="1" hangingPunct="1"/>
            <a:r>
              <a:rPr lang="ru-RU" b="1" smtClean="0"/>
              <a:t>Целебные свойства: тонизирующее, поливитаминное, регулирующее обмен веществ в организме человека, общеукрепляющее, кроветворное, противосклеротическое действие.</a:t>
            </a:r>
          </a:p>
        </p:txBody>
      </p:sp>
      <p:pic>
        <p:nvPicPr>
          <p:cNvPr id="64517" name="Picture 5" descr="http://im0-tub.yandex.net/i?id=10217931&amp;tov=0"/>
          <p:cNvPicPr>
            <a:picLocks noChangeAspect="1" noChangeArrowheads="1"/>
          </p:cNvPicPr>
          <p:nvPr/>
        </p:nvPicPr>
        <p:blipFill>
          <a:blip r:embed="rId2" r:link="rId3" cstate="email"/>
          <a:srcRect/>
          <a:stretch>
            <a:fillRect/>
          </a:stretch>
        </p:blipFill>
        <p:spPr bwMode="auto">
          <a:xfrm>
            <a:off x="214313" y="1214438"/>
            <a:ext cx="3109912" cy="2112962"/>
          </a:xfrm>
          <a:prstGeom prst="rect">
            <a:avLst/>
          </a:prstGeom>
          <a:noFill/>
          <a:ln w="9525">
            <a:noFill/>
            <a:miter lim="800000"/>
            <a:headEnd/>
            <a:tailEnd/>
          </a:ln>
        </p:spPr>
      </p:pic>
      <p:pic>
        <p:nvPicPr>
          <p:cNvPr id="64518" name="Picture 6" descr="http://im7-tub.yandex.net/i?id=192745811&amp;tov=7"/>
          <p:cNvPicPr>
            <a:picLocks noChangeAspect="1" noChangeArrowheads="1"/>
          </p:cNvPicPr>
          <p:nvPr/>
        </p:nvPicPr>
        <p:blipFill>
          <a:blip r:embed="rId4" r:link="rId5" cstate="email"/>
          <a:srcRect/>
          <a:stretch>
            <a:fillRect/>
          </a:stretch>
        </p:blipFill>
        <p:spPr bwMode="auto">
          <a:xfrm>
            <a:off x="5619750" y="4214813"/>
            <a:ext cx="3524250" cy="2643187"/>
          </a:xfrm>
          <a:prstGeom prst="rect">
            <a:avLst/>
          </a:prstGeom>
          <a:noFill/>
          <a:ln w="9525">
            <a:noFill/>
            <a:miter lim="800000"/>
            <a:headEnd/>
            <a:tailEnd/>
          </a:ln>
        </p:spPr>
      </p:pic>
      <p:pic>
        <p:nvPicPr>
          <p:cNvPr id="64519" name="Picture 7" descr="http://im7-tub.yandex.net/i?id=154305606&amp;tov=7"/>
          <p:cNvPicPr>
            <a:picLocks noChangeAspect="1" noChangeArrowheads="1"/>
          </p:cNvPicPr>
          <p:nvPr/>
        </p:nvPicPr>
        <p:blipFill>
          <a:blip r:embed="rId6" r:link="rId7" cstate="email"/>
          <a:srcRect/>
          <a:stretch>
            <a:fillRect/>
          </a:stretch>
        </p:blipFill>
        <p:spPr bwMode="auto">
          <a:xfrm>
            <a:off x="428625" y="4214813"/>
            <a:ext cx="3209925" cy="21129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4514">
                                            <p:txEl>
                                              <p:pRg st="0" end="0"/>
                                            </p:txEl>
                                          </p:spTgt>
                                        </p:tgtEl>
                                        <p:attrNameLst>
                                          <p:attrName>style.visibility</p:attrName>
                                        </p:attrNameLst>
                                      </p:cBhvr>
                                      <p:to>
                                        <p:strVal val="visible"/>
                                      </p:to>
                                    </p:set>
                                    <p:anim calcmode="lin" valueType="num">
                                      <p:cBhvr>
                                        <p:cTn id="7" dur="1000" fill="hold"/>
                                        <p:tgtEl>
                                          <p:spTgt spid="6451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451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451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64517"/>
                                        </p:tgtEl>
                                        <p:attrNameLst>
                                          <p:attrName>style.visibility</p:attrName>
                                        </p:attrNameLst>
                                      </p:cBhvr>
                                      <p:to>
                                        <p:strVal val="visible"/>
                                      </p:to>
                                    </p:set>
                                    <p:animEffect transition="in" filter="blinds(horizontal)">
                                      <p:cBhvr>
                                        <p:cTn id="14" dur="500"/>
                                        <p:tgtEl>
                                          <p:spTgt spid="6451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64514">
                                            <p:txEl>
                                              <p:pRg st="1" end="1"/>
                                            </p:txEl>
                                          </p:spTgt>
                                        </p:tgtEl>
                                        <p:attrNameLst>
                                          <p:attrName>style.visibility</p:attrName>
                                        </p:attrNameLst>
                                      </p:cBhvr>
                                      <p:to>
                                        <p:strVal val="visible"/>
                                      </p:to>
                                    </p:set>
                                    <p:animEffect transition="in" filter="wheel(4)">
                                      <p:cBhvr>
                                        <p:cTn id="19" dur="2000"/>
                                        <p:tgtEl>
                                          <p:spTgt spid="645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64519"/>
                                        </p:tgtEl>
                                        <p:attrNameLst>
                                          <p:attrName>style.visibility</p:attrName>
                                        </p:attrNameLst>
                                      </p:cBhvr>
                                      <p:to>
                                        <p:strVal val="visible"/>
                                      </p:to>
                                    </p:set>
                                    <p:animEffect transition="in" filter="checkerboard(across)">
                                      <p:cBhvr>
                                        <p:cTn id="24" dur="500"/>
                                        <p:tgtEl>
                                          <p:spTgt spid="64519"/>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64518"/>
                                        </p:tgtEl>
                                        <p:attrNameLst>
                                          <p:attrName>style.visibility</p:attrName>
                                        </p:attrNameLst>
                                      </p:cBhvr>
                                      <p:to>
                                        <p:strVal val="visible"/>
                                      </p:to>
                                    </p:set>
                                    <p:animEffect transition="in" filter="blinds(horizontal)">
                                      <p:cBhvr>
                                        <p:cTn id="29" dur="500"/>
                                        <p:tgtEl>
                                          <p:spTgt spid="64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85750" y="571500"/>
            <a:ext cx="7072313" cy="3143250"/>
          </a:xfrm>
        </p:spPr>
        <p:txBody>
          <a:bodyPr/>
          <a:lstStyle/>
          <a:p>
            <a:pPr marR="0" algn="ctr" eaLnBrk="1" hangingPunct="1">
              <a:lnSpc>
                <a:spcPct val="80000"/>
              </a:lnSpc>
            </a:pPr>
            <a:r>
              <a:rPr lang="ru-RU" sz="3200" b="1" i="1" u="sng" smtClean="0"/>
              <a:t>Лиственница.</a:t>
            </a:r>
          </a:p>
          <a:p>
            <a:pPr marR="0" algn="ctr" eaLnBrk="1" hangingPunct="1">
              <a:lnSpc>
                <a:spcPct val="80000"/>
              </a:lnSpc>
            </a:pPr>
            <a:endParaRPr lang="ru-RU" sz="2000" b="1" i="1" u="sng" smtClean="0"/>
          </a:p>
          <a:p>
            <a:pPr marR="0" algn="ctr" eaLnBrk="1" hangingPunct="1">
              <a:lnSpc>
                <a:spcPct val="80000"/>
              </a:lnSpc>
            </a:pPr>
            <a:r>
              <a:rPr lang="ru-RU" sz="3200" smtClean="0">
                <a:solidFill>
                  <a:srgbClr val="0D0D0D"/>
                </a:solidFill>
              </a:rPr>
              <a:t>В народной медицине применяется живица лиственницы в качестве мази при кожных  заболеваниях</a:t>
            </a:r>
            <a:r>
              <a:rPr lang="ru-RU" sz="1800" smtClean="0">
                <a:solidFill>
                  <a:srgbClr val="0D0D0D"/>
                </a:solidFill>
              </a:rPr>
              <a:t>.</a:t>
            </a:r>
          </a:p>
          <a:p>
            <a:pPr marR="0" eaLnBrk="1" hangingPunct="1">
              <a:lnSpc>
                <a:spcPct val="80000"/>
              </a:lnSpc>
            </a:pPr>
            <a:endParaRPr lang="ru-RU" sz="2000" b="1" smtClean="0"/>
          </a:p>
          <a:p>
            <a:pPr marR="0" eaLnBrk="1" hangingPunct="1">
              <a:lnSpc>
                <a:spcPct val="80000"/>
              </a:lnSpc>
            </a:pPr>
            <a:r>
              <a:rPr lang="ru-RU" sz="2000" b="1" smtClean="0"/>
              <a:t>    </a:t>
            </a:r>
          </a:p>
        </p:txBody>
      </p:sp>
      <p:pic>
        <p:nvPicPr>
          <p:cNvPr id="1026" name="Picture 2" descr="2-17"/>
          <p:cNvPicPr>
            <a:picLocks noChangeAspect="1" noChangeArrowheads="1"/>
          </p:cNvPicPr>
          <p:nvPr/>
        </p:nvPicPr>
        <p:blipFill>
          <a:blip r:embed="rId2" cstate="email"/>
          <a:srcRect/>
          <a:stretch>
            <a:fillRect/>
          </a:stretch>
        </p:blipFill>
        <p:spPr bwMode="auto">
          <a:xfrm rot="-913124">
            <a:off x="665163" y="4289425"/>
            <a:ext cx="6219825" cy="1541463"/>
          </a:xfrm>
          <a:prstGeom prst="rect">
            <a:avLst/>
          </a:prstGeom>
          <a:noFill/>
          <a:ln w="9525">
            <a:noFill/>
            <a:miter lim="800000"/>
            <a:headEnd/>
            <a:tailEnd/>
          </a:ln>
        </p:spPr>
      </p:pic>
      <p:pic>
        <p:nvPicPr>
          <p:cNvPr id="1027" name="Picture 3" descr="u2k05"/>
          <p:cNvPicPr>
            <a:picLocks noChangeAspect="1" noChangeArrowheads="1"/>
          </p:cNvPicPr>
          <p:nvPr/>
        </p:nvPicPr>
        <p:blipFill>
          <a:blip r:embed="rId3" cstate="email">
            <a:lum contrast="20000"/>
          </a:blip>
          <a:srcRect/>
          <a:stretch>
            <a:fillRect/>
          </a:stretch>
        </p:blipFill>
        <p:spPr bwMode="auto">
          <a:xfrm>
            <a:off x="7072313" y="3214688"/>
            <a:ext cx="1616075" cy="2976562"/>
          </a:xfrm>
          <a:prstGeom prst="rect">
            <a:avLst/>
          </a:prstGeom>
          <a:noFill/>
          <a:ln w="9525">
            <a:noFill/>
            <a:miter lim="800000"/>
            <a:headEnd/>
            <a:tailEnd/>
          </a:ln>
        </p:spPr>
      </p:pic>
      <p:pic>
        <p:nvPicPr>
          <p:cNvPr id="1028" name="Picture 4" descr="u2k38"/>
          <p:cNvPicPr>
            <a:picLocks noChangeAspect="1" noChangeArrowheads="1"/>
          </p:cNvPicPr>
          <p:nvPr/>
        </p:nvPicPr>
        <p:blipFill>
          <a:blip r:embed="rId4" cstate="email">
            <a:lum contrast="20000"/>
          </a:blip>
          <a:srcRect/>
          <a:stretch>
            <a:fillRect/>
          </a:stretch>
        </p:blipFill>
        <p:spPr bwMode="auto">
          <a:xfrm>
            <a:off x="500063" y="2786063"/>
            <a:ext cx="2433637" cy="16367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linds(horizontal)">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heel(4)">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checkerboard(across)">
                                      <p:cBhvr>
                                        <p:cTn id="24" dur="500"/>
                                        <p:tgtEl>
                                          <p:spTgt spid="1028"/>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027"/>
                                        </p:tgtEl>
                                        <p:attrNameLst>
                                          <p:attrName>style.visibility</p:attrName>
                                        </p:attrNameLst>
                                      </p:cBhvr>
                                      <p:to>
                                        <p:strVal val="visible"/>
                                      </p:to>
                                    </p:set>
                                    <p:animEffect transition="in" filter="blinds(horizontal)">
                                      <p:cBhvr>
                                        <p:cTn id="29"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571480"/>
            <a:ext cx="7851775" cy="1828800"/>
          </a:xfrm>
        </p:spPr>
        <p:txBody>
          <a:bodyPr/>
          <a:lstStyle/>
          <a:p>
            <a:pPr algn="ctr" eaLnBrk="1" fontAlgn="auto" hangingPunct="1">
              <a:spcAft>
                <a:spcPts val="0"/>
              </a:spcAft>
              <a:defRPr/>
            </a:pPr>
            <a:r>
              <a:rPr lang="ru-RU" sz="2800" dirty="0" smtClean="0">
                <a:solidFill>
                  <a:schemeClr val="bg1">
                    <a:lumMod val="75000"/>
                    <a:lumOff val="25000"/>
                  </a:schemeClr>
                </a:solidFill>
                <a:latin typeface="Comic Sans MS" pitchFamily="66" charset="0"/>
              </a:rPr>
              <a:t> 13. Плоды этого растения – костянки, черные, с выемчатой поверхностью. Ягоды называют северной вишней. Назовите ягоду.</a:t>
            </a:r>
            <a:endParaRPr lang="ru-RU" sz="2800" dirty="0">
              <a:solidFill>
                <a:schemeClr val="bg1">
                  <a:lumMod val="75000"/>
                  <a:lumOff val="25000"/>
                </a:schemeClr>
              </a:solidFill>
              <a:latin typeface="Comic Sans MS" pitchFamily="66" charset="0"/>
            </a:endParaRPr>
          </a:p>
        </p:txBody>
      </p:sp>
      <p:sp>
        <p:nvSpPr>
          <p:cNvPr id="52227" name="Подзаголовок 2"/>
          <p:cNvSpPr>
            <a:spLocks noGrp="1"/>
          </p:cNvSpPr>
          <p:nvPr>
            <p:ph type="subTitle" idx="1"/>
          </p:nvPr>
        </p:nvSpPr>
        <p:spPr>
          <a:xfrm>
            <a:off x="533400" y="2571750"/>
            <a:ext cx="7854950" cy="3643313"/>
          </a:xfrm>
        </p:spPr>
        <p:txBody>
          <a:bodyPr/>
          <a:lstStyle/>
          <a:p>
            <a:pPr marR="0" eaLnBrk="1" hangingPunct="1">
              <a:defRPr/>
            </a:pPr>
            <a:endParaRPr lang="ru-RU" dirty="0" smtClean="0"/>
          </a:p>
          <a:p>
            <a:pPr marR="0" algn="ctr" eaLnBrk="1" hangingPunct="1">
              <a:defRPr/>
            </a:pPr>
            <a:r>
              <a:rPr lang="ru-RU" sz="3600" b="1" dirty="0" smtClean="0">
                <a:solidFill>
                  <a:srgbClr val="E3F7FF"/>
                </a:solidFill>
              </a:rPr>
              <a:t>А. </a:t>
            </a:r>
            <a:r>
              <a:rPr lang="ru-RU" sz="3600" b="1" dirty="0" smtClean="0">
                <a:solidFill>
                  <a:schemeClr val="accent6">
                    <a:lumMod val="75000"/>
                  </a:schemeClr>
                </a:solidFill>
              </a:rPr>
              <a:t>Черемуха</a:t>
            </a:r>
            <a:r>
              <a:rPr lang="ru-RU" sz="3600" b="1" dirty="0" smtClean="0"/>
              <a:t>      </a:t>
            </a:r>
          </a:p>
          <a:p>
            <a:pPr marR="0" algn="ctr" eaLnBrk="1" hangingPunct="1">
              <a:defRPr/>
            </a:pPr>
            <a:r>
              <a:rPr lang="ru-RU" sz="3600" b="1" dirty="0" smtClean="0">
                <a:solidFill>
                  <a:srgbClr val="E3F7FF"/>
                </a:solidFill>
              </a:rPr>
              <a:t>В. </a:t>
            </a:r>
            <a:r>
              <a:rPr lang="ru-RU" sz="3600" b="1" dirty="0" smtClean="0">
                <a:solidFill>
                  <a:schemeClr val="accent6">
                    <a:lumMod val="75000"/>
                  </a:schemeClr>
                </a:solidFill>
              </a:rPr>
              <a:t>Жимолость</a:t>
            </a:r>
          </a:p>
          <a:p>
            <a:pPr marR="0" algn="ctr" eaLnBrk="1" hangingPunct="1">
              <a:defRPr/>
            </a:pPr>
            <a:r>
              <a:rPr lang="ru-RU" sz="3600" b="1" dirty="0" smtClean="0">
                <a:solidFill>
                  <a:srgbClr val="E3F7FF"/>
                </a:solidFill>
              </a:rPr>
              <a:t>С. </a:t>
            </a:r>
            <a:r>
              <a:rPr lang="ru-RU" sz="3600" b="1" dirty="0" smtClean="0">
                <a:solidFill>
                  <a:schemeClr val="accent6">
                    <a:lumMod val="75000"/>
                  </a:schemeClr>
                </a:solidFill>
              </a:rPr>
              <a:t>Калина</a:t>
            </a:r>
            <a:r>
              <a:rPr lang="ru-RU" sz="3600" b="1" dirty="0" smtClean="0"/>
              <a:t>         </a:t>
            </a:r>
          </a:p>
          <a:p>
            <a:pPr marR="0" algn="ctr" eaLnBrk="1" hangingPunct="1">
              <a:defRPr/>
            </a:pPr>
            <a:r>
              <a:rPr lang="ru-RU" sz="3600" b="1" dirty="0" smtClean="0">
                <a:solidFill>
                  <a:srgbClr val="E3F7FF"/>
                </a:solidFill>
              </a:rPr>
              <a:t> Д. </a:t>
            </a:r>
            <a:r>
              <a:rPr lang="ru-RU" sz="3600" b="1" dirty="0" smtClean="0">
                <a:solidFill>
                  <a:schemeClr val="accent6">
                    <a:lumMod val="75000"/>
                  </a:schemeClr>
                </a:solidFill>
              </a:rPr>
              <a:t>Черноплодная рябина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52227">
                                            <p:txEl>
                                              <p:pRg st="1" end="1"/>
                                            </p:txEl>
                                          </p:spTgt>
                                        </p:tgtEl>
                                        <p:attrNameLst>
                                          <p:attrName>style.visibility</p:attrName>
                                        </p:attrNameLst>
                                      </p:cBhvr>
                                      <p:to>
                                        <p:strVal val="visible"/>
                                      </p:to>
                                    </p:set>
                                    <p:anim calcmode="discrete" valueType="clr">
                                      <p:cBhvr override="childStyle">
                                        <p:cTn id="12" dur="80"/>
                                        <p:tgtEl>
                                          <p:spTgt spid="5222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2227">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52227">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52227">
                                            <p:txEl>
                                              <p:pRg st="2" end="2"/>
                                            </p:txEl>
                                          </p:spTgt>
                                        </p:tgtEl>
                                        <p:attrNameLst>
                                          <p:attrName>style.visibility</p:attrName>
                                        </p:attrNameLst>
                                      </p:cBhvr>
                                      <p:to>
                                        <p:strVal val="visible"/>
                                      </p:to>
                                    </p:set>
                                    <p:anim calcmode="discrete" valueType="clr">
                                      <p:cBhvr override="childStyle">
                                        <p:cTn id="19" dur="80"/>
                                        <p:tgtEl>
                                          <p:spTgt spid="5222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2227">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52227">
                                            <p:txEl>
                                              <p:pRg st="2" end="2"/>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52227">
                                            <p:txEl>
                                              <p:pRg st="3" end="3"/>
                                            </p:txEl>
                                          </p:spTgt>
                                        </p:tgtEl>
                                        <p:attrNameLst>
                                          <p:attrName>style.visibility</p:attrName>
                                        </p:attrNameLst>
                                      </p:cBhvr>
                                      <p:to>
                                        <p:strVal val="visible"/>
                                      </p:to>
                                    </p:set>
                                    <p:anim calcmode="discrete" valueType="clr">
                                      <p:cBhvr override="childStyle">
                                        <p:cTn id="26" dur="80"/>
                                        <p:tgtEl>
                                          <p:spTgt spid="5222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52227">
                                            <p:txEl>
                                              <p:pRg st="3" end="3"/>
                                            </p:txEl>
                                          </p:spTgt>
                                        </p:tgtEl>
                                        <p:attrNameLst>
                                          <p:attrName>fillcolor</p:attrName>
                                        </p:attrNameLst>
                                      </p:cBhvr>
                                      <p:tavLst>
                                        <p:tav tm="0">
                                          <p:val>
                                            <p:clrVal>
                                              <a:schemeClr val="accent2"/>
                                            </p:clrVal>
                                          </p:val>
                                        </p:tav>
                                        <p:tav tm="50000">
                                          <p:val>
                                            <p:clrVal>
                                              <a:schemeClr val="hlink"/>
                                            </p:clrVal>
                                          </p:val>
                                        </p:tav>
                                      </p:tavLst>
                                    </p:anim>
                                    <p:set>
                                      <p:cBhvr>
                                        <p:cTn id="28" dur="80"/>
                                        <p:tgtEl>
                                          <p:spTgt spid="52227">
                                            <p:txEl>
                                              <p:pRg st="3" end="3"/>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52227">
                                            <p:txEl>
                                              <p:pRg st="4" end="4"/>
                                            </p:txEl>
                                          </p:spTgt>
                                        </p:tgtEl>
                                        <p:attrNameLst>
                                          <p:attrName>style.visibility</p:attrName>
                                        </p:attrNameLst>
                                      </p:cBhvr>
                                      <p:to>
                                        <p:strVal val="visible"/>
                                      </p:to>
                                    </p:set>
                                    <p:anim calcmode="discrete" valueType="clr">
                                      <p:cBhvr override="childStyle">
                                        <p:cTn id="33" dur="80"/>
                                        <p:tgtEl>
                                          <p:spTgt spid="5222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52227">
                                            <p:txEl>
                                              <p:pRg st="4" end="4"/>
                                            </p:txEl>
                                          </p:spTgt>
                                        </p:tgtEl>
                                        <p:attrNameLst>
                                          <p:attrName>fillcolor</p:attrName>
                                        </p:attrNameLst>
                                      </p:cBhvr>
                                      <p:tavLst>
                                        <p:tav tm="0">
                                          <p:val>
                                            <p:clrVal>
                                              <a:schemeClr val="accent2"/>
                                            </p:clrVal>
                                          </p:val>
                                        </p:tav>
                                        <p:tav tm="50000">
                                          <p:val>
                                            <p:clrVal>
                                              <a:schemeClr val="hlink"/>
                                            </p:clrVal>
                                          </p:val>
                                        </p:tav>
                                      </p:tavLst>
                                    </p:anim>
                                    <p:set>
                                      <p:cBhvr>
                                        <p:cTn id="35" dur="80"/>
                                        <p:tgtEl>
                                          <p:spTgt spid="52227">
                                            <p:txEl>
                                              <p:pRg st="4" end="4"/>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8" presetClass="emph" presetSubtype="0" fill="hold" nodeType="clickEffect">
                                  <p:stCondLst>
                                    <p:cond delay="0"/>
                                  </p:stCondLst>
                                  <p:iterate type="lt">
                                    <p:tmPct val="0"/>
                                  </p:iterate>
                                  <p:childTnLst>
                                    <p:animRot by="21600000">
                                      <p:cBhvr>
                                        <p:cTn id="39" dur="2000" fill="hold"/>
                                        <p:tgtEl>
                                          <p:spTgt spid="52227">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Подзаголовок 2"/>
          <p:cNvSpPr>
            <a:spLocks noGrp="1"/>
          </p:cNvSpPr>
          <p:nvPr>
            <p:ph type="subTitle" idx="1"/>
          </p:nvPr>
        </p:nvSpPr>
        <p:spPr>
          <a:xfrm>
            <a:off x="500063" y="357188"/>
            <a:ext cx="7926387" cy="2714625"/>
          </a:xfrm>
        </p:spPr>
        <p:txBody>
          <a:bodyPr/>
          <a:lstStyle/>
          <a:p>
            <a:pPr marR="0" algn="ctr" eaLnBrk="1" hangingPunct="1"/>
            <a:r>
              <a:rPr lang="ru-RU" sz="3600" b="1" u="sng" smtClean="0">
                <a:solidFill>
                  <a:srgbClr val="011705"/>
                </a:solidFill>
              </a:rPr>
              <a:t>Черемуха</a:t>
            </a:r>
            <a:r>
              <a:rPr lang="ru-RU" smtClean="0">
                <a:solidFill>
                  <a:srgbClr val="011705"/>
                </a:solidFill>
              </a:rPr>
              <a:t> </a:t>
            </a:r>
          </a:p>
          <a:p>
            <a:pPr marR="0" algn="ctr" eaLnBrk="1" hangingPunct="1"/>
            <a:r>
              <a:rPr lang="ru-RU" b="1" smtClean="0"/>
              <a:t>В народной медицине настой из плодов черемухи применяются для лечения воспалительных заболеваний слизистой глаз, в виде примочек, как противопоносное средство в виде морсов и киселей</a:t>
            </a:r>
            <a:r>
              <a:rPr lang="ru-RU" smtClean="0"/>
              <a:t>.</a:t>
            </a:r>
          </a:p>
          <a:p>
            <a:pPr marR="0" algn="ctr" eaLnBrk="1" hangingPunct="1"/>
            <a:endParaRPr lang="ru-RU" smtClean="0"/>
          </a:p>
        </p:txBody>
      </p:sp>
      <p:pic>
        <p:nvPicPr>
          <p:cNvPr id="66565" name="Picture 5" descr="S8000502"/>
          <p:cNvPicPr>
            <a:picLocks noChangeAspect="1" noChangeArrowheads="1"/>
          </p:cNvPicPr>
          <p:nvPr/>
        </p:nvPicPr>
        <p:blipFill>
          <a:blip r:embed="rId2" cstate="email">
            <a:lum contrast="20000"/>
          </a:blip>
          <a:srcRect/>
          <a:stretch>
            <a:fillRect/>
          </a:stretch>
        </p:blipFill>
        <p:spPr bwMode="auto">
          <a:xfrm>
            <a:off x="4578350" y="3286125"/>
            <a:ext cx="3994150" cy="3465513"/>
          </a:xfrm>
          <a:prstGeom prst="rect">
            <a:avLst/>
          </a:prstGeom>
          <a:noFill/>
          <a:ln w="9525">
            <a:noFill/>
            <a:miter lim="800000"/>
            <a:headEnd/>
            <a:tailEnd/>
          </a:ln>
        </p:spPr>
      </p:pic>
      <p:pic>
        <p:nvPicPr>
          <p:cNvPr id="66566" name="Picture 6" descr="E:\S8000510.JPG"/>
          <p:cNvPicPr>
            <a:picLocks noChangeAspect="1" noChangeArrowheads="1"/>
          </p:cNvPicPr>
          <p:nvPr/>
        </p:nvPicPr>
        <p:blipFill>
          <a:blip r:embed="rId3" cstate="email">
            <a:lum contrast="20000"/>
          </a:blip>
          <a:srcRect/>
          <a:stretch>
            <a:fillRect/>
          </a:stretch>
        </p:blipFill>
        <p:spPr bwMode="auto">
          <a:xfrm>
            <a:off x="214313" y="3429000"/>
            <a:ext cx="3810000" cy="2857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p:cTn id="7" dur="1000" fill="hold"/>
                                        <p:tgtEl>
                                          <p:spTgt spid="5222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222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222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66566"/>
                                        </p:tgtEl>
                                        <p:attrNameLst>
                                          <p:attrName>style.visibility</p:attrName>
                                        </p:attrNameLst>
                                      </p:cBhvr>
                                      <p:to>
                                        <p:strVal val="visible"/>
                                      </p:to>
                                    </p:set>
                                    <p:animEffect transition="in" filter="blinds(horizontal)">
                                      <p:cBhvr>
                                        <p:cTn id="14" dur="500"/>
                                        <p:tgtEl>
                                          <p:spTgt spid="6656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52227">
                                            <p:txEl>
                                              <p:pRg st="1" end="1"/>
                                            </p:txEl>
                                          </p:spTgt>
                                        </p:tgtEl>
                                        <p:attrNameLst>
                                          <p:attrName>style.visibility</p:attrName>
                                        </p:attrNameLst>
                                      </p:cBhvr>
                                      <p:to>
                                        <p:strVal val="visible"/>
                                      </p:to>
                                    </p:set>
                                    <p:animEffect transition="in" filter="wheel(4)">
                                      <p:cBhvr>
                                        <p:cTn id="19" dur="2000"/>
                                        <p:tgtEl>
                                          <p:spTgt spid="5222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66565"/>
                                        </p:tgtEl>
                                        <p:attrNameLst>
                                          <p:attrName>style.visibility</p:attrName>
                                        </p:attrNameLst>
                                      </p:cBhvr>
                                      <p:to>
                                        <p:strVal val="visible"/>
                                      </p:to>
                                    </p:set>
                                    <p:animEffect transition="in" filter="checkerboard(across)">
                                      <p:cBhvr>
                                        <p:cTn id="24" dur="500"/>
                                        <p:tgtEl>
                                          <p:spTgt spid="66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428604"/>
            <a:ext cx="7851775" cy="1828800"/>
          </a:xfrm>
        </p:spPr>
        <p:txBody>
          <a:bodyPr/>
          <a:lstStyle/>
          <a:p>
            <a:pPr algn="ctr" eaLnBrk="1" hangingPunct="1">
              <a:defRPr/>
            </a:pPr>
            <a:r>
              <a:rPr lang="ru-RU" sz="3200" dirty="0" smtClean="0">
                <a:solidFill>
                  <a:schemeClr val="bg1">
                    <a:lumMod val="75000"/>
                    <a:lumOff val="25000"/>
                  </a:schemeClr>
                </a:solidFill>
                <a:latin typeface="Comic Sans MS" pitchFamily="66" charset="0"/>
              </a:rPr>
              <a:t>14. Ягода этого кустарника горькая на вкус, внутри ягоды есть пластинка. Что за ягода?</a:t>
            </a:r>
            <a:endParaRPr lang="ru-RU" sz="3200" dirty="0">
              <a:solidFill>
                <a:schemeClr val="bg1">
                  <a:lumMod val="75000"/>
                  <a:lumOff val="25000"/>
                </a:schemeClr>
              </a:solidFill>
              <a:latin typeface="Comic Sans MS" pitchFamily="66" charset="0"/>
            </a:endParaRPr>
          </a:p>
        </p:txBody>
      </p:sp>
      <p:sp>
        <p:nvSpPr>
          <p:cNvPr id="52227" name="Подзаголовок 2"/>
          <p:cNvSpPr>
            <a:spLocks noGrp="1"/>
          </p:cNvSpPr>
          <p:nvPr>
            <p:ph type="subTitle" idx="1"/>
          </p:nvPr>
        </p:nvSpPr>
        <p:spPr>
          <a:xfrm>
            <a:off x="533400" y="2357438"/>
            <a:ext cx="7854950" cy="3714750"/>
          </a:xfrm>
        </p:spPr>
        <p:txBody>
          <a:bodyPr/>
          <a:lstStyle/>
          <a:p>
            <a:pPr marR="0" eaLnBrk="1" hangingPunct="1">
              <a:defRPr/>
            </a:pPr>
            <a:endParaRPr lang="ru-RU" dirty="0" smtClean="0"/>
          </a:p>
          <a:p>
            <a:pPr marR="0" algn="ctr" eaLnBrk="1" hangingPunct="1">
              <a:defRPr/>
            </a:pPr>
            <a:r>
              <a:rPr lang="ru-RU" sz="3600" b="1" dirty="0" smtClean="0">
                <a:solidFill>
                  <a:srgbClr val="E3F7FF"/>
                </a:solidFill>
              </a:rPr>
              <a:t>А.</a:t>
            </a:r>
            <a:r>
              <a:rPr lang="ru-RU" sz="3600" b="1" dirty="0" smtClean="0"/>
              <a:t> </a:t>
            </a:r>
            <a:r>
              <a:rPr lang="ru-RU" sz="3600" b="1" dirty="0" smtClean="0">
                <a:solidFill>
                  <a:schemeClr val="accent6">
                    <a:lumMod val="75000"/>
                  </a:schemeClr>
                </a:solidFill>
              </a:rPr>
              <a:t>Калина </a:t>
            </a:r>
            <a:r>
              <a:rPr lang="ru-RU" sz="3600" b="1" dirty="0" smtClean="0"/>
              <a:t>      </a:t>
            </a:r>
          </a:p>
          <a:p>
            <a:pPr marR="0" algn="ctr" eaLnBrk="1" hangingPunct="1">
              <a:defRPr/>
            </a:pPr>
            <a:r>
              <a:rPr lang="ru-RU" sz="3600" b="1" dirty="0" smtClean="0"/>
              <a:t>   </a:t>
            </a:r>
            <a:r>
              <a:rPr lang="ru-RU" sz="3600" b="1" dirty="0" smtClean="0">
                <a:solidFill>
                  <a:srgbClr val="E3F7FF"/>
                </a:solidFill>
              </a:rPr>
              <a:t>В. </a:t>
            </a:r>
            <a:r>
              <a:rPr lang="ru-RU" sz="3600" b="1" dirty="0" smtClean="0">
                <a:solidFill>
                  <a:schemeClr val="accent6">
                    <a:lumMod val="75000"/>
                  </a:schemeClr>
                </a:solidFill>
              </a:rPr>
              <a:t>Рябина</a:t>
            </a:r>
          </a:p>
          <a:p>
            <a:pPr marR="0" algn="ctr" eaLnBrk="1" hangingPunct="1">
              <a:defRPr/>
            </a:pPr>
            <a:r>
              <a:rPr lang="ru-RU" sz="3600" b="1" dirty="0" smtClean="0">
                <a:solidFill>
                  <a:srgbClr val="E3F7FF"/>
                </a:solidFill>
              </a:rPr>
              <a:t>С.</a:t>
            </a:r>
            <a:r>
              <a:rPr lang="ru-RU" sz="3600" b="1" dirty="0" smtClean="0"/>
              <a:t> </a:t>
            </a:r>
            <a:r>
              <a:rPr lang="ru-RU" sz="3600" b="1" dirty="0" smtClean="0">
                <a:solidFill>
                  <a:schemeClr val="accent6">
                    <a:lumMod val="75000"/>
                  </a:schemeClr>
                </a:solidFill>
              </a:rPr>
              <a:t>Жимолость</a:t>
            </a:r>
            <a:r>
              <a:rPr lang="ru-RU" sz="3600" b="1" dirty="0" smtClean="0"/>
              <a:t>   </a:t>
            </a:r>
          </a:p>
          <a:p>
            <a:pPr marR="0" algn="ctr" eaLnBrk="1" hangingPunct="1">
              <a:defRPr/>
            </a:pPr>
            <a:r>
              <a:rPr lang="ru-RU" sz="3600" b="1" dirty="0" smtClean="0">
                <a:solidFill>
                  <a:srgbClr val="E3F7FF"/>
                </a:solidFill>
              </a:rPr>
              <a:t>Д.</a:t>
            </a:r>
            <a:r>
              <a:rPr lang="ru-RU" sz="3600" b="1" dirty="0" smtClean="0"/>
              <a:t> </a:t>
            </a:r>
            <a:r>
              <a:rPr lang="ru-RU" sz="3600" b="1" dirty="0" smtClean="0">
                <a:solidFill>
                  <a:schemeClr val="accent6">
                    <a:lumMod val="75000"/>
                  </a:schemeClr>
                </a:solidFill>
              </a:rPr>
              <a:t>Черноплодная рябина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52227">
                                            <p:txEl>
                                              <p:pRg st="1" end="1"/>
                                            </p:txEl>
                                          </p:spTgt>
                                        </p:tgtEl>
                                        <p:attrNameLst>
                                          <p:attrName>style.visibility</p:attrName>
                                        </p:attrNameLst>
                                      </p:cBhvr>
                                      <p:to>
                                        <p:strVal val="visible"/>
                                      </p:to>
                                    </p:set>
                                    <p:anim calcmode="discrete" valueType="clr">
                                      <p:cBhvr override="childStyle">
                                        <p:cTn id="12" dur="80"/>
                                        <p:tgtEl>
                                          <p:spTgt spid="5222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2227">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52227">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52227">
                                            <p:txEl>
                                              <p:pRg st="2" end="2"/>
                                            </p:txEl>
                                          </p:spTgt>
                                        </p:tgtEl>
                                        <p:attrNameLst>
                                          <p:attrName>style.visibility</p:attrName>
                                        </p:attrNameLst>
                                      </p:cBhvr>
                                      <p:to>
                                        <p:strVal val="visible"/>
                                      </p:to>
                                    </p:set>
                                    <p:anim calcmode="discrete" valueType="clr">
                                      <p:cBhvr override="childStyle">
                                        <p:cTn id="19" dur="80"/>
                                        <p:tgtEl>
                                          <p:spTgt spid="5222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2227">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52227">
                                            <p:txEl>
                                              <p:pRg st="2" end="2"/>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52227">
                                            <p:txEl>
                                              <p:pRg st="3" end="3"/>
                                            </p:txEl>
                                          </p:spTgt>
                                        </p:tgtEl>
                                        <p:attrNameLst>
                                          <p:attrName>style.visibility</p:attrName>
                                        </p:attrNameLst>
                                      </p:cBhvr>
                                      <p:to>
                                        <p:strVal val="visible"/>
                                      </p:to>
                                    </p:set>
                                    <p:anim calcmode="discrete" valueType="clr">
                                      <p:cBhvr override="childStyle">
                                        <p:cTn id="26" dur="80"/>
                                        <p:tgtEl>
                                          <p:spTgt spid="5222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52227">
                                            <p:txEl>
                                              <p:pRg st="3" end="3"/>
                                            </p:txEl>
                                          </p:spTgt>
                                        </p:tgtEl>
                                        <p:attrNameLst>
                                          <p:attrName>fillcolor</p:attrName>
                                        </p:attrNameLst>
                                      </p:cBhvr>
                                      <p:tavLst>
                                        <p:tav tm="0">
                                          <p:val>
                                            <p:clrVal>
                                              <a:schemeClr val="accent2"/>
                                            </p:clrVal>
                                          </p:val>
                                        </p:tav>
                                        <p:tav tm="50000">
                                          <p:val>
                                            <p:clrVal>
                                              <a:schemeClr val="hlink"/>
                                            </p:clrVal>
                                          </p:val>
                                        </p:tav>
                                      </p:tavLst>
                                    </p:anim>
                                    <p:set>
                                      <p:cBhvr>
                                        <p:cTn id="28" dur="80"/>
                                        <p:tgtEl>
                                          <p:spTgt spid="52227">
                                            <p:txEl>
                                              <p:pRg st="3" end="3"/>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52227">
                                            <p:txEl>
                                              <p:pRg st="4" end="4"/>
                                            </p:txEl>
                                          </p:spTgt>
                                        </p:tgtEl>
                                        <p:attrNameLst>
                                          <p:attrName>style.visibility</p:attrName>
                                        </p:attrNameLst>
                                      </p:cBhvr>
                                      <p:to>
                                        <p:strVal val="visible"/>
                                      </p:to>
                                    </p:set>
                                    <p:anim calcmode="discrete" valueType="clr">
                                      <p:cBhvr override="childStyle">
                                        <p:cTn id="33" dur="80"/>
                                        <p:tgtEl>
                                          <p:spTgt spid="5222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52227">
                                            <p:txEl>
                                              <p:pRg st="4" end="4"/>
                                            </p:txEl>
                                          </p:spTgt>
                                        </p:tgtEl>
                                        <p:attrNameLst>
                                          <p:attrName>fillcolor</p:attrName>
                                        </p:attrNameLst>
                                      </p:cBhvr>
                                      <p:tavLst>
                                        <p:tav tm="0">
                                          <p:val>
                                            <p:clrVal>
                                              <a:schemeClr val="accent2"/>
                                            </p:clrVal>
                                          </p:val>
                                        </p:tav>
                                        <p:tav tm="50000">
                                          <p:val>
                                            <p:clrVal>
                                              <a:schemeClr val="hlink"/>
                                            </p:clrVal>
                                          </p:val>
                                        </p:tav>
                                      </p:tavLst>
                                    </p:anim>
                                    <p:set>
                                      <p:cBhvr>
                                        <p:cTn id="35" dur="80"/>
                                        <p:tgtEl>
                                          <p:spTgt spid="52227">
                                            <p:txEl>
                                              <p:pRg st="4" end="4"/>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8" presetClass="emph" presetSubtype="0" fill="hold" nodeType="clickEffect">
                                  <p:stCondLst>
                                    <p:cond delay="0"/>
                                  </p:stCondLst>
                                  <p:iterate type="lt">
                                    <p:tmPct val="0"/>
                                  </p:iterate>
                                  <p:childTnLst>
                                    <p:animRot by="21600000">
                                      <p:cBhvr>
                                        <p:cTn id="39" dur="2000" fill="hold"/>
                                        <p:tgtEl>
                                          <p:spTgt spid="52227">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Подзаголовок 2"/>
          <p:cNvSpPr>
            <a:spLocks noGrp="1"/>
          </p:cNvSpPr>
          <p:nvPr>
            <p:ph type="subTitle" idx="1"/>
          </p:nvPr>
        </p:nvSpPr>
        <p:spPr>
          <a:xfrm>
            <a:off x="4214813" y="357188"/>
            <a:ext cx="4497387" cy="5357812"/>
          </a:xfrm>
        </p:spPr>
        <p:txBody>
          <a:bodyPr/>
          <a:lstStyle/>
          <a:p>
            <a:pPr marR="0" algn="ctr" eaLnBrk="1" hangingPunct="1"/>
            <a:r>
              <a:rPr lang="ru-RU" sz="3600" b="1" u="sng" smtClean="0">
                <a:solidFill>
                  <a:srgbClr val="011705"/>
                </a:solidFill>
              </a:rPr>
              <a:t>Калина</a:t>
            </a:r>
            <a:r>
              <a:rPr lang="ru-RU" smtClean="0">
                <a:solidFill>
                  <a:srgbClr val="011705"/>
                </a:solidFill>
              </a:rPr>
              <a:t> </a:t>
            </a:r>
          </a:p>
          <a:p>
            <a:pPr marR="0" algn="ctr" eaLnBrk="1" hangingPunct="1"/>
            <a:r>
              <a:rPr lang="ru-RU" b="1" smtClean="0"/>
              <a:t>Ягоды принимают как потогонное, слабительное и рвотное средство. Свежевыжатым соком из ягод лечат прыщи на лице. </a:t>
            </a:r>
          </a:p>
          <a:p>
            <a:pPr marR="0" algn="ctr" eaLnBrk="1" hangingPunct="1"/>
            <a:r>
              <a:rPr lang="ru-RU" b="1" smtClean="0"/>
              <a:t>Плоды калины с сахаром или с медом применяют при простудных заболеваниях и как средство, понижающее артериальное давление.</a:t>
            </a:r>
          </a:p>
          <a:p>
            <a:pPr marR="0" algn="ctr" eaLnBrk="1" hangingPunct="1"/>
            <a:endParaRPr lang="ru-RU" smtClean="0"/>
          </a:p>
        </p:txBody>
      </p:sp>
      <p:pic>
        <p:nvPicPr>
          <p:cNvPr id="68613" name="Picture 5" descr="i?id=36107215&amp;tov=7"/>
          <p:cNvPicPr>
            <a:picLocks noChangeAspect="1" noChangeArrowheads="1"/>
          </p:cNvPicPr>
          <p:nvPr/>
        </p:nvPicPr>
        <p:blipFill>
          <a:blip r:embed="rId2" cstate="email">
            <a:lum contrast="30000"/>
          </a:blip>
          <a:srcRect/>
          <a:stretch>
            <a:fillRect/>
          </a:stretch>
        </p:blipFill>
        <p:spPr bwMode="auto">
          <a:xfrm>
            <a:off x="285750" y="3786188"/>
            <a:ext cx="3949700" cy="2686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p:cTn id="7" dur="1000" fill="hold"/>
                                        <p:tgtEl>
                                          <p:spTgt spid="5222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222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222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52227">
                                            <p:txEl>
                                              <p:pRg st="1" end="1"/>
                                            </p:txEl>
                                          </p:spTgt>
                                        </p:tgtEl>
                                        <p:attrNameLst>
                                          <p:attrName>style.visibility</p:attrName>
                                        </p:attrNameLst>
                                      </p:cBhvr>
                                      <p:to>
                                        <p:strVal val="visible"/>
                                      </p:to>
                                    </p:set>
                                    <p:animEffect transition="in" filter="wheel(4)">
                                      <p:cBhvr>
                                        <p:cTn id="14" dur="2000"/>
                                        <p:tgtEl>
                                          <p:spTgt spid="5222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68613"/>
                                        </p:tgtEl>
                                        <p:attrNameLst>
                                          <p:attrName>style.visibility</p:attrName>
                                        </p:attrNameLst>
                                      </p:cBhvr>
                                      <p:to>
                                        <p:strVal val="visible"/>
                                      </p:to>
                                    </p:set>
                                    <p:animEffect transition="in" filter="blinds(horizontal)">
                                      <p:cBhvr>
                                        <p:cTn id="19" dur="500"/>
                                        <p:tgtEl>
                                          <p:spTgt spid="6861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52227">
                                            <p:txEl>
                                              <p:pRg st="2" end="2"/>
                                            </p:txEl>
                                          </p:spTgt>
                                        </p:tgtEl>
                                        <p:attrNameLst>
                                          <p:attrName>style.visibility</p:attrName>
                                        </p:attrNameLst>
                                      </p:cBhvr>
                                      <p:to>
                                        <p:strVal val="visible"/>
                                      </p:to>
                                    </p:set>
                                    <p:animEffect transition="in" filter="wheel(4)">
                                      <p:cBhvr>
                                        <p:cTn id="24" dur="2000"/>
                                        <p:tgtEl>
                                          <p:spTgt spid="522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48640" y="230484"/>
            <a:ext cx="7851775" cy="2771796"/>
          </a:xfrm>
        </p:spPr>
        <p:txBody>
          <a:bodyPr>
            <a:noAutofit/>
          </a:bodyPr>
          <a:lstStyle/>
          <a:p>
            <a:pPr algn="ctr" eaLnBrk="1" hangingPunct="1">
              <a:defRPr/>
            </a:pPr>
            <a:r>
              <a:rPr lang="ru-RU" sz="2800" dirty="0" smtClean="0">
                <a:solidFill>
                  <a:schemeClr val="bg1">
                    <a:lumMod val="75000"/>
                    <a:lumOff val="25000"/>
                  </a:schemeClr>
                </a:solidFill>
                <a:latin typeface="Comic Sans MS" pitchFamily="66" charset="0"/>
              </a:rPr>
              <a:t>15. Ягоды этого растения шаровидные, оранжевые или красные, широко используются в пищевой и кондитерской промышленности для приготовления витаминных изделий: пастилок, желе, сиропа и др. Что за ягода?</a:t>
            </a:r>
            <a:endParaRPr lang="ru-RU" sz="2800" dirty="0">
              <a:solidFill>
                <a:schemeClr val="bg1">
                  <a:lumMod val="75000"/>
                  <a:lumOff val="25000"/>
                </a:schemeClr>
              </a:solidFill>
              <a:latin typeface="Comic Sans MS" pitchFamily="66" charset="0"/>
            </a:endParaRPr>
          </a:p>
        </p:txBody>
      </p:sp>
      <p:sp>
        <p:nvSpPr>
          <p:cNvPr id="52227" name="Подзаголовок 2"/>
          <p:cNvSpPr>
            <a:spLocks noGrp="1"/>
          </p:cNvSpPr>
          <p:nvPr>
            <p:ph type="subTitle" idx="1"/>
          </p:nvPr>
        </p:nvSpPr>
        <p:spPr>
          <a:xfrm>
            <a:off x="533400" y="3228975"/>
            <a:ext cx="7854950" cy="3200400"/>
          </a:xfrm>
        </p:spPr>
        <p:txBody>
          <a:bodyPr/>
          <a:lstStyle/>
          <a:p>
            <a:pPr marR="0" eaLnBrk="1" hangingPunct="1">
              <a:defRPr/>
            </a:pPr>
            <a:endParaRPr lang="ru-RU" dirty="0" smtClean="0"/>
          </a:p>
          <a:p>
            <a:pPr marR="0" algn="ctr" eaLnBrk="1" hangingPunct="1">
              <a:defRPr/>
            </a:pPr>
            <a:r>
              <a:rPr lang="ru-RU" sz="3600" b="1" dirty="0" smtClean="0">
                <a:solidFill>
                  <a:srgbClr val="E3F7FF"/>
                </a:solidFill>
              </a:rPr>
              <a:t>А.</a:t>
            </a:r>
            <a:r>
              <a:rPr lang="ru-RU" sz="3600" b="1" dirty="0" smtClean="0"/>
              <a:t> </a:t>
            </a:r>
            <a:r>
              <a:rPr lang="ru-RU" sz="3600" b="1" dirty="0" smtClean="0">
                <a:solidFill>
                  <a:schemeClr val="accent6">
                    <a:lumMod val="75000"/>
                  </a:schemeClr>
                </a:solidFill>
              </a:rPr>
              <a:t>Шиповник</a:t>
            </a:r>
            <a:r>
              <a:rPr lang="ru-RU" sz="3600" b="1" dirty="0" smtClean="0"/>
              <a:t>        </a:t>
            </a:r>
          </a:p>
          <a:p>
            <a:pPr marR="0" algn="ctr" eaLnBrk="1" hangingPunct="1">
              <a:defRPr/>
            </a:pPr>
            <a:r>
              <a:rPr lang="ru-RU" sz="3600" b="1" dirty="0" smtClean="0">
                <a:solidFill>
                  <a:srgbClr val="E3F7FF"/>
                </a:solidFill>
              </a:rPr>
              <a:t>В.</a:t>
            </a:r>
            <a:r>
              <a:rPr lang="ru-RU" sz="3600" b="1" dirty="0" smtClean="0"/>
              <a:t> </a:t>
            </a:r>
            <a:r>
              <a:rPr lang="ru-RU" sz="3600" b="1" dirty="0" smtClean="0">
                <a:solidFill>
                  <a:schemeClr val="accent6">
                    <a:lumMod val="75000"/>
                  </a:schemeClr>
                </a:solidFill>
              </a:rPr>
              <a:t>Рябина</a:t>
            </a:r>
          </a:p>
          <a:p>
            <a:pPr marR="0" algn="ctr" eaLnBrk="1" hangingPunct="1">
              <a:defRPr/>
            </a:pPr>
            <a:r>
              <a:rPr lang="ru-RU" sz="3600" b="1" dirty="0" smtClean="0">
                <a:solidFill>
                  <a:srgbClr val="E3F7FF"/>
                </a:solidFill>
              </a:rPr>
              <a:t>С. </a:t>
            </a:r>
            <a:r>
              <a:rPr lang="ru-RU" sz="3600" b="1" dirty="0" smtClean="0">
                <a:solidFill>
                  <a:schemeClr val="accent6">
                    <a:lumMod val="75000"/>
                  </a:schemeClr>
                </a:solidFill>
              </a:rPr>
              <a:t>Смородина </a:t>
            </a:r>
            <a:r>
              <a:rPr lang="ru-RU" sz="3600" b="1" dirty="0" smtClean="0"/>
              <a:t>    </a:t>
            </a:r>
          </a:p>
          <a:p>
            <a:pPr marR="0" algn="ctr" eaLnBrk="1" hangingPunct="1">
              <a:defRPr/>
            </a:pPr>
            <a:r>
              <a:rPr lang="ru-RU" sz="3600" b="1" dirty="0" smtClean="0">
                <a:solidFill>
                  <a:srgbClr val="E3F7FF"/>
                </a:solidFill>
              </a:rPr>
              <a:t>Д.</a:t>
            </a:r>
            <a:r>
              <a:rPr lang="ru-RU" sz="3600" b="1" dirty="0" smtClean="0"/>
              <a:t> </a:t>
            </a:r>
            <a:r>
              <a:rPr lang="ru-RU" sz="3600" b="1" dirty="0" smtClean="0">
                <a:solidFill>
                  <a:schemeClr val="accent6">
                    <a:lumMod val="75000"/>
                  </a:schemeClr>
                </a:solidFill>
              </a:rPr>
              <a:t>Брусника</a:t>
            </a:r>
          </a:p>
          <a:p>
            <a:pPr marR="0" eaLnBrk="1" hangingPunct="1">
              <a:defRPr/>
            </a:pPr>
            <a:endParaRPr lang="ru-R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52227">
                                            <p:txEl>
                                              <p:pRg st="1" end="1"/>
                                            </p:txEl>
                                          </p:spTgt>
                                        </p:tgtEl>
                                        <p:attrNameLst>
                                          <p:attrName>style.visibility</p:attrName>
                                        </p:attrNameLst>
                                      </p:cBhvr>
                                      <p:to>
                                        <p:strVal val="visible"/>
                                      </p:to>
                                    </p:set>
                                    <p:anim calcmode="discrete" valueType="clr">
                                      <p:cBhvr override="childStyle">
                                        <p:cTn id="12" dur="80"/>
                                        <p:tgtEl>
                                          <p:spTgt spid="5222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2227">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52227">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52227">
                                            <p:txEl>
                                              <p:pRg st="2" end="2"/>
                                            </p:txEl>
                                          </p:spTgt>
                                        </p:tgtEl>
                                        <p:attrNameLst>
                                          <p:attrName>style.visibility</p:attrName>
                                        </p:attrNameLst>
                                      </p:cBhvr>
                                      <p:to>
                                        <p:strVal val="visible"/>
                                      </p:to>
                                    </p:set>
                                    <p:anim calcmode="discrete" valueType="clr">
                                      <p:cBhvr override="childStyle">
                                        <p:cTn id="19" dur="80"/>
                                        <p:tgtEl>
                                          <p:spTgt spid="5222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2227">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52227">
                                            <p:txEl>
                                              <p:pRg st="2" end="2"/>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52227">
                                            <p:txEl>
                                              <p:pRg st="3" end="3"/>
                                            </p:txEl>
                                          </p:spTgt>
                                        </p:tgtEl>
                                        <p:attrNameLst>
                                          <p:attrName>style.visibility</p:attrName>
                                        </p:attrNameLst>
                                      </p:cBhvr>
                                      <p:to>
                                        <p:strVal val="visible"/>
                                      </p:to>
                                    </p:set>
                                    <p:anim calcmode="discrete" valueType="clr">
                                      <p:cBhvr override="childStyle">
                                        <p:cTn id="26" dur="80"/>
                                        <p:tgtEl>
                                          <p:spTgt spid="5222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52227">
                                            <p:txEl>
                                              <p:pRg st="3" end="3"/>
                                            </p:txEl>
                                          </p:spTgt>
                                        </p:tgtEl>
                                        <p:attrNameLst>
                                          <p:attrName>fillcolor</p:attrName>
                                        </p:attrNameLst>
                                      </p:cBhvr>
                                      <p:tavLst>
                                        <p:tav tm="0">
                                          <p:val>
                                            <p:clrVal>
                                              <a:schemeClr val="accent2"/>
                                            </p:clrVal>
                                          </p:val>
                                        </p:tav>
                                        <p:tav tm="50000">
                                          <p:val>
                                            <p:clrVal>
                                              <a:schemeClr val="hlink"/>
                                            </p:clrVal>
                                          </p:val>
                                        </p:tav>
                                      </p:tavLst>
                                    </p:anim>
                                    <p:set>
                                      <p:cBhvr>
                                        <p:cTn id="28" dur="80"/>
                                        <p:tgtEl>
                                          <p:spTgt spid="52227">
                                            <p:txEl>
                                              <p:pRg st="3" end="3"/>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52227">
                                            <p:txEl>
                                              <p:pRg st="4" end="4"/>
                                            </p:txEl>
                                          </p:spTgt>
                                        </p:tgtEl>
                                        <p:attrNameLst>
                                          <p:attrName>style.visibility</p:attrName>
                                        </p:attrNameLst>
                                      </p:cBhvr>
                                      <p:to>
                                        <p:strVal val="visible"/>
                                      </p:to>
                                    </p:set>
                                    <p:anim calcmode="discrete" valueType="clr">
                                      <p:cBhvr override="childStyle">
                                        <p:cTn id="33" dur="80"/>
                                        <p:tgtEl>
                                          <p:spTgt spid="5222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52227">
                                            <p:txEl>
                                              <p:pRg st="4" end="4"/>
                                            </p:txEl>
                                          </p:spTgt>
                                        </p:tgtEl>
                                        <p:attrNameLst>
                                          <p:attrName>fillcolor</p:attrName>
                                        </p:attrNameLst>
                                      </p:cBhvr>
                                      <p:tavLst>
                                        <p:tav tm="0">
                                          <p:val>
                                            <p:clrVal>
                                              <a:schemeClr val="accent2"/>
                                            </p:clrVal>
                                          </p:val>
                                        </p:tav>
                                        <p:tav tm="50000">
                                          <p:val>
                                            <p:clrVal>
                                              <a:schemeClr val="hlink"/>
                                            </p:clrVal>
                                          </p:val>
                                        </p:tav>
                                      </p:tavLst>
                                    </p:anim>
                                    <p:set>
                                      <p:cBhvr>
                                        <p:cTn id="35" dur="80"/>
                                        <p:tgtEl>
                                          <p:spTgt spid="52227">
                                            <p:txEl>
                                              <p:pRg st="4" end="4"/>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8" presetClass="emph" presetSubtype="0" fill="hold" nodeType="clickEffect">
                                  <p:stCondLst>
                                    <p:cond delay="0"/>
                                  </p:stCondLst>
                                  <p:iterate type="lt">
                                    <p:tmPct val="0"/>
                                  </p:iterate>
                                  <p:childTnLst>
                                    <p:animRot by="21600000">
                                      <p:cBhvr>
                                        <p:cTn id="39" dur="2000" fill="hold"/>
                                        <p:tgtEl>
                                          <p:spTgt spid="52227">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Подзаголовок 2"/>
          <p:cNvSpPr>
            <a:spLocks noGrp="1"/>
          </p:cNvSpPr>
          <p:nvPr>
            <p:ph type="subTitle" idx="1"/>
          </p:nvPr>
        </p:nvSpPr>
        <p:spPr>
          <a:xfrm>
            <a:off x="642938" y="0"/>
            <a:ext cx="7854950" cy="3286125"/>
          </a:xfrm>
        </p:spPr>
        <p:txBody>
          <a:bodyPr/>
          <a:lstStyle/>
          <a:p>
            <a:pPr marR="0" algn="ctr" eaLnBrk="1" hangingPunct="1"/>
            <a:r>
              <a:rPr lang="ru-RU" sz="3600" b="1" u="sng" smtClean="0">
                <a:solidFill>
                  <a:srgbClr val="011705"/>
                </a:solidFill>
              </a:rPr>
              <a:t>Рябина</a:t>
            </a:r>
            <a:r>
              <a:rPr lang="ru-RU" smtClean="0">
                <a:solidFill>
                  <a:srgbClr val="011705"/>
                </a:solidFill>
              </a:rPr>
              <a:t> </a:t>
            </a:r>
          </a:p>
          <a:p>
            <a:pPr marR="0" algn="ctr" eaLnBrk="1" hangingPunct="1"/>
            <a:r>
              <a:rPr lang="ru-RU" b="1" smtClean="0"/>
              <a:t>Свежие плоды используют при недостаточности витаминов в организме, при истощении и малокровии.</a:t>
            </a:r>
          </a:p>
          <a:p>
            <a:pPr marR="0" algn="ctr" eaLnBrk="1" hangingPunct="1"/>
            <a:r>
              <a:rPr lang="ru-RU" b="1" smtClean="0"/>
              <a:t> Сухие плоды и сок – при лечении дизентерии.</a:t>
            </a:r>
          </a:p>
        </p:txBody>
      </p:sp>
      <p:pic>
        <p:nvPicPr>
          <p:cNvPr id="70661" name="Picture 5" descr="i?id=64513424&amp;tov=6"/>
          <p:cNvPicPr>
            <a:picLocks noChangeAspect="1" noChangeArrowheads="1"/>
          </p:cNvPicPr>
          <p:nvPr/>
        </p:nvPicPr>
        <p:blipFill>
          <a:blip r:embed="rId2" cstate="email"/>
          <a:srcRect/>
          <a:stretch>
            <a:fillRect/>
          </a:stretch>
        </p:blipFill>
        <p:spPr bwMode="auto">
          <a:xfrm>
            <a:off x="2071688" y="3714750"/>
            <a:ext cx="3429000" cy="2536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p:cTn id="7" dur="1000" fill="hold"/>
                                        <p:tgtEl>
                                          <p:spTgt spid="5222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222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222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52227">
                                            <p:txEl>
                                              <p:pRg st="1" end="1"/>
                                            </p:txEl>
                                          </p:spTgt>
                                        </p:tgtEl>
                                        <p:attrNameLst>
                                          <p:attrName>style.visibility</p:attrName>
                                        </p:attrNameLst>
                                      </p:cBhvr>
                                      <p:to>
                                        <p:strVal val="visible"/>
                                      </p:to>
                                    </p:set>
                                    <p:animEffect transition="in" filter="wheel(4)">
                                      <p:cBhvr>
                                        <p:cTn id="14" dur="2000"/>
                                        <p:tgtEl>
                                          <p:spTgt spid="5222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70661"/>
                                        </p:tgtEl>
                                        <p:attrNameLst>
                                          <p:attrName>style.visibility</p:attrName>
                                        </p:attrNameLst>
                                      </p:cBhvr>
                                      <p:to>
                                        <p:strVal val="visible"/>
                                      </p:to>
                                    </p:set>
                                    <p:animEffect transition="in" filter="checkerboard(across)">
                                      <p:cBhvr>
                                        <p:cTn id="19" dur="500"/>
                                        <p:tgtEl>
                                          <p:spTgt spid="70661"/>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52227">
                                            <p:txEl>
                                              <p:pRg st="2" end="2"/>
                                            </p:txEl>
                                          </p:spTgt>
                                        </p:tgtEl>
                                        <p:attrNameLst>
                                          <p:attrName>style.visibility</p:attrName>
                                        </p:attrNameLst>
                                      </p:cBhvr>
                                      <p:to>
                                        <p:strVal val="visible"/>
                                      </p:to>
                                    </p:set>
                                    <p:animEffect transition="in" filter="wheel(4)">
                                      <p:cBhvr>
                                        <p:cTn id="24" dur="2000"/>
                                        <p:tgtEl>
                                          <p:spTgt spid="522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0"/>
            <a:ext cx="7851775" cy="1914524"/>
          </a:xfrm>
        </p:spPr>
        <p:txBody>
          <a:bodyPr/>
          <a:lstStyle/>
          <a:p>
            <a:pPr algn="ctr" eaLnBrk="1" hangingPunct="1">
              <a:defRPr/>
            </a:pPr>
            <a:r>
              <a:rPr lang="ru-RU" sz="5000" i="1" u="sng" dirty="0" smtClean="0">
                <a:solidFill>
                  <a:srgbClr val="FF0000"/>
                </a:solidFill>
                <a:effectLst>
                  <a:outerShdw blurRad="38100" dist="38100" dir="2700000" algn="tl">
                    <a:srgbClr val="000000"/>
                  </a:outerShdw>
                </a:effectLst>
              </a:rPr>
              <a:t>Третий тур.</a:t>
            </a:r>
          </a:p>
        </p:txBody>
      </p:sp>
      <p:sp>
        <p:nvSpPr>
          <p:cNvPr id="71683" name="Подзаголовок 2"/>
          <p:cNvSpPr>
            <a:spLocks noGrp="1"/>
          </p:cNvSpPr>
          <p:nvPr>
            <p:ph type="subTitle" idx="1"/>
          </p:nvPr>
        </p:nvSpPr>
        <p:spPr>
          <a:xfrm>
            <a:off x="533400" y="3228975"/>
            <a:ext cx="7854950" cy="1752600"/>
          </a:xfrm>
        </p:spPr>
        <p:txBody>
          <a:bodyPr/>
          <a:lstStyle/>
          <a:p>
            <a:pPr marR="0" algn="ctr" eaLnBrk="1" hangingPunct="1">
              <a:defRPr/>
            </a:pPr>
            <a:r>
              <a:rPr lang="ru-RU" sz="6600" b="1" dirty="0" smtClean="0">
                <a:solidFill>
                  <a:srgbClr val="663300"/>
                </a:solidFill>
                <a:effectLst>
                  <a:outerShdw blurRad="38100" dist="38100" dir="2700000" algn="tl">
                    <a:srgbClr val="FFFFFF"/>
                  </a:outerShdw>
                </a:effectLst>
                <a:latin typeface="Beresta" pitchFamily="2" charset="0"/>
              </a:rPr>
              <a:t>ЦЕЛЕБНЫЕ ТРАВЫ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71683">
                                            <p:txEl>
                                              <p:pRg st="0" end="0"/>
                                            </p:txEl>
                                          </p:spTgt>
                                        </p:tgtEl>
                                        <p:attrNameLst>
                                          <p:attrName>style.visibility</p:attrName>
                                        </p:attrNameLst>
                                      </p:cBhvr>
                                      <p:to>
                                        <p:strVal val="visible"/>
                                      </p:to>
                                    </p:set>
                                    <p:animEffect transition="in" filter="blinds(horizontal)">
                                      <p:cBhvr>
                                        <p:cTn id="14" dur="500"/>
                                        <p:tgtEl>
                                          <p:spTgt spid="716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357166"/>
            <a:ext cx="8643998" cy="2643206"/>
          </a:xfrm>
        </p:spPr>
        <p:txBody>
          <a:bodyPr>
            <a:noAutofit/>
          </a:bodyPr>
          <a:lstStyle/>
          <a:p>
            <a:pPr marL="952500" indent="-952500" algn="ctr" eaLnBrk="1" hangingPunct="1">
              <a:defRPr/>
            </a:pPr>
            <a:r>
              <a:rPr lang="ru-RU" sz="2800" dirty="0" smtClean="0">
                <a:solidFill>
                  <a:srgbClr val="7030A0"/>
                </a:solidFill>
                <a:effectLst>
                  <a:outerShdw blurRad="38100" dist="38100" dir="2700000" algn="tl">
                    <a:srgbClr val="000000"/>
                  </a:outerShdw>
                </a:effectLst>
                <a:latin typeface="Segoe Script" pitchFamily="34" charset="0"/>
              </a:rPr>
              <a:t>1. Многолетнее травянистое растение. В русской народной медицине считается «травой от 99 болезней», население Республики Коми называет его «чай </a:t>
            </a:r>
            <a:r>
              <a:rPr lang="ru-RU" sz="2800" dirty="0" err="1" smtClean="0">
                <a:solidFill>
                  <a:srgbClr val="7030A0"/>
                </a:solidFill>
                <a:effectLst>
                  <a:outerShdw blurRad="38100" dist="38100" dir="2700000" algn="tl">
                    <a:srgbClr val="000000"/>
                  </a:outerShdw>
                </a:effectLst>
                <a:latin typeface="Segoe Script" pitchFamily="34" charset="0"/>
              </a:rPr>
              <a:t>турун</a:t>
            </a:r>
            <a:r>
              <a:rPr lang="ru-RU" sz="2800" dirty="0" smtClean="0">
                <a:solidFill>
                  <a:srgbClr val="7030A0"/>
                </a:solidFill>
                <a:effectLst>
                  <a:outerShdw blurRad="38100" dist="38100" dir="2700000" algn="tl">
                    <a:srgbClr val="000000"/>
                  </a:outerShdw>
                </a:effectLst>
                <a:latin typeface="Segoe Script" pitchFamily="34" charset="0"/>
              </a:rPr>
              <a:t>». Назовите это растение?</a:t>
            </a:r>
          </a:p>
        </p:txBody>
      </p:sp>
      <p:sp>
        <p:nvSpPr>
          <p:cNvPr id="72707" name="Подзаголовок 2"/>
          <p:cNvSpPr>
            <a:spLocks noGrp="1"/>
          </p:cNvSpPr>
          <p:nvPr>
            <p:ph type="subTitle" idx="1"/>
          </p:nvPr>
        </p:nvSpPr>
        <p:spPr>
          <a:xfrm>
            <a:off x="533400" y="3228975"/>
            <a:ext cx="7854950" cy="3128963"/>
          </a:xfrm>
        </p:spPr>
        <p:txBody>
          <a:bodyPr/>
          <a:lstStyle/>
          <a:p>
            <a:pPr marR="0" algn="ctr">
              <a:defRPr/>
            </a:pPr>
            <a:endParaRPr lang="ru-RU" dirty="0" smtClean="0"/>
          </a:p>
          <a:p>
            <a:pPr marR="0" algn="ctr">
              <a:defRPr/>
            </a:pPr>
            <a:r>
              <a:rPr lang="ru-RU" sz="3600" b="1" dirty="0" smtClean="0">
                <a:solidFill>
                  <a:schemeClr val="accent1">
                    <a:lumMod val="60000"/>
                    <a:lumOff val="40000"/>
                  </a:schemeClr>
                </a:solidFill>
              </a:rPr>
              <a:t>А. </a:t>
            </a:r>
            <a:r>
              <a:rPr lang="ru-RU" sz="3600" b="1" dirty="0" smtClean="0"/>
              <a:t>Иван-чай      </a:t>
            </a:r>
          </a:p>
          <a:p>
            <a:pPr marR="0" algn="ctr">
              <a:defRPr/>
            </a:pPr>
            <a:r>
              <a:rPr lang="ru-RU" sz="3600" b="1" dirty="0" smtClean="0">
                <a:solidFill>
                  <a:schemeClr val="accent1">
                    <a:lumMod val="60000"/>
                    <a:lumOff val="40000"/>
                  </a:schemeClr>
                </a:solidFill>
              </a:rPr>
              <a:t>В. </a:t>
            </a:r>
            <a:r>
              <a:rPr lang="ru-RU" sz="3600" b="1" dirty="0" smtClean="0"/>
              <a:t>Зверобой продырявленный</a:t>
            </a:r>
          </a:p>
          <a:p>
            <a:pPr marR="0" algn="ctr">
              <a:defRPr/>
            </a:pPr>
            <a:r>
              <a:rPr lang="ru-RU" sz="3600" b="1" dirty="0" smtClean="0">
                <a:solidFill>
                  <a:schemeClr val="accent1">
                    <a:lumMod val="60000"/>
                    <a:lumOff val="40000"/>
                  </a:schemeClr>
                </a:solidFill>
              </a:rPr>
              <a:t>С. </a:t>
            </a:r>
            <a:r>
              <a:rPr lang="ru-RU" sz="3600" b="1" dirty="0" smtClean="0"/>
              <a:t>Мята            </a:t>
            </a:r>
          </a:p>
          <a:p>
            <a:pPr marR="0" algn="ctr">
              <a:defRPr/>
            </a:pPr>
            <a:r>
              <a:rPr lang="ru-RU" sz="3600" b="1" dirty="0" smtClean="0">
                <a:solidFill>
                  <a:schemeClr val="accent1">
                    <a:lumMod val="60000"/>
                    <a:lumOff val="40000"/>
                  </a:schemeClr>
                </a:solidFill>
              </a:rPr>
              <a:t> Д. </a:t>
            </a:r>
            <a:r>
              <a:rPr lang="ru-RU" sz="3600" b="1" dirty="0" smtClean="0"/>
              <a:t>Тысячелистник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72707">
                                            <p:txEl>
                                              <p:pRg st="1" end="1"/>
                                            </p:txEl>
                                          </p:spTgt>
                                        </p:tgtEl>
                                        <p:attrNameLst>
                                          <p:attrName>style.visibility</p:attrName>
                                        </p:attrNameLst>
                                      </p:cBhvr>
                                      <p:to>
                                        <p:strVal val="visible"/>
                                      </p:to>
                                    </p:set>
                                    <p:anim calcmode="discrete" valueType="clr">
                                      <p:cBhvr override="childStyle">
                                        <p:cTn id="7" dur="80"/>
                                        <p:tgtEl>
                                          <p:spTgt spid="7270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2707">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72707">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72707">
                                            <p:txEl>
                                              <p:pRg st="2" end="2"/>
                                            </p:txEl>
                                          </p:spTgt>
                                        </p:tgtEl>
                                        <p:attrNameLst>
                                          <p:attrName>style.visibility</p:attrName>
                                        </p:attrNameLst>
                                      </p:cBhvr>
                                      <p:to>
                                        <p:strVal val="visible"/>
                                      </p:to>
                                    </p:set>
                                    <p:anim calcmode="discrete" valueType="clr">
                                      <p:cBhvr override="childStyle">
                                        <p:cTn id="14" dur="80"/>
                                        <p:tgtEl>
                                          <p:spTgt spid="7270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2707">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72707">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72707">
                                            <p:txEl>
                                              <p:pRg st="3" end="3"/>
                                            </p:txEl>
                                          </p:spTgt>
                                        </p:tgtEl>
                                        <p:attrNameLst>
                                          <p:attrName>style.visibility</p:attrName>
                                        </p:attrNameLst>
                                      </p:cBhvr>
                                      <p:to>
                                        <p:strVal val="visible"/>
                                      </p:to>
                                    </p:set>
                                    <p:anim calcmode="discrete" valueType="clr">
                                      <p:cBhvr override="childStyle">
                                        <p:cTn id="21" dur="80"/>
                                        <p:tgtEl>
                                          <p:spTgt spid="7270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72707">
                                            <p:txEl>
                                              <p:pRg st="3" end="3"/>
                                            </p:txEl>
                                          </p:spTgt>
                                        </p:tgtEl>
                                        <p:attrNameLst>
                                          <p:attrName>fillcolor</p:attrName>
                                        </p:attrNameLst>
                                      </p:cBhvr>
                                      <p:tavLst>
                                        <p:tav tm="0">
                                          <p:val>
                                            <p:clrVal>
                                              <a:schemeClr val="accent2"/>
                                            </p:clrVal>
                                          </p:val>
                                        </p:tav>
                                        <p:tav tm="50000">
                                          <p:val>
                                            <p:clrVal>
                                              <a:schemeClr val="hlink"/>
                                            </p:clrVal>
                                          </p:val>
                                        </p:tav>
                                      </p:tavLst>
                                    </p:anim>
                                    <p:set>
                                      <p:cBhvr>
                                        <p:cTn id="23" dur="80"/>
                                        <p:tgtEl>
                                          <p:spTgt spid="72707">
                                            <p:txEl>
                                              <p:pRg st="3" end="3"/>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72707">
                                            <p:txEl>
                                              <p:pRg st="4" end="4"/>
                                            </p:txEl>
                                          </p:spTgt>
                                        </p:tgtEl>
                                        <p:attrNameLst>
                                          <p:attrName>style.visibility</p:attrName>
                                        </p:attrNameLst>
                                      </p:cBhvr>
                                      <p:to>
                                        <p:strVal val="visible"/>
                                      </p:to>
                                    </p:set>
                                    <p:anim calcmode="discrete" valueType="clr">
                                      <p:cBhvr override="childStyle">
                                        <p:cTn id="28" dur="80"/>
                                        <p:tgtEl>
                                          <p:spTgt spid="7270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72707">
                                            <p:txEl>
                                              <p:pRg st="4" end="4"/>
                                            </p:txEl>
                                          </p:spTgt>
                                        </p:tgtEl>
                                        <p:attrNameLst>
                                          <p:attrName>fillcolor</p:attrName>
                                        </p:attrNameLst>
                                      </p:cBhvr>
                                      <p:tavLst>
                                        <p:tav tm="0">
                                          <p:val>
                                            <p:clrVal>
                                              <a:schemeClr val="accent2"/>
                                            </p:clrVal>
                                          </p:val>
                                        </p:tav>
                                        <p:tav tm="50000">
                                          <p:val>
                                            <p:clrVal>
                                              <a:schemeClr val="hlink"/>
                                            </p:clrVal>
                                          </p:val>
                                        </p:tav>
                                      </p:tavLst>
                                    </p:anim>
                                    <p:set>
                                      <p:cBhvr>
                                        <p:cTn id="30" dur="80"/>
                                        <p:tgtEl>
                                          <p:spTgt spid="72707">
                                            <p:txEl>
                                              <p:pRg st="4" end="4"/>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14" presetClass="emph" presetSubtype="0" fill="hold" nodeType="clickEffect">
                                  <p:stCondLst>
                                    <p:cond delay="0"/>
                                  </p:stCondLst>
                                  <p:iterate type="lt">
                                    <p:tmPct val="0"/>
                                  </p:iterate>
                                  <p:childTnLst>
                                    <p:animClr clrSpc="rgb" dir="cw">
                                      <p:cBhvr override="childStyle">
                                        <p:cTn id="34" dur="1900" fill="hold">
                                          <p:stCondLst>
                                            <p:cond delay="100"/>
                                          </p:stCondLst>
                                        </p:cTn>
                                        <p:tgtEl>
                                          <p:spTgt spid="72707">
                                            <p:txEl>
                                              <p:pRg st="2" end="2"/>
                                            </p:txEl>
                                          </p:spTgt>
                                        </p:tgtEl>
                                        <p:attrNameLst>
                                          <p:attrName>style.color</p:attrName>
                                        </p:attrNameLst>
                                      </p:cBhvr>
                                      <p:to>
                                        <a:schemeClr val="accent2"/>
                                      </p:to>
                                    </p:animClr>
                                    <p:animClr clrSpc="rgb" dir="cw">
                                      <p:cBhvr>
                                        <p:cTn id="35" dur="1900" fill="hold">
                                          <p:stCondLst>
                                            <p:cond delay="100"/>
                                          </p:stCondLst>
                                        </p:cTn>
                                        <p:tgtEl>
                                          <p:spTgt spid="72707">
                                            <p:txEl>
                                              <p:pRg st="2" end="2"/>
                                            </p:txEl>
                                          </p:spTgt>
                                        </p:tgtEl>
                                        <p:attrNameLst>
                                          <p:attrName>fillColor</p:attrName>
                                        </p:attrNameLst>
                                      </p:cBhvr>
                                      <p:to>
                                        <a:schemeClr val="accent2"/>
                                      </p:to>
                                    </p:animClr>
                                    <p:set>
                                      <p:cBhvr>
                                        <p:cTn id="36" dur="1900" fill="hold">
                                          <p:stCondLst>
                                            <p:cond delay="100"/>
                                          </p:stCondLst>
                                        </p:cTn>
                                        <p:tgtEl>
                                          <p:spTgt spid="72707">
                                            <p:txEl>
                                              <p:pRg st="2" end="2"/>
                                            </p:txEl>
                                          </p:spTgt>
                                        </p:tgtEl>
                                        <p:attrNameLst>
                                          <p:attrName>fill.type</p:attrName>
                                        </p:attrNameLst>
                                      </p:cBhvr>
                                      <p:to>
                                        <p:strVal val="solid"/>
                                      </p:to>
                                    </p:set>
                                    <p:set>
                                      <p:cBhvr>
                                        <p:cTn id="37" dur="1900" fill="hold">
                                          <p:stCondLst>
                                            <p:cond delay="100"/>
                                          </p:stCondLst>
                                        </p:cTn>
                                        <p:tgtEl>
                                          <p:spTgt spid="72707">
                                            <p:txEl>
                                              <p:pRg st="2" end="2"/>
                                            </p:txEl>
                                          </p:spTgt>
                                        </p:tgtEl>
                                        <p:attrNameLst>
                                          <p:attrName>fill.on</p:attrName>
                                        </p:attrNameLst>
                                      </p:cBhvr>
                                      <p:to>
                                        <p:strVal val="true"/>
                                      </p:to>
                                    </p:set>
                                    <p:animScale>
                                      <p:cBhvr>
                                        <p:cTn id="38" dur="200" fill="hold">
                                          <p:stCondLst>
                                            <p:cond delay="0"/>
                                          </p:stCondLst>
                                        </p:cTn>
                                        <p:tgtEl>
                                          <p:spTgt spid="72707">
                                            <p:txEl>
                                              <p:pRg st="2" end="2"/>
                                            </p:txEl>
                                          </p:spTgt>
                                        </p:tgtEl>
                                      </p:cBhvr>
                                      <p:from x="100000" y="100000"/>
                                      <p:to x="100000" y="5000"/>
                                    </p:animScale>
                                    <p:animScale>
                                      <p:cBhvr>
                                        <p:cTn id="39" dur="200" fill="hold">
                                          <p:stCondLst>
                                            <p:cond delay="200"/>
                                          </p:stCondLst>
                                        </p:cTn>
                                        <p:tgtEl>
                                          <p:spTgt spid="72707">
                                            <p:txEl>
                                              <p:pRg st="2" end="2"/>
                                            </p:txEl>
                                          </p:spTgt>
                                        </p:tgtEl>
                                      </p:cBhvr>
                                      <p:from x="100000" y="5000"/>
                                      <p:to x="120000" y="150000"/>
                                    </p:animScale>
                                    <p:animScale>
                                      <p:cBhvr>
                                        <p:cTn id="40" dur="600" fill="hold">
                                          <p:stCondLst>
                                            <p:cond delay="1400"/>
                                          </p:stCondLst>
                                        </p:cTn>
                                        <p:tgtEl>
                                          <p:spTgt spid="72707">
                                            <p:txEl>
                                              <p:pRg st="2" end="2"/>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Подзаголовок 2"/>
          <p:cNvSpPr>
            <a:spLocks noGrp="1"/>
          </p:cNvSpPr>
          <p:nvPr>
            <p:ph type="subTitle" idx="1"/>
          </p:nvPr>
        </p:nvSpPr>
        <p:spPr>
          <a:xfrm>
            <a:off x="5572125" y="260350"/>
            <a:ext cx="2678113" cy="811213"/>
          </a:xfrm>
        </p:spPr>
        <p:txBody>
          <a:bodyPr/>
          <a:lstStyle/>
          <a:p>
            <a:pPr marR="0" eaLnBrk="1" hangingPunct="1">
              <a:defRPr/>
            </a:pPr>
            <a:r>
              <a:rPr lang="ru-RU" sz="3600" b="1" i="1" u="sng" dirty="0" smtClean="0"/>
              <a:t>Зверобой.</a:t>
            </a:r>
            <a:r>
              <a:rPr lang="ru-RU" sz="3600" b="1" dirty="0" smtClean="0">
                <a:solidFill>
                  <a:schemeClr val="accent6">
                    <a:lumMod val="50000"/>
                  </a:schemeClr>
                </a:solidFill>
              </a:rPr>
              <a:t> </a:t>
            </a:r>
          </a:p>
          <a:p>
            <a:pPr marR="0" algn="ctr" eaLnBrk="1" hangingPunct="1">
              <a:defRPr/>
            </a:pPr>
            <a:endParaRPr lang="ru-RU" sz="3600" b="1" dirty="0" smtClean="0">
              <a:solidFill>
                <a:schemeClr val="accent6">
                  <a:lumMod val="50000"/>
                </a:schemeClr>
              </a:solidFill>
            </a:endParaRPr>
          </a:p>
          <a:p>
            <a:pPr marR="0" algn="ctr" eaLnBrk="1" hangingPunct="1">
              <a:defRPr/>
            </a:pPr>
            <a:endParaRPr lang="ru-RU" sz="3600" b="1" dirty="0" smtClean="0">
              <a:solidFill>
                <a:schemeClr val="accent6">
                  <a:lumMod val="50000"/>
                </a:schemeClr>
              </a:solidFill>
            </a:endParaRPr>
          </a:p>
          <a:p>
            <a:pPr marR="0" eaLnBrk="1" hangingPunct="1">
              <a:defRPr/>
            </a:pPr>
            <a:endParaRPr lang="ru-RU" dirty="0" smtClean="0"/>
          </a:p>
        </p:txBody>
      </p:sp>
      <p:sp>
        <p:nvSpPr>
          <p:cNvPr id="73731" name="Rectangle 4"/>
          <p:cNvSpPr>
            <a:spLocks noChangeArrowheads="1"/>
          </p:cNvSpPr>
          <p:nvPr/>
        </p:nvSpPr>
        <p:spPr bwMode="auto">
          <a:xfrm>
            <a:off x="3786188" y="728663"/>
            <a:ext cx="5105400" cy="5632450"/>
          </a:xfrm>
          <a:prstGeom prst="rect">
            <a:avLst/>
          </a:prstGeom>
          <a:noFill/>
          <a:ln w="9525">
            <a:noFill/>
            <a:miter lim="800000"/>
            <a:headEnd/>
            <a:tailEnd/>
          </a:ln>
        </p:spPr>
        <p:txBody>
          <a:bodyPr anchor="ctr">
            <a:spAutoFit/>
          </a:bodyPr>
          <a:lstStyle/>
          <a:p>
            <a:pPr algn="ctr" eaLnBrk="0" hangingPunct="0"/>
            <a:endParaRPr lang="ru-RU"/>
          </a:p>
          <a:p>
            <a:pPr algn="ctr" eaLnBrk="0" hangingPunct="0"/>
            <a:r>
              <a:rPr lang="ru-RU" b="1">
                <a:solidFill>
                  <a:srgbClr val="011705"/>
                </a:solidFill>
              </a:rPr>
              <a:t>В медицине препараты из зверобоя употребляют как вяжущее, противовоспалительное, антисептическое средство, способствующее быстрой регенерации поврежденных тканей. Настои, отвары, спиртовые настойки применяют при острых и хронических колитах и как успокаивающее центральную нервную систему и как кровоостанавливающее средство. </a:t>
            </a:r>
          </a:p>
          <a:p>
            <a:pPr algn="ctr" eaLnBrk="0" hangingPunct="0"/>
            <a:r>
              <a:rPr lang="ru-RU" b="1">
                <a:solidFill>
                  <a:srgbClr val="011705"/>
                </a:solidFill>
              </a:rPr>
              <a:t>Зверобойное масло используют как ранозаживляющее средство при ожогах. Наружно зверобой применяется для обработки ран и всевозможных повреждениях кожи(язвах, абсцессах, фурункулах, маститах), а также при острых воспалениях слизистой десен и носоглотки. Для укрепления десен и устранения неприятного запаха изо рта.</a:t>
            </a:r>
          </a:p>
        </p:txBody>
      </p:sp>
      <p:pic>
        <p:nvPicPr>
          <p:cNvPr id="73733" name="Picture 7" descr="http://im4-tub.yandex.net/i?id=18824765&amp;tov=4"/>
          <p:cNvPicPr>
            <a:picLocks noChangeAspect="1" noChangeArrowheads="1"/>
          </p:cNvPicPr>
          <p:nvPr/>
        </p:nvPicPr>
        <p:blipFill>
          <a:blip r:embed="rId2" r:link="rId3" cstate="email"/>
          <a:srcRect/>
          <a:stretch>
            <a:fillRect/>
          </a:stretch>
        </p:blipFill>
        <p:spPr bwMode="auto">
          <a:xfrm>
            <a:off x="571500" y="1928813"/>
            <a:ext cx="2576513" cy="3214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anim calcmode="lin" valueType="num">
                                      <p:cBhvr>
                                        <p:cTn id="7" dur="1000" fill="hold"/>
                                        <p:tgtEl>
                                          <p:spTgt spid="73730">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7373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7373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73733"/>
                                        </p:tgtEl>
                                        <p:attrNameLst>
                                          <p:attrName>style.visibility</p:attrName>
                                        </p:attrNameLst>
                                      </p:cBhvr>
                                      <p:to>
                                        <p:strVal val="visible"/>
                                      </p:to>
                                    </p:set>
                                    <p:animEffect transition="in" filter="wedge">
                                      <p:cBhvr>
                                        <p:cTn id="14" dur="2000"/>
                                        <p:tgtEl>
                                          <p:spTgt spid="73733"/>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73731">
                                            <p:txEl>
                                              <p:pRg st="1" end="1"/>
                                            </p:txEl>
                                          </p:spTgt>
                                        </p:tgtEl>
                                        <p:attrNameLst>
                                          <p:attrName>style.visibility</p:attrName>
                                        </p:attrNameLst>
                                      </p:cBhvr>
                                      <p:to>
                                        <p:strVal val="visible"/>
                                      </p:to>
                                    </p:set>
                                    <p:animEffect transition="in" filter="strips(downLeft)">
                                      <p:cBhvr>
                                        <p:cTn id="19" dur="500"/>
                                        <p:tgtEl>
                                          <p:spTgt spid="7373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73731">
                                            <p:txEl>
                                              <p:pRg st="2" end="2"/>
                                            </p:txEl>
                                          </p:spTgt>
                                        </p:tgtEl>
                                        <p:attrNameLst>
                                          <p:attrName>style.visibility</p:attrName>
                                        </p:attrNameLst>
                                      </p:cBhvr>
                                      <p:to>
                                        <p:strVal val="visible"/>
                                      </p:to>
                                    </p:set>
                                    <p:animEffect transition="in" filter="strips(downLeft)">
                                      <p:cBhvr>
                                        <p:cTn id="24" dur="500"/>
                                        <p:tgtEl>
                                          <p:spTgt spid="737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357166"/>
            <a:ext cx="8929718" cy="2500330"/>
          </a:xfrm>
        </p:spPr>
        <p:txBody>
          <a:bodyPr>
            <a:noAutofit/>
          </a:bodyPr>
          <a:lstStyle/>
          <a:p>
            <a:pPr algn="ctr" eaLnBrk="1" hangingPunct="1">
              <a:defRPr/>
            </a:pPr>
            <a:r>
              <a:rPr lang="ru-RU" sz="2800" dirty="0" smtClean="0">
                <a:solidFill>
                  <a:srgbClr val="7030A0"/>
                </a:solidFill>
                <a:effectLst>
                  <a:outerShdw blurRad="38100" dist="38100" dir="2700000" algn="tl">
                    <a:srgbClr val="000000"/>
                  </a:outerShdw>
                </a:effectLst>
                <a:latin typeface="Segoe Script" pitchFamily="34" charset="0"/>
              </a:rPr>
              <a:t>2. Травянистое растение из семейства розоцветных. Дольки листьев клиновидные, по краю зубчатые. Цветки желтые, на длинных тонких цветоносах, с четырьмя лепестками и восемью чашелистиками. Что за цветок?</a:t>
            </a:r>
          </a:p>
        </p:txBody>
      </p:sp>
      <p:sp>
        <p:nvSpPr>
          <p:cNvPr id="74755" name="Подзаголовок 2"/>
          <p:cNvSpPr>
            <a:spLocks noGrp="1"/>
          </p:cNvSpPr>
          <p:nvPr>
            <p:ph type="subTitle" idx="1"/>
          </p:nvPr>
        </p:nvSpPr>
        <p:spPr>
          <a:xfrm>
            <a:off x="533400" y="3228975"/>
            <a:ext cx="7854950" cy="3343275"/>
          </a:xfrm>
        </p:spPr>
        <p:txBody>
          <a:bodyPr/>
          <a:lstStyle/>
          <a:p>
            <a:pPr marR="0" algn="ctr">
              <a:defRPr/>
            </a:pPr>
            <a:endParaRPr lang="ru-RU" dirty="0" smtClean="0"/>
          </a:p>
          <a:p>
            <a:pPr marR="0" algn="ctr">
              <a:defRPr/>
            </a:pPr>
            <a:r>
              <a:rPr lang="ru-RU" sz="3600" b="1" dirty="0" smtClean="0">
                <a:solidFill>
                  <a:schemeClr val="accent1">
                    <a:lumMod val="60000"/>
                    <a:lumOff val="40000"/>
                  </a:schemeClr>
                </a:solidFill>
              </a:rPr>
              <a:t>А. </a:t>
            </a:r>
            <a:r>
              <a:rPr lang="ru-RU" sz="3600" b="1" dirty="0" smtClean="0"/>
              <a:t>Лапчатка прямостоячая    </a:t>
            </a:r>
          </a:p>
          <a:p>
            <a:pPr marR="0" algn="ctr">
              <a:defRPr/>
            </a:pPr>
            <a:r>
              <a:rPr lang="ru-RU" sz="3600" b="1" dirty="0" smtClean="0">
                <a:solidFill>
                  <a:schemeClr val="accent1">
                    <a:lumMod val="60000"/>
                    <a:lumOff val="40000"/>
                  </a:schemeClr>
                </a:solidFill>
              </a:rPr>
              <a:t>  В. </a:t>
            </a:r>
            <a:r>
              <a:rPr lang="ru-RU" sz="3600" b="1" dirty="0" smtClean="0"/>
              <a:t>Мать–и–мачеха</a:t>
            </a:r>
          </a:p>
          <a:p>
            <a:pPr marR="0" algn="ctr">
              <a:defRPr/>
            </a:pPr>
            <a:r>
              <a:rPr lang="ru-RU" sz="3600" b="1" dirty="0" smtClean="0">
                <a:solidFill>
                  <a:schemeClr val="accent1">
                    <a:lumMod val="60000"/>
                    <a:lumOff val="40000"/>
                  </a:schemeClr>
                </a:solidFill>
              </a:rPr>
              <a:t>С. </a:t>
            </a:r>
            <a:r>
              <a:rPr lang="ru-RU" sz="3600" b="1" dirty="0" smtClean="0"/>
              <a:t>Лютик                                </a:t>
            </a:r>
          </a:p>
          <a:p>
            <a:pPr marR="0" algn="ctr">
              <a:defRPr/>
            </a:pPr>
            <a:r>
              <a:rPr lang="ru-RU" sz="3600" b="1" dirty="0" smtClean="0">
                <a:solidFill>
                  <a:schemeClr val="accent1">
                    <a:lumMod val="60000"/>
                    <a:lumOff val="40000"/>
                  </a:schemeClr>
                </a:solidFill>
              </a:rPr>
              <a:t>   Д. </a:t>
            </a:r>
            <a:r>
              <a:rPr lang="ru-RU" sz="3600" b="1" dirty="0" smtClean="0"/>
              <a:t>Хохлатка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74755">
                                            <p:txEl>
                                              <p:pRg st="1" end="1"/>
                                            </p:txEl>
                                          </p:spTgt>
                                        </p:tgtEl>
                                        <p:attrNameLst>
                                          <p:attrName>style.visibility</p:attrName>
                                        </p:attrNameLst>
                                      </p:cBhvr>
                                      <p:to>
                                        <p:strVal val="visible"/>
                                      </p:to>
                                    </p:set>
                                    <p:anim calcmode="discrete" valueType="clr">
                                      <p:cBhvr override="childStyle">
                                        <p:cTn id="7" dur="80"/>
                                        <p:tgtEl>
                                          <p:spTgt spid="7475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4755">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74755">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74755">
                                            <p:txEl>
                                              <p:pRg st="2" end="2"/>
                                            </p:txEl>
                                          </p:spTgt>
                                        </p:tgtEl>
                                        <p:attrNameLst>
                                          <p:attrName>style.visibility</p:attrName>
                                        </p:attrNameLst>
                                      </p:cBhvr>
                                      <p:to>
                                        <p:strVal val="visible"/>
                                      </p:to>
                                    </p:set>
                                    <p:anim calcmode="discrete" valueType="clr">
                                      <p:cBhvr override="childStyle">
                                        <p:cTn id="14" dur="80"/>
                                        <p:tgtEl>
                                          <p:spTgt spid="7475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4755">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74755">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74755">
                                            <p:txEl>
                                              <p:pRg st="3" end="3"/>
                                            </p:txEl>
                                          </p:spTgt>
                                        </p:tgtEl>
                                        <p:attrNameLst>
                                          <p:attrName>style.visibility</p:attrName>
                                        </p:attrNameLst>
                                      </p:cBhvr>
                                      <p:to>
                                        <p:strVal val="visible"/>
                                      </p:to>
                                    </p:set>
                                    <p:anim calcmode="discrete" valueType="clr">
                                      <p:cBhvr override="childStyle">
                                        <p:cTn id="21" dur="80"/>
                                        <p:tgtEl>
                                          <p:spTgt spid="7475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74755">
                                            <p:txEl>
                                              <p:pRg st="3" end="3"/>
                                            </p:txEl>
                                          </p:spTgt>
                                        </p:tgtEl>
                                        <p:attrNameLst>
                                          <p:attrName>fillcolor</p:attrName>
                                        </p:attrNameLst>
                                      </p:cBhvr>
                                      <p:tavLst>
                                        <p:tav tm="0">
                                          <p:val>
                                            <p:clrVal>
                                              <a:schemeClr val="accent2"/>
                                            </p:clrVal>
                                          </p:val>
                                        </p:tav>
                                        <p:tav tm="50000">
                                          <p:val>
                                            <p:clrVal>
                                              <a:schemeClr val="hlink"/>
                                            </p:clrVal>
                                          </p:val>
                                        </p:tav>
                                      </p:tavLst>
                                    </p:anim>
                                    <p:set>
                                      <p:cBhvr>
                                        <p:cTn id="23" dur="80"/>
                                        <p:tgtEl>
                                          <p:spTgt spid="74755">
                                            <p:txEl>
                                              <p:pRg st="3" end="3"/>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74755">
                                            <p:txEl>
                                              <p:pRg st="4" end="4"/>
                                            </p:txEl>
                                          </p:spTgt>
                                        </p:tgtEl>
                                        <p:attrNameLst>
                                          <p:attrName>style.visibility</p:attrName>
                                        </p:attrNameLst>
                                      </p:cBhvr>
                                      <p:to>
                                        <p:strVal val="visible"/>
                                      </p:to>
                                    </p:set>
                                    <p:anim calcmode="discrete" valueType="clr">
                                      <p:cBhvr override="childStyle">
                                        <p:cTn id="28" dur="80"/>
                                        <p:tgtEl>
                                          <p:spTgt spid="74755">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74755">
                                            <p:txEl>
                                              <p:pRg st="4" end="4"/>
                                            </p:txEl>
                                          </p:spTgt>
                                        </p:tgtEl>
                                        <p:attrNameLst>
                                          <p:attrName>fillcolor</p:attrName>
                                        </p:attrNameLst>
                                      </p:cBhvr>
                                      <p:tavLst>
                                        <p:tav tm="0">
                                          <p:val>
                                            <p:clrVal>
                                              <a:schemeClr val="accent2"/>
                                            </p:clrVal>
                                          </p:val>
                                        </p:tav>
                                        <p:tav tm="50000">
                                          <p:val>
                                            <p:clrVal>
                                              <a:schemeClr val="hlink"/>
                                            </p:clrVal>
                                          </p:val>
                                        </p:tav>
                                      </p:tavLst>
                                    </p:anim>
                                    <p:set>
                                      <p:cBhvr>
                                        <p:cTn id="30" dur="80"/>
                                        <p:tgtEl>
                                          <p:spTgt spid="74755">
                                            <p:txEl>
                                              <p:pRg st="4" end="4"/>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14" presetClass="emph" presetSubtype="0" fill="hold" nodeType="clickEffect">
                                  <p:stCondLst>
                                    <p:cond delay="0"/>
                                  </p:stCondLst>
                                  <p:iterate type="lt">
                                    <p:tmPct val="0"/>
                                  </p:iterate>
                                  <p:childTnLst>
                                    <p:animClr clrSpc="rgb" dir="cw">
                                      <p:cBhvr override="childStyle">
                                        <p:cTn id="34" dur="1900" fill="hold">
                                          <p:stCondLst>
                                            <p:cond delay="100"/>
                                          </p:stCondLst>
                                        </p:cTn>
                                        <p:tgtEl>
                                          <p:spTgt spid="74755">
                                            <p:txEl>
                                              <p:pRg st="1" end="1"/>
                                            </p:txEl>
                                          </p:spTgt>
                                        </p:tgtEl>
                                        <p:attrNameLst>
                                          <p:attrName>style.color</p:attrName>
                                        </p:attrNameLst>
                                      </p:cBhvr>
                                      <p:to>
                                        <a:schemeClr val="accent2"/>
                                      </p:to>
                                    </p:animClr>
                                    <p:animClr clrSpc="rgb" dir="cw">
                                      <p:cBhvr>
                                        <p:cTn id="35" dur="1900" fill="hold">
                                          <p:stCondLst>
                                            <p:cond delay="100"/>
                                          </p:stCondLst>
                                        </p:cTn>
                                        <p:tgtEl>
                                          <p:spTgt spid="74755">
                                            <p:txEl>
                                              <p:pRg st="1" end="1"/>
                                            </p:txEl>
                                          </p:spTgt>
                                        </p:tgtEl>
                                        <p:attrNameLst>
                                          <p:attrName>fillColor</p:attrName>
                                        </p:attrNameLst>
                                      </p:cBhvr>
                                      <p:to>
                                        <a:schemeClr val="accent2"/>
                                      </p:to>
                                    </p:animClr>
                                    <p:set>
                                      <p:cBhvr>
                                        <p:cTn id="36" dur="1900" fill="hold">
                                          <p:stCondLst>
                                            <p:cond delay="100"/>
                                          </p:stCondLst>
                                        </p:cTn>
                                        <p:tgtEl>
                                          <p:spTgt spid="74755">
                                            <p:txEl>
                                              <p:pRg st="1" end="1"/>
                                            </p:txEl>
                                          </p:spTgt>
                                        </p:tgtEl>
                                        <p:attrNameLst>
                                          <p:attrName>fill.type</p:attrName>
                                        </p:attrNameLst>
                                      </p:cBhvr>
                                      <p:to>
                                        <p:strVal val="solid"/>
                                      </p:to>
                                    </p:set>
                                    <p:set>
                                      <p:cBhvr>
                                        <p:cTn id="37" dur="1900" fill="hold">
                                          <p:stCondLst>
                                            <p:cond delay="100"/>
                                          </p:stCondLst>
                                        </p:cTn>
                                        <p:tgtEl>
                                          <p:spTgt spid="74755">
                                            <p:txEl>
                                              <p:pRg st="1" end="1"/>
                                            </p:txEl>
                                          </p:spTgt>
                                        </p:tgtEl>
                                        <p:attrNameLst>
                                          <p:attrName>fill.on</p:attrName>
                                        </p:attrNameLst>
                                      </p:cBhvr>
                                      <p:to>
                                        <p:strVal val="true"/>
                                      </p:to>
                                    </p:set>
                                    <p:animScale>
                                      <p:cBhvr>
                                        <p:cTn id="38" dur="200" fill="hold">
                                          <p:stCondLst>
                                            <p:cond delay="0"/>
                                          </p:stCondLst>
                                        </p:cTn>
                                        <p:tgtEl>
                                          <p:spTgt spid="74755">
                                            <p:txEl>
                                              <p:pRg st="1" end="1"/>
                                            </p:txEl>
                                          </p:spTgt>
                                        </p:tgtEl>
                                      </p:cBhvr>
                                      <p:from x="100000" y="100000"/>
                                      <p:to x="100000" y="5000"/>
                                    </p:animScale>
                                    <p:animScale>
                                      <p:cBhvr>
                                        <p:cTn id="39" dur="200" fill="hold">
                                          <p:stCondLst>
                                            <p:cond delay="200"/>
                                          </p:stCondLst>
                                        </p:cTn>
                                        <p:tgtEl>
                                          <p:spTgt spid="74755">
                                            <p:txEl>
                                              <p:pRg st="1" end="1"/>
                                            </p:txEl>
                                          </p:spTgt>
                                        </p:tgtEl>
                                      </p:cBhvr>
                                      <p:from x="100000" y="5000"/>
                                      <p:to x="120000" y="150000"/>
                                    </p:animScale>
                                    <p:animScale>
                                      <p:cBhvr>
                                        <p:cTn id="40" dur="600" fill="hold">
                                          <p:stCondLst>
                                            <p:cond delay="1400"/>
                                          </p:stCondLst>
                                        </p:cTn>
                                        <p:tgtEl>
                                          <p:spTgt spid="74755">
                                            <p:txEl>
                                              <p:pRg st="1" end="1"/>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428604"/>
            <a:ext cx="7851648" cy="2071702"/>
          </a:xfrm>
        </p:spPr>
        <p:txBody>
          <a:bodyPr>
            <a:normAutofit fontScale="90000"/>
          </a:bodyPr>
          <a:lstStyle/>
          <a:p>
            <a:pPr algn="ctr" eaLnBrk="1" fontAlgn="auto" hangingPunct="1">
              <a:spcAft>
                <a:spcPts val="0"/>
              </a:spcAft>
              <a:defRPr/>
            </a:pPr>
            <a:r>
              <a:rPr lang="ru-RU" sz="4400" dirty="0" smtClean="0">
                <a:solidFill>
                  <a:schemeClr val="bg1">
                    <a:lumMod val="95000"/>
                    <a:lumOff val="5000"/>
                  </a:schemeClr>
                </a:solidFill>
                <a:latin typeface="Boyarsky" pitchFamily="33" charset="0"/>
              </a:rPr>
              <a:t>2.  Листья каких деревьев осенью краснеют?</a:t>
            </a:r>
            <a:r>
              <a:rPr lang="ru-RU" dirty="0" smtClean="0"/>
              <a:t/>
            </a:r>
            <a:br>
              <a:rPr lang="ru-RU" dirty="0" smtClean="0"/>
            </a:br>
            <a:endParaRPr lang="ru-RU" dirty="0"/>
          </a:p>
        </p:txBody>
      </p:sp>
      <p:sp>
        <p:nvSpPr>
          <p:cNvPr id="3" name="Подзаголовок 2"/>
          <p:cNvSpPr>
            <a:spLocks noGrp="1"/>
          </p:cNvSpPr>
          <p:nvPr>
            <p:ph type="subTitle" idx="1"/>
          </p:nvPr>
        </p:nvSpPr>
        <p:spPr>
          <a:xfrm>
            <a:off x="533400" y="2500313"/>
            <a:ext cx="7854950" cy="3643312"/>
          </a:xfrm>
        </p:spPr>
        <p:txBody>
          <a:bodyPr/>
          <a:lstStyle/>
          <a:p>
            <a:pPr marR="0" algn="ctr" eaLnBrk="1" hangingPunct="1"/>
            <a:r>
              <a:rPr lang="ru-RU" sz="4000" b="1" smtClean="0">
                <a:solidFill>
                  <a:srgbClr val="4E003F"/>
                </a:solidFill>
              </a:rPr>
              <a:t>А. </a:t>
            </a:r>
            <a:r>
              <a:rPr lang="ru-RU" sz="4000" b="1" smtClean="0"/>
              <a:t>Ива        </a:t>
            </a:r>
          </a:p>
          <a:p>
            <a:pPr marR="0" algn="ctr" eaLnBrk="1" hangingPunct="1"/>
            <a:r>
              <a:rPr lang="ru-RU" sz="4000" b="1" smtClean="0"/>
              <a:t> </a:t>
            </a:r>
            <a:r>
              <a:rPr lang="ru-RU" sz="4000" b="1" smtClean="0">
                <a:solidFill>
                  <a:srgbClr val="4E003F"/>
                </a:solidFill>
              </a:rPr>
              <a:t>В. </a:t>
            </a:r>
            <a:r>
              <a:rPr lang="ru-RU" sz="4000" b="1" smtClean="0"/>
              <a:t>Тополь</a:t>
            </a:r>
            <a:r>
              <a:rPr lang="ru-RU" sz="4000" b="1" smtClean="0">
                <a:latin typeface="Arial" charset="0"/>
              </a:rPr>
              <a:t> </a:t>
            </a:r>
          </a:p>
          <a:p>
            <a:pPr marR="0" algn="ctr" eaLnBrk="1" hangingPunct="1"/>
            <a:r>
              <a:rPr lang="ru-RU" sz="4000" b="1" smtClean="0">
                <a:solidFill>
                  <a:srgbClr val="4E003F"/>
                </a:solidFill>
              </a:rPr>
              <a:t>С. </a:t>
            </a:r>
            <a:r>
              <a:rPr lang="ru-RU" sz="4000" b="1" smtClean="0"/>
              <a:t>Осина      </a:t>
            </a:r>
          </a:p>
          <a:p>
            <a:pPr marR="0" algn="ctr" eaLnBrk="1" hangingPunct="1"/>
            <a:r>
              <a:rPr lang="ru-RU" sz="4000" b="1" smtClean="0">
                <a:solidFill>
                  <a:srgbClr val="4E003F"/>
                </a:solidFill>
              </a:rPr>
              <a:t> Д. </a:t>
            </a:r>
            <a:r>
              <a:rPr lang="ru-RU" sz="4000" b="1" smtClean="0"/>
              <a:t>Береза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2"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9"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1" end="1"/>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6"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3">
                                            <p:txEl>
                                              <p:pRg st="2" end="2"/>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33"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35" dur="80"/>
                                        <p:tgtEl>
                                          <p:spTgt spid="3">
                                            <p:txEl>
                                              <p:pRg st="3" end="3"/>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32" presetClass="emph" presetSubtype="0" fill="hold" nodeType="clickEffect">
                                  <p:stCondLst>
                                    <p:cond delay="0"/>
                                  </p:stCondLst>
                                  <p:iterate type="lt">
                                    <p:tmPct val="0"/>
                                  </p:iterate>
                                  <p:childTnLst>
                                    <p:animClr clrSpc="rgb" dir="cw">
                                      <p:cBhvr override="childStyle">
                                        <p:cTn id="39" dur="100" fill="hold"/>
                                        <p:tgtEl>
                                          <p:spTgt spid="3">
                                            <p:txEl>
                                              <p:pRg st="2" end="2"/>
                                            </p:txEl>
                                          </p:spTgt>
                                        </p:tgtEl>
                                        <p:attrNameLst>
                                          <p:attrName>style.color</p:attrName>
                                        </p:attrNameLst>
                                      </p:cBhvr>
                                      <p:to>
                                        <a:schemeClr val="accent2"/>
                                      </p:to>
                                    </p:animClr>
                                    <p:animClr clrSpc="rgb" dir="cw">
                                      <p:cBhvr>
                                        <p:cTn id="40" dur="100" fill="hold"/>
                                        <p:tgtEl>
                                          <p:spTgt spid="3">
                                            <p:txEl>
                                              <p:pRg st="2" end="2"/>
                                            </p:txEl>
                                          </p:spTgt>
                                        </p:tgtEl>
                                        <p:attrNameLst>
                                          <p:attrName>fillcolor</p:attrName>
                                        </p:attrNameLst>
                                      </p:cBhvr>
                                      <p:to>
                                        <a:schemeClr val="accent2"/>
                                      </p:to>
                                    </p:animClr>
                                    <p:set>
                                      <p:cBhvr>
                                        <p:cTn id="41" dur="100" fill="hold"/>
                                        <p:tgtEl>
                                          <p:spTgt spid="3">
                                            <p:txEl>
                                              <p:pRg st="2" end="2"/>
                                            </p:txEl>
                                          </p:spTgt>
                                        </p:tgtEl>
                                        <p:attrNameLst>
                                          <p:attrName>fill.type</p:attrName>
                                        </p:attrNameLst>
                                      </p:cBhvr>
                                      <p:to>
                                        <p:strVal val="solid"/>
                                      </p:to>
                                    </p:set>
                                    <p:set>
                                      <p:cBhvr>
                                        <p:cTn id="42" dur="100" fill="hold"/>
                                        <p:tgtEl>
                                          <p:spTgt spid="3">
                                            <p:txEl>
                                              <p:pRg st="2" end="2"/>
                                            </p:txEl>
                                          </p:spTgt>
                                        </p:tgtEl>
                                        <p:attrNameLst>
                                          <p:attrName>fill.on</p:attrName>
                                        </p:attrNameLst>
                                      </p:cBhvr>
                                      <p:to>
                                        <p:strVal val="true"/>
                                      </p:to>
                                    </p:set>
                                    <p:animRot by="120000">
                                      <p:cBhvr>
                                        <p:cTn id="43" dur="100" fill="hold">
                                          <p:stCondLst>
                                            <p:cond delay="0"/>
                                          </p:stCondLst>
                                        </p:cTn>
                                        <p:tgtEl>
                                          <p:spTgt spid="3">
                                            <p:txEl>
                                              <p:pRg st="2" end="2"/>
                                            </p:txEl>
                                          </p:spTgt>
                                        </p:tgtEl>
                                        <p:attrNameLst>
                                          <p:attrName>r</p:attrName>
                                        </p:attrNameLst>
                                      </p:cBhvr>
                                    </p:animRot>
                                    <p:animRot by="-240000">
                                      <p:cBhvr>
                                        <p:cTn id="44" dur="200" fill="hold">
                                          <p:stCondLst>
                                            <p:cond delay="200"/>
                                          </p:stCondLst>
                                        </p:cTn>
                                        <p:tgtEl>
                                          <p:spTgt spid="3">
                                            <p:txEl>
                                              <p:pRg st="2" end="2"/>
                                            </p:txEl>
                                          </p:spTgt>
                                        </p:tgtEl>
                                        <p:attrNameLst>
                                          <p:attrName>r</p:attrName>
                                        </p:attrNameLst>
                                      </p:cBhvr>
                                    </p:animRot>
                                    <p:animRot by="240000">
                                      <p:cBhvr>
                                        <p:cTn id="45" dur="200" fill="hold">
                                          <p:stCondLst>
                                            <p:cond delay="400"/>
                                          </p:stCondLst>
                                        </p:cTn>
                                        <p:tgtEl>
                                          <p:spTgt spid="3">
                                            <p:txEl>
                                              <p:pRg st="2" end="2"/>
                                            </p:txEl>
                                          </p:spTgt>
                                        </p:tgtEl>
                                        <p:attrNameLst>
                                          <p:attrName>r</p:attrName>
                                        </p:attrNameLst>
                                      </p:cBhvr>
                                    </p:animRot>
                                    <p:animRot by="-240000">
                                      <p:cBhvr>
                                        <p:cTn id="46" dur="200" fill="hold">
                                          <p:stCondLst>
                                            <p:cond delay="600"/>
                                          </p:stCondLst>
                                        </p:cTn>
                                        <p:tgtEl>
                                          <p:spTgt spid="3">
                                            <p:txEl>
                                              <p:pRg st="2" end="2"/>
                                            </p:txEl>
                                          </p:spTgt>
                                        </p:tgtEl>
                                        <p:attrNameLst>
                                          <p:attrName>r</p:attrName>
                                        </p:attrNameLst>
                                      </p:cBhvr>
                                    </p:animRot>
                                    <p:animRot by="120000">
                                      <p:cBhvr>
                                        <p:cTn id="47" dur="200" fill="hold">
                                          <p:stCondLst>
                                            <p:cond delay="80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Подзаголовок 2"/>
          <p:cNvSpPr>
            <a:spLocks noGrp="1"/>
          </p:cNvSpPr>
          <p:nvPr>
            <p:ph type="subTitle" idx="1"/>
          </p:nvPr>
        </p:nvSpPr>
        <p:spPr>
          <a:xfrm>
            <a:off x="3857625" y="404813"/>
            <a:ext cx="4537075" cy="6024562"/>
          </a:xfrm>
        </p:spPr>
        <p:txBody>
          <a:bodyPr/>
          <a:lstStyle/>
          <a:p>
            <a:pPr marR="0" eaLnBrk="1" hangingPunct="1"/>
            <a:r>
              <a:rPr lang="ru-RU" sz="3200" b="1" i="1" u="sng" smtClean="0"/>
              <a:t>Лапчатка прямостоячая</a:t>
            </a:r>
            <a:r>
              <a:rPr lang="ru-RU" i="1" u="sng" smtClean="0"/>
              <a:t>.</a:t>
            </a:r>
          </a:p>
          <a:p>
            <a:pPr marR="0" eaLnBrk="1" hangingPunct="1"/>
            <a:r>
              <a:rPr lang="ru-RU" smtClean="0"/>
              <a:t> </a:t>
            </a:r>
          </a:p>
        </p:txBody>
      </p:sp>
      <p:sp>
        <p:nvSpPr>
          <p:cNvPr id="73731" name="Rectangle 6"/>
          <p:cNvSpPr>
            <a:spLocks noChangeArrowheads="1"/>
          </p:cNvSpPr>
          <p:nvPr/>
        </p:nvSpPr>
        <p:spPr bwMode="auto">
          <a:xfrm>
            <a:off x="-4513263" y="1581150"/>
            <a:ext cx="9144001" cy="0"/>
          </a:xfrm>
          <a:prstGeom prst="rect">
            <a:avLst/>
          </a:prstGeom>
          <a:noFill/>
          <a:ln w="9525">
            <a:noFill/>
            <a:miter lim="800000"/>
            <a:headEnd/>
            <a:tailEnd/>
          </a:ln>
        </p:spPr>
        <p:txBody>
          <a:bodyPr wrap="none" anchor="ctr">
            <a:spAutoFit/>
          </a:bodyPr>
          <a:lstStyle/>
          <a:p>
            <a:endParaRPr lang="ru-RU"/>
          </a:p>
        </p:txBody>
      </p:sp>
      <p:pic>
        <p:nvPicPr>
          <p:cNvPr id="75780" name="Picture 5" descr="AA662AAC"/>
          <p:cNvPicPr>
            <a:picLocks noChangeAspect="1" noChangeArrowheads="1"/>
          </p:cNvPicPr>
          <p:nvPr/>
        </p:nvPicPr>
        <p:blipFill>
          <a:blip r:embed="rId2" cstate="email">
            <a:lum bright="-20000" contrast="40000"/>
          </a:blip>
          <a:srcRect/>
          <a:stretch>
            <a:fillRect/>
          </a:stretch>
        </p:blipFill>
        <p:spPr bwMode="auto">
          <a:xfrm>
            <a:off x="214313" y="1000125"/>
            <a:ext cx="3143250" cy="4229100"/>
          </a:xfrm>
          <a:prstGeom prst="rect">
            <a:avLst/>
          </a:prstGeom>
          <a:noFill/>
          <a:ln w="9525">
            <a:noFill/>
            <a:miter lim="800000"/>
            <a:headEnd/>
            <a:tailEnd/>
          </a:ln>
        </p:spPr>
      </p:pic>
      <p:sp>
        <p:nvSpPr>
          <p:cNvPr id="75781" name="Rectangle 7"/>
          <p:cNvSpPr>
            <a:spLocks noChangeArrowheads="1"/>
          </p:cNvSpPr>
          <p:nvPr/>
        </p:nvSpPr>
        <p:spPr bwMode="auto">
          <a:xfrm>
            <a:off x="3643313" y="1398588"/>
            <a:ext cx="5176837" cy="5078412"/>
          </a:xfrm>
          <a:prstGeom prst="rect">
            <a:avLst/>
          </a:prstGeom>
          <a:noFill/>
          <a:ln w="9525">
            <a:noFill/>
            <a:miter lim="800000"/>
            <a:headEnd/>
            <a:tailEnd/>
          </a:ln>
        </p:spPr>
        <p:txBody>
          <a:bodyPr anchor="ctr">
            <a:spAutoFit/>
          </a:bodyPr>
          <a:lstStyle/>
          <a:p>
            <a:pPr algn="ctr" eaLnBrk="0" hangingPunct="0"/>
            <a:endParaRPr lang="ru-RU">
              <a:cs typeface="Times New Roman" pitchFamily="18" charset="0"/>
            </a:endParaRPr>
          </a:p>
          <a:p>
            <a:pPr algn="ctr" eaLnBrk="0" hangingPunct="0"/>
            <a:r>
              <a:rPr lang="ru-RU" b="1">
                <a:solidFill>
                  <a:srgbClr val="011705"/>
                </a:solidFill>
                <a:cs typeface="Times New Roman" pitchFamily="18" charset="0"/>
              </a:rPr>
              <a:t>Лекарственным сырьем является корневище и заготавливается осенью или весной до развития листьев.</a:t>
            </a:r>
            <a:endParaRPr lang="ru-RU" b="1">
              <a:solidFill>
                <a:srgbClr val="011705"/>
              </a:solidFill>
            </a:endParaRPr>
          </a:p>
          <a:p>
            <a:pPr algn="ctr" eaLnBrk="0" hangingPunct="0"/>
            <a:r>
              <a:rPr lang="ru-RU" b="1">
                <a:solidFill>
                  <a:srgbClr val="011705"/>
                </a:solidFill>
                <a:cs typeface="Times New Roman" pitchFamily="18" charset="0"/>
              </a:rPr>
              <a:t>Отвар и настойку корневищ принимают как вяжущее средство при воспалении слизистых оболочек, для полоскания, смазывая и спринцевания при различных женских заболеваний.</a:t>
            </a:r>
          </a:p>
          <a:p>
            <a:pPr algn="ctr" eaLnBrk="0" hangingPunct="0"/>
            <a:r>
              <a:rPr lang="ru-RU" b="1">
                <a:solidFill>
                  <a:srgbClr val="011705"/>
                </a:solidFill>
                <a:cs typeface="Times New Roman" pitchFamily="18" charset="0"/>
              </a:rPr>
              <a:t> Отвары  корневищ в народной медицине применяются при поносах, ожогах, мокнущих экземах, для орошения при кожных заболеваниях.</a:t>
            </a:r>
            <a:endParaRPr lang="ru-RU" b="1">
              <a:solidFill>
                <a:srgbClr val="011705"/>
              </a:solidFill>
            </a:endParaRPr>
          </a:p>
          <a:p>
            <a:pPr algn="ctr" eaLnBrk="0" hangingPunct="0"/>
            <a:r>
              <a:rPr lang="ru-RU" b="1">
                <a:solidFill>
                  <a:srgbClr val="011705"/>
                </a:solidFill>
                <a:cs typeface="Times New Roman" pitchFamily="18" charset="0"/>
              </a:rPr>
              <a:t>Внутрь применяется при дизентерии, поносах, желудочных, кишечных, маточных кровотечениях. Трещины на коже рук, ног и на губах смазывают мазью из корней лапчатки</a:t>
            </a:r>
            <a:r>
              <a:rPr lang="ru-RU">
                <a:solidFill>
                  <a:srgbClr val="011705"/>
                </a:solidFill>
                <a:cs typeface="Times New Roman" pitchFamily="18" charset="0"/>
              </a:rPr>
              <a:t>.</a:t>
            </a:r>
            <a:endParaRPr lang="ru-RU">
              <a:solidFill>
                <a:srgbClr val="01170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5778">
                                            <p:txEl>
                                              <p:pRg st="0" end="0"/>
                                            </p:txEl>
                                          </p:spTgt>
                                        </p:tgtEl>
                                        <p:attrNameLst>
                                          <p:attrName>style.visibility</p:attrName>
                                        </p:attrNameLst>
                                      </p:cBhvr>
                                      <p:to>
                                        <p:strVal val="visible"/>
                                      </p:to>
                                    </p:set>
                                    <p:anim calcmode="lin" valueType="num">
                                      <p:cBhvr>
                                        <p:cTn id="7" dur="1000" fill="hold"/>
                                        <p:tgtEl>
                                          <p:spTgt spid="75778">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7577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7577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75781">
                                            <p:txEl>
                                              <p:pRg st="1" end="1"/>
                                            </p:txEl>
                                          </p:spTgt>
                                        </p:tgtEl>
                                        <p:attrNameLst>
                                          <p:attrName>style.visibility</p:attrName>
                                        </p:attrNameLst>
                                      </p:cBhvr>
                                      <p:to>
                                        <p:strVal val="visible"/>
                                      </p:to>
                                    </p:set>
                                    <p:animEffect transition="in" filter="strips(downLeft)">
                                      <p:cBhvr>
                                        <p:cTn id="14" dur="500"/>
                                        <p:tgtEl>
                                          <p:spTgt spid="75781">
                                            <p:txEl>
                                              <p:pRg st="1" end="1"/>
                                            </p:txEl>
                                          </p:spTgt>
                                        </p:tgtEl>
                                      </p:cBhvr>
                                    </p:animEffect>
                                  </p:childTnLst>
                                </p:cTn>
                              </p:par>
                              <p:par>
                                <p:cTn id="15" presetID="18" presetClass="entr" presetSubtype="12" fill="hold" nodeType="withEffect">
                                  <p:stCondLst>
                                    <p:cond delay="0"/>
                                  </p:stCondLst>
                                  <p:childTnLst>
                                    <p:set>
                                      <p:cBhvr>
                                        <p:cTn id="16" dur="1" fill="hold">
                                          <p:stCondLst>
                                            <p:cond delay="0"/>
                                          </p:stCondLst>
                                        </p:cTn>
                                        <p:tgtEl>
                                          <p:spTgt spid="75781">
                                            <p:txEl>
                                              <p:pRg st="2" end="2"/>
                                            </p:txEl>
                                          </p:spTgt>
                                        </p:tgtEl>
                                        <p:attrNameLst>
                                          <p:attrName>style.visibility</p:attrName>
                                        </p:attrNameLst>
                                      </p:cBhvr>
                                      <p:to>
                                        <p:strVal val="visible"/>
                                      </p:to>
                                    </p:set>
                                    <p:animEffect transition="in" filter="strips(downLeft)">
                                      <p:cBhvr>
                                        <p:cTn id="17" dur="500"/>
                                        <p:tgtEl>
                                          <p:spTgt spid="7578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75780"/>
                                        </p:tgtEl>
                                        <p:attrNameLst>
                                          <p:attrName>style.visibility</p:attrName>
                                        </p:attrNameLst>
                                      </p:cBhvr>
                                      <p:to>
                                        <p:strVal val="visible"/>
                                      </p:to>
                                    </p:set>
                                    <p:animEffect transition="in" filter="wedge">
                                      <p:cBhvr>
                                        <p:cTn id="22" dur="2000"/>
                                        <p:tgtEl>
                                          <p:spTgt spid="7578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75781">
                                            <p:txEl>
                                              <p:pRg st="3" end="3"/>
                                            </p:txEl>
                                          </p:spTgt>
                                        </p:tgtEl>
                                        <p:attrNameLst>
                                          <p:attrName>style.visibility</p:attrName>
                                        </p:attrNameLst>
                                      </p:cBhvr>
                                      <p:to>
                                        <p:strVal val="visible"/>
                                      </p:to>
                                    </p:set>
                                    <p:animEffect transition="in" filter="strips(downLeft)">
                                      <p:cBhvr>
                                        <p:cTn id="27" dur="500"/>
                                        <p:tgtEl>
                                          <p:spTgt spid="75781">
                                            <p:txEl>
                                              <p:pRg st="3" end="3"/>
                                            </p:txEl>
                                          </p:spTgt>
                                        </p:tgtEl>
                                      </p:cBhvr>
                                    </p:animEffect>
                                  </p:childTnLst>
                                </p:cTn>
                              </p:par>
                              <p:par>
                                <p:cTn id="28" presetID="18" presetClass="entr" presetSubtype="12" fill="hold" nodeType="withEffect">
                                  <p:stCondLst>
                                    <p:cond delay="0"/>
                                  </p:stCondLst>
                                  <p:childTnLst>
                                    <p:set>
                                      <p:cBhvr>
                                        <p:cTn id="29" dur="1" fill="hold">
                                          <p:stCondLst>
                                            <p:cond delay="0"/>
                                          </p:stCondLst>
                                        </p:cTn>
                                        <p:tgtEl>
                                          <p:spTgt spid="75781">
                                            <p:txEl>
                                              <p:pRg st="4" end="4"/>
                                            </p:txEl>
                                          </p:spTgt>
                                        </p:tgtEl>
                                        <p:attrNameLst>
                                          <p:attrName>style.visibility</p:attrName>
                                        </p:attrNameLst>
                                      </p:cBhvr>
                                      <p:to>
                                        <p:strVal val="visible"/>
                                      </p:to>
                                    </p:set>
                                    <p:animEffect transition="in" filter="strips(downLeft)">
                                      <p:cBhvr>
                                        <p:cTn id="30" dur="500"/>
                                        <p:tgtEl>
                                          <p:spTgt spid="7578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357166"/>
            <a:ext cx="7851775" cy="2428892"/>
          </a:xfrm>
        </p:spPr>
        <p:txBody>
          <a:bodyPr/>
          <a:lstStyle/>
          <a:p>
            <a:pPr algn="ctr" eaLnBrk="1" hangingPunct="1">
              <a:defRPr/>
            </a:pPr>
            <a:r>
              <a:rPr lang="ru-RU" sz="2400" dirty="0" smtClean="0">
                <a:solidFill>
                  <a:srgbClr val="7030A0"/>
                </a:solidFill>
                <a:effectLst>
                  <a:outerShdw blurRad="38100" dist="38100" dir="2700000" algn="tl">
                    <a:srgbClr val="000000"/>
                  </a:outerShdw>
                </a:effectLst>
                <a:latin typeface="Segoe Script" pitchFamily="34" charset="0"/>
              </a:rPr>
              <a:t>3. Многолетнее растение из семейства сложноцветных. Стебли укороченные, цветоносы внутри полые с млечным соком, несут одиночные корзинки желтых язычковых цветков. Семена с пушистыми летучками. Назовите этот цветок.</a:t>
            </a:r>
          </a:p>
        </p:txBody>
      </p:sp>
      <p:sp>
        <p:nvSpPr>
          <p:cNvPr id="76803" name="Подзаголовок 2"/>
          <p:cNvSpPr>
            <a:spLocks noGrp="1"/>
          </p:cNvSpPr>
          <p:nvPr>
            <p:ph type="subTitle" idx="1"/>
          </p:nvPr>
        </p:nvSpPr>
        <p:spPr>
          <a:xfrm>
            <a:off x="533400" y="3228975"/>
            <a:ext cx="7854950" cy="3343275"/>
          </a:xfrm>
        </p:spPr>
        <p:txBody>
          <a:bodyPr/>
          <a:lstStyle/>
          <a:p>
            <a:pPr marR="0" algn="ctr">
              <a:defRPr/>
            </a:pPr>
            <a:endParaRPr lang="ru-RU" dirty="0" smtClean="0"/>
          </a:p>
          <a:p>
            <a:pPr marR="0" algn="ctr">
              <a:defRPr/>
            </a:pPr>
            <a:r>
              <a:rPr lang="ru-RU" sz="3600" b="1" dirty="0" smtClean="0">
                <a:solidFill>
                  <a:schemeClr val="accent1">
                    <a:lumMod val="60000"/>
                    <a:lumOff val="40000"/>
                  </a:schemeClr>
                </a:solidFill>
              </a:rPr>
              <a:t>А. </a:t>
            </a:r>
            <a:r>
              <a:rPr lang="ru-RU" sz="3600" b="1" dirty="0" smtClean="0"/>
              <a:t>Мать-и-мачеха         </a:t>
            </a:r>
          </a:p>
          <a:p>
            <a:pPr marR="0" algn="ctr">
              <a:defRPr/>
            </a:pPr>
            <a:r>
              <a:rPr lang="ru-RU" sz="3600" b="1" dirty="0" smtClean="0">
                <a:solidFill>
                  <a:schemeClr val="accent1">
                    <a:lumMod val="60000"/>
                    <a:lumOff val="40000"/>
                  </a:schemeClr>
                </a:solidFill>
              </a:rPr>
              <a:t> В. </a:t>
            </a:r>
            <a:r>
              <a:rPr lang="ru-RU" sz="3600" b="1" dirty="0" smtClean="0"/>
              <a:t>Одуванчик  </a:t>
            </a:r>
          </a:p>
          <a:p>
            <a:pPr marR="0" algn="ctr">
              <a:defRPr/>
            </a:pPr>
            <a:r>
              <a:rPr lang="ru-RU" sz="3600" b="1" dirty="0" smtClean="0">
                <a:solidFill>
                  <a:schemeClr val="accent1">
                    <a:lumMod val="60000"/>
                    <a:lumOff val="40000"/>
                  </a:schemeClr>
                </a:solidFill>
              </a:rPr>
              <a:t>С. </a:t>
            </a:r>
            <a:r>
              <a:rPr lang="ru-RU" sz="3600" b="1" dirty="0" smtClean="0"/>
              <a:t>Пижма                 </a:t>
            </a:r>
          </a:p>
          <a:p>
            <a:pPr marR="0" algn="ctr">
              <a:defRPr/>
            </a:pPr>
            <a:r>
              <a:rPr lang="ru-RU" sz="3600" b="1" dirty="0" smtClean="0"/>
              <a:t>      </a:t>
            </a:r>
            <a:r>
              <a:rPr lang="ru-RU" sz="3600" b="1" dirty="0" smtClean="0">
                <a:solidFill>
                  <a:schemeClr val="accent1">
                    <a:lumMod val="60000"/>
                    <a:lumOff val="40000"/>
                  </a:schemeClr>
                </a:solidFill>
              </a:rPr>
              <a:t>Д. </a:t>
            </a:r>
            <a:r>
              <a:rPr lang="ru-RU" sz="3600" b="1" dirty="0" smtClean="0"/>
              <a:t>Девясил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76803">
                                            <p:txEl>
                                              <p:pRg st="1" end="1"/>
                                            </p:txEl>
                                          </p:spTgt>
                                        </p:tgtEl>
                                        <p:attrNameLst>
                                          <p:attrName>style.visibility</p:attrName>
                                        </p:attrNameLst>
                                      </p:cBhvr>
                                      <p:to>
                                        <p:strVal val="visible"/>
                                      </p:to>
                                    </p:set>
                                    <p:anim calcmode="discrete" valueType="clr">
                                      <p:cBhvr override="childStyle">
                                        <p:cTn id="7" dur="80"/>
                                        <p:tgtEl>
                                          <p:spTgt spid="7680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6803">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76803">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76803">
                                            <p:txEl>
                                              <p:pRg st="2" end="2"/>
                                            </p:txEl>
                                          </p:spTgt>
                                        </p:tgtEl>
                                        <p:attrNameLst>
                                          <p:attrName>style.visibility</p:attrName>
                                        </p:attrNameLst>
                                      </p:cBhvr>
                                      <p:to>
                                        <p:strVal val="visible"/>
                                      </p:to>
                                    </p:set>
                                    <p:anim calcmode="discrete" valueType="clr">
                                      <p:cBhvr override="childStyle">
                                        <p:cTn id="14" dur="80"/>
                                        <p:tgtEl>
                                          <p:spTgt spid="7680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6803">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76803">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76803">
                                            <p:txEl>
                                              <p:pRg st="3" end="3"/>
                                            </p:txEl>
                                          </p:spTgt>
                                        </p:tgtEl>
                                        <p:attrNameLst>
                                          <p:attrName>style.visibility</p:attrName>
                                        </p:attrNameLst>
                                      </p:cBhvr>
                                      <p:to>
                                        <p:strVal val="visible"/>
                                      </p:to>
                                    </p:set>
                                    <p:anim calcmode="discrete" valueType="clr">
                                      <p:cBhvr override="childStyle">
                                        <p:cTn id="21" dur="80"/>
                                        <p:tgtEl>
                                          <p:spTgt spid="7680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76803">
                                            <p:txEl>
                                              <p:pRg st="3" end="3"/>
                                            </p:txEl>
                                          </p:spTgt>
                                        </p:tgtEl>
                                        <p:attrNameLst>
                                          <p:attrName>fillcolor</p:attrName>
                                        </p:attrNameLst>
                                      </p:cBhvr>
                                      <p:tavLst>
                                        <p:tav tm="0">
                                          <p:val>
                                            <p:clrVal>
                                              <a:schemeClr val="accent2"/>
                                            </p:clrVal>
                                          </p:val>
                                        </p:tav>
                                        <p:tav tm="50000">
                                          <p:val>
                                            <p:clrVal>
                                              <a:schemeClr val="hlink"/>
                                            </p:clrVal>
                                          </p:val>
                                        </p:tav>
                                      </p:tavLst>
                                    </p:anim>
                                    <p:set>
                                      <p:cBhvr>
                                        <p:cTn id="23" dur="80"/>
                                        <p:tgtEl>
                                          <p:spTgt spid="76803">
                                            <p:txEl>
                                              <p:pRg st="3" end="3"/>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76803">
                                            <p:txEl>
                                              <p:pRg st="4" end="4"/>
                                            </p:txEl>
                                          </p:spTgt>
                                        </p:tgtEl>
                                        <p:attrNameLst>
                                          <p:attrName>style.visibility</p:attrName>
                                        </p:attrNameLst>
                                      </p:cBhvr>
                                      <p:to>
                                        <p:strVal val="visible"/>
                                      </p:to>
                                    </p:set>
                                    <p:anim calcmode="discrete" valueType="clr">
                                      <p:cBhvr override="childStyle">
                                        <p:cTn id="28" dur="80"/>
                                        <p:tgtEl>
                                          <p:spTgt spid="7680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76803">
                                            <p:txEl>
                                              <p:pRg st="4" end="4"/>
                                            </p:txEl>
                                          </p:spTgt>
                                        </p:tgtEl>
                                        <p:attrNameLst>
                                          <p:attrName>fillcolor</p:attrName>
                                        </p:attrNameLst>
                                      </p:cBhvr>
                                      <p:tavLst>
                                        <p:tav tm="0">
                                          <p:val>
                                            <p:clrVal>
                                              <a:schemeClr val="accent2"/>
                                            </p:clrVal>
                                          </p:val>
                                        </p:tav>
                                        <p:tav tm="50000">
                                          <p:val>
                                            <p:clrVal>
                                              <a:schemeClr val="hlink"/>
                                            </p:clrVal>
                                          </p:val>
                                        </p:tav>
                                      </p:tavLst>
                                    </p:anim>
                                    <p:set>
                                      <p:cBhvr>
                                        <p:cTn id="30" dur="80"/>
                                        <p:tgtEl>
                                          <p:spTgt spid="76803">
                                            <p:txEl>
                                              <p:pRg st="4" end="4"/>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14" presetClass="emph" presetSubtype="0" fill="hold" nodeType="clickEffect">
                                  <p:stCondLst>
                                    <p:cond delay="0"/>
                                  </p:stCondLst>
                                  <p:iterate type="lt">
                                    <p:tmPct val="0"/>
                                  </p:iterate>
                                  <p:childTnLst>
                                    <p:animClr clrSpc="rgb" dir="cw">
                                      <p:cBhvr override="childStyle">
                                        <p:cTn id="34" dur="1900" fill="hold">
                                          <p:stCondLst>
                                            <p:cond delay="100"/>
                                          </p:stCondLst>
                                        </p:cTn>
                                        <p:tgtEl>
                                          <p:spTgt spid="76803">
                                            <p:txEl>
                                              <p:pRg st="2" end="2"/>
                                            </p:txEl>
                                          </p:spTgt>
                                        </p:tgtEl>
                                        <p:attrNameLst>
                                          <p:attrName>style.color</p:attrName>
                                        </p:attrNameLst>
                                      </p:cBhvr>
                                      <p:to>
                                        <a:schemeClr val="accent2"/>
                                      </p:to>
                                    </p:animClr>
                                    <p:animClr clrSpc="rgb" dir="cw">
                                      <p:cBhvr>
                                        <p:cTn id="35" dur="1900" fill="hold">
                                          <p:stCondLst>
                                            <p:cond delay="100"/>
                                          </p:stCondLst>
                                        </p:cTn>
                                        <p:tgtEl>
                                          <p:spTgt spid="76803">
                                            <p:txEl>
                                              <p:pRg st="2" end="2"/>
                                            </p:txEl>
                                          </p:spTgt>
                                        </p:tgtEl>
                                        <p:attrNameLst>
                                          <p:attrName>fillColor</p:attrName>
                                        </p:attrNameLst>
                                      </p:cBhvr>
                                      <p:to>
                                        <a:schemeClr val="accent2"/>
                                      </p:to>
                                    </p:animClr>
                                    <p:set>
                                      <p:cBhvr>
                                        <p:cTn id="36" dur="1900" fill="hold">
                                          <p:stCondLst>
                                            <p:cond delay="100"/>
                                          </p:stCondLst>
                                        </p:cTn>
                                        <p:tgtEl>
                                          <p:spTgt spid="76803">
                                            <p:txEl>
                                              <p:pRg st="2" end="2"/>
                                            </p:txEl>
                                          </p:spTgt>
                                        </p:tgtEl>
                                        <p:attrNameLst>
                                          <p:attrName>fill.type</p:attrName>
                                        </p:attrNameLst>
                                      </p:cBhvr>
                                      <p:to>
                                        <p:strVal val="solid"/>
                                      </p:to>
                                    </p:set>
                                    <p:set>
                                      <p:cBhvr>
                                        <p:cTn id="37" dur="1900" fill="hold">
                                          <p:stCondLst>
                                            <p:cond delay="100"/>
                                          </p:stCondLst>
                                        </p:cTn>
                                        <p:tgtEl>
                                          <p:spTgt spid="76803">
                                            <p:txEl>
                                              <p:pRg st="2" end="2"/>
                                            </p:txEl>
                                          </p:spTgt>
                                        </p:tgtEl>
                                        <p:attrNameLst>
                                          <p:attrName>fill.on</p:attrName>
                                        </p:attrNameLst>
                                      </p:cBhvr>
                                      <p:to>
                                        <p:strVal val="true"/>
                                      </p:to>
                                    </p:set>
                                    <p:animScale>
                                      <p:cBhvr>
                                        <p:cTn id="38" dur="200" fill="hold">
                                          <p:stCondLst>
                                            <p:cond delay="0"/>
                                          </p:stCondLst>
                                        </p:cTn>
                                        <p:tgtEl>
                                          <p:spTgt spid="76803">
                                            <p:txEl>
                                              <p:pRg st="2" end="2"/>
                                            </p:txEl>
                                          </p:spTgt>
                                        </p:tgtEl>
                                      </p:cBhvr>
                                      <p:from x="100000" y="100000"/>
                                      <p:to x="100000" y="5000"/>
                                    </p:animScale>
                                    <p:animScale>
                                      <p:cBhvr>
                                        <p:cTn id="39" dur="200" fill="hold">
                                          <p:stCondLst>
                                            <p:cond delay="200"/>
                                          </p:stCondLst>
                                        </p:cTn>
                                        <p:tgtEl>
                                          <p:spTgt spid="76803">
                                            <p:txEl>
                                              <p:pRg st="2" end="2"/>
                                            </p:txEl>
                                          </p:spTgt>
                                        </p:tgtEl>
                                      </p:cBhvr>
                                      <p:from x="100000" y="5000"/>
                                      <p:to x="120000" y="150000"/>
                                    </p:animScale>
                                    <p:animScale>
                                      <p:cBhvr>
                                        <p:cTn id="40" dur="600" fill="hold">
                                          <p:stCondLst>
                                            <p:cond delay="1400"/>
                                          </p:stCondLst>
                                        </p:cTn>
                                        <p:tgtEl>
                                          <p:spTgt spid="76803">
                                            <p:txEl>
                                              <p:pRg st="2" end="2"/>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Подзаголовок 2"/>
          <p:cNvSpPr>
            <a:spLocks noGrp="1"/>
          </p:cNvSpPr>
          <p:nvPr>
            <p:ph type="subTitle" idx="1"/>
          </p:nvPr>
        </p:nvSpPr>
        <p:spPr>
          <a:xfrm>
            <a:off x="1000125" y="285750"/>
            <a:ext cx="2816225" cy="666750"/>
          </a:xfrm>
        </p:spPr>
        <p:txBody>
          <a:bodyPr/>
          <a:lstStyle/>
          <a:p>
            <a:pPr marR="0" algn="ctr" eaLnBrk="1" hangingPunct="1"/>
            <a:r>
              <a:rPr lang="ru-RU" sz="3600" b="1" i="1" u="sng" smtClean="0"/>
              <a:t>Одуванчик.</a:t>
            </a:r>
            <a:r>
              <a:rPr lang="ru-RU" sz="3600" b="1" smtClean="0"/>
              <a:t> </a:t>
            </a:r>
          </a:p>
          <a:p>
            <a:pPr marR="0" eaLnBrk="1" hangingPunct="1"/>
            <a:endParaRPr lang="ru-RU" smtClean="0"/>
          </a:p>
        </p:txBody>
      </p:sp>
      <p:sp>
        <p:nvSpPr>
          <p:cNvPr id="75779" name="Rectangle 6"/>
          <p:cNvSpPr>
            <a:spLocks noChangeArrowheads="1"/>
          </p:cNvSpPr>
          <p:nvPr/>
        </p:nvSpPr>
        <p:spPr bwMode="auto">
          <a:xfrm>
            <a:off x="-4618038" y="1935163"/>
            <a:ext cx="9144001" cy="0"/>
          </a:xfrm>
          <a:prstGeom prst="rect">
            <a:avLst/>
          </a:prstGeom>
          <a:noFill/>
          <a:ln w="9525">
            <a:noFill/>
            <a:miter lim="800000"/>
            <a:headEnd/>
            <a:tailEnd/>
          </a:ln>
        </p:spPr>
        <p:txBody>
          <a:bodyPr wrap="none" anchor="ctr">
            <a:spAutoFit/>
          </a:bodyPr>
          <a:lstStyle/>
          <a:p>
            <a:endParaRPr lang="ru-RU"/>
          </a:p>
        </p:txBody>
      </p:sp>
      <p:pic>
        <p:nvPicPr>
          <p:cNvPr id="77828" name="Picture 5" descr="CIMG0050"/>
          <p:cNvPicPr>
            <a:picLocks noChangeAspect="1" noChangeArrowheads="1"/>
          </p:cNvPicPr>
          <p:nvPr/>
        </p:nvPicPr>
        <p:blipFill>
          <a:blip r:embed="rId2" cstate="email">
            <a:lum contrast="20000"/>
          </a:blip>
          <a:srcRect/>
          <a:stretch>
            <a:fillRect/>
          </a:stretch>
        </p:blipFill>
        <p:spPr bwMode="auto">
          <a:xfrm>
            <a:off x="6000750" y="1071563"/>
            <a:ext cx="2571750" cy="4057650"/>
          </a:xfrm>
          <a:prstGeom prst="rect">
            <a:avLst/>
          </a:prstGeom>
          <a:noFill/>
          <a:ln w="9525">
            <a:noFill/>
            <a:miter lim="800000"/>
            <a:headEnd/>
            <a:tailEnd/>
          </a:ln>
        </p:spPr>
      </p:pic>
      <p:sp>
        <p:nvSpPr>
          <p:cNvPr id="77829" name="Rectangle 7"/>
          <p:cNvSpPr>
            <a:spLocks noChangeArrowheads="1"/>
          </p:cNvSpPr>
          <p:nvPr/>
        </p:nvSpPr>
        <p:spPr bwMode="auto">
          <a:xfrm>
            <a:off x="468313" y="908050"/>
            <a:ext cx="4889500" cy="5078413"/>
          </a:xfrm>
          <a:prstGeom prst="rect">
            <a:avLst/>
          </a:prstGeom>
          <a:noFill/>
          <a:ln w="9525">
            <a:noFill/>
            <a:miter lim="800000"/>
            <a:headEnd/>
            <a:tailEnd/>
          </a:ln>
        </p:spPr>
        <p:txBody>
          <a:bodyPr anchor="ctr">
            <a:spAutoFit/>
          </a:bodyPr>
          <a:lstStyle/>
          <a:p>
            <a:pPr algn="ctr" eaLnBrk="0" hangingPunct="0"/>
            <a:r>
              <a:rPr lang="ru-RU" b="1">
                <a:solidFill>
                  <a:srgbClr val="011705"/>
                </a:solidFill>
                <a:latin typeface="Times New Roman" pitchFamily="18" charset="0"/>
                <a:cs typeface="Times New Roman" pitchFamily="18" charset="0"/>
              </a:rPr>
              <a:t>Встречается повсеместно в России. Водный настой корней возбуждает аппетит, улучшает пищеварение, тонизирует организм, усиливает выделение молока. Улучшает обмен веществ при кожных заболеваниях, служит как слабительное и отхаркивающее средство. Все части растения обладают жаропонижающим, потогонным, желчегонным, противоглистным действием.</a:t>
            </a:r>
          </a:p>
          <a:p>
            <a:pPr algn="ctr" eaLnBrk="0" hangingPunct="0"/>
            <a:r>
              <a:rPr lang="ru-RU" b="1">
                <a:solidFill>
                  <a:srgbClr val="011705"/>
                </a:solidFill>
                <a:latin typeface="Times New Roman" pitchFamily="18" charset="0"/>
                <a:cs typeface="Times New Roman" pitchFamily="18" charset="0"/>
              </a:rPr>
              <a:t>Настой травы вместе с корнями принимают при различных заболеваниях печени, водянке, хронических запорах, болезнях почек, мочевого пузыря, при геморрое. Применяют его при авитаминозах, малокровии, ревматических и подагрических заболеваниях, особенно при различных болезнях кожи, сыпях, угрях, фурункулах.</a:t>
            </a:r>
            <a:r>
              <a:rPr lang="ru-RU" b="1">
                <a:solidFill>
                  <a:srgbClr val="011705"/>
                </a:solidFill>
                <a:latin typeface="Times New Roman" pitchFamily="18" charset="0"/>
                <a:ea typeface="Calibri" pitchFamily="34" charset="0"/>
                <a:cs typeface="Times New Roman" pitchFamily="18" charset="0"/>
              </a:rPr>
              <a:t> </a:t>
            </a:r>
            <a:r>
              <a:rPr lang="ru-RU" b="1">
                <a:solidFill>
                  <a:srgbClr val="011705"/>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7826">
                                            <p:txEl>
                                              <p:pRg st="0" end="0"/>
                                            </p:txEl>
                                          </p:spTgt>
                                        </p:tgtEl>
                                        <p:attrNameLst>
                                          <p:attrName>style.visibility</p:attrName>
                                        </p:attrNameLst>
                                      </p:cBhvr>
                                      <p:to>
                                        <p:strVal val="visible"/>
                                      </p:to>
                                    </p:set>
                                    <p:anim calcmode="lin" valueType="num">
                                      <p:cBhvr>
                                        <p:cTn id="7" dur="1000" fill="hold"/>
                                        <p:tgtEl>
                                          <p:spTgt spid="7782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7782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7782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77829">
                                            <p:txEl>
                                              <p:pRg st="0" end="0"/>
                                            </p:txEl>
                                          </p:spTgt>
                                        </p:tgtEl>
                                        <p:attrNameLst>
                                          <p:attrName>style.visibility</p:attrName>
                                        </p:attrNameLst>
                                      </p:cBhvr>
                                      <p:to>
                                        <p:strVal val="visible"/>
                                      </p:to>
                                    </p:set>
                                    <p:animEffect transition="in" filter="strips(downLeft)">
                                      <p:cBhvr>
                                        <p:cTn id="14" dur="500"/>
                                        <p:tgtEl>
                                          <p:spTgt spid="7782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77829">
                                            <p:txEl>
                                              <p:pRg st="1" end="1"/>
                                            </p:txEl>
                                          </p:spTgt>
                                        </p:tgtEl>
                                        <p:attrNameLst>
                                          <p:attrName>style.visibility</p:attrName>
                                        </p:attrNameLst>
                                      </p:cBhvr>
                                      <p:to>
                                        <p:strVal val="visible"/>
                                      </p:to>
                                    </p:set>
                                    <p:animEffect transition="in" filter="strips(downLeft)">
                                      <p:cBhvr>
                                        <p:cTn id="19" dur="500"/>
                                        <p:tgtEl>
                                          <p:spTgt spid="7782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77828"/>
                                        </p:tgtEl>
                                        <p:attrNameLst>
                                          <p:attrName>style.visibility</p:attrName>
                                        </p:attrNameLst>
                                      </p:cBhvr>
                                      <p:to>
                                        <p:strVal val="visible"/>
                                      </p:to>
                                    </p:set>
                                    <p:animEffect transition="in" filter="randombar(horizontal)">
                                      <p:cBhvr>
                                        <p:cTn id="24" dur="5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571480"/>
            <a:ext cx="8286808" cy="2357454"/>
          </a:xfrm>
        </p:spPr>
        <p:txBody>
          <a:bodyPr>
            <a:noAutofit/>
          </a:bodyPr>
          <a:lstStyle/>
          <a:p>
            <a:pPr algn="ctr" eaLnBrk="1" hangingPunct="1">
              <a:defRPr/>
            </a:pPr>
            <a:r>
              <a:rPr lang="ru-RU" sz="2400" dirty="0" smtClean="0">
                <a:solidFill>
                  <a:srgbClr val="7030A0"/>
                </a:solidFill>
                <a:effectLst>
                  <a:outerShdw blurRad="38100" dist="38100" dir="2700000" algn="tl">
                    <a:srgbClr val="000000"/>
                  </a:outerShdw>
                </a:effectLst>
                <a:latin typeface="Segoe Script" pitchFamily="34" charset="0"/>
              </a:rPr>
              <a:t>4. У этого растения прямостоячие, грубые, до 80 см стебли, листья перистые, слегка волокнистые, напоминающие листья рябины. Соцветие верхушечное, напоминает кисть рябины, за что растение получило второе название – дикая рябинка. Что за растение?</a:t>
            </a:r>
          </a:p>
        </p:txBody>
      </p:sp>
      <p:sp>
        <p:nvSpPr>
          <p:cNvPr id="78851" name="Подзаголовок 2"/>
          <p:cNvSpPr>
            <a:spLocks noGrp="1"/>
          </p:cNvSpPr>
          <p:nvPr>
            <p:ph type="subTitle" idx="1"/>
          </p:nvPr>
        </p:nvSpPr>
        <p:spPr>
          <a:xfrm>
            <a:off x="533400" y="3228975"/>
            <a:ext cx="7854950" cy="3271838"/>
          </a:xfrm>
        </p:spPr>
        <p:txBody>
          <a:bodyPr/>
          <a:lstStyle/>
          <a:p>
            <a:pPr marR="0" algn="ctr">
              <a:defRPr/>
            </a:pPr>
            <a:endParaRPr lang="ru-RU" dirty="0" smtClean="0"/>
          </a:p>
          <a:p>
            <a:pPr marR="0" algn="ctr">
              <a:defRPr/>
            </a:pPr>
            <a:r>
              <a:rPr lang="ru-RU" sz="3600" b="1" dirty="0" smtClean="0">
                <a:solidFill>
                  <a:schemeClr val="accent1">
                    <a:lumMod val="60000"/>
                    <a:lumOff val="40000"/>
                  </a:schemeClr>
                </a:solidFill>
              </a:rPr>
              <a:t>А. </a:t>
            </a:r>
            <a:r>
              <a:rPr lang="ru-RU" sz="3600" b="1" dirty="0" smtClean="0"/>
              <a:t>Вахта трехлистная      </a:t>
            </a:r>
          </a:p>
          <a:p>
            <a:pPr marR="0" algn="ctr">
              <a:defRPr/>
            </a:pPr>
            <a:r>
              <a:rPr lang="ru-RU" sz="3600" b="1" dirty="0" smtClean="0">
                <a:solidFill>
                  <a:schemeClr val="accent1">
                    <a:lumMod val="60000"/>
                    <a:lumOff val="40000"/>
                  </a:schemeClr>
                </a:solidFill>
              </a:rPr>
              <a:t>В. </a:t>
            </a:r>
            <a:r>
              <a:rPr lang="ru-RU" sz="3600" b="1" dirty="0" smtClean="0"/>
              <a:t>Зверобой продырявленный</a:t>
            </a:r>
          </a:p>
          <a:p>
            <a:pPr marR="0" algn="ctr">
              <a:defRPr/>
            </a:pPr>
            <a:r>
              <a:rPr lang="ru-RU" sz="3600" b="1" dirty="0" smtClean="0">
                <a:solidFill>
                  <a:schemeClr val="accent1">
                    <a:lumMod val="60000"/>
                    <a:lumOff val="40000"/>
                  </a:schemeClr>
                </a:solidFill>
              </a:rPr>
              <a:t>С. </a:t>
            </a:r>
            <a:r>
              <a:rPr lang="ru-RU" sz="3600" b="1" dirty="0" smtClean="0"/>
              <a:t>Лопух большой          </a:t>
            </a:r>
          </a:p>
          <a:p>
            <a:pPr marR="0" algn="ctr">
              <a:defRPr/>
            </a:pPr>
            <a:r>
              <a:rPr lang="ru-RU" sz="3600" b="1" dirty="0" smtClean="0">
                <a:solidFill>
                  <a:schemeClr val="accent1">
                    <a:lumMod val="60000"/>
                    <a:lumOff val="40000"/>
                  </a:schemeClr>
                </a:solidFill>
              </a:rPr>
              <a:t> Д. </a:t>
            </a:r>
            <a:r>
              <a:rPr lang="ru-RU" sz="3600" b="1" dirty="0" smtClean="0"/>
              <a:t>Пижма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78851">
                                            <p:txEl>
                                              <p:pRg st="1" end="1"/>
                                            </p:txEl>
                                          </p:spTgt>
                                        </p:tgtEl>
                                        <p:attrNameLst>
                                          <p:attrName>style.visibility</p:attrName>
                                        </p:attrNameLst>
                                      </p:cBhvr>
                                      <p:to>
                                        <p:strVal val="visible"/>
                                      </p:to>
                                    </p:set>
                                    <p:anim calcmode="discrete" valueType="clr">
                                      <p:cBhvr override="childStyle">
                                        <p:cTn id="7" dur="80"/>
                                        <p:tgtEl>
                                          <p:spTgt spid="7885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8851">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78851">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78851">
                                            <p:txEl>
                                              <p:pRg st="2" end="2"/>
                                            </p:txEl>
                                          </p:spTgt>
                                        </p:tgtEl>
                                        <p:attrNameLst>
                                          <p:attrName>style.visibility</p:attrName>
                                        </p:attrNameLst>
                                      </p:cBhvr>
                                      <p:to>
                                        <p:strVal val="visible"/>
                                      </p:to>
                                    </p:set>
                                    <p:anim calcmode="discrete" valueType="clr">
                                      <p:cBhvr override="childStyle">
                                        <p:cTn id="14" dur="80"/>
                                        <p:tgtEl>
                                          <p:spTgt spid="7885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8851">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78851">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78851">
                                            <p:txEl>
                                              <p:pRg st="3" end="3"/>
                                            </p:txEl>
                                          </p:spTgt>
                                        </p:tgtEl>
                                        <p:attrNameLst>
                                          <p:attrName>style.visibility</p:attrName>
                                        </p:attrNameLst>
                                      </p:cBhvr>
                                      <p:to>
                                        <p:strVal val="visible"/>
                                      </p:to>
                                    </p:set>
                                    <p:anim calcmode="discrete" valueType="clr">
                                      <p:cBhvr override="childStyle">
                                        <p:cTn id="21" dur="80"/>
                                        <p:tgtEl>
                                          <p:spTgt spid="7885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78851">
                                            <p:txEl>
                                              <p:pRg st="3" end="3"/>
                                            </p:txEl>
                                          </p:spTgt>
                                        </p:tgtEl>
                                        <p:attrNameLst>
                                          <p:attrName>fillcolor</p:attrName>
                                        </p:attrNameLst>
                                      </p:cBhvr>
                                      <p:tavLst>
                                        <p:tav tm="0">
                                          <p:val>
                                            <p:clrVal>
                                              <a:schemeClr val="accent2"/>
                                            </p:clrVal>
                                          </p:val>
                                        </p:tav>
                                        <p:tav tm="50000">
                                          <p:val>
                                            <p:clrVal>
                                              <a:schemeClr val="hlink"/>
                                            </p:clrVal>
                                          </p:val>
                                        </p:tav>
                                      </p:tavLst>
                                    </p:anim>
                                    <p:set>
                                      <p:cBhvr>
                                        <p:cTn id="23" dur="80"/>
                                        <p:tgtEl>
                                          <p:spTgt spid="78851">
                                            <p:txEl>
                                              <p:pRg st="3" end="3"/>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78851">
                                            <p:txEl>
                                              <p:pRg st="4" end="4"/>
                                            </p:txEl>
                                          </p:spTgt>
                                        </p:tgtEl>
                                        <p:attrNameLst>
                                          <p:attrName>style.visibility</p:attrName>
                                        </p:attrNameLst>
                                      </p:cBhvr>
                                      <p:to>
                                        <p:strVal val="visible"/>
                                      </p:to>
                                    </p:set>
                                    <p:anim calcmode="discrete" valueType="clr">
                                      <p:cBhvr override="childStyle">
                                        <p:cTn id="28" dur="80"/>
                                        <p:tgtEl>
                                          <p:spTgt spid="78851">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78851">
                                            <p:txEl>
                                              <p:pRg st="4" end="4"/>
                                            </p:txEl>
                                          </p:spTgt>
                                        </p:tgtEl>
                                        <p:attrNameLst>
                                          <p:attrName>fillcolor</p:attrName>
                                        </p:attrNameLst>
                                      </p:cBhvr>
                                      <p:tavLst>
                                        <p:tav tm="0">
                                          <p:val>
                                            <p:clrVal>
                                              <a:schemeClr val="accent2"/>
                                            </p:clrVal>
                                          </p:val>
                                        </p:tav>
                                        <p:tav tm="50000">
                                          <p:val>
                                            <p:clrVal>
                                              <a:schemeClr val="hlink"/>
                                            </p:clrVal>
                                          </p:val>
                                        </p:tav>
                                      </p:tavLst>
                                    </p:anim>
                                    <p:set>
                                      <p:cBhvr>
                                        <p:cTn id="30" dur="80"/>
                                        <p:tgtEl>
                                          <p:spTgt spid="78851">
                                            <p:txEl>
                                              <p:pRg st="4" end="4"/>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14" presetClass="emph" presetSubtype="0" fill="hold" nodeType="clickEffect">
                                  <p:stCondLst>
                                    <p:cond delay="0"/>
                                  </p:stCondLst>
                                  <p:iterate type="lt">
                                    <p:tmPct val="0"/>
                                  </p:iterate>
                                  <p:childTnLst>
                                    <p:animClr clrSpc="rgb" dir="cw">
                                      <p:cBhvr override="childStyle">
                                        <p:cTn id="34" dur="1900" fill="hold">
                                          <p:stCondLst>
                                            <p:cond delay="100"/>
                                          </p:stCondLst>
                                        </p:cTn>
                                        <p:tgtEl>
                                          <p:spTgt spid="78851">
                                            <p:txEl>
                                              <p:pRg st="4" end="4"/>
                                            </p:txEl>
                                          </p:spTgt>
                                        </p:tgtEl>
                                        <p:attrNameLst>
                                          <p:attrName>style.color</p:attrName>
                                        </p:attrNameLst>
                                      </p:cBhvr>
                                      <p:to>
                                        <a:schemeClr val="accent2"/>
                                      </p:to>
                                    </p:animClr>
                                    <p:animClr clrSpc="rgb" dir="cw">
                                      <p:cBhvr>
                                        <p:cTn id="35" dur="1900" fill="hold">
                                          <p:stCondLst>
                                            <p:cond delay="100"/>
                                          </p:stCondLst>
                                        </p:cTn>
                                        <p:tgtEl>
                                          <p:spTgt spid="78851">
                                            <p:txEl>
                                              <p:pRg st="4" end="4"/>
                                            </p:txEl>
                                          </p:spTgt>
                                        </p:tgtEl>
                                        <p:attrNameLst>
                                          <p:attrName>fillColor</p:attrName>
                                        </p:attrNameLst>
                                      </p:cBhvr>
                                      <p:to>
                                        <a:schemeClr val="accent2"/>
                                      </p:to>
                                    </p:animClr>
                                    <p:set>
                                      <p:cBhvr>
                                        <p:cTn id="36" dur="1900" fill="hold">
                                          <p:stCondLst>
                                            <p:cond delay="100"/>
                                          </p:stCondLst>
                                        </p:cTn>
                                        <p:tgtEl>
                                          <p:spTgt spid="78851">
                                            <p:txEl>
                                              <p:pRg st="4" end="4"/>
                                            </p:txEl>
                                          </p:spTgt>
                                        </p:tgtEl>
                                        <p:attrNameLst>
                                          <p:attrName>fill.type</p:attrName>
                                        </p:attrNameLst>
                                      </p:cBhvr>
                                      <p:to>
                                        <p:strVal val="solid"/>
                                      </p:to>
                                    </p:set>
                                    <p:set>
                                      <p:cBhvr>
                                        <p:cTn id="37" dur="1900" fill="hold">
                                          <p:stCondLst>
                                            <p:cond delay="100"/>
                                          </p:stCondLst>
                                        </p:cTn>
                                        <p:tgtEl>
                                          <p:spTgt spid="78851">
                                            <p:txEl>
                                              <p:pRg st="4" end="4"/>
                                            </p:txEl>
                                          </p:spTgt>
                                        </p:tgtEl>
                                        <p:attrNameLst>
                                          <p:attrName>fill.on</p:attrName>
                                        </p:attrNameLst>
                                      </p:cBhvr>
                                      <p:to>
                                        <p:strVal val="true"/>
                                      </p:to>
                                    </p:set>
                                    <p:animScale>
                                      <p:cBhvr>
                                        <p:cTn id="38" dur="200" fill="hold">
                                          <p:stCondLst>
                                            <p:cond delay="0"/>
                                          </p:stCondLst>
                                        </p:cTn>
                                        <p:tgtEl>
                                          <p:spTgt spid="78851">
                                            <p:txEl>
                                              <p:pRg st="4" end="4"/>
                                            </p:txEl>
                                          </p:spTgt>
                                        </p:tgtEl>
                                      </p:cBhvr>
                                      <p:from x="100000" y="100000"/>
                                      <p:to x="100000" y="5000"/>
                                    </p:animScale>
                                    <p:animScale>
                                      <p:cBhvr>
                                        <p:cTn id="39" dur="200" fill="hold">
                                          <p:stCondLst>
                                            <p:cond delay="200"/>
                                          </p:stCondLst>
                                        </p:cTn>
                                        <p:tgtEl>
                                          <p:spTgt spid="78851">
                                            <p:txEl>
                                              <p:pRg st="4" end="4"/>
                                            </p:txEl>
                                          </p:spTgt>
                                        </p:tgtEl>
                                      </p:cBhvr>
                                      <p:from x="100000" y="5000"/>
                                      <p:to x="120000" y="150000"/>
                                    </p:animScale>
                                    <p:animScale>
                                      <p:cBhvr>
                                        <p:cTn id="40" dur="600" fill="hold">
                                          <p:stCondLst>
                                            <p:cond delay="1400"/>
                                          </p:stCondLst>
                                        </p:cTn>
                                        <p:tgtEl>
                                          <p:spTgt spid="78851">
                                            <p:txEl>
                                              <p:pRg st="4" end="4"/>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Подзаголовок 2"/>
          <p:cNvSpPr>
            <a:spLocks noGrp="1"/>
          </p:cNvSpPr>
          <p:nvPr>
            <p:ph type="subTitle" idx="1"/>
          </p:nvPr>
        </p:nvSpPr>
        <p:spPr>
          <a:xfrm>
            <a:off x="3357563" y="500063"/>
            <a:ext cx="2000250" cy="881062"/>
          </a:xfrm>
        </p:spPr>
        <p:txBody>
          <a:bodyPr/>
          <a:lstStyle/>
          <a:p>
            <a:pPr marR="0" algn="ctr" eaLnBrk="1" hangingPunct="1"/>
            <a:r>
              <a:rPr lang="ru-RU" sz="3600" b="1" i="1" u="sng" smtClean="0"/>
              <a:t>Пижма</a:t>
            </a:r>
            <a:r>
              <a:rPr lang="ru-RU" b="1" i="1" u="sng" smtClean="0"/>
              <a:t>.</a:t>
            </a:r>
            <a:r>
              <a:rPr lang="ru-RU" b="1" smtClean="0"/>
              <a:t> </a:t>
            </a:r>
          </a:p>
          <a:p>
            <a:pPr marR="0" algn="ctr" eaLnBrk="1" hangingPunct="1"/>
            <a:endParaRPr lang="ru-RU" b="1" smtClean="0"/>
          </a:p>
        </p:txBody>
      </p:sp>
      <p:sp>
        <p:nvSpPr>
          <p:cNvPr id="79875" name="Rectangle 6"/>
          <p:cNvSpPr>
            <a:spLocks noChangeArrowheads="1"/>
          </p:cNvSpPr>
          <p:nvPr/>
        </p:nvSpPr>
        <p:spPr bwMode="auto">
          <a:xfrm>
            <a:off x="214313" y="1000125"/>
            <a:ext cx="3214687" cy="3370263"/>
          </a:xfrm>
          <a:prstGeom prst="rect">
            <a:avLst/>
          </a:prstGeom>
          <a:noFill/>
          <a:ln w="9525">
            <a:noFill/>
            <a:miter lim="800000"/>
            <a:headEnd/>
            <a:tailEnd/>
          </a:ln>
        </p:spPr>
        <p:txBody>
          <a:bodyPr anchor="ctr">
            <a:spAutoFit/>
          </a:bodyPr>
          <a:lstStyle/>
          <a:p>
            <a:pPr eaLnBrk="0" hangingPunct="0"/>
            <a:r>
              <a:rPr lang="ru-RU" sz="2000" b="1">
                <a:solidFill>
                  <a:srgbClr val="011705"/>
                </a:solidFill>
                <a:latin typeface="Times New Roman" pitchFamily="18" charset="0"/>
                <a:cs typeface="Times New Roman" pitchFamily="18" charset="0"/>
              </a:rPr>
              <a:t>В лекарственных целях применяют соцветия и траву. Цветы пижмы и эфирное масло из нее обладает глистогонным действием. Особенно эффективны при аскаридозе и острицах</a:t>
            </a:r>
            <a:r>
              <a:rPr lang="ru-RU" b="1">
                <a:latin typeface="Times New Roman" pitchFamily="18" charset="0"/>
                <a:cs typeface="Times New Roman" pitchFamily="18" charset="0"/>
              </a:rPr>
              <a:t>.</a:t>
            </a:r>
          </a:p>
          <a:p>
            <a:pPr eaLnBrk="0" hangingPunct="0"/>
            <a:endParaRPr lang="ru-RU" sz="1200">
              <a:cs typeface="Times New Roman" pitchFamily="18" charset="0"/>
            </a:endParaRPr>
          </a:p>
          <a:p>
            <a:pPr eaLnBrk="0" hangingPunct="0"/>
            <a:endParaRPr lang="ru-RU" sz="1200">
              <a:cs typeface="Times New Roman" pitchFamily="18" charset="0"/>
            </a:endParaRPr>
          </a:p>
          <a:p>
            <a:pPr eaLnBrk="0" hangingPunct="0"/>
            <a:endParaRPr lang="ru-RU" sz="1100"/>
          </a:p>
          <a:p>
            <a:pPr eaLnBrk="0" hangingPunct="0"/>
            <a:endParaRPr lang="ru-RU"/>
          </a:p>
        </p:txBody>
      </p:sp>
      <p:sp>
        <p:nvSpPr>
          <p:cNvPr id="79876" name="Rectangle 7"/>
          <p:cNvSpPr>
            <a:spLocks noChangeArrowheads="1"/>
          </p:cNvSpPr>
          <p:nvPr/>
        </p:nvSpPr>
        <p:spPr bwMode="auto">
          <a:xfrm>
            <a:off x="5929313" y="2357438"/>
            <a:ext cx="2928937" cy="3970337"/>
          </a:xfrm>
          <a:prstGeom prst="rect">
            <a:avLst/>
          </a:prstGeom>
          <a:noFill/>
          <a:ln w="9525">
            <a:noFill/>
            <a:miter lim="800000"/>
            <a:headEnd/>
            <a:tailEnd/>
          </a:ln>
        </p:spPr>
        <p:txBody>
          <a:bodyPr anchor="ctr">
            <a:spAutoFit/>
          </a:bodyPr>
          <a:lstStyle/>
          <a:p>
            <a:pPr algn="ctr" eaLnBrk="0" hangingPunct="0"/>
            <a:r>
              <a:rPr lang="ru-RU" b="1">
                <a:solidFill>
                  <a:srgbClr val="011705"/>
                </a:solidFill>
                <a:latin typeface="Times New Roman" pitchFamily="18" charset="0"/>
                <a:cs typeface="Times New Roman" pitchFamily="18" charset="0"/>
              </a:rPr>
              <a:t>Настой корзинок пижмы способствует рубцеванию язвы желудка и двенадцатиперстной кишки.</a:t>
            </a:r>
          </a:p>
          <a:p>
            <a:pPr algn="ctr" eaLnBrk="0" hangingPunct="0"/>
            <a:r>
              <a:rPr lang="ru-RU" b="1">
                <a:solidFill>
                  <a:srgbClr val="011705"/>
                </a:solidFill>
                <a:latin typeface="Times New Roman" pitchFamily="18" charset="0"/>
                <a:cs typeface="Times New Roman" pitchFamily="18" charset="0"/>
              </a:rPr>
              <a:t>Настой и отвар пьют при желтухе, головных болях, эпилепсии, ревматизме, малярии, а также как желчегонное средство, при поносах, и колитах и при пониженной кислотности желудочного сока </a:t>
            </a:r>
          </a:p>
        </p:txBody>
      </p:sp>
      <p:pic>
        <p:nvPicPr>
          <p:cNvPr id="79877" name="Picture 8" descr="http://im4-tub.yandex.net/i?id=7213057&amp;tov=4"/>
          <p:cNvPicPr>
            <a:picLocks noChangeAspect="1" noChangeArrowheads="1"/>
          </p:cNvPicPr>
          <p:nvPr/>
        </p:nvPicPr>
        <p:blipFill>
          <a:blip r:embed="rId2" r:link="rId3" cstate="email"/>
          <a:srcRect/>
          <a:stretch>
            <a:fillRect/>
          </a:stretch>
        </p:blipFill>
        <p:spPr bwMode="auto">
          <a:xfrm>
            <a:off x="714375" y="3786188"/>
            <a:ext cx="3259138" cy="2714625"/>
          </a:xfrm>
          <a:prstGeom prst="rect">
            <a:avLst/>
          </a:prstGeom>
          <a:noFill/>
          <a:ln w="9525">
            <a:noFill/>
            <a:miter lim="800000"/>
            <a:headEnd/>
            <a:tailEnd/>
          </a:ln>
        </p:spPr>
      </p:pic>
      <p:pic>
        <p:nvPicPr>
          <p:cNvPr id="79878" name="Picture 9" descr="i?id=10297500&amp;tov=0"/>
          <p:cNvPicPr>
            <a:picLocks noChangeAspect="1" noChangeArrowheads="1"/>
          </p:cNvPicPr>
          <p:nvPr/>
        </p:nvPicPr>
        <p:blipFill>
          <a:blip r:embed="rId4" cstate="email"/>
          <a:srcRect/>
          <a:stretch>
            <a:fillRect/>
          </a:stretch>
        </p:blipFill>
        <p:spPr bwMode="auto">
          <a:xfrm>
            <a:off x="6403975" y="285750"/>
            <a:ext cx="2487613" cy="1857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9874">
                                            <p:txEl>
                                              <p:pRg st="0" end="0"/>
                                            </p:txEl>
                                          </p:spTgt>
                                        </p:tgtEl>
                                        <p:attrNameLst>
                                          <p:attrName>style.visibility</p:attrName>
                                        </p:attrNameLst>
                                      </p:cBhvr>
                                      <p:to>
                                        <p:strVal val="visible"/>
                                      </p:to>
                                    </p:set>
                                    <p:anim calcmode="lin" valueType="num">
                                      <p:cBhvr>
                                        <p:cTn id="7" dur="1000" fill="hold"/>
                                        <p:tgtEl>
                                          <p:spTgt spid="7987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7987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7987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79875">
                                            <p:txEl>
                                              <p:pRg st="0" end="0"/>
                                            </p:txEl>
                                          </p:spTgt>
                                        </p:tgtEl>
                                        <p:attrNameLst>
                                          <p:attrName>style.visibility</p:attrName>
                                        </p:attrNameLst>
                                      </p:cBhvr>
                                      <p:to>
                                        <p:strVal val="visible"/>
                                      </p:to>
                                    </p:set>
                                    <p:animEffect transition="in" filter="strips(downLeft)">
                                      <p:cBhvr>
                                        <p:cTn id="14" dur="500"/>
                                        <p:tgtEl>
                                          <p:spTgt spid="7987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79876">
                                            <p:txEl>
                                              <p:pRg st="0" end="0"/>
                                            </p:txEl>
                                          </p:spTgt>
                                        </p:tgtEl>
                                        <p:attrNameLst>
                                          <p:attrName>style.visibility</p:attrName>
                                        </p:attrNameLst>
                                      </p:cBhvr>
                                      <p:to>
                                        <p:strVal val="visible"/>
                                      </p:to>
                                    </p:set>
                                    <p:animEffect transition="in" filter="strips(downLeft)">
                                      <p:cBhvr>
                                        <p:cTn id="19" dur="500"/>
                                        <p:tgtEl>
                                          <p:spTgt spid="79876">
                                            <p:txEl>
                                              <p:pRg st="0" end="0"/>
                                            </p:txEl>
                                          </p:spTgt>
                                        </p:tgtEl>
                                      </p:cBhvr>
                                    </p:animEffect>
                                  </p:childTnLst>
                                </p:cTn>
                              </p:par>
                              <p:par>
                                <p:cTn id="20" presetID="18" presetClass="entr" presetSubtype="12" fill="hold" nodeType="withEffect">
                                  <p:stCondLst>
                                    <p:cond delay="0"/>
                                  </p:stCondLst>
                                  <p:childTnLst>
                                    <p:set>
                                      <p:cBhvr>
                                        <p:cTn id="21" dur="1" fill="hold">
                                          <p:stCondLst>
                                            <p:cond delay="0"/>
                                          </p:stCondLst>
                                        </p:cTn>
                                        <p:tgtEl>
                                          <p:spTgt spid="79876">
                                            <p:txEl>
                                              <p:pRg st="1" end="1"/>
                                            </p:txEl>
                                          </p:spTgt>
                                        </p:tgtEl>
                                        <p:attrNameLst>
                                          <p:attrName>style.visibility</p:attrName>
                                        </p:attrNameLst>
                                      </p:cBhvr>
                                      <p:to>
                                        <p:strVal val="visible"/>
                                      </p:to>
                                    </p:set>
                                    <p:animEffect transition="in" filter="strips(downLeft)">
                                      <p:cBhvr>
                                        <p:cTn id="22" dur="500"/>
                                        <p:tgtEl>
                                          <p:spTgt spid="7987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9878"/>
                                        </p:tgtEl>
                                        <p:attrNameLst>
                                          <p:attrName>style.visibility</p:attrName>
                                        </p:attrNameLst>
                                      </p:cBhvr>
                                      <p:to>
                                        <p:strVal val="visible"/>
                                      </p:to>
                                    </p:set>
                                    <p:animEffect transition="in" filter="randombar(horizontal)">
                                      <p:cBhvr>
                                        <p:cTn id="27" dur="500"/>
                                        <p:tgtEl>
                                          <p:spTgt spid="79878"/>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79877"/>
                                        </p:tgtEl>
                                        <p:attrNameLst>
                                          <p:attrName>style.visibility</p:attrName>
                                        </p:attrNameLst>
                                      </p:cBhvr>
                                      <p:to>
                                        <p:strVal val="visible"/>
                                      </p:to>
                                    </p:set>
                                    <p:animEffect transition="in" filter="wedge">
                                      <p:cBhvr>
                                        <p:cTn id="32" dur="2000"/>
                                        <p:tgtEl>
                                          <p:spTgt spid="79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285728"/>
            <a:ext cx="7851775" cy="2428892"/>
          </a:xfrm>
        </p:spPr>
        <p:txBody>
          <a:bodyPr/>
          <a:lstStyle/>
          <a:p>
            <a:pPr algn="ctr" eaLnBrk="1" hangingPunct="1">
              <a:defRPr/>
            </a:pPr>
            <a:r>
              <a:rPr lang="ru-RU" sz="2400" dirty="0" smtClean="0">
                <a:solidFill>
                  <a:srgbClr val="7030A0"/>
                </a:solidFill>
                <a:effectLst>
                  <a:outerShdw blurRad="38100" dist="38100" dir="2700000" algn="tl">
                    <a:srgbClr val="000000"/>
                  </a:outerShdw>
                </a:effectLst>
                <a:latin typeface="Segoe Script" pitchFamily="34" charset="0"/>
              </a:rPr>
              <a:t>5. Стебли этого растения выстой 20-30 см, листья светло-зеленые, очень сочные, на верхушке зубчатые. Соцветия щитковидное из мелких желтых цветков. Другое название растения – золотой корень. Назовите это растение</a:t>
            </a:r>
          </a:p>
        </p:txBody>
      </p:sp>
      <p:sp>
        <p:nvSpPr>
          <p:cNvPr id="80899" name="Подзаголовок 2"/>
          <p:cNvSpPr>
            <a:spLocks noGrp="1"/>
          </p:cNvSpPr>
          <p:nvPr>
            <p:ph type="subTitle" idx="1"/>
          </p:nvPr>
        </p:nvSpPr>
        <p:spPr>
          <a:xfrm>
            <a:off x="533400" y="3228975"/>
            <a:ext cx="7854950" cy="3271838"/>
          </a:xfrm>
        </p:spPr>
        <p:txBody>
          <a:bodyPr/>
          <a:lstStyle/>
          <a:p>
            <a:pPr marR="0" algn="ctr">
              <a:defRPr/>
            </a:pPr>
            <a:endParaRPr lang="ru-RU" dirty="0" smtClean="0"/>
          </a:p>
          <a:p>
            <a:pPr marR="0" algn="ctr">
              <a:defRPr/>
            </a:pPr>
            <a:r>
              <a:rPr lang="ru-RU" sz="3600" b="1" dirty="0" smtClean="0">
                <a:solidFill>
                  <a:schemeClr val="accent1">
                    <a:lumMod val="60000"/>
                    <a:lumOff val="40000"/>
                  </a:schemeClr>
                </a:solidFill>
              </a:rPr>
              <a:t>А. </a:t>
            </a:r>
            <a:r>
              <a:rPr lang="ru-RU" sz="3600" b="1" dirty="0" smtClean="0"/>
              <a:t>Горицвет                   </a:t>
            </a:r>
          </a:p>
          <a:p>
            <a:pPr marR="0" algn="ctr">
              <a:defRPr/>
            </a:pPr>
            <a:r>
              <a:rPr lang="ru-RU" sz="3600" b="1" dirty="0" smtClean="0"/>
              <a:t>   </a:t>
            </a:r>
            <a:r>
              <a:rPr lang="ru-RU" sz="3600" b="1" dirty="0" smtClean="0">
                <a:solidFill>
                  <a:schemeClr val="accent1">
                    <a:lumMod val="60000"/>
                    <a:lumOff val="40000"/>
                  </a:schemeClr>
                </a:solidFill>
              </a:rPr>
              <a:t>В. </a:t>
            </a:r>
            <a:r>
              <a:rPr lang="ru-RU" sz="3600" b="1" dirty="0" err="1" smtClean="0"/>
              <a:t>Родиола</a:t>
            </a:r>
            <a:r>
              <a:rPr lang="ru-RU" sz="3600" b="1" dirty="0" smtClean="0"/>
              <a:t>  </a:t>
            </a:r>
            <a:r>
              <a:rPr lang="ru-RU" sz="3600" b="1" dirty="0" err="1" smtClean="0"/>
              <a:t>розовая</a:t>
            </a:r>
            <a:endParaRPr lang="ru-RU" sz="3600" b="1" dirty="0" smtClean="0"/>
          </a:p>
          <a:p>
            <a:pPr marR="0" algn="ctr">
              <a:defRPr/>
            </a:pPr>
            <a:r>
              <a:rPr lang="ru-RU" sz="3600" b="1" dirty="0" smtClean="0">
                <a:solidFill>
                  <a:schemeClr val="accent1">
                    <a:lumMod val="60000"/>
                    <a:lumOff val="40000"/>
                  </a:schemeClr>
                </a:solidFill>
              </a:rPr>
              <a:t>С. </a:t>
            </a:r>
            <a:r>
              <a:rPr lang="ru-RU" sz="3600" b="1" dirty="0" smtClean="0"/>
              <a:t>Мать-и-мачеха         </a:t>
            </a:r>
          </a:p>
          <a:p>
            <a:pPr marR="0" algn="ctr">
              <a:defRPr/>
            </a:pPr>
            <a:r>
              <a:rPr lang="ru-RU" sz="3600" b="1" dirty="0" smtClean="0"/>
              <a:t>  </a:t>
            </a:r>
            <a:r>
              <a:rPr lang="ru-RU" sz="3600" b="1" dirty="0" smtClean="0">
                <a:solidFill>
                  <a:schemeClr val="accent1">
                    <a:lumMod val="60000"/>
                    <a:lumOff val="40000"/>
                  </a:schemeClr>
                </a:solidFill>
              </a:rPr>
              <a:t> Д. </a:t>
            </a:r>
            <a:r>
              <a:rPr lang="ru-RU" sz="3600" b="1" dirty="0" smtClean="0"/>
              <a:t>Алтей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80899">
                                            <p:txEl>
                                              <p:pRg st="1" end="1"/>
                                            </p:txEl>
                                          </p:spTgt>
                                        </p:tgtEl>
                                        <p:attrNameLst>
                                          <p:attrName>style.visibility</p:attrName>
                                        </p:attrNameLst>
                                      </p:cBhvr>
                                      <p:to>
                                        <p:strVal val="visible"/>
                                      </p:to>
                                    </p:set>
                                    <p:anim calcmode="discrete" valueType="clr">
                                      <p:cBhvr override="childStyle">
                                        <p:cTn id="12" dur="80"/>
                                        <p:tgtEl>
                                          <p:spTgt spid="8089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0899">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80899">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80899">
                                            <p:txEl>
                                              <p:pRg st="2" end="2"/>
                                            </p:txEl>
                                          </p:spTgt>
                                        </p:tgtEl>
                                        <p:attrNameLst>
                                          <p:attrName>style.visibility</p:attrName>
                                        </p:attrNameLst>
                                      </p:cBhvr>
                                      <p:to>
                                        <p:strVal val="visible"/>
                                      </p:to>
                                    </p:set>
                                    <p:anim calcmode="discrete" valueType="clr">
                                      <p:cBhvr override="childStyle">
                                        <p:cTn id="19" dur="80"/>
                                        <p:tgtEl>
                                          <p:spTgt spid="8089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80899">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80899">
                                            <p:txEl>
                                              <p:pRg st="2" end="2"/>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80899">
                                            <p:txEl>
                                              <p:pRg st="3" end="3"/>
                                            </p:txEl>
                                          </p:spTgt>
                                        </p:tgtEl>
                                        <p:attrNameLst>
                                          <p:attrName>style.visibility</p:attrName>
                                        </p:attrNameLst>
                                      </p:cBhvr>
                                      <p:to>
                                        <p:strVal val="visible"/>
                                      </p:to>
                                    </p:set>
                                    <p:anim calcmode="discrete" valueType="clr">
                                      <p:cBhvr override="childStyle">
                                        <p:cTn id="26" dur="80"/>
                                        <p:tgtEl>
                                          <p:spTgt spid="8089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80899">
                                            <p:txEl>
                                              <p:pRg st="3" end="3"/>
                                            </p:txEl>
                                          </p:spTgt>
                                        </p:tgtEl>
                                        <p:attrNameLst>
                                          <p:attrName>fillcolor</p:attrName>
                                        </p:attrNameLst>
                                      </p:cBhvr>
                                      <p:tavLst>
                                        <p:tav tm="0">
                                          <p:val>
                                            <p:clrVal>
                                              <a:schemeClr val="accent2"/>
                                            </p:clrVal>
                                          </p:val>
                                        </p:tav>
                                        <p:tav tm="50000">
                                          <p:val>
                                            <p:clrVal>
                                              <a:schemeClr val="hlink"/>
                                            </p:clrVal>
                                          </p:val>
                                        </p:tav>
                                      </p:tavLst>
                                    </p:anim>
                                    <p:set>
                                      <p:cBhvr>
                                        <p:cTn id="28" dur="80"/>
                                        <p:tgtEl>
                                          <p:spTgt spid="80899">
                                            <p:txEl>
                                              <p:pRg st="3" end="3"/>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80899">
                                            <p:txEl>
                                              <p:pRg st="4" end="4"/>
                                            </p:txEl>
                                          </p:spTgt>
                                        </p:tgtEl>
                                        <p:attrNameLst>
                                          <p:attrName>style.visibility</p:attrName>
                                        </p:attrNameLst>
                                      </p:cBhvr>
                                      <p:to>
                                        <p:strVal val="visible"/>
                                      </p:to>
                                    </p:set>
                                    <p:anim calcmode="discrete" valueType="clr">
                                      <p:cBhvr override="childStyle">
                                        <p:cTn id="33" dur="80"/>
                                        <p:tgtEl>
                                          <p:spTgt spid="8089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80899">
                                            <p:txEl>
                                              <p:pRg st="4" end="4"/>
                                            </p:txEl>
                                          </p:spTgt>
                                        </p:tgtEl>
                                        <p:attrNameLst>
                                          <p:attrName>fillcolor</p:attrName>
                                        </p:attrNameLst>
                                      </p:cBhvr>
                                      <p:tavLst>
                                        <p:tav tm="0">
                                          <p:val>
                                            <p:clrVal>
                                              <a:schemeClr val="accent2"/>
                                            </p:clrVal>
                                          </p:val>
                                        </p:tav>
                                        <p:tav tm="50000">
                                          <p:val>
                                            <p:clrVal>
                                              <a:schemeClr val="hlink"/>
                                            </p:clrVal>
                                          </p:val>
                                        </p:tav>
                                      </p:tavLst>
                                    </p:anim>
                                    <p:set>
                                      <p:cBhvr>
                                        <p:cTn id="35" dur="80"/>
                                        <p:tgtEl>
                                          <p:spTgt spid="80899">
                                            <p:txEl>
                                              <p:pRg st="4" end="4"/>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4" presetClass="emph" presetSubtype="0" fill="hold" nodeType="clickEffect">
                                  <p:stCondLst>
                                    <p:cond delay="0"/>
                                  </p:stCondLst>
                                  <p:iterate type="lt">
                                    <p:tmPct val="0"/>
                                  </p:iterate>
                                  <p:childTnLst>
                                    <p:animClr clrSpc="rgb" dir="cw">
                                      <p:cBhvr override="childStyle">
                                        <p:cTn id="39" dur="1900" fill="hold">
                                          <p:stCondLst>
                                            <p:cond delay="100"/>
                                          </p:stCondLst>
                                        </p:cTn>
                                        <p:tgtEl>
                                          <p:spTgt spid="80899">
                                            <p:txEl>
                                              <p:pRg st="2" end="2"/>
                                            </p:txEl>
                                          </p:spTgt>
                                        </p:tgtEl>
                                        <p:attrNameLst>
                                          <p:attrName>style.color</p:attrName>
                                        </p:attrNameLst>
                                      </p:cBhvr>
                                      <p:to>
                                        <a:schemeClr val="accent2"/>
                                      </p:to>
                                    </p:animClr>
                                    <p:animClr clrSpc="rgb" dir="cw">
                                      <p:cBhvr>
                                        <p:cTn id="40" dur="1900" fill="hold">
                                          <p:stCondLst>
                                            <p:cond delay="100"/>
                                          </p:stCondLst>
                                        </p:cTn>
                                        <p:tgtEl>
                                          <p:spTgt spid="80899">
                                            <p:txEl>
                                              <p:pRg st="2" end="2"/>
                                            </p:txEl>
                                          </p:spTgt>
                                        </p:tgtEl>
                                        <p:attrNameLst>
                                          <p:attrName>fillColor</p:attrName>
                                        </p:attrNameLst>
                                      </p:cBhvr>
                                      <p:to>
                                        <a:schemeClr val="accent2"/>
                                      </p:to>
                                    </p:animClr>
                                    <p:set>
                                      <p:cBhvr>
                                        <p:cTn id="41" dur="1900" fill="hold">
                                          <p:stCondLst>
                                            <p:cond delay="100"/>
                                          </p:stCondLst>
                                        </p:cTn>
                                        <p:tgtEl>
                                          <p:spTgt spid="80899">
                                            <p:txEl>
                                              <p:pRg st="2" end="2"/>
                                            </p:txEl>
                                          </p:spTgt>
                                        </p:tgtEl>
                                        <p:attrNameLst>
                                          <p:attrName>fill.type</p:attrName>
                                        </p:attrNameLst>
                                      </p:cBhvr>
                                      <p:to>
                                        <p:strVal val="solid"/>
                                      </p:to>
                                    </p:set>
                                    <p:set>
                                      <p:cBhvr>
                                        <p:cTn id="42" dur="1900" fill="hold">
                                          <p:stCondLst>
                                            <p:cond delay="100"/>
                                          </p:stCondLst>
                                        </p:cTn>
                                        <p:tgtEl>
                                          <p:spTgt spid="80899">
                                            <p:txEl>
                                              <p:pRg st="2" end="2"/>
                                            </p:txEl>
                                          </p:spTgt>
                                        </p:tgtEl>
                                        <p:attrNameLst>
                                          <p:attrName>fill.on</p:attrName>
                                        </p:attrNameLst>
                                      </p:cBhvr>
                                      <p:to>
                                        <p:strVal val="true"/>
                                      </p:to>
                                    </p:set>
                                    <p:animScale>
                                      <p:cBhvr>
                                        <p:cTn id="43" dur="200" fill="hold">
                                          <p:stCondLst>
                                            <p:cond delay="0"/>
                                          </p:stCondLst>
                                        </p:cTn>
                                        <p:tgtEl>
                                          <p:spTgt spid="80899">
                                            <p:txEl>
                                              <p:pRg st="2" end="2"/>
                                            </p:txEl>
                                          </p:spTgt>
                                        </p:tgtEl>
                                      </p:cBhvr>
                                      <p:from x="100000" y="100000"/>
                                      <p:to x="100000" y="5000"/>
                                    </p:animScale>
                                    <p:animScale>
                                      <p:cBhvr>
                                        <p:cTn id="44" dur="200" fill="hold">
                                          <p:stCondLst>
                                            <p:cond delay="200"/>
                                          </p:stCondLst>
                                        </p:cTn>
                                        <p:tgtEl>
                                          <p:spTgt spid="80899">
                                            <p:txEl>
                                              <p:pRg st="2" end="2"/>
                                            </p:txEl>
                                          </p:spTgt>
                                        </p:tgtEl>
                                      </p:cBhvr>
                                      <p:from x="100000" y="5000"/>
                                      <p:to x="120000" y="150000"/>
                                    </p:animScale>
                                    <p:animScale>
                                      <p:cBhvr>
                                        <p:cTn id="45" dur="600" fill="hold">
                                          <p:stCondLst>
                                            <p:cond delay="1400"/>
                                          </p:stCondLst>
                                        </p:cTn>
                                        <p:tgtEl>
                                          <p:spTgt spid="80899">
                                            <p:txEl>
                                              <p:pRg st="2" end="2"/>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Подзаголовок 2"/>
          <p:cNvSpPr>
            <a:spLocks noGrp="1"/>
          </p:cNvSpPr>
          <p:nvPr>
            <p:ph type="subTitle" idx="1"/>
          </p:nvPr>
        </p:nvSpPr>
        <p:spPr>
          <a:xfrm>
            <a:off x="714375" y="285750"/>
            <a:ext cx="4643438" cy="785813"/>
          </a:xfrm>
        </p:spPr>
        <p:txBody>
          <a:bodyPr/>
          <a:lstStyle/>
          <a:p>
            <a:pPr marR="0" eaLnBrk="1" hangingPunct="1"/>
            <a:r>
              <a:rPr lang="ru-RU" sz="3600" b="1" smtClean="0"/>
              <a:t>Родиола розовая. </a:t>
            </a:r>
          </a:p>
          <a:p>
            <a:pPr marR="0" eaLnBrk="1" hangingPunct="1"/>
            <a:endParaRPr lang="ru-RU" sz="3600" b="1" smtClean="0"/>
          </a:p>
        </p:txBody>
      </p:sp>
      <p:sp>
        <p:nvSpPr>
          <p:cNvPr id="81923" name="Rectangle 5"/>
          <p:cNvSpPr>
            <a:spLocks noChangeArrowheads="1"/>
          </p:cNvSpPr>
          <p:nvPr/>
        </p:nvSpPr>
        <p:spPr bwMode="auto">
          <a:xfrm>
            <a:off x="3143250" y="1125538"/>
            <a:ext cx="3071813" cy="4400550"/>
          </a:xfrm>
          <a:prstGeom prst="rect">
            <a:avLst/>
          </a:prstGeom>
          <a:noFill/>
          <a:ln w="9525">
            <a:noFill/>
            <a:miter lim="800000"/>
            <a:headEnd/>
            <a:tailEnd/>
          </a:ln>
        </p:spPr>
        <p:txBody>
          <a:bodyPr anchor="ctr">
            <a:spAutoFit/>
          </a:bodyPr>
          <a:lstStyle/>
          <a:p>
            <a:pPr algn="ctr" eaLnBrk="0" hangingPunct="0"/>
            <a:r>
              <a:rPr lang="ru-RU" sz="2800" b="1">
                <a:solidFill>
                  <a:srgbClr val="011705"/>
                </a:solidFill>
                <a:latin typeface="Times New Roman" pitchFamily="18" charset="0"/>
                <a:cs typeface="Times New Roman" pitchFamily="18" charset="0"/>
              </a:rPr>
              <a:t>Препараты из родиолы розовой применяют при заболеваниях нервной системы, нервном и физическом истощении, гипотонии.</a:t>
            </a:r>
          </a:p>
        </p:txBody>
      </p:sp>
      <p:pic>
        <p:nvPicPr>
          <p:cNvPr id="81924" name="Picture 6" descr="MUS_02"/>
          <p:cNvPicPr>
            <a:picLocks noChangeAspect="1" noChangeArrowheads="1"/>
          </p:cNvPicPr>
          <p:nvPr/>
        </p:nvPicPr>
        <p:blipFill>
          <a:blip r:embed="rId2" cstate="email"/>
          <a:srcRect/>
          <a:stretch>
            <a:fillRect/>
          </a:stretch>
        </p:blipFill>
        <p:spPr bwMode="auto">
          <a:xfrm>
            <a:off x="357188" y="1285875"/>
            <a:ext cx="2155825" cy="3000375"/>
          </a:xfrm>
          <a:prstGeom prst="rect">
            <a:avLst/>
          </a:prstGeom>
          <a:noFill/>
          <a:ln w="9525">
            <a:noFill/>
            <a:miter lim="800000"/>
            <a:headEnd/>
            <a:tailEnd/>
          </a:ln>
        </p:spPr>
      </p:pic>
      <p:pic>
        <p:nvPicPr>
          <p:cNvPr id="81925" name="Picture 7" descr="MUS_02"/>
          <p:cNvPicPr>
            <a:picLocks noChangeAspect="1" noChangeArrowheads="1"/>
          </p:cNvPicPr>
          <p:nvPr/>
        </p:nvPicPr>
        <p:blipFill>
          <a:blip r:embed="rId3" cstate="email"/>
          <a:srcRect/>
          <a:stretch>
            <a:fillRect/>
          </a:stretch>
        </p:blipFill>
        <p:spPr bwMode="auto">
          <a:xfrm>
            <a:off x="6286500" y="2860675"/>
            <a:ext cx="2595563" cy="37004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1922">
                                            <p:txEl>
                                              <p:pRg st="0" end="0"/>
                                            </p:txEl>
                                          </p:spTgt>
                                        </p:tgtEl>
                                        <p:attrNameLst>
                                          <p:attrName>style.visibility</p:attrName>
                                        </p:attrNameLst>
                                      </p:cBhvr>
                                      <p:to>
                                        <p:strVal val="visible"/>
                                      </p:to>
                                    </p:set>
                                    <p:anim calcmode="lin" valueType="num">
                                      <p:cBhvr>
                                        <p:cTn id="7" dur="1000" fill="hold"/>
                                        <p:tgtEl>
                                          <p:spTgt spid="8192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8192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8192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81924"/>
                                        </p:tgtEl>
                                        <p:attrNameLst>
                                          <p:attrName>style.visibility</p:attrName>
                                        </p:attrNameLst>
                                      </p:cBhvr>
                                      <p:to>
                                        <p:strVal val="visible"/>
                                      </p:to>
                                    </p:set>
                                    <p:animEffect transition="in" filter="wedge">
                                      <p:cBhvr>
                                        <p:cTn id="14" dur="2000"/>
                                        <p:tgtEl>
                                          <p:spTgt spid="81924"/>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81923">
                                            <p:txEl>
                                              <p:pRg st="0" end="0"/>
                                            </p:txEl>
                                          </p:spTgt>
                                        </p:tgtEl>
                                        <p:attrNameLst>
                                          <p:attrName>style.visibility</p:attrName>
                                        </p:attrNameLst>
                                      </p:cBhvr>
                                      <p:to>
                                        <p:strVal val="visible"/>
                                      </p:to>
                                    </p:set>
                                    <p:animEffect transition="in" filter="strips(downLeft)">
                                      <p:cBhvr>
                                        <p:cTn id="19" dur="500"/>
                                        <p:tgtEl>
                                          <p:spTgt spid="8192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81925"/>
                                        </p:tgtEl>
                                        <p:attrNameLst>
                                          <p:attrName>style.visibility</p:attrName>
                                        </p:attrNameLst>
                                      </p:cBhvr>
                                      <p:to>
                                        <p:strVal val="visible"/>
                                      </p:to>
                                    </p:set>
                                    <p:animEffect transition="in" filter="randombar(horizontal)">
                                      <p:cBhvr>
                                        <p:cTn id="24" dur="500"/>
                                        <p:tgtEl>
                                          <p:spTgt spid="81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285728"/>
            <a:ext cx="8286808" cy="2571768"/>
          </a:xfrm>
        </p:spPr>
        <p:txBody>
          <a:bodyPr/>
          <a:lstStyle/>
          <a:p>
            <a:pPr algn="ctr" eaLnBrk="1" hangingPunct="1">
              <a:defRPr/>
            </a:pPr>
            <a:r>
              <a:rPr lang="ru-RU" sz="2400" dirty="0" smtClean="0">
                <a:solidFill>
                  <a:srgbClr val="7030A0"/>
                </a:solidFill>
                <a:effectLst>
                  <a:outerShdw blurRad="38100" dist="38100" dir="2700000" algn="tl">
                    <a:srgbClr val="000000"/>
                  </a:outerShdw>
                </a:effectLst>
                <a:latin typeface="Segoe Script" pitchFamily="34" charset="0"/>
              </a:rPr>
              <a:t>6. Растение образует целые заросли на таежных и тундровых болотах, в заболоченных лесах. Его ветви покрыты узкими до 0, 5 см и 3 см длины листьями, неопадающими зимой. В начале лета покрывается белоснежными соцветиями, с сильным запахом</a:t>
            </a:r>
          </a:p>
        </p:txBody>
      </p:sp>
      <p:sp>
        <p:nvSpPr>
          <p:cNvPr id="82947" name="Подзаголовок 2"/>
          <p:cNvSpPr>
            <a:spLocks noGrp="1"/>
          </p:cNvSpPr>
          <p:nvPr>
            <p:ph type="subTitle" idx="1"/>
          </p:nvPr>
        </p:nvSpPr>
        <p:spPr>
          <a:xfrm>
            <a:off x="533400" y="3228975"/>
            <a:ext cx="7854950" cy="3414713"/>
          </a:xfrm>
        </p:spPr>
        <p:txBody>
          <a:bodyPr/>
          <a:lstStyle/>
          <a:p>
            <a:pPr marR="0" algn="ctr">
              <a:defRPr/>
            </a:pPr>
            <a:endParaRPr lang="ru-RU" dirty="0" smtClean="0"/>
          </a:p>
          <a:p>
            <a:pPr marR="0" algn="ctr">
              <a:defRPr/>
            </a:pPr>
            <a:r>
              <a:rPr lang="ru-RU" sz="3600" b="1" dirty="0" smtClean="0">
                <a:solidFill>
                  <a:schemeClr val="accent1">
                    <a:lumMod val="60000"/>
                    <a:lumOff val="40000"/>
                  </a:schemeClr>
                </a:solidFill>
              </a:rPr>
              <a:t>А. </a:t>
            </a:r>
            <a:r>
              <a:rPr lang="ru-RU" sz="3600" b="1" dirty="0" smtClean="0"/>
              <a:t>Карликовая береза     </a:t>
            </a:r>
          </a:p>
          <a:p>
            <a:pPr marR="0" algn="ctr">
              <a:defRPr/>
            </a:pPr>
            <a:r>
              <a:rPr lang="ru-RU" sz="3600" b="1" dirty="0" smtClean="0">
                <a:solidFill>
                  <a:schemeClr val="accent1">
                    <a:lumMod val="60000"/>
                    <a:lumOff val="40000"/>
                  </a:schemeClr>
                </a:solidFill>
              </a:rPr>
              <a:t>  В. </a:t>
            </a:r>
            <a:r>
              <a:rPr lang="ru-RU" sz="3600" b="1" dirty="0" smtClean="0"/>
              <a:t>Багульник</a:t>
            </a:r>
          </a:p>
          <a:p>
            <a:pPr marR="0" algn="ctr">
              <a:defRPr/>
            </a:pPr>
            <a:r>
              <a:rPr lang="ru-RU" sz="3600" b="1" dirty="0" smtClean="0">
                <a:solidFill>
                  <a:schemeClr val="accent1">
                    <a:lumMod val="60000"/>
                    <a:lumOff val="40000"/>
                  </a:schemeClr>
                </a:solidFill>
              </a:rPr>
              <a:t>С. </a:t>
            </a:r>
            <a:r>
              <a:rPr lang="ru-RU" sz="3600" b="1" dirty="0" smtClean="0"/>
              <a:t>Голубика                   </a:t>
            </a:r>
          </a:p>
          <a:p>
            <a:pPr marR="0" algn="ctr">
              <a:defRPr/>
            </a:pPr>
            <a:r>
              <a:rPr lang="ru-RU" sz="3600" b="1" dirty="0" smtClean="0"/>
              <a:t>   </a:t>
            </a:r>
            <a:r>
              <a:rPr lang="ru-RU" sz="3600" b="1" dirty="0" smtClean="0">
                <a:solidFill>
                  <a:schemeClr val="accent1">
                    <a:lumMod val="60000"/>
                    <a:lumOff val="40000"/>
                  </a:schemeClr>
                </a:solidFill>
              </a:rPr>
              <a:t> Д. </a:t>
            </a:r>
            <a:r>
              <a:rPr lang="ru-RU" sz="3600" b="1" dirty="0" smtClean="0"/>
              <a:t>Душица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82947">
                                            <p:txEl>
                                              <p:pRg st="1" end="1"/>
                                            </p:txEl>
                                          </p:spTgt>
                                        </p:tgtEl>
                                        <p:attrNameLst>
                                          <p:attrName>style.visibility</p:attrName>
                                        </p:attrNameLst>
                                      </p:cBhvr>
                                      <p:to>
                                        <p:strVal val="visible"/>
                                      </p:to>
                                    </p:set>
                                    <p:anim calcmode="discrete" valueType="clr">
                                      <p:cBhvr override="childStyle">
                                        <p:cTn id="7" dur="80"/>
                                        <p:tgtEl>
                                          <p:spTgt spid="8294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2947">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82947">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82947">
                                            <p:txEl>
                                              <p:pRg st="2" end="2"/>
                                            </p:txEl>
                                          </p:spTgt>
                                        </p:tgtEl>
                                        <p:attrNameLst>
                                          <p:attrName>style.visibility</p:attrName>
                                        </p:attrNameLst>
                                      </p:cBhvr>
                                      <p:to>
                                        <p:strVal val="visible"/>
                                      </p:to>
                                    </p:set>
                                    <p:anim calcmode="discrete" valueType="clr">
                                      <p:cBhvr override="childStyle">
                                        <p:cTn id="14" dur="80"/>
                                        <p:tgtEl>
                                          <p:spTgt spid="8294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947">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82947">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82947">
                                            <p:txEl>
                                              <p:pRg st="3" end="3"/>
                                            </p:txEl>
                                          </p:spTgt>
                                        </p:tgtEl>
                                        <p:attrNameLst>
                                          <p:attrName>style.visibility</p:attrName>
                                        </p:attrNameLst>
                                      </p:cBhvr>
                                      <p:to>
                                        <p:strVal val="visible"/>
                                      </p:to>
                                    </p:set>
                                    <p:anim calcmode="discrete" valueType="clr">
                                      <p:cBhvr override="childStyle">
                                        <p:cTn id="21" dur="80"/>
                                        <p:tgtEl>
                                          <p:spTgt spid="8294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82947">
                                            <p:txEl>
                                              <p:pRg st="3" end="3"/>
                                            </p:txEl>
                                          </p:spTgt>
                                        </p:tgtEl>
                                        <p:attrNameLst>
                                          <p:attrName>fillcolor</p:attrName>
                                        </p:attrNameLst>
                                      </p:cBhvr>
                                      <p:tavLst>
                                        <p:tav tm="0">
                                          <p:val>
                                            <p:clrVal>
                                              <a:schemeClr val="accent2"/>
                                            </p:clrVal>
                                          </p:val>
                                        </p:tav>
                                        <p:tav tm="50000">
                                          <p:val>
                                            <p:clrVal>
                                              <a:schemeClr val="hlink"/>
                                            </p:clrVal>
                                          </p:val>
                                        </p:tav>
                                      </p:tavLst>
                                    </p:anim>
                                    <p:set>
                                      <p:cBhvr>
                                        <p:cTn id="23" dur="80"/>
                                        <p:tgtEl>
                                          <p:spTgt spid="82947">
                                            <p:txEl>
                                              <p:pRg st="3" end="3"/>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82947">
                                            <p:txEl>
                                              <p:pRg st="4" end="4"/>
                                            </p:txEl>
                                          </p:spTgt>
                                        </p:tgtEl>
                                        <p:attrNameLst>
                                          <p:attrName>style.visibility</p:attrName>
                                        </p:attrNameLst>
                                      </p:cBhvr>
                                      <p:to>
                                        <p:strVal val="visible"/>
                                      </p:to>
                                    </p:set>
                                    <p:anim calcmode="discrete" valueType="clr">
                                      <p:cBhvr override="childStyle">
                                        <p:cTn id="28" dur="80"/>
                                        <p:tgtEl>
                                          <p:spTgt spid="8294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82947">
                                            <p:txEl>
                                              <p:pRg st="4" end="4"/>
                                            </p:txEl>
                                          </p:spTgt>
                                        </p:tgtEl>
                                        <p:attrNameLst>
                                          <p:attrName>fillcolor</p:attrName>
                                        </p:attrNameLst>
                                      </p:cBhvr>
                                      <p:tavLst>
                                        <p:tav tm="0">
                                          <p:val>
                                            <p:clrVal>
                                              <a:schemeClr val="accent2"/>
                                            </p:clrVal>
                                          </p:val>
                                        </p:tav>
                                        <p:tav tm="50000">
                                          <p:val>
                                            <p:clrVal>
                                              <a:schemeClr val="hlink"/>
                                            </p:clrVal>
                                          </p:val>
                                        </p:tav>
                                      </p:tavLst>
                                    </p:anim>
                                    <p:set>
                                      <p:cBhvr>
                                        <p:cTn id="30" dur="80"/>
                                        <p:tgtEl>
                                          <p:spTgt spid="82947">
                                            <p:txEl>
                                              <p:pRg st="4" end="4"/>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14" presetClass="emph" presetSubtype="0" fill="hold" nodeType="clickEffect">
                                  <p:stCondLst>
                                    <p:cond delay="0"/>
                                  </p:stCondLst>
                                  <p:iterate type="lt">
                                    <p:tmPct val="0"/>
                                  </p:iterate>
                                  <p:childTnLst>
                                    <p:animClr clrSpc="rgb" dir="cw">
                                      <p:cBhvr override="childStyle">
                                        <p:cTn id="34" dur="1900" fill="hold">
                                          <p:stCondLst>
                                            <p:cond delay="100"/>
                                          </p:stCondLst>
                                        </p:cTn>
                                        <p:tgtEl>
                                          <p:spTgt spid="82947">
                                            <p:txEl>
                                              <p:pRg st="2" end="2"/>
                                            </p:txEl>
                                          </p:spTgt>
                                        </p:tgtEl>
                                        <p:attrNameLst>
                                          <p:attrName>style.color</p:attrName>
                                        </p:attrNameLst>
                                      </p:cBhvr>
                                      <p:to>
                                        <a:schemeClr val="accent2"/>
                                      </p:to>
                                    </p:animClr>
                                    <p:animClr clrSpc="rgb" dir="cw">
                                      <p:cBhvr>
                                        <p:cTn id="35" dur="1900" fill="hold">
                                          <p:stCondLst>
                                            <p:cond delay="100"/>
                                          </p:stCondLst>
                                        </p:cTn>
                                        <p:tgtEl>
                                          <p:spTgt spid="82947">
                                            <p:txEl>
                                              <p:pRg st="2" end="2"/>
                                            </p:txEl>
                                          </p:spTgt>
                                        </p:tgtEl>
                                        <p:attrNameLst>
                                          <p:attrName>fillColor</p:attrName>
                                        </p:attrNameLst>
                                      </p:cBhvr>
                                      <p:to>
                                        <a:schemeClr val="accent2"/>
                                      </p:to>
                                    </p:animClr>
                                    <p:set>
                                      <p:cBhvr>
                                        <p:cTn id="36" dur="1900" fill="hold">
                                          <p:stCondLst>
                                            <p:cond delay="100"/>
                                          </p:stCondLst>
                                        </p:cTn>
                                        <p:tgtEl>
                                          <p:spTgt spid="82947">
                                            <p:txEl>
                                              <p:pRg st="2" end="2"/>
                                            </p:txEl>
                                          </p:spTgt>
                                        </p:tgtEl>
                                        <p:attrNameLst>
                                          <p:attrName>fill.type</p:attrName>
                                        </p:attrNameLst>
                                      </p:cBhvr>
                                      <p:to>
                                        <p:strVal val="solid"/>
                                      </p:to>
                                    </p:set>
                                    <p:set>
                                      <p:cBhvr>
                                        <p:cTn id="37" dur="1900" fill="hold">
                                          <p:stCondLst>
                                            <p:cond delay="100"/>
                                          </p:stCondLst>
                                        </p:cTn>
                                        <p:tgtEl>
                                          <p:spTgt spid="82947">
                                            <p:txEl>
                                              <p:pRg st="2" end="2"/>
                                            </p:txEl>
                                          </p:spTgt>
                                        </p:tgtEl>
                                        <p:attrNameLst>
                                          <p:attrName>fill.on</p:attrName>
                                        </p:attrNameLst>
                                      </p:cBhvr>
                                      <p:to>
                                        <p:strVal val="true"/>
                                      </p:to>
                                    </p:set>
                                    <p:animScale>
                                      <p:cBhvr>
                                        <p:cTn id="38" dur="200" fill="hold">
                                          <p:stCondLst>
                                            <p:cond delay="0"/>
                                          </p:stCondLst>
                                        </p:cTn>
                                        <p:tgtEl>
                                          <p:spTgt spid="82947">
                                            <p:txEl>
                                              <p:pRg st="2" end="2"/>
                                            </p:txEl>
                                          </p:spTgt>
                                        </p:tgtEl>
                                      </p:cBhvr>
                                      <p:from x="100000" y="100000"/>
                                      <p:to x="100000" y="5000"/>
                                    </p:animScale>
                                    <p:animScale>
                                      <p:cBhvr>
                                        <p:cTn id="39" dur="200" fill="hold">
                                          <p:stCondLst>
                                            <p:cond delay="200"/>
                                          </p:stCondLst>
                                        </p:cTn>
                                        <p:tgtEl>
                                          <p:spTgt spid="82947">
                                            <p:txEl>
                                              <p:pRg st="2" end="2"/>
                                            </p:txEl>
                                          </p:spTgt>
                                        </p:tgtEl>
                                      </p:cBhvr>
                                      <p:from x="100000" y="5000"/>
                                      <p:to x="120000" y="150000"/>
                                    </p:animScale>
                                    <p:animScale>
                                      <p:cBhvr>
                                        <p:cTn id="40" dur="600" fill="hold">
                                          <p:stCondLst>
                                            <p:cond delay="1400"/>
                                          </p:stCondLst>
                                        </p:cTn>
                                        <p:tgtEl>
                                          <p:spTgt spid="82947">
                                            <p:txEl>
                                              <p:pRg st="2" end="2"/>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Подзаголовок 2"/>
          <p:cNvSpPr>
            <a:spLocks noGrp="1"/>
          </p:cNvSpPr>
          <p:nvPr>
            <p:ph type="subTitle" idx="1"/>
          </p:nvPr>
        </p:nvSpPr>
        <p:spPr>
          <a:xfrm>
            <a:off x="2643188" y="428625"/>
            <a:ext cx="4322762" cy="595313"/>
          </a:xfrm>
        </p:spPr>
        <p:txBody>
          <a:bodyPr/>
          <a:lstStyle/>
          <a:p>
            <a:pPr marR="0" algn="ctr" eaLnBrk="1" hangingPunct="1"/>
            <a:r>
              <a:rPr lang="ru-RU" sz="3600" b="1" i="1" u="sng" smtClean="0"/>
              <a:t>Багульник.</a:t>
            </a:r>
          </a:p>
          <a:p>
            <a:pPr marR="0" algn="ctr" eaLnBrk="1" hangingPunct="1"/>
            <a:r>
              <a:rPr lang="ru-RU" sz="3600" b="1" smtClean="0"/>
              <a:t> </a:t>
            </a:r>
          </a:p>
        </p:txBody>
      </p:sp>
      <p:pic>
        <p:nvPicPr>
          <p:cNvPr id="83972" name="Picture 6" descr="Природа 009"/>
          <p:cNvPicPr>
            <a:picLocks noChangeAspect="1" noChangeArrowheads="1"/>
          </p:cNvPicPr>
          <p:nvPr/>
        </p:nvPicPr>
        <p:blipFill>
          <a:blip r:embed="rId2" cstate="email">
            <a:lum bright="-20000" contrast="20000"/>
          </a:blip>
          <a:srcRect/>
          <a:stretch>
            <a:fillRect/>
          </a:stretch>
        </p:blipFill>
        <p:spPr bwMode="auto">
          <a:xfrm>
            <a:off x="285750" y="1785938"/>
            <a:ext cx="3633788" cy="3000375"/>
          </a:xfrm>
          <a:prstGeom prst="rect">
            <a:avLst/>
          </a:prstGeom>
          <a:noFill/>
          <a:ln w="9525">
            <a:noFill/>
            <a:miter lim="800000"/>
            <a:headEnd/>
            <a:tailEnd/>
          </a:ln>
        </p:spPr>
      </p:pic>
      <p:sp>
        <p:nvSpPr>
          <p:cNvPr id="81924" name="Rectangle 7"/>
          <p:cNvSpPr>
            <a:spLocks noChangeArrowheads="1"/>
          </p:cNvSpPr>
          <p:nvPr/>
        </p:nvSpPr>
        <p:spPr bwMode="auto">
          <a:xfrm>
            <a:off x="-4638675" y="1778000"/>
            <a:ext cx="9144000" cy="0"/>
          </a:xfrm>
          <a:prstGeom prst="rect">
            <a:avLst/>
          </a:prstGeom>
          <a:noFill/>
          <a:ln w="9525">
            <a:noFill/>
            <a:miter lim="800000"/>
            <a:headEnd/>
            <a:tailEnd/>
          </a:ln>
        </p:spPr>
        <p:txBody>
          <a:bodyPr wrap="none" anchor="ctr">
            <a:spAutoFit/>
          </a:bodyPr>
          <a:lstStyle/>
          <a:p>
            <a:endParaRPr lang="ru-RU"/>
          </a:p>
        </p:txBody>
      </p:sp>
      <p:sp>
        <p:nvSpPr>
          <p:cNvPr id="83974" name="Rectangle 8"/>
          <p:cNvSpPr>
            <a:spLocks noChangeArrowheads="1"/>
          </p:cNvSpPr>
          <p:nvPr/>
        </p:nvSpPr>
        <p:spPr bwMode="auto">
          <a:xfrm>
            <a:off x="4000500" y="1071563"/>
            <a:ext cx="4857750" cy="5078412"/>
          </a:xfrm>
          <a:prstGeom prst="rect">
            <a:avLst/>
          </a:prstGeom>
          <a:noFill/>
          <a:ln w="9525">
            <a:noFill/>
            <a:miter lim="800000"/>
            <a:headEnd/>
            <a:tailEnd/>
          </a:ln>
        </p:spPr>
        <p:txBody>
          <a:bodyPr anchor="ctr">
            <a:spAutoFit/>
          </a:bodyPr>
          <a:lstStyle/>
          <a:p>
            <a:pPr algn="ctr" eaLnBrk="0" hangingPunct="0"/>
            <a:r>
              <a:rPr lang="ru-RU" b="1">
                <a:solidFill>
                  <a:srgbClr val="011705"/>
                </a:solidFill>
                <a:cs typeface="Times New Roman" pitchFamily="18" charset="0"/>
              </a:rPr>
              <a:t>В медицинской практике настой из листьев багульника применяется внутрь как отхаркивающее средство при острых и хронических бронхитах, бронхиальной астме, а также при спастических состояниях кишечника. </a:t>
            </a:r>
          </a:p>
          <a:p>
            <a:pPr algn="ctr" eaLnBrk="0" hangingPunct="0"/>
            <a:endParaRPr lang="ru-RU" b="1">
              <a:solidFill>
                <a:srgbClr val="011705"/>
              </a:solidFill>
              <a:cs typeface="Times New Roman" pitchFamily="18" charset="0"/>
            </a:endParaRPr>
          </a:p>
          <a:p>
            <a:pPr algn="ctr" eaLnBrk="0" hangingPunct="0"/>
            <a:r>
              <a:rPr lang="ru-RU" b="1">
                <a:solidFill>
                  <a:srgbClr val="011705"/>
                </a:solidFill>
                <a:cs typeface="Times New Roman" pitchFamily="18" charset="0"/>
              </a:rPr>
              <a:t>В народной медицине багульник применяется в виде чая при простуде, коклюше, золотухе, ревматизме, подагре, а также в качестве потогонного, мочегонного и успокаивающего средства. </a:t>
            </a:r>
          </a:p>
          <a:p>
            <a:pPr algn="ctr" eaLnBrk="0" hangingPunct="0"/>
            <a:endParaRPr lang="ru-RU" b="1">
              <a:solidFill>
                <a:srgbClr val="011705"/>
              </a:solidFill>
              <a:cs typeface="Times New Roman" pitchFamily="18" charset="0"/>
            </a:endParaRPr>
          </a:p>
          <a:p>
            <a:pPr algn="ctr" eaLnBrk="0" hangingPunct="0"/>
            <a:r>
              <a:rPr lang="ru-RU" b="1">
                <a:solidFill>
                  <a:srgbClr val="011705"/>
                </a:solidFill>
                <a:cs typeface="Times New Roman" pitchFamily="18" charset="0"/>
              </a:rPr>
              <a:t>Молодые побеги (трава) багульника используются для приготовления лекарства от ушибов, ранений, кровотечений.</a:t>
            </a:r>
            <a:endParaRPr lang="ru-RU" b="1">
              <a:solidFill>
                <a:srgbClr val="01170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3970">
                                            <p:txEl>
                                              <p:pRg st="0" end="0"/>
                                            </p:txEl>
                                          </p:spTgt>
                                        </p:tgtEl>
                                        <p:attrNameLst>
                                          <p:attrName>style.visibility</p:attrName>
                                        </p:attrNameLst>
                                      </p:cBhvr>
                                      <p:to>
                                        <p:strVal val="visible"/>
                                      </p:to>
                                    </p:set>
                                    <p:anim calcmode="lin" valueType="num">
                                      <p:cBhvr>
                                        <p:cTn id="7" dur="1000" fill="hold"/>
                                        <p:tgtEl>
                                          <p:spTgt spid="83970">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8397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8397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3970">
                                            <p:txEl>
                                              <p:pRg st="1" end="1"/>
                                            </p:txEl>
                                          </p:spTgt>
                                        </p:tgtEl>
                                        <p:attrNameLst>
                                          <p:attrName>style.visibility</p:attrName>
                                        </p:attrNameLst>
                                      </p:cBhvr>
                                      <p:to>
                                        <p:strVal val="visible"/>
                                      </p:to>
                                    </p:set>
                                    <p:anim calcmode="lin" valueType="num">
                                      <p:cBhvr>
                                        <p:cTn id="14" dur="1000" fill="hold"/>
                                        <p:tgtEl>
                                          <p:spTgt spid="83970">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83970">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397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83974">
                                            <p:txEl>
                                              <p:pRg st="0" end="0"/>
                                            </p:txEl>
                                          </p:spTgt>
                                        </p:tgtEl>
                                        <p:attrNameLst>
                                          <p:attrName>style.visibility</p:attrName>
                                        </p:attrNameLst>
                                      </p:cBhvr>
                                      <p:to>
                                        <p:strVal val="visible"/>
                                      </p:to>
                                    </p:set>
                                    <p:animEffect transition="in" filter="strips(downLeft)">
                                      <p:cBhvr>
                                        <p:cTn id="21" dur="500"/>
                                        <p:tgtEl>
                                          <p:spTgt spid="8397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83974">
                                            <p:txEl>
                                              <p:pRg st="2" end="2"/>
                                            </p:txEl>
                                          </p:spTgt>
                                        </p:tgtEl>
                                        <p:attrNameLst>
                                          <p:attrName>style.visibility</p:attrName>
                                        </p:attrNameLst>
                                      </p:cBhvr>
                                      <p:to>
                                        <p:strVal val="visible"/>
                                      </p:to>
                                    </p:set>
                                    <p:animEffect transition="in" filter="strips(downLeft)">
                                      <p:cBhvr>
                                        <p:cTn id="26" dur="500"/>
                                        <p:tgtEl>
                                          <p:spTgt spid="8397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nodeType="clickEffect">
                                  <p:stCondLst>
                                    <p:cond delay="0"/>
                                  </p:stCondLst>
                                  <p:childTnLst>
                                    <p:set>
                                      <p:cBhvr>
                                        <p:cTn id="30" dur="1" fill="hold">
                                          <p:stCondLst>
                                            <p:cond delay="0"/>
                                          </p:stCondLst>
                                        </p:cTn>
                                        <p:tgtEl>
                                          <p:spTgt spid="83972"/>
                                        </p:tgtEl>
                                        <p:attrNameLst>
                                          <p:attrName>style.visibility</p:attrName>
                                        </p:attrNameLst>
                                      </p:cBhvr>
                                      <p:to>
                                        <p:strVal val="visible"/>
                                      </p:to>
                                    </p:set>
                                    <p:animEffect transition="in" filter="wedge">
                                      <p:cBhvr>
                                        <p:cTn id="31" dur="2000"/>
                                        <p:tgtEl>
                                          <p:spTgt spid="83972"/>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83974">
                                            <p:txEl>
                                              <p:pRg st="4" end="4"/>
                                            </p:txEl>
                                          </p:spTgt>
                                        </p:tgtEl>
                                        <p:attrNameLst>
                                          <p:attrName>style.visibility</p:attrName>
                                        </p:attrNameLst>
                                      </p:cBhvr>
                                      <p:to>
                                        <p:strVal val="visible"/>
                                      </p:to>
                                    </p:set>
                                    <p:animEffect transition="in" filter="strips(downLeft)">
                                      <p:cBhvr>
                                        <p:cTn id="36" dur="500"/>
                                        <p:tgtEl>
                                          <p:spTgt spid="8397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285728"/>
            <a:ext cx="8501122" cy="2571768"/>
          </a:xfrm>
        </p:spPr>
        <p:txBody>
          <a:bodyPr/>
          <a:lstStyle/>
          <a:p>
            <a:pPr algn="ctr" eaLnBrk="1" hangingPunct="1">
              <a:defRPr/>
            </a:pPr>
            <a:r>
              <a:rPr lang="ru-RU" sz="2400" dirty="0" smtClean="0">
                <a:solidFill>
                  <a:srgbClr val="7030A0"/>
                </a:solidFill>
                <a:effectLst>
                  <a:outerShdw blurRad="38100" dist="38100" dir="2700000" algn="tl">
                    <a:srgbClr val="000000"/>
                  </a:outerShdw>
                </a:effectLst>
                <a:latin typeface="Segoe Script" pitchFamily="34" charset="0"/>
              </a:rPr>
              <a:t>7. Растение имеет крепкие прямые цветоносы увенчаны одиночными кистями с </a:t>
            </a:r>
            <a:r>
              <a:rPr lang="ru-RU" sz="2400" dirty="0" err="1" smtClean="0">
                <a:solidFill>
                  <a:srgbClr val="7030A0"/>
                </a:solidFill>
                <a:effectLst>
                  <a:outerShdw blurRad="38100" dist="38100" dir="2700000" algn="tl">
                    <a:srgbClr val="000000"/>
                  </a:outerShdw>
                </a:effectLst>
                <a:latin typeface="Segoe Script" pitchFamily="34" charset="0"/>
              </a:rPr>
              <a:t>бело-розовых</a:t>
            </a:r>
            <a:r>
              <a:rPr lang="ru-RU" sz="2400" dirty="0" smtClean="0">
                <a:solidFill>
                  <a:srgbClr val="7030A0"/>
                </a:solidFill>
                <a:effectLst>
                  <a:outerShdw blurRad="38100" dist="38100" dir="2700000" algn="tl">
                    <a:srgbClr val="000000"/>
                  </a:outerShdw>
                </a:effectLst>
                <a:latin typeface="Segoe Script" pitchFamily="34" charset="0"/>
              </a:rPr>
              <a:t> цветков с бахромчатыми лепестками,  </a:t>
            </a:r>
            <a:r>
              <a:rPr lang="ru-RU" sz="2400" dirty="0" err="1" smtClean="0">
                <a:solidFill>
                  <a:srgbClr val="7030A0"/>
                </a:solidFill>
                <a:effectLst>
                  <a:outerShdw blurRad="38100" dist="38100" dir="2700000" algn="tl">
                    <a:srgbClr val="000000"/>
                  </a:outerShdw>
                </a:effectLst>
                <a:latin typeface="Segoe Script" pitchFamily="34" charset="0"/>
              </a:rPr>
              <a:t>трехраздельные</a:t>
            </a:r>
            <a:r>
              <a:rPr lang="ru-RU" sz="2400" dirty="0" smtClean="0">
                <a:solidFill>
                  <a:srgbClr val="7030A0"/>
                </a:solidFill>
                <a:effectLst>
                  <a:outerShdw blurRad="38100" dist="38100" dir="2700000" algn="tl">
                    <a:srgbClr val="000000"/>
                  </a:outerShdw>
                </a:effectLst>
                <a:latin typeface="Segoe Script" pitchFamily="34" charset="0"/>
              </a:rPr>
              <a:t> гладкие листья. </a:t>
            </a:r>
            <a:br>
              <a:rPr lang="ru-RU" sz="2400" dirty="0" smtClean="0">
                <a:solidFill>
                  <a:srgbClr val="7030A0"/>
                </a:solidFill>
                <a:effectLst>
                  <a:outerShdw blurRad="38100" dist="38100" dir="2700000" algn="tl">
                    <a:srgbClr val="000000"/>
                  </a:outerShdw>
                </a:effectLst>
                <a:latin typeface="Segoe Script" pitchFamily="34" charset="0"/>
              </a:rPr>
            </a:br>
            <a:r>
              <a:rPr lang="ru-RU" sz="2400" dirty="0" smtClean="0">
                <a:solidFill>
                  <a:srgbClr val="7030A0"/>
                </a:solidFill>
                <a:effectLst>
                  <a:outerShdw blurRad="38100" dist="38100" dir="2700000" algn="tl">
                    <a:srgbClr val="000000"/>
                  </a:outerShdw>
                </a:effectLst>
                <a:latin typeface="Segoe Script" pitchFamily="34" charset="0"/>
              </a:rPr>
              <a:t>Что это за растение?</a:t>
            </a:r>
            <a:r>
              <a:rPr lang="ru-RU" sz="4600" b="0" dirty="0" smtClean="0">
                <a:solidFill>
                  <a:srgbClr val="7030A0"/>
                </a:solidFill>
                <a:effectLst/>
                <a:latin typeface="Segoe Script" pitchFamily="34" charset="0"/>
              </a:rPr>
              <a:t> </a:t>
            </a:r>
          </a:p>
        </p:txBody>
      </p:sp>
      <p:sp>
        <p:nvSpPr>
          <p:cNvPr id="84995" name="Подзаголовок 2"/>
          <p:cNvSpPr>
            <a:spLocks noGrp="1"/>
          </p:cNvSpPr>
          <p:nvPr>
            <p:ph type="subTitle" idx="1"/>
          </p:nvPr>
        </p:nvSpPr>
        <p:spPr>
          <a:xfrm>
            <a:off x="533400" y="3228975"/>
            <a:ext cx="7854950" cy="3271838"/>
          </a:xfrm>
        </p:spPr>
        <p:txBody>
          <a:bodyPr/>
          <a:lstStyle/>
          <a:p>
            <a:pPr marR="0" algn="ctr">
              <a:defRPr/>
            </a:pPr>
            <a:endParaRPr lang="ru-RU" dirty="0" smtClean="0"/>
          </a:p>
          <a:p>
            <a:pPr marR="0" algn="ctr">
              <a:defRPr/>
            </a:pPr>
            <a:r>
              <a:rPr lang="ru-RU" sz="3600" b="1" dirty="0" smtClean="0">
                <a:solidFill>
                  <a:schemeClr val="accent1">
                    <a:lumMod val="60000"/>
                    <a:lumOff val="40000"/>
                  </a:schemeClr>
                </a:solidFill>
              </a:rPr>
              <a:t>А. </a:t>
            </a:r>
            <a:r>
              <a:rPr lang="ru-RU" sz="3600" b="1" dirty="0" smtClean="0"/>
              <a:t>Вахта трехлистная       </a:t>
            </a:r>
          </a:p>
          <a:p>
            <a:pPr marR="0" algn="ctr">
              <a:defRPr/>
            </a:pPr>
            <a:r>
              <a:rPr lang="ru-RU" sz="3600" b="1" dirty="0" smtClean="0">
                <a:solidFill>
                  <a:schemeClr val="accent1">
                    <a:lumMod val="60000"/>
                    <a:lumOff val="40000"/>
                  </a:schemeClr>
                </a:solidFill>
              </a:rPr>
              <a:t> В. </a:t>
            </a:r>
            <a:r>
              <a:rPr lang="ru-RU" sz="3600" b="1" dirty="0" smtClean="0"/>
              <a:t>Бессмертник </a:t>
            </a:r>
          </a:p>
          <a:p>
            <a:pPr marR="0" algn="ctr">
              <a:defRPr/>
            </a:pPr>
            <a:r>
              <a:rPr lang="ru-RU" sz="3600" b="1" dirty="0" smtClean="0">
                <a:solidFill>
                  <a:schemeClr val="accent1">
                    <a:lumMod val="60000"/>
                    <a:lumOff val="40000"/>
                  </a:schemeClr>
                </a:solidFill>
              </a:rPr>
              <a:t>С. </a:t>
            </a:r>
            <a:r>
              <a:rPr lang="ru-RU" sz="3600" b="1" dirty="0" smtClean="0"/>
              <a:t>Иван-чай                  </a:t>
            </a:r>
          </a:p>
          <a:p>
            <a:pPr marR="0" algn="ctr">
              <a:defRPr/>
            </a:pPr>
            <a:r>
              <a:rPr lang="ru-RU" sz="3600" b="1" dirty="0" smtClean="0">
                <a:solidFill>
                  <a:schemeClr val="accent1">
                    <a:lumMod val="60000"/>
                    <a:lumOff val="40000"/>
                  </a:schemeClr>
                </a:solidFill>
              </a:rPr>
              <a:t>      Д. </a:t>
            </a:r>
            <a:r>
              <a:rPr lang="ru-RU" sz="3600" b="1" dirty="0" smtClean="0"/>
              <a:t>Горец змеиный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84995">
                                            <p:txEl>
                                              <p:pRg st="1" end="1"/>
                                            </p:txEl>
                                          </p:spTgt>
                                        </p:tgtEl>
                                        <p:attrNameLst>
                                          <p:attrName>style.visibility</p:attrName>
                                        </p:attrNameLst>
                                      </p:cBhvr>
                                      <p:to>
                                        <p:strVal val="visible"/>
                                      </p:to>
                                    </p:set>
                                    <p:anim calcmode="discrete" valueType="clr">
                                      <p:cBhvr override="childStyle">
                                        <p:cTn id="7" dur="80"/>
                                        <p:tgtEl>
                                          <p:spTgt spid="8499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4995">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84995">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84995">
                                            <p:txEl>
                                              <p:pRg st="2" end="2"/>
                                            </p:txEl>
                                          </p:spTgt>
                                        </p:tgtEl>
                                        <p:attrNameLst>
                                          <p:attrName>style.visibility</p:attrName>
                                        </p:attrNameLst>
                                      </p:cBhvr>
                                      <p:to>
                                        <p:strVal val="visible"/>
                                      </p:to>
                                    </p:set>
                                    <p:anim calcmode="discrete" valueType="clr">
                                      <p:cBhvr override="childStyle">
                                        <p:cTn id="14" dur="80"/>
                                        <p:tgtEl>
                                          <p:spTgt spid="8499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4995">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84995">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84995">
                                            <p:txEl>
                                              <p:pRg st="3" end="3"/>
                                            </p:txEl>
                                          </p:spTgt>
                                        </p:tgtEl>
                                        <p:attrNameLst>
                                          <p:attrName>style.visibility</p:attrName>
                                        </p:attrNameLst>
                                      </p:cBhvr>
                                      <p:to>
                                        <p:strVal val="visible"/>
                                      </p:to>
                                    </p:set>
                                    <p:anim calcmode="discrete" valueType="clr">
                                      <p:cBhvr override="childStyle">
                                        <p:cTn id="21" dur="80"/>
                                        <p:tgtEl>
                                          <p:spTgt spid="8499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84995">
                                            <p:txEl>
                                              <p:pRg st="3" end="3"/>
                                            </p:txEl>
                                          </p:spTgt>
                                        </p:tgtEl>
                                        <p:attrNameLst>
                                          <p:attrName>fillcolor</p:attrName>
                                        </p:attrNameLst>
                                      </p:cBhvr>
                                      <p:tavLst>
                                        <p:tav tm="0">
                                          <p:val>
                                            <p:clrVal>
                                              <a:schemeClr val="accent2"/>
                                            </p:clrVal>
                                          </p:val>
                                        </p:tav>
                                        <p:tav tm="50000">
                                          <p:val>
                                            <p:clrVal>
                                              <a:schemeClr val="hlink"/>
                                            </p:clrVal>
                                          </p:val>
                                        </p:tav>
                                      </p:tavLst>
                                    </p:anim>
                                    <p:set>
                                      <p:cBhvr>
                                        <p:cTn id="23" dur="80"/>
                                        <p:tgtEl>
                                          <p:spTgt spid="84995">
                                            <p:txEl>
                                              <p:pRg st="3" end="3"/>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84995">
                                            <p:txEl>
                                              <p:pRg st="4" end="4"/>
                                            </p:txEl>
                                          </p:spTgt>
                                        </p:tgtEl>
                                        <p:attrNameLst>
                                          <p:attrName>style.visibility</p:attrName>
                                        </p:attrNameLst>
                                      </p:cBhvr>
                                      <p:to>
                                        <p:strVal val="visible"/>
                                      </p:to>
                                    </p:set>
                                    <p:anim calcmode="discrete" valueType="clr">
                                      <p:cBhvr override="childStyle">
                                        <p:cTn id="28" dur="80"/>
                                        <p:tgtEl>
                                          <p:spTgt spid="84995">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84995">
                                            <p:txEl>
                                              <p:pRg st="4" end="4"/>
                                            </p:txEl>
                                          </p:spTgt>
                                        </p:tgtEl>
                                        <p:attrNameLst>
                                          <p:attrName>fillcolor</p:attrName>
                                        </p:attrNameLst>
                                      </p:cBhvr>
                                      <p:tavLst>
                                        <p:tav tm="0">
                                          <p:val>
                                            <p:clrVal>
                                              <a:schemeClr val="accent2"/>
                                            </p:clrVal>
                                          </p:val>
                                        </p:tav>
                                        <p:tav tm="50000">
                                          <p:val>
                                            <p:clrVal>
                                              <a:schemeClr val="hlink"/>
                                            </p:clrVal>
                                          </p:val>
                                        </p:tav>
                                      </p:tavLst>
                                    </p:anim>
                                    <p:set>
                                      <p:cBhvr>
                                        <p:cTn id="30" dur="80"/>
                                        <p:tgtEl>
                                          <p:spTgt spid="84995">
                                            <p:txEl>
                                              <p:pRg st="4" end="4"/>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14" presetClass="emph" presetSubtype="0" fill="hold" nodeType="clickEffect">
                                  <p:stCondLst>
                                    <p:cond delay="0"/>
                                  </p:stCondLst>
                                  <p:iterate type="lt">
                                    <p:tmPct val="0"/>
                                  </p:iterate>
                                  <p:childTnLst>
                                    <p:animClr clrSpc="rgb" dir="cw">
                                      <p:cBhvr override="childStyle">
                                        <p:cTn id="34" dur="1900" fill="hold">
                                          <p:stCondLst>
                                            <p:cond delay="100"/>
                                          </p:stCondLst>
                                        </p:cTn>
                                        <p:tgtEl>
                                          <p:spTgt spid="84995">
                                            <p:txEl>
                                              <p:pRg st="1" end="1"/>
                                            </p:txEl>
                                          </p:spTgt>
                                        </p:tgtEl>
                                        <p:attrNameLst>
                                          <p:attrName>style.color</p:attrName>
                                        </p:attrNameLst>
                                      </p:cBhvr>
                                      <p:to>
                                        <a:schemeClr val="accent2"/>
                                      </p:to>
                                    </p:animClr>
                                    <p:animClr clrSpc="rgb" dir="cw">
                                      <p:cBhvr>
                                        <p:cTn id="35" dur="1900" fill="hold">
                                          <p:stCondLst>
                                            <p:cond delay="100"/>
                                          </p:stCondLst>
                                        </p:cTn>
                                        <p:tgtEl>
                                          <p:spTgt spid="84995">
                                            <p:txEl>
                                              <p:pRg st="1" end="1"/>
                                            </p:txEl>
                                          </p:spTgt>
                                        </p:tgtEl>
                                        <p:attrNameLst>
                                          <p:attrName>fillColor</p:attrName>
                                        </p:attrNameLst>
                                      </p:cBhvr>
                                      <p:to>
                                        <a:schemeClr val="accent2"/>
                                      </p:to>
                                    </p:animClr>
                                    <p:set>
                                      <p:cBhvr>
                                        <p:cTn id="36" dur="1900" fill="hold">
                                          <p:stCondLst>
                                            <p:cond delay="100"/>
                                          </p:stCondLst>
                                        </p:cTn>
                                        <p:tgtEl>
                                          <p:spTgt spid="84995">
                                            <p:txEl>
                                              <p:pRg st="1" end="1"/>
                                            </p:txEl>
                                          </p:spTgt>
                                        </p:tgtEl>
                                        <p:attrNameLst>
                                          <p:attrName>fill.type</p:attrName>
                                        </p:attrNameLst>
                                      </p:cBhvr>
                                      <p:to>
                                        <p:strVal val="solid"/>
                                      </p:to>
                                    </p:set>
                                    <p:set>
                                      <p:cBhvr>
                                        <p:cTn id="37" dur="1900" fill="hold">
                                          <p:stCondLst>
                                            <p:cond delay="100"/>
                                          </p:stCondLst>
                                        </p:cTn>
                                        <p:tgtEl>
                                          <p:spTgt spid="84995">
                                            <p:txEl>
                                              <p:pRg st="1" end="1"/>
                                            </p:txEl>
                                          </p:spTgt>
                                        </p:tgtEl>
                                        <p:attrNameLst>
                                          <p:attrName>fill.on</p:attrName>
                                        </p:attrNameLst>
                                      </p:cBhvr>
                                      <p:to>
                                        <p:strVal val="true"/>
                                      </p:to>
                                    </p:set>
                                    <p:animScale>
                                      <p:cBhvr>
                                        <p:cTn id="38" dur="200" fill="hold">
                                          <p:stCondLst>
                                            <p:cond delay="0"/>
                                          </p:stCondLst>
                                        </p:cTn>
                                        <p:tgtEl>
                                          <p:spTgt spid="84995">
                                            <p:txEl>
                                              <p:pRg st="1" end="1"/>
                                            </p:txEl>
                                          </p:spTgt>
                                        </p:tgtEl>
                                      </p:cBhvr>
                                      <p:from x="100000" y="100000"/>
                                      <p:to x="100000" y="5000"/>
                                    </p:animScale>
                                    <p:animScale>
                                      <p:cBhvr>
                                        <p:cTn id="39" dur="200" fill="hold">
                                          <p:stCondLst>
                                            <p:cond delay="200"/>
                                          </p:stCondLst>
                                        </p:cTn>
                                        <p:tgtEl>
                                          <p:spTgt spid="84995">
                                            <p:txEl>
                                              <p:pRg st="1" end="1"/>
                                            </p:txEl>
                                          </p:spTgt>
                                        </p:tgtEl>
                                      </p:cBhvr>
                                      <p:from x="100000" y="5000"/>
                                      <p:to x="120000" y="150000"/>
                                    </p:animScale>
                                    <p:animScale>
                                      <p:cBhvr>
                                        <p:cTn id="40" dur="600" fill="hold">
                                          <p:stCondLst>
                                            <p:cond delay="1400"/>
                                          </p:stCondLst>
                                        </p:cTn>
                                        <p:tgtEl>
                                          <p:spTgt spid="84995">
                                            <p:txEl>
                                              <p:pRg st="1" end="1"/>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Подзаголовок 2"/>
          <p:cNvSpPr>
            <a:spLocks noGrp="1"/>
          </p:cNvSpPr>
          <p:nvPr>
            <p:ph type="subTitle" idx="1"/>
          </p:nvPr>
        </p:nvSpPr>
        <p:spPr>
          <a:xfrm>
            <a:off x="2357438" y="214313"/>
            <a:ext cx="6572250" cy="6429375"/>
          </a:xfrm>
        </p:spPr>
        <p:txBody>
          <a:bodyPr/>
          <a:lstStyle/>
          <a:p>
            <a:pPr marR="0" algn="ctr" eaLnBrk="1" hangingPunct="1"/>
            <a:r>
              <a:rPr lang="ru-RU" sz="4000" b="1" i="1" u="sng" smtClean="0"/>
              <a:t>Осина.</a:t>
            </a:r>
          </a:p>
          <a:p>
            <a:pPr marR="0" algn="ctr" eaLnBrk="1" hangingPunct="1"/>
            <a:endParaRPr lang="ru-RU" sz="2000" b="1" smtClean="0">
              <a:solidFill>
                <a:schemeClr val="bg1"/>
              </a:solidFill>
            </a:endParaRPr>
          </a:p>
          <a:p>
            <a:pPr marR="0" algn="ctr" eaLnBrk="1" hangingPunct="1"/>
            <a:r>
              <a:rPr lang="ru-RU" sz="2000" b="1" smtClean="0">
                <a:solidFill>
                  <a:schemeClr val="bg1"/>
                </a:solidFill>
              </a:rPr>
              <a:t>Осина – уникальное по своим целительным свойствам дерева. С точки зрения энергетики – она забирает, подавляет плохую энергию. </a:t>
            </a:r>
          </a:p>
          <a:p>
            <a:pPr marR="0" algn="ctr" eaLnBrk="1" hangingPunct="1"/>
            <a:r>
              <a:rPr lang="ru-RU" sz="2000" b="1" smtClean="0">
                <a:solidFill>
                  <a:schemeClr val="bg1"/>
                </a:solidFill>
              </a:rPr>
              <a:t>Сочетание противомикробных и противовоспалительных свойств в коре осины делает ее перспективной в комплексном лечении туберкулеза, оспы, малярии, дизентерии, воспаления легких, кашля различного происхождения, поносов, ревматизма и воспаления слизистой оболочки мочевого пузыря. Осину используют как средство, повышающее аппетит. </a:t>
            </a:r>
          </a:p>
          <a:p>
            <a:pPr marR="0" algn="ctr" eaLnBrk="1" hangingPunct="1"/>
            <a:r>
              <a:rPr lang="ru-RU" sz="2000" b="1" smtClean="0">
                <a:solidFill>
                  <a:schemeClr val="bg1"/>
                </a:solidFill>
              </a:rPr>
              <a:t>Осиновые веники – по своему целительному действию они в несколько раз превосходят и березовые, и дубовые – сочетая качества и тех, и других.</a:t>
            </a:r>
          </a:p>
          <a:p>
            <a:pPr marR="0" algn="ctr" eaLnBrk="1" hangingPunct="1"/>
            <a:endParaRPr lang="ru-RU" sz="4000" b="1" smtClean="0"/>
          </a:p>
        </p:txBody>
      </p:sp>
      <p:pic>
        <p:nvPicPr>
          <p:cNvPr id="12293" name="Picture 5" descr="http://im3-tub.yandex.net/i?id=55542144&amp;tov=3"/>
          <p:cNvPicPr>
            <a:picLocks noChangeAspect="1" noChangeArrowheads="1"/>
          </p:cNvPicPr>
          <p:nvPr/>
        </p:nvPicPr>
        <p:blipFill>
          <a:blip r:embed="rId2" r:link="rId3" cstate="email"/>
          <a:srcRect/>
          <a:stretch>
            <a:fillRect/>
          </a:stretch>
        </p:blipFill>
        <p:spPr bwMode="auto">
          <a:xfrm>
            <a:off x="285750" y="571500"/>
            <a:ext cx="1720850" cy="2286000"/>
          </a:xfrm>
          <a:prstGeom prst="rect">
            <a:avLst/>
          </a:prstGeom>
          <a:noFill/>
          <a:ln w="9525">
            <a:noFill/>
            <a:miter lim="800000"/>
            <a:headEnd/>
            <a:tailEnd/>
          </a:ln>
        </p:spPr>
      </p:pic>
      <p:pic>
        <p:nvPicPr>
          <p:cNvPr id="12294" name="Picture 6" descr="http://im0-tub.yandex.net/i?id=45661876&amp;tov=0"/>
          <p:cNvPicPr>
            <a:picLocks noChangeAspect="1" noChangeArrowheads="1"/>
          </p:cNvPicPr>
          <p:nvPr/>
        </p:nvPicPr>
        <p:blipFill>
          <a:blip r:embed="rId4" r:link="rId5" cstate="email">
            <a:lum contrast="40000"/>
          </a:blip>
          <a:srcRect/>
          <a:stretch>
            <a:fillRect/>
          </a:stretch>
        </p:blipFill>
        <p:spPr bwMode="auto">
          <a:xfrm>
            <a:off x="214313" y="3571875"/>
            <a:ext cx="1830387" cy="2143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 calcmode="lin" valueType="num">
                                      <p:cBhvr>
                                        <p:cTn id="7" dur="1000" fill="hold"/>
                                        <p:tgtEl>
                                          <p:spTgt spid="12290">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229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29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12290">
                                            <p:txEl>
                                              <p:pRg st="2" end="2"/>
                                            </p:txEl>
                                          </p:spTgt>
                                        </p:tgtEl>
                                        <p:attrNameLst>
                                          <p:attrName>style.visibility</p:attrName>
                                        </p:attrNameLst>
                                      </p:cBhvr>
                                      <p:to>
                                        <p:strVal val="visible"/>
                                      </p:to>
                                    </p:set>
                                    <p:animEffect transition="in" filter="wheel(4)">
                                      <p:cBhvr>
                                        <p:cTn id="14" dur="2000"/>
                                        <p:tgtEl>
                                          <p:spTgt spid="12290">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12290">
                                            <p:txEl>
                                              <p:pRg st="3" end="3"/>
                                            </p:txEl>
                                          </p:spTgt>
                                        </p:tgtEl>
                                        <p:attrNameLst>
                                          <p:attrName>style.visibility</p:attrName>
                                        </p:attrNameLst>
                                      </p:cBhvr>
                                      <p:to>
                                        <p:strVal val="visible"/>
                                      </p:to>
                                    </p:set>
                                    <p:animEffect transition="in" filter="wheel(4)">
                                      <p:cBhvr>
                                        <p:cTn id="19" dur="2000"/>
                                        <p:tgtEl>
                                          <p:spTgt spid="12290">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2293"/>
                                        </p:tgtEl>
                                        <p:attrNameLst>
                                          <p:attrName>style.visibility</p:attrName>
                                        </p:attrNameLst>
                                      </p:cBhvr>
                                      <p:to>
                                        <p:strVal val="visible"/>
                                      </p:to>
                                    </p:set>
                                    <p:animEffect transition="in" filter="checkerboard(across)">
                                      <p:cBhvr>
                                        <p:cTn id="24" dur="500"/>
                                        <p:tgtEl>
                                          <p:spTgt spid="12293"/>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12290">
                                            <p:txEl>
                                              <p:pRg st="4" end="4"/>
                                            </p:txEl>
                                          </p:spTgt>
                                        </p:tgtEl>
                                        <p:attrNameLst>
                                          <p:attrName>style.visibility</p:attrName>
                                        </p:attrNameLst>
                                      </p:cBhvr>
                                      <p:to>
                                        <p:strVal val="visible"/>
                                      </p:to>
                                    </p:set>
                                    <p:animEffect transition="in" filter="wheel(4)">
                                      <p:cBhvr>
                                        <p:cTn id="29" dur="2000"/>
                                        <p:tgtEl>
                                          <p:spTgt spid="12290">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2294"/>
                                        </p:tgtEl>
                                        <p:attrNameLst>
                                          <p:attrName>style.visibility</p:attrName>
                                        </p:attrNameLst>
                                      </p:cBhvr>
                                      <p:to>
                                        <p:strVal val="visible"/>
                                      </p:to>
                                    </p:set>
                                    <p:animEffect transition="in" filter="blinds(horizontal)">
                                      <p:cBhvr>
                                        <p:cTn id="34"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Подзаголовок 2"/>
          <p:cNvSpPr>
            <a:spLocks noGrp="1"/>
          </p:cNvSpPr>
          <p:nvPr>
            <p:ph type="subTitle" idx="1"/>
          </p:nvPr>
        </p:nvSpPr>
        <p:spPr>
          <a:xfrm>
            <a:off x="785813" y="357188"/>
            <a:ext cx="7854950" cy="571500"/>
          </a:xfrm>
        </p:spPr>
        <p:txBody>
          <a:bodyPr/>
          <a:lstStyle/>
          <a:p>
            <a:pPr marR="0" algn="ctr" eaLnBrk="1" hangingPunct="1"/>
            <a:r>
              <a:rPr lang="ru-RU" sz="3600" b="1" i="1" u="sng" smtClean="0"/>
              <a:t>Вахта трехлистная</a:t>
            </a:r>
          </a:p>
          <a:p>
            <a:pPr marR="0" eaLnBrk="1" hangingPunct="1"/>
            <a:r>
              <a:rPr lang="ru-RU" sz="3600" b="1" smtClean="0"/>
              <a:t> </a:t>
            </a:r>
          </a:p>
        </p:txBody>
      </p:sp>
      <p:sp>
        <p:nvSpPr>
          <p:cNvPr id="86019" name="Rectangle 5"/>
          <p:cNvSpPr>
            <a:spLocks noChangeArrowheads="1"/>
          </p:cNvSpPr>
          <p:nvPr/>
        </p:nvSpPr>
        <p:spPr bwMode="auto">
          <a:xfrm>
            <a:off x="2857500" y="1071563"/>
            <a:ext cx="5857875" cy="3970337"/>
          </a:xfrm>
          <a:prstGeom prst="rect">
            <a:avLst/>
          </a:prstGeom>
          <a:noFill/>
          <a:ln w="9525">
            <a:noFill/>
            <a:miter lim="800000"/>
            <a:headEnd/>
            <a:tailEnd/>
          </a:ln>
        </p:spPr>
        <p:txBody>
          <a:bodyPr anchor="ctr">
            <a:spAutoFit/>
          </a:bodyPr>
          <a:lstStyle/>
          <a:p>
            <a:pPr algn="ctr" eaLnBrk="0" hangingPunct="0"/>
            <a:r>
              <a:rPr lang="ru-RU" b="1">
                <a:solidFill>
                  <a:srgbClr val="011705"/>
                </a:solidFill>
                <a:latin typeface="Times New Roman" pitchFamily="18" charset="0"/>
                <a:cs typeface="Times New Roman" pitchFamily="18" charset="0"/>
              </a:rPr>
              <a:t>В народной медицине настой из листьев применяется как противоглистовое средство. Отвары и настои применяются для повышения аппетита, улучшения пищеварения и как желчегонное, а также противолихорадочное средство, при заболевании печени и желчных путей. </a:t>
            </a:r>
          </a:p>
          <a:p>
            <a:pPr algn="ctr" eaLnBrk="0" hangingPunct="0"/>
            <a:endParaRPr lang="ru-RU" b="1">
              <a:latin typeface="Times New Roman" pitchFamily="18" charset="0"/>
              <a:cs typeface="Times New Roman" pitchFamily="18" charset="0"/>
            </a:endParaRPr>
          </a:p>
          <a:p>
            <a:pPr algn="ctr" eaLnBrk="0" hangingPunct="0"/>
            <a:r>
              <a:rPr lang="ru-RU" b="1">
                <a:solidFill>
                  <a:srgbClr val="011705"/>
                </a:solidFill>
                <a:latin typeface="Times New Roman" pitchFamily="18" charset="0"/>
                <a:cs typeface="Times New Roman" pitchFamily="18" charset="0"/>
              </a:rPr>
              <a:t>Применяется как средство, улучшающее перистальтику желудка и кишечника, как слабительное. Наружно отвар из листьев вахты используется как антисептическое средство для промывания ран.  </a:t>
            </a:r>
          </a:p>
          <a:p>
            <a:pPr algn="ctr" eaLnBrk="0" hangingPunct="0"/>
            <a:r>
              <a:rPr lang="ru-RU" b="1">
                <a:solidFill>
                  <a:srgbClr val="011705"/>
                </a:solidFill>
                <a:latin typeface="Times New Roman" pitchFamily="18" charset="0"/>
                <a:cs typeface="Times New Roman" pitchFamily="18" charset="0"/>
              </a:rPr>
              <a:t>Вахта входит в состав желчегонного чая и горькой настойки.</a:t>
            </a:r>
          </a:p>
        </p:txBody>
      </p:sp>
      <p:pic>
        <p:nvPicPr>
          <p:cNvPr id="86020" name="Picture 7" descr="http://im3-tub.yandex.net/i?id=153882742&amp;tov=3"/>
          <p:cNvPicPr>
            <a:picLocks noChangeAspect="1" noChangeArrowheads="1"/>
          </p:cNvPicPr>
          <p:nvPr/>
        </p:nvPicPr>
        <p:blipFill>
          <a:blip r:embed="rId2" r:link="rId3" cstate="email">
            <a:lum contrast="30000"/>
          </a:blip>
          <a:srcRect/>
          <a:stretch>
            <a:fillRect/>
          </a:stretch>
        </p:blipFill>
        <p:spPr bwMode="auto">
          <a:xfrm>
            <a:off x="285750" y="1000125"/>
            <a:ext cx="2551113" cy="2000250"/>
          </a:xfrm>
          <a:prstGeom prst="rect">
            <a:avLst/>
          </a:prstGeom>
          <a:noFill/>
          <a:ln w="9525">
            <a:noFill/>
            <a:miter lim="800000"/>
            <a:headEnd/>
            <a:tailEnd/>
          </a:ln>
        </p:spPr>
      </p:pic>
      <p:pic>
        <p:nvPicPr>
          <p:cNvPr id="86021" name="Picture 8" descr="i?id=28795573&amp;tov=5"/>
          <p:cNvPicPr>
            <a:picLocks noChangeAspect="1" noChangeArrowheads="1"/>
          </p:cNvPicPr>
          <p:nvPr/>
        </p:nvPicPr>
        <p:blipFill>
          <a:blip r:embed="rId4" cstate="email">
            <a:lum contrast="30000"/>
          </a:blip>
          <a:srcRect/>
          <a:stretch>
            <a:fillRect/>
          </a:stretch>
        </p:blipFill>
        <p:spPr bwMode="auto">
          <a:xfrm>
            <a:off x="285750" y="3786188"/>
            <a:ext cx="1928813" cy="2708275"/>
          </a:xfrm>
          <a:prstGeom prst="rect">
            <a:avLst/>
          </a:prstGeom>
          <a:noFill/>
          <a:ln w="9525">
            <a:noFill/>
            <a:miter lim="800000"/>
            <a:headEnd/>
            <a:tailEnd/>
          </a:ln>
        </p:spPr>
      </p:pic>
      <p:pic>
        <p:nvPicPr>
          <p:cNvPr id="86022" name="Picture 9" descr="i?id=134957529&amp;tov=3"/>
          <p:cNvPicPr>
            <a:picLocks noChangeAspect="1" noChangeArrowheads="1"/>
          </p:cNvPicPr>
          <p:nvPr/>
        </p:nvPicPr>
        <p:blipFill>
          <a:blip r:embed="rId5" cstate="email">
            <a:lum contrast="30000"/>
          </a:blip>
          <a:srcRect/>
          <a:stretch>
            <a:fillRect/>
          </a:stretch>
        </p:blipFill>
        <p:spPr bwMode="auto">
          <a:xfrm>
            <a:off x="6194425" y="5000625"/>
            <a:ext cx="2092325" cy="1576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strips(downLeft)">
                                      <p:cBhvr>
                                        <p:cTn id="7" dur="500"/>
                                        <p:tgtEl>
                                          <p:spTgt spid="860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86020"/>
                                        </p:tgtEl>
                                        <p:attrNameLst>
                                          <p:attrName>style.visibility</p:attrName>
                                        </p:attrNameLst>
                                      </p:cBhvr>
                                      <p:to>
                                        <p:strVal val="visible"/>
                                      </p:to>
                                    </p:set>
                                    <p:animEffect transition="in" filter="wedge">
                                      <p:cBhvr>
                                        <p:cTn id="12" dur="2000"/>
                                        <p:tgtEl>
                                          <p:spTgt spid="8602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86019">
                                            <p:txEl>
                                              <p:pRg st="2" end="2"/>
                                            </p:txEl>
                                          </p:spTgt>
                                        </p:tgtEl>
                                        <p:attrNameLst>
                                          <p:attrName>style.visibility</p:attrName>
                                        </p:attrNameLst>
                                      </p:cBhvr>
                                      <p:to>
                                        <p:strVal val="visible"/>
                                      </p:to>
                                    </p:set>
                                    <p:animEffect transition="in" filter="strips(downLeft)">
                                      <p:cBhvr>
                                        <p:cTn id="17" dur="500"/>
                                        <p:tgtEl>
                                          <p:spTgt spid="860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6021"/>
                                        </p:tgtEl>
                                        <p:attrNameLst>
                                          <p:attrName>style.visibility</p:attrName>
                                        </p:attrNameLst>
                                      </p:cBhvr>
                                      <p:to>
                                        <p:strVal val="visible"/>
                                      </p:to>
                                    </p:set>
                                    <p:animEffect transition="in" filter="randombar(horizontal)">
                                      <p:cBhvr>
                                        <p:cTn id="22" dur="500"/>
                                        <p:tgtEl>
                                          <p:spTgt spid="86021"/>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86019">
                                            <p:txEl>
                                              <p:pRg st="3" end="3"/>
                                            </p:txEl>
                                          </p:spTgt>
                                        </p:tgtEl>
                                        <p:attrNameLst>
                                          <p:attrName>style.visibility</p:attrName>
                                        </p:attrNameLst>
                                      </p:cBhvr>
                                      <p:to>
                                        <p:strVal val="visible"/>
                                      </p:to>
                                    </p:set>
                                    <p:animEffect transition="in" filter="strips(downLeft)">
                                      <p:cBhvr>
                                        <p:cTn id="27" dur="500"/>
                                        <p:tgtEl>
                                          <p:spTgt spid="8601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86022"/>
                                        </p:tgtEl>
                                        <p:attrNameLst>
                                          <p:attrName>style.visibility</p:attrName>
                                        </p:attrNameLst>
                                      </p:cBhvr>
                                      <p:to>
                                        <p:strVal val="visible"/>
                                      </p:to>
                                    </p:set>
                                    <p:animEffect transition="in" filter="wedge">
                                      <p:cBhvr>
                                        <p:cTn id="32" dur="2000"/>
                                        <p:tgtEl>
                                          <p:spTgt spid="86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500042"/>
            <a:ext cx="8572560" cy="1285884"/>
          </a:xfrm>
        </p:spPr>
        <p:txBody>
          <a:bodyPr/>
          <a:lstStyle/>
          <a:p>
            <a:pPr algn="ctr" eaLnBrk="1" fontAlgn="auto" hangingPunct="1">
              <a:spcAft>
                <a:spcPts val="0"/>
              </a:spcAft>
              <a:defRPr/>
            </a:pPr>
            <a:r>
              <a:rPr lang="ru-RU" sz="3600" dirty="0" smtClean="0">
                <a:solidFill>
                  <a:srgbClr val="7030A0"/>
                </a:solidFill>
                <a:latin typeface="Segoe Script" pitchFamily="34" charset="0"/>
              </a:rPr>
              <a:t>8. Водное растение из семейства кувшинковых</a:t>
            </a:r>
            <a:endParaRPr lang="ru-RU" sz="3600" dirty="0">
              <a:solidFill>
                <a:srgbClr val="7030A0"/>
              </a:solidFill>
              <a:latin typeface="Segoe Script" pitchFamily="34" charset="0"/>
            </a:endParaRPr>
          </a:p>
        </p:txBody>
      </p:sp>
      <p:sp>
        <p:nvSpPr>
          <p:cNvPr id="87043" name="Подзаголовок 2"/>
          <p:cNvSpPr>
            <a:spLocks noGrp="1"/>
          </p:cNvSpPr>
          <p:nvPr>
            <p:ph type="subTitle" idx="1"/>
          </p:nvPr>
        </p:nvSpPr>
        <p:spPr>
          <a:xfrm>
            <a:off x="533400" y="2357438"/>
            <a:ext cx="7854950" cy="3857625"/>
          </a:xfrm>
        </p:spPr>
        <p:txBody>
          <a:bodyPr/>
          <a:lstStyle/>
          <a:p>
            <a:pPr marR="0">
              <a:defRPr/>
            </a:pPr>
            <a:endParaRPr lang="ru-RU" dirty="0" smtClean="0"/>
          </a:p>
          <a:p>
            <a:pPr marR="0" algn="ctr">
              <a:defRPr/>
            </a:pPr>
            <a:r>
              <a:rPr lang="ru-RU" sz="3600" b="1" dirty="0" smtClean="0">
                <a:solidFill>
                  <a:schemeClr val="accent1">
                    <a:lumMod val="60000"/>
                    <a:lumOff val="40000"/>
                  </a:schemeClr>
                </a:solidFill>
              </a:rPr>
              <a:t>А. </a:t>
            </a:r>
            <a:r>
              <a:rPr lang="ru-RU" sz="3600" b="1" dirty="0" smtClean="0"/>
              <a:t>Аир болотный   </a:t>
            </a:r>
          </a:p>
          <a:p>
            <a:pPr marR="0" algn="ctr">
              <a:defRPr/>
            </a:pPr>
            <a:r>
              <a:rPr lang="ru-RU" sz="3600" b="1" dirty="0" smtClean="0"/>
              <a:t>  </a:t>
            </a:r>
            <a:r>
              <a:rPr lang="ru-RU" sz="3600" b="1" dirty="0" smtClean="0">
                <a:solidFill>
                  <a:schemeClr val="accent1">
                    <a:lumMod val="60000"/>
                    <a:lumOff val="40000"/>
                  </a:schemeClr>
                </a:solidFill>
              </a:rPr>
              <a:t>В. </a:t>
            </a:r>
            <a:r>
              <a:rPr lang="ru-RU" sz="3600" b="1" dirty="0" smtClean="0"/>
              <a:t>Кубышка желтая</a:t>
            </a:r>
          </a:p>
          <a:p>
            <a:pPr marR="0" algn="ctr">
              <a:defRPr/>
            </a:pPr>
            <a:r>
              <a:rPr lang="ru-RU" sz="3600" b="1" dirty="0" smtClean="0">
                <a:solidFill>
                  <a:schemeClr val="accent1">
                    <a:lumMod val="60000"/>
                    <a:lumOff val="40000"/>
                  </a:schemeClr>
                </a:solidFill>
              </a:rPr>
              <a:t>С. </a:t>
            </a:r>
            <a:r>
              <a:rPr lang="ru-RU" sz="3600" b="1" dirty="0" smtClean="0"/>
              <a:t>Алтей          </a:t>
            </a:r>
          </a:p>
          <a:p>
            <a:pPr marR="0" algn="ctr">
              <a:defRPr/>
            </a:pPr>
            <a:r>
              <a:rPr lang="ru-RU" sz="3600" b="1" dirty="0" smtClean="0"/>
              <a:t>       </a:t>
            </a:r>
            <a:r>
              <a:rPr lang="ru-RU" sz="3600" b="1" dirty="0" smtClean="0">
                <a:solidFill>
                  <a:schemeClr val="accent1">
                    <a:lumMod val="60000"/>
                    <a:lumOff val="40000"/>
                  </a:schemeClr>
                </a:solidFill>
              </a:rPr>
              <a:t> Д. </a:t>
            </a:r>
            <a:r>
              <a:rPr lang="ru-RU" sz="3600" b="1" dirty="0" smtClean="0"/>
              <a:t>Ряска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87043">
                                            <p:txEl>
                                              <p:pRg st="1" end="1"/>
                                            </p:txEl>
                                          </p:spTgt>
                                        </p:tgtEl>
                                        <p:attrNameLst>
                                          <p:attrName>style.visibility</p:attrName>
                                        </p:attrNameLst>
                                      </p:cBhvr>
                                      <p:to>
                                        <p:strVal val="visible"/>
                                      </p:to>
                                    </p:set>
                                    <p:anim calcmode="discrete" valueType="clr">
                                      <p:cBhvr override="childStyle">
                                        <p:cTn id="7" dur="80"/>
                                        <p:tgtEl>
                                          <p:spTgt spid="8704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7043">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87043">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87043">
                                            <p:txEl>
                                              <p:pRg st="2" end="2"/>
                                            </p:txEl>
                                          </p:spTgt>
                                        </p:tgtEl>
                                        <p:attrNameLst>
                                          <p:attrName>style.visibility</p:attrName>
                                        </p:attrNameLst>
                                      </p:cBhvr>
                                      <p:to>
                                        <p:strVal val="visible"/>
                                      </p:to>
                                    </p:set>
                                    <p:anim calcmode="discrete" valueType="clr">
                                      <p:cBhvr override="childStyle">
                                        <p:cTn id="14" dur="80"/>
                                        <p:tgtEl>
                                          <p:spTgt spid="8704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7043">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87043">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87043">
                                            <p:txEl>
                                              <p:pRg st="3" end="3"/>
                                            </p:txEl>
                                          </p:spTgt>
                                        </p:tgtEl>
                                        <p:attrNameLst>
                                          <p:attrName>style.visibility</p:attrName>
                                        </p:attrNameLst>
                                      </p:cBhvr>
                                      <p:to>
                                        <p:strVal val="visible"/>
                                      </p:to>
                                    </p:set>
                                    <p:anim calcmode="discrete" valueType="clr">
                                      <p:cBhvr override="childStyle">
                                        <p:cTn id="21" dur="80"/>
                                        <p:tgtEl>
                                          <p:spTgt spid="8704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87043">
                                            <p:txEl>
                                              <p:pRg st="3" end="3"/>
                                            </p:txEl>
                                          </p:spTgt>
                                        </p:tgtEl>
                                        <p:attrNameLst>
                                          <p:attrName>fillcolor</p:attrName>
                                        </p:attrNameLst>
                                      </p:cBhvr>
                                      <p:tavLst>
                                        <p:tav tm="0">
                                          <p:val>
                                            <p:clrVal>
                                              <a:schemeClr val="accent2"/>
                                            </p:clrVal>
                                          </p:val>
                                        </p:tav>
                                        <p:tav tm="50000">
                                          <p:val>
                                            <p:clrVal>
                                              <a:schemeClr val="hlink"/>
                                            </p:clrVal>
                                          </p:val>
                                        </p:tav>
                                      </p:tavLst>
                                    </p:anim>
                                    <p:set>
                                      <p:cBhvr>
                                        <p:cTn id="23" dur="80"/>
                                        <p:tgtEl>
                                          <p:spTgt spid="87043">
                                            <p:txEl>
                                              <p:pRg st="3" end="3"/>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87043">
                                            <p:txEl>
                                              <p:pRg st="4" end="4"/>
                                            </p:txEl>
                                          </p:spTgt>
                                        </p:tgtEl>
                                        <p:attrNameLst>
                                          <p:attrName>style.visibility</p:attrName>
                                        </p:attrNameLst>
                                      </p:cBhvr>
                                      <p:to>
                                        <p:strVal val="visible"/>
                                      </p:to>
                                    </p:set>
                                    <p:anim calcmode="discrete" valueType="clr">
                                      <p:cBhvr override="childStyle">
                                        <p:cTn id="28" dur="80"/>
                                        <p:tgtEl>
                                          <p:spTgt spid="8704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87043">
                                            <p:txEl>
                                              <p:pRg st="4" end="4"/>
                                            </p:txEl>
                                          </p:spTgt>
                                        </p:tgtEl>
                                        <p:attrNameLst>
                                          <p:attrName>fillcolor</p:attrName>
                                        </p:attrNameLst>
                                      </p:cBhvr>
                                      <p:tavLst>
                                        <p:tav tm="0">
                                          <p:val>
                                            <p:clrVal>
                                              <a:schemeClr val="accent2"/>
                                            </p:clrVal>
                                          </p:val>
                                        </p:tav>
                                        <p:tav tm="50000">
                                          <p:val>
                                            <p:clrVal>
                                              <a:schemeClr val="hlink"/>
                                            </p:clrVal>
                                          </p:val>
                                        </p:tav>
                                      </p:tavLst>
                                    </p:anim>
                                    <p:set>
                                      <p:cBhvr>
                                        <p:cTn id="30" dur="80"/>
                                        <p:tgtEl>
                                          <p:spTgt spid="87043">
                                            <p:txEl>
                                              <p:pRg st="4" end="4"/>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14" presetClass="emph" presetSubtype="0" fill="hold" nodeType="clickEffect">
                                  <p:stCondLst>
                                    <p:cond delay="0"/>
                                  </p:stCondLst>
                                  <p:iterate type="lt">
                                    <p:tmPct val="0"/>
                                  </p:iterate>
                                  <p:childTnLst>
                                    <p:animClr clrSpc="rgb" dir="cw">
                                      <p:cBhvr override="childStyle">
                                        <p:cTn id="34" dur="1900" fill="hold">
                                          <p:stCondLst>
                                            <p:cond delay="100"/>
                                          </p:stCondLst>
                                        </p:cTn>
                                        <p:tgtEl>
                                          <p:spTgt spid="87043">
                                            <p:txEl>
                                              <p:pRg st="2" end="2"/>
                                            </p:txEl>
                                          </p:spTgt>
                                        </p:tgtEl>
                                        <p:attrNameLst>
                                          <p:attrName>style.color</p:attrName>
                                        </p:attrNameLst>
                                      </p:cBhvr>
                                      <p:to>
                                        <a:schemeClr val="accent2"/>
                                      </p:to>
                                    </p:animClr>
                                    <p:animClr clrSpc="rgb" dir="cw">
                                      <p:cBhvr>
                                        <p:cTn id="35" dur="1900" fill="hold">
                                          <p:stCondLst>
                                            <p:cond delay="100"/>
                                          </p:stCondLst>
                                        </p:cTn>
                                        <p:tgtEl>
                                          <p:spTgt spid="87043">
                                            <p:txEl>
                                              <p:pRg st="2" end="2"/>
                                            </p:txEl>
                                          </p:spTgt>
                                        </p:tgtEl>
                                        <p:attrNameLst>
                                          <p:attrName>fillColor</p:attrName>
                                        </p:attrNameLst>
                                      </p:cBhvr>
                                      <p:to>
                                        <a:schemeClr val="accent2"/>
                                      </p:to>
                                    </p:animClr>
                                    <p:set>
                                      <p:cBhvr>
                                        <p:cTn id="36" dur="1900" fill="hold">
                                          <p:stCondLst>
                                            <p:cond delay="100"/>
                                          </p:stCondLst>
                                        </p:cTn>
                                        <p:tgtEl>
                                          <p:spTgt spid="87043">
                                            <p:txEl>
                                              <p:pRg st="2" end="2"/>
                                            </p:txEl>
                                          </p:spTgt>
                                        </p:tgtEl>
                                        <p:attrNameLst>
                                          <p:attrName>fill.type</p:attrName>
                                        </p:attrNameLst>
                                      </p:cBhvr>
                                      <p:to>
                                        <p:strVal val="solid"/>
                                      </p:to>
                                    </p:set>
                                    <p:set>
                                      <p:cBhvr>
                                        <p:cTn id="37" dur="1900" fill="hold">
                                          <p:stCondLst>
                                            <p:cond delay="100"/>
                                          </p:stCondLst>
                                        </p:cTn>
                                        <p:tgtEl>
                                          <p:spTgt spid="87043">
                                            <p:txEl>
                                              <p:pRg st="2" end="2"/>
                                            </p:txEl>
                                          </p:spTgt>
                                        </p:tgtEl>
                                        <p:attrNameLst>
                                          <p:attrName>fill.on</p:attrName>
                                        </p:attrNameLst>
                                      </p:cBhvr>
                                      <p:to>
                                        <p:strVal val="true"/>
                                      </p:to>
                                    </p:set>
                                    <p:animScale>
                                      <p:cBhvr>
                                        <p:cTn id="38" dur="200" fill="hold">
                                          <p:stCondLst>
                                            <p:cond delay="0"/>
                                          </p:stCondLst>
                                        </p:cTn>
                                        <p:tgtEl>
                                          <p:spTgt spid="87043">
                                            <p:txEl>
                                              <p:pRg st="2" end="2"/>
                                            </p:txEl>
                                          </p:spTgt>
                                        </p:tgtEl>
                                      </p:cBhvr>
                                      <p:from x="100000" y="100000"/>
                                      <p:to x="100000" y="5000"/>
                                    </p:animScale>
                                    <p:animScale>
                                      <p:cBhvr>
                                        <p:cTn id="39" dur="200" fill="hold">
                                          <p:stCondLst>
                                            <p:cond delay="200"/>
                                          </p:stCondLst>
                                        </p:cTn>
                                        <p:tgtEl>
                                          <p:spTgt spid="87043">
                                            <p:txEl>
                                              <p:pRg st="2" end="2"/>
                                            </p:txEl>
                                          </p:spTgt>
                                        </p:tgtEl>
                                      </p:cBhvr>
                                      <p:from x="100000" y="5000"/>
                                      <p:to x="120000" y="150000"/>
                                    </p:animScale>
                                    <p:animScale>
                                      <p:cBhvr>
                                        <p:cTn id="40" dur="600" fill="hold">
                                          <p:stCondLst>
                                            <p:cond delay="1400"/>
                                          </p:stCondLst>
                                        </p:cTn>
                                        <p:tgtEl>
                                          <p:spTgt spid="87043">
                                            <p:txEl>
                                              <p:pRg st="2" end="2"/>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Подзаголовок 2"/>
          <p:cNvSpPr>
            <a:spLocks noGrp="1"/>
          </p:cNvSpPr>
          <p:nvPr>
            <p:ph type="subTitle" idx="1"/>
          </p:nvPr>
        </p:nvSpPr>
        <p:spPr>
          <a:xfrm>
            <a:off x="3500438" y="214313"/>
            <a:ext cx="5429250" cy="4714875"/>
          </a:xfrm>
        </p:spPr>
        <p:txBody>
          <a:bodyPr/>
          <a:lstStyle/>
          <a:p>
            <a:pPr marR="0" algn="ctr" eaLnBrk="1" hangingPunct="1"/>
            <a:r>
              <a:rPr lang="ru-RU" sz="3200" b="1" i="1" u="sng" smtClean="0"/>
              <a:t>Кубышка.</a:t>
            </a:r>
          </a:p>
          <a:p>
            <a:pPr marR="0" algn="ctr"/>
            <a:r>
              <a:rPr lang="ru-RU" sz="2400" b="1" smtClean="0">
                <a:solidFill>
                  <a:srgbClr val="011705"/>
                </a:solidFill>
              </a:rPr>
              <a:t> В народной медицине кубышка желтая применяется при многих заболеваниях: при болезнях желудка и кишечника, при задержке мочи, при кашле, лихорадке, кожных болезнях.</a:t>
            </a:r>
          </a:p>
          <a:p>
            <a:pPr marR="0" algn="ctr"/>
            <a:r>
              <a:rPr lang="ru-RU" sz="2400" b="1" smtClean="0">
                <a:solidFill>
                  <a:srgbClr val="011705"/>
                </a:solidFill>
              </a:rPr>
              <a:t>Плоды обладают снотворным и успокаивающим действием.</a:t>
            </a:r>
          </a:p>
          <a:p>
            <a:pPr marR="0" algn="ctr"/>
            <a:r>
              <a:rPr lang="ru-RU" sz="2400" b="1" smtClean="0">
                <a:solidFill>
                  <a:srgbClr val="011705"/>
                </a:solidFill>
              </a:rPr>
              <a:t>Свежие истолченные в порошок листья прикладывают к воспаленным местам.</a:t>
            </a:r>
          </a:p>
        </p:txBody>
      </p:sp>
      <p:pic>
        <p:nvPicPr>
          <p:cNvPr id="88067" name="Picture 6" descr="26074"/>
          <p:cNvPicPr>
            <a:picLocks noChangeAspect="1" noChangeArrowheads="1"/>
          </p:cNvPicPr>
          <p:nvPr/>
        </p:nvPicPr>
        <p:blipFill>
          <a:blip r:embed="rId2" cstate="email">
            <a:lum contrast="40000"/>
          </a:blip>
          <a:srcRect/>
          <a:stretch>
            <a:fillRect/>
          </a:stretch>
        </p:blipFill>
        <p:spPr bwMode="auto">
          <a:xfrm>
            <a:off x="3786188" y="5264150"/>
            <a:ext cx="4786312" cy="1593850"/>
          </a:xfrm>
          <a:prstGeom prst="rect">
            <a:avLst/>
          </a:prstGeom>
          <a:noFill/>
          <a:ln w="9525">
            <a:noFill/>
            <a:miter lim="800000"/>
            <a:headEnd/>
            <a:tailEnd/>
          </a:ln>
        </p:spPr>
      </p:pic>
      <p:pic>
        <p:nvPicPr>
          <p:cNvPr id="88068" name="Picture 7" descr="i?id=41359490&amp;tov=3"/>
          <p:cNvPicPr>
            <a:picLocks noChangeAspect="1" noChangeArrowheads="1"/>
          </p:cNvPicPr>
          <p:nvPr/>
        </p:nvPicPr>
        <p:blipFill>
          <a:blip r:embed="rId3" cstate="email"/>
          <a:srcRect/>
          <a:stretch>
            <a:fillRect/>
          </a:stretch>
        </p:blipFill>
        <p:spPr bwMode="auto">
          <a:xfrm>
            <a:off x="214313" y="285750"/>
            <a:ext cx="3025775" cy="2643188"/>
          </a:xfrm>
          <a:prstGeom prst="rect">
            <a:avLst/>
          </a:prstGeom>
          <a:noFill/>
          <a:ln w="9525">
            <a:noFill/>
            <a:miter lim="800000"/>
            <a:headEnd/>
            <a:tailEnd/>
          </a:ln>
        </p:spPr>
      </p:pic>
      <p:pic>
        <p:nvPicPr>
          <p:cNvPr id="88069" name="Picture 8" descr="i?id=83737239&amp;tov=7"/>
          <p:cNvPicPr>
            <a:picLocks noChangeAspect="1" noChangeArrowheads="1"/>
          </p:cNvPicPr>
          <p:nvPr/>
        </p:nvPicPr>
        <p:blipFill>
          <a:blip r:embed="rId4" cstate="email"/>
          <a:srcRect/>
          <a:stretch>
            <a:fillRect/>
          </a:stretch>
        </p:blipFill>
        <p:spPr bwMode="auto">
          <a:xfrm>
            <a:off x="214313" y="4286250"/>
            <a:ext cx="2851150" cy="2147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88066">
                                            <p:txEl>
                                              <p:pRg st="0" end="0"/>
                                            </p:txEl>
                                          </p:spTgt>
                                        </p:tgtEl>
                                        <p:attrNameLst>
                                          <p:attrName>style.visibility</p:attrName>
                                        </p:attrNameLst>
                                      </p:cBhvr>
                                      <p:to>
                                        <p:strVal val="visible"/>
                                      </p:to>
                                    </p:set>
                                    <p:anim calcmode="lin" valueType="num">
                                      <p:cBhvr>
                                        <p:cTn id="7" dur="1000" fill="hold"/>
                                        <p:tgtEl>
                                          <p:spTgt spid="8806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8806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8806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88066">
                                            <p:txEl>
                                              <p:pRg st="1" end="1"/>
                                            </p:txEl>
                                          </p:spTgt>
                                        </p:tgtEl>
                                        <p:attrNameLst>
                                          <p:attrName>style.visibility</p:attrName>
                                        </p:attrNameLst>
                                      </p:cBhvr>
                                      <p:to>
                                        <p:strVal val="visible"/>
                                      </p:to>
                                    </p:set>
                                    <p:animEffect transition="in" filter="strips(downLeft)">
                                      <p:cBhvr>
                                        <p:cTn id="14" dur="500"/>
                                        <p:tgtEl>
                                          <p:spTgt spid="8806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88068"/>
                                        </p:tgtEl>
                                        <p:attrNameLst>
                                          <p:attrName>style.visibility</p:attrName>
                                        </p:attrNameLst>
                                      </p:cBhvr>
                                      <p:to>
                                        <p:strVal val="visible"/>
                                      </p:to>
                                    </p:set>
                                    <p:animEffect transition="in" filter="wedge">
                                      <p:cBhvr>
                                        <p:cTn id="19" dur="2000"/>
                                        <p:tgtEl>
                                          <p:spTgt spid="8806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88066">
                                            <p:txEl>
                                              <p:pRg st="2" end="2"/>
                                            </p:txEl>
                                          </p:spTgt>
                                        </p:tgtEl>
                                        <p:attrNameLst>
                                          <p:attrName>style.visibility</p:attrName>
                                        </p:attrNameLst>
                                      </p:cBhvr>
                                      <p:to>
                                        <p:strVal val="visible"/>
                                      </p:to>
                                    </p:set>
                                    <p:animEffect transition="in" filter="strips(upLeft)">
                                      <p:cBhvr>
                                        <p:cTn id="24" dur="500"/>
                                        <p:tgtEl>
                                          <p:spTgt spid="8806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88069"/>
                                        </p:tgtEl>
                                        <p:attrNameLst>
                                          <p:attrName>style.visibility</p:attrName>
                                        </p:attrNameLst>
                                      </p:cBhvr>
                                      <p:to>
                                        <p:strVal val="visible"/>
                                      </p:to>
                                    </p:set>
                                    <p:animEffect transition="in" filter="randombar(horizontal)">
                                      <p:cBhvr>
                                        <p:cTn id="29" dur="500"/>
                                        <p:tgtEl>
                                          <p:spTgt spid="88069"/>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nodeType="clickEffect">
                                  <p:stCondLst>
                                    <p:cond delay="0"/>
                                  </p:stCondLst>
                                  <p:childTnLst>
                                    <p:set>
                                      <p:cBhvr>
                                        <p:cTn id="33" dur="1" fill="hold">
                                          <p:stCondLst>
                                            <p:cond delay="0"/>
                                          </p:stCondLst>
                                        </p:cTn>
                                        <p:tgtEl>
                                          <p:spTgt spid="88066">
                                            <p:txEl>
                                              <p:pRg st="3" end="3"/>
                                            </p:txEl>
                                          </p:spTgt>
                                        </p:tgtEl>
                                        <p:attrNameLst>
                                          <p:attrName>style.visibility</p:attrName>
                                        </p:attrNameLst>
                                      </p:cBhvr>
                                      <p:to>
                                        <p:strVal val="visible"/>
                                      </p:to>
                                    </p:set>
                                    <p:animEffect transition="in" filter="strips(downRight)">
                                      <p:cBhvr>
                                        <p:cTn id="34" dur="500"/>
                                        <p:tgtEl>
                                          <p:spTgt spid="8806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nodeType="clickEffect">
                                  <p:stCondLst>
                                    <p:cond delay="0"/>
                                  </p:stCondLst>
                                  <p:childTnLst>
                                    <p:set>
                                      <p:cBhvr>
                                        <p:cTn id="38" dur="1" fill="hold">
                                          <p:stCondLst>
                                            <p:cond delay="0"/>
                                          </p:stCondLst>
                                        </p:cTn>
                                        <p:tgtEl>
                                          <p:spTgt spid="88067"/>
                                        </p:tgtEl>
                                        <p:attrNameLst>
                                          <p:attrName>style.visibility</p:attrName>
                                        </p:attrNameLst>
                                      </p:cBhvr>
                                      <p:to>
                                        <p:strVal val="visible"/>
                                      </p:to>
                                    </p:set>
                                    <p:animEffect transition="in" filter="wedge">
                                      <p:cBhvr>
                                        <p:cTn id="39" dur="2000"/>
                                        <p:tgtEl>
                                          <p:spTgt spid="88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571480"/>
            <a:ext cx="7851775" cy="1828800"/>
          </a:xfrm>
        </p:spPr>
        <p:txBody>
          <a:bodyPr/>
          <a:lstStyle/>
          <a:p>
            <a:pPr algn="ctr" eaLnBrk="1" fontAlgn="auto" hangingPunct="1">
              <a:spcAft>
                <a:spcPts val="0"/>
              </a:spcAft>
              <a:defRPr/>
            </a:pPr>
            <a:r>
              <a:rPr lang="ru-RU" sz="2400" dirty="0" smtClean="0">
                <a:solidFill>
                  <a:srgbClr val="7030A0"/>
                </a:solidFill>
                <a:latin typeface="Segoe Script" pitchFamily="34" charset="0"/>
              </a:rPr>
              <a:t>9. Многолетнее растение из семейства сложноцветных. Цветоносы с одиночными желтыми соцветиями появляются рано весной на первых проталинках. Что за растение?</a:t>
            </a:r>
            <a:endParaRPr lang="ru-RU" sz="2400" dirty="0">
              <a:solidFill>
                <a:srgbClr val="7030A0"/>
              </a:solidFill>
              <a:latin typeface="Segoe Script" pitchFamily="34" charset="0"/>
            </a:endParaRPr>
          </a:p>
        </p:txBody>
      </p:sp>
      <p:sp>
        <p:nvSpPr>
          <p:cNvPr id="89091" name="Подзаголовок 2"/>
          <p:cNvSpPr>
            <a:spLocks noGrp="1"/>
          </p:cNvSpPr>
          <p:nvPr>
            <p:ph type="subTitle" idx="1"/>
          </p:nvPr>
        </p:nvSpPr>
        <p:spPr>
          <a:xfrm>
            <a:off x="533400" y="2714625"/>
            <a:ext cx="7854950" cy="3857625"/>
          </a:xfrm>
        </p:spPr>
        <p:txBody>
          <a:bodyPr/>
          <a:lstStyle/>
          <a:p>
            <a:pPr marR="0">
              <a:defRPr/>
            </a:pPr>
            <a:endParaRPr lang="ru-RU" dirty="0" smtClean="0"/>
          </a:p>
          <a:p>
            <a:pPr marR="0" algn="ctr">
              <a:defRPr/>
            </a:pPr>
            <a:r>
              <a:rPr lang="ru-RU" sz="3600" b="1" dirty="0" smtClean="0">
                <a:solidFill>
                  <a:schemeClr val="accent1">
                    <a:lumMod val="60000"/>
                    <a:lumOff val="40000"/>
                  </a:schemeClr>
                </a:solidFill>
              </a:rPr>
              <a:t>А. </a:t>
            </a:r>
            <a:r>
              <a:rPr lang="ru-RU" sz="3600" b="1" dirty="0" smtClean="0"/>
              <a:t>Одуванчик         </a:t>
            </a:r>
          </a:p>
          <a:p>
            <a:pPr marR="0" algn="ctr">
              <a:defRPr/>
            </a:pPr>
            <a:r>
              <a:rPr lang="ru-RU" sz="3600" b="1" dirty="0" smtClean="0">
                <a:solidFill>
                  <a:schemeClr val="accent1">
                    <a:lumMod val="60000"/>
                    <a:lumOff val="40000"/>
                  </a:schemeClr>
                </a:solidFill>
              </a:rPr>
              <a:t>В. </a:t>
            </a:r>
            <a:r>
              <a:rPr lang="ru-RU" sz="3600" b="1" dirty="0" smtClean="0"/>
              <a:t>Мать-и-мачеха</a:t>
            </a:r>
          </a:p>
          <a:p>
            <a:pPr marR="0" algn="ctr">
              <a:defRPr/>
            </a:pPr>
            <a:r>
              <a:rPr lang="ru-RU" sz="3600" b="1" dirty="0" smtClean="0">
                <a:solidFill>
                  <a:schemeClr val="accent1">
                    <a:lumMod val="60000"/>
                    <a:lumOff val="40000"/>
                  </a:schemeClr>
                </a:solidFill>
              </a:rPr>
              <a:t>С. </a:t>
            </a:r>
            <a:r>
              <a:rPr lang="ru-RU" sz="3600" b="1" dirty="0" smtClean="0"/>
              <a:t>Подснежник     </a:t>
            </a:r>
          </a:p>
          <a:p>
            <a:pPr marR="0" algn="ctr">
              <a:defRPr/>
            </a:pPr>
            <a:r>
              <a:rPr lang="ru-RU" sz="3600" b="1" dirty="0" smtClean="0">
                <a:solidFill>
                  <a:schemeClr val="accent1">
                    <a:lumMod val="60000"/>
                    <a:lumOff val="40000"/>
                  </a:schemeClr>
                </a:solidFill>
              </a:rPr>
              <a:t> С. </a:t>
            </a:r>
            <a:r>
              <a:rPr lang="ru-RU" sz="3600" b="1" dirty="0" smtClean="0"/>
              <a:t>Ландыш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89091">
                                            <p:txEl>
                                              <p:pRg st="1" end="1"/>
                                            </p:txEl>
                                          </p:spTgt>
                                        </p:tgtEl>
                                        <p:attrNameLst>
                                          <p:attrName>style.visibility</p:attrName>
                                        </p:attrNameLst>
                                      </p:cBhvr>
                                      <p:to>
                                        <p:strVal val="visible"/>
                                      </p:to>
                                    </p:set>
                                    <p:anim calcmode="discrete" valueType="clr">
                                      <p:cBhvr override="childStyle">
                                        <p:cTn id="7" dur="80"/>
                                        <p:tgtEl>
                                          <p:spTgt spid="8909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9091">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89091">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89091">
                                            <p:txEl>
                                              <p:pRg st="2" end="2"/>
                                            </p:txEl>
                                          </p:spTgt>
                                        </p:tgtEl>
                                        <p:attrNameLst>
                                          <p:attrName>style.visibility</p:attrName>
                                        </p:attrNameLst>
                                      </p:cBhvr>
                                      <p:to>
                                        <p:strVal val="visible"/>
                                      </p:to>
                                    </p:set>
                                    <p:anim calcmode="discrete" valueType="clr">
                                      <p:cBhvr override="childStyle">
                                        <p:cTn id="14" dur="80"/>
                                        <p:tgtEl>
                                          <p:spTgt spid="8909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9091">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89091">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89091">
                                            <p:txEl>
                                              <p:pRg st="3" end="3"/>
                                            </p:txEl>
                                          </p:spTgt>
                                        </p:tgtEl>
                                        <p:attrNameLst>
                                          <p:attrName>style.visibility</p:attrName>
                                        </p:attrNameLst>
                                      </p:cBhvr>
                                      <p:to>
                                        <p:strVal val="visible"/>
                                      </p:to>
                                    </p:set>
                                    <p:anim calcmode="discrete" valueType="clr">
                                      <p:cBhvr override="childStyle">
                                        <p:cTn id="21" dur="80"/>
                                        <p:tgtEl>
                                          <p:spTgt spid="8909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89091">
                                            <p:txEl>
                                              <p:pRg st="3" end="3"/>
                                            </p:txEl>
                                          </p:spTgt>
                                        </p:tgtEl>
                                        <p:attrNameLst>
                                          <p:attrName>fillcolor</p:attrName>
                                        </p:attrNameLst>
                                      </p:cBhvr>
                                      <p:tavLst>
                                        <p:tav tm="0">
                                          <p:val>
                                            <p:clrVal>
                                              <a:schemeClr val="accent2"/>
                                            </p:clrVal>
                                          </p:val>
                                        </p:tav>
                                        <p:tav tm="50000">
                                          <p:val>
                                            <p:clrVal>
                                              <a:schemeClr val="hlink"/>
                                            </p:clrVal>
                                          </p:val>
                                        </p:tav>
                                      </p:tavLst>
                                    </p:anim>
                                    <p:set>
                                      <p:cBhvr>
                                        <p:cTn id="23" dur="80"/>
                                        <p:tgtEl>
                                          <p:spTgt spid="89091">
                                            <p:txEl>
                                              <p:pRg st="3" end="3"/>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89091">
                                            <p:txEl>
                                              <p:pRg st="4" end="4"/>
                                            </p:txEl>
                                          </p:spTgt>
                                        </p:tgtEl>
                                        <p:attrNameLst>
                                          <p:attrName>style.visibility</p:attrName>
                                        </p:attrNameLst>
                                      </p:cBhvr>
                                      <p:to>
                                        <p:strVal val="visible"/>
                                      </p:to>
                                    </p:set>
                                    <p:anim calcmode="discrete" valueType="clr">
                                      <p:cBhvr override="childStyle">
                                        <p:cTn id="28" dur="80"/>
                                        <p:tgtEl>
                                          <p:spTgt spid="89091">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89091">
                                            <p:txEl>
                                              <p:pRg st="4" end="4"/>
                                            </p:txEl>
                                          </p:spTgt>
                                        </p:tgtEl>
                                        <p:attrNameLst>
                                          <p:attrName>fillcolor</p:attrName>
                                        </p:attrNameLst>
                                      </p:cBhvr>
                                      <p:tavLst>
                                        <p:tav tm="0">
                                          <p:val>
                                            <p:clrVal>
                                              <a:schemeClr val="accent2"/>
                                            </p:clrVal>
                                          </p:val>
                                        </p:tav>
                                        <p:tav tm="50000">
                                          <p:val>
                                            <p:clrVal>
                                              <a:schemeClr val="hlink"/>
                                            </p:clrVal>
                                          </p:val>
                                        </p:tav>
                                      </p:tavLst>
                                    </p:anim>
                                    <p:set>
                                      <p:cBhvr>
                                        <p:cTn id="30" dur="80"/>
                                        <p:tgtEl>
                                          <p:spTgt spid="89091">
                                            <p:txEl>
                                              <p:pRg st="4" end="4"/>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14" presetClass="emph" presetSubtype="0" fill="hold" nodeType="clickEffect">
                                  <p:stCondLst>
                                    <p:cond delay="0"/>
                                  </p:stCondLst>
                                  <p:iterate type="lt">
                                    <p:tmPct val="0"/>
                                  </p:iterate>
                                  <p:childTnLst>
                                    <p:animClr clrSpc="rgb" dir="cw">
                                      <p:cBhvr override="childStyle">
                                        <p:cTn id="34" dur="1900" fill="hold">
                                          <p:stCondLst>
                                            <p:cond delay="100"/>
                                          </p:stCondLst>
                                        </p:cTn>
                                        <p:tgtEl>
                                          <p:spTgt spid="89091">
                                            <p:txEl>
                                              <p:pRg st="2" end="2"/>
                                            </p:txEl>
                                          </p:spTgt>
                                        </p:tgtEl>
                                        <p:attrNameLst>
                                          <p:attrName>style.color</p:attrName>
                                        </p:attrNameLst>
                                      </p:cBhvr>
                                      <p:to>
                                        <a:schemeClr val="accent2"/>
                                      </p:to>
                                    </p:animClr>
                                    <p:animClr clrSpc="rgb" dir="cw">
                                      <p:cBhvr>
                                        <p:cTn id="35" dur="1900" fill="hold">
                                          <p:stCondLst>
                                            <p:cond delay="100"/>
                                          </p:stCondLst>
                                        </p:cTn>
                                        <p:tgtEl>
                                          <p:spTgt spid="89091">
                                            <p:txEl>
                                              <p:pRg st="2" end="2"/>
                                            </p:txEl>
                                          </p:spTgt>
                                        </p:tgtEl>
                                        <p:attrNameLst>
                                          <p:attrName>fillColor</p:attrName>
                                        </p:attrNameLst>
                                      </p:cBhvr>
                                      <p:to>
                                        <a:schemeClr val="accent2"/>
                                      </p:to>
                                    </p:animClr>
                                    <p:set>
                                      <p:cBhvr>
                                        <p:cTn id="36" dur="1900" fill="hold">
                                          <p:stCondLst>
                                            <p:cond delay="100"/>
                                          </p:stCondLst>
                                        </p:cTn>
                                        <p:tgtEl>
                                          <p:spTgt spid="89091">
                                            <p:txEl>
                                              <p:pRg st="2" end="2"/>
                                            </p:txEl>
                                          </p:spTgt>
                                        </p:tgtEl>
                                        <p:attrNameLst>
                                          <p:attrName>fill.type</p:attrName>
                                        </p:attrNameLst>
                                      </p:cBhvr>
                                      <p:to>
                                        <p:strVal val="solid"/>
                                      </p:to>
                                    </p:set>
                                    <p:set>
                                      <p:cBhvr>
                                        <p:cTn id="37" dur="1900" fill="hold">
                                          <p:stCondLst>
                                            <p:cond delay="100"/>
                                          </p:stCondLst>
                                        </p:cTn>
                                        <p:tgtEl>
                                          <p:spTgt spid="89091">
                                            <p:txEl>
                                              <p:pRg st="2" end="2"/>
                                            </p:txEl>
                                          </p:spTgt>
                                        </p:tgtEl>
                                        <p:attrNameLst>
                                          <p:attrName>fill.on</p:attrName>
                                        </p:attrNameLst>
                                      </p:cBhvr>
                                      <p:to>
                                        <p:strVal val="true"/>
                                      </p:to>
                                    </p:set>
                                    <p:animScale>
                                      <p:cBhvr>
                                        <p:cTn id="38" dur="200" fill="hold">
                                          <p:stCondLst>
                                            <p:cond delay="0"/>
                                          </p:stCondLst>
                                        </p:cTn>
                                        <p:tgtEl>
                                          <p:spTgt spid="89091">
                                            <p:txEl>
                                              <p:pRg st="2" end="2"/>
                                            </p:txEl>
                                          </p:spTgt>
                                        </p:tgtEl>
                                      </p:cBhvr>
                                      <p:from x="100000" y="100000"/>
                                      <p:to x="100000" y="5000"/>
                                    </p:animScale>
                                    <p:animScale>
                                      <p:cBhvr>
                                        <p:cTn id="39" dur="200" fill="hold">
                                          <p:stCondLst>
                                            <p:cond delay="200"/>
                                          </p:stCondLst>
                                        </p:cTn>
                                        <p:tgtEl>
                                          <p:spTgt spid="89091">
                                            <p:txEl>
                                              <p:pRg st="2" end="2"/>
                                            </p:txEl>
                                          </p:spTgt>
                                        </p:tgtEl>
                                      </p:cBhvr>
                                      <p:from x="100000" y="5000"/>
                                      <p:to x="120000" y="150000"/>
                                    </p:animScale>
                                    <p:animScale>
                                      <p:cBhvr>
                                        <p:cTn id="40" dur="600" fill="hold">
                                          <p:stCondLst>
                                            <p:cond delay="1400"/>
                                          </p:stCondLst>
                                        </p:cTn>
                                        <p:tgtEl>
                                          <p:spTgt spid="89091">
                                            <p:txEl>
                                              <p:pRg st="2" end="2"/>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Подзаголовок 2"/>
          <p:cNvSpPr>
            <a:spLocks noGrp="1"/>
          </p:cNvSpPr>
          <p:nvPr>
            <p:ph type="subTitle" idx="1"/>
          </p:nvPr>
        </p:nvSpPr>
        <p:spPr>
          <a:xfrm>
            <a:off x="214313" y="285750"/>
            <a:ext cx="5715000" cy="6215063"/>
          </a:xfrm>
        </p:spPr>
        <p:txBody>
          <a:bodyPr/>
          <a:lstStyle/>
          <a:p>
            <a:pPr marR="0" algn="ctr" eaLnBrk="1" hangingPunct="1"/>
            <a:r>
              <a:rPr lang="ru-RU" sz="3600" b="1" i="1" u="sng" smtClean="0"/>
              <a:t>Мать-и-мачеха.</a:t>
            </a:r>
          </a:p>
          <a:p>
            <a:pPr marR="0" algn="ctr"/>
            <a:r>
              <a:rPr lang="ru-RU" sz="1700" b="1" smtClean="0">
                <a:solidFill>
                  <a:srgbClr val="011705"/>
                </a:solidFill>
              </a:rPr>
              <a:t>Мать-и-мачеха обладает отхаркивающим действием, которое зависит от наличия в листьях эфирного масла, а также слизистых веществ. Применяется внутрь в виде отвара 1:10 как отхаркивающее, противовоспалительное, потогонное средство. Наружно – как мягчительное и обволакивающее средство.</a:t>
            </a:r>
          </a:p>
          <a:p>
            <a:pPr marR="0" algn="ctr"/>
            <a:r>
              <a:rPr lang="ru-RU" sz="1700" b="1" smtClean="0">
                <a:solidFill>
                  <a:srgbClr val="011705"/>
                </a:solidFill>
              </a:rPr>
              <a:t>Листья и цветы входят в состав грудного чая.</a:t>
            </a:r>
          </a:p>
          <a:p>
            <a:pPr marR="0" algn="ctr"/>
            <a:r>
              <a:rPr lang="ru-RU" sz="1700" b="1" smtClean="0">
                <a:solidFill>
                  <a:srgbClr val="011705"/>
                </a:solidFill>
              </a:rPr>
              <a:t>В народной медицине применяются наружно при лечении нарывов и внутрь в виде настоев при заболевании легких и бронхитов, при заболевании желудочно-кишечного тракта. Измельченные сухие листья курят при отдышке и затрудненном дыхании.</a:t>
            </a:r>
          </a:p>
          <a:p>
            <a:pPr marR="0" algn="ctr"/>
            <a:r>
              <a:rPr lang="ru-RU" sz="1700" b="1" smtClean="0">
                <a:solidFill>
                  <a:srgbClr val="011705"/>
                </a:solidFill>
              </a:rPr>
              <a:t>Наружно сок, выжатый из свежих листьев, или листья прикладывают к гноящим ранам, язвам, нарывам.</a:t>
            </a:r>
          </a:p>
          <a:p>
            <a:pPr marR="0" algn="ctr"/>
            <a:r>
              <a:rPr lang="ru-RU" sz="1700" b="1" smtClean="0">
                <a:solidFill>
                  <a:srgbClr val="011705"/>
                </a:solidFill>
              </a:rPr>
              <a:t>При выпадении волос, при обильной перхоти с зудом головы рекомендуется 3 раза в неделю мыть голову крепким отваром из смеси листьев крапивы и листьев мать-и-мачехи, взятых поровну.</a:t>
            </a:r>
          </a:p>
          <a:p>
            <a:pPr marR="0" algn="ctr" eaLnBrk="1" hangingPunct="1"/>
            <a:endParaRPr lang="ru-RU" smtClean="0"/>
          </a:p>
        </p:txBody>
      </p:sp>
      <p:pic>
        <p:nvPicPr>
          <p:cNvPr id="90115" name="pic_self" descr="http://preview.gogo.ru/urlpreview?url=img-fotki.yandex.ru/get/2709/darvita.6/0_196cf_d9eefee8_XL">
            <a:hlinkClick r:id="rId2"/>
          </p:cNvPr>
          <p:cNvPicPr>
            <a:picLocks noChangeAspect="1" noChangeArrowheads="1"/>
          </p:cNvPicPr>
          <p:nvPr/>
        </p:nvPicPr>
        <p:blipFill>
          <a:blip r:embed="rId3" r:link="rId4" cstate="email"/>
          <a:srcRect/>
          <a:stretch>
            <a:fillRect/>
          </a:stretch>
        </p:blipFill>
        <p:spPr bwMode="auto">
          <a:xfrm>
            <a:off x="6643688" y="214313"/>
            <a:ext cx="2281237" cy="1719262"/>
          </a:xfrm>
          <a:prstGeom prst="rect">
            <a:avLst/>
          </a:prstGeom>
          <a:noFill/>
          <a:ln w="9525">
            <a:noFill/>
            <a:miter lim="800000"/>
            <a:headEnd/>
            <a:tailEnd/>
          </a:ln>
        </p:spPr>
      </p:pic>
      <p:pic>
        <p:nvPicPr>
          <p:cNvPr id="90116" name="pic_self" descr="http://preview.gogo.ru/urlpreview?url=www.photoforum.ru/f/photo/000/189/189742_70.jpg">
            <a:hlinkClick r:id="rId5"/>
          </p:cNvPr>
          <p:cNvPicPr>
            <a:picLocks noChangeAspect="1" noChangeArrowheads="1"/>
          </p:cNvPicPr>
          <p:nvPr/>
        </p:nvPicPr>
        <p:blipFill>
          <a:blip r:embed="rId6" r:link="rId7" cstate="email"/>
          <a:srcRect/>
          <a:stretch>
            <a:fillRect/>
          </a:stretch>
        </p:blipFill>
        <p:spPr bwMode="auto">
          <a:xfrm>
            <a:off x="6715125" y="2071688"/>
            <a:ext cx="1446213" cy="2000250"/>
          </a:xfrm>
          <a:prstGeom prst="rect">
            <a:avLst/>
          </a:prstGeom>
          <a:noFill/>
          <a:ln w="9525">
            <a:noFill/>
            <a:miter lim="800000"/>
            <a:headEnd/>
            <a:tailEnd/>
          </a:ln>
        </p:spPr>
      </p:pic>
      <p:pic>
        <p:nvPicPr>
          <p:cNvPr id="90117" name="pic_self" descr="http://preview.gogo.ru/urlpreview?url=img-fotki.yandex.ru/get/16/tat119511.4/0_17069_b955c600_XL">
            <a:hlinkClick r:id="rId8"/>
          </p:cNvPr>
          <p:cNvPicPr>
            <a:picLocks noChangeAspect="1" noChangeArrowheads="1"/>
          </p:cNvPicPr>
          <p:nvPr/>
        </p:nvPicPr>
        <p:blipFill>
          <a:blip r:embed="rId9" r:link="rId10" cstate="email"/>
          <a:srcRect/>
          <a:stretch>
            <a:fillRect/>
          </a:stretch>
        </p:blipFill>
        <p:spPr bwMode="auto">
          <a:xfrm>
            <a:off x="6215063" y="4286250"/>
            <a:ext cx="2281237" cy="2316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90114">
                                            <p:txEl>
                                              <p:pRg st="0" end="0"/>
                                            </p:txEl>
                                          </p:spTgt>
                                        </p:tgtEl>
                                        <p:attrNameLst>
                                          <p:attrName>style.visibility</p:attrName>
                                        </p:attrNameLst>
                                      </p:cBhvr>
                                      <p:to>
                                        <p:strVal val="visible"/>
                                      </p:to>
                                    </p:set>
                                    <p:anim calcmode="lin" valueType="num">
                                      <p:cBhvr>
                                        <p:cTn id="7" dur="1000" fill="hold"/>
                                        <p:tgtEl>
                                          <p:spTgt spid="9011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9011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9011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90115"/>
                                        </p:tgtEl>
                                        <p:attrNameLst>
                                          <p:attrName>style.visibility</p:attrName>
                                        </p:attrNameLst>
                                      </p:cBhvr>
                                      <p:to>
                                        <p:strVal val="visible"/>
                                      </p:to>
                                    </p:set>
                                    <p:animEffect transition="in" filter="wedge">
                                      <p:cBhvr>
                                        <p:cTn id="14" dur="2000"/>
                                        <p:tgtEl>
                                          <p:spTgt spid="90115"/>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nodeType="clickEffect">
                                  <p:stCondLst>
                                    <p:cond delay="0"/>
                                  </p:stCondLst>
                                  <p:childTnLst>
                                    <p:set>
                                      <p:cBhvr>
                                        <p:cTn id="18" dur="1" fill="hold">
                                          <p:stCondLst>
                                            <p:cond delay="0"/>
                                          </p:stCondLst>
                                        </p:cTn>
                                        <p:tgtEl>
                                          <p:spTgt spid="90114">
                                            <p:txEl>
                                              <p:pRg st="1" end="1"/>
                                            </p:txEl>
                                          </p:spTgt>
                                        </p:tgtEl>
                                        <p:attrNameLst>
                                          <p:attrName>style.visibility</p:attrName>
                                        </p:attrNameLst>
                                      </p:cBhvr>
                                      <p:to>
                                        <p:strVal val="visible"/>
                                      </p:to>
                                    </p:set>
                                    <p:animEffect transition="in" filter="strips(downRight)">
                                      <p:cBhvr>
                                        <p:cTn id="19" dur="500"/>
                                        <p:tgtEl>
                                          <p:spTgt spid="901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90116"/>
                                        </p:tgtEl>
                                        <p:attrNameLst>
                                          <p:attrName>style.visibility</p:attrName>
                                        </p:attrNameLst>
                                      </p:cBhvr>
                                      <p:to>
                                        <p:strVal val="visible"/>
                                      </p:to>
                                    </p:set>
                                    <p:animEffect transition="in" filter="randombar(horizontal)">
                                      <p:cBhvr>
                                        <p:cTn id="24" dur="500"/>
                                        <p:tgtEl>
                                          <p:spTgt spid="90116"/>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nodeType="clickEffect">
                                  <p:stCondLst>
                                    <p:cond delay="0"/>
                                  </p:stCondLst>
                                  <p:childTnLst>
                                    <p:set>
                                      <p:cBhvr>
                                        <p:cTn id="28" dur="1" fill="hold">
                                          <p:stCondLst>
                                            <p:cond delay="0"/>
                                          </p:stCondLst>
                                        </p:cTn>
                                        <p:tgtEl>
                                          <p:spTgt spid="90114">
                                            <p:txEl>
                                              <p:pRg st="2" end="2"/>
                                            </p:txEl>
                                          </p:spTgt>
                                        </p:tgtEl>
                                        <p:attrNameLst>
                                          <p:attrName>style.visibility</p:attrName>
                                        </p:attrNameLst>
                                      </p:cBhvr>
                                      <p:to>
                                        <p:strVal val="visible"/>
                                      </p:to>
                                    </p:set>
                                    <p:animEffect transition="in" filter="strips(downRight)">
                                      <p:cBhvr>
                                        <p:cTn id="29" dur="500"/>
                                        <p:tgtEl>
                                          <p:spTgt spid="90114">
                                            <p:txEl>
                                              <p:pRg st="2" end="2"/>
                                            </p:txEl>
                                          </p:spTgt>
                                        </p:tgtEl>
                                      </p:cBhvr>
                                    </p:animEffect>
                                  </p:childTnLst>
                                </p:cTn>
                              </p:par>
                              <p:par>
                                <p:cTn id="30" presetID="18" presetClass="entr" presetSubtype="6" fill="hold" nodeType="withEffect">
                                  <p:stCondLst>
                                    <p:cond delay="0"/>
                                  </p:stCondLst>
                                  <p:childTnLst>
                                    <p:set>
                                      <p:cBhvr>
                                        <p:cTn id="31" dur="1" fill="hold">
                                          <p:stCondLst>
                                            <p:cond delay="0"/>
                                          </p:stCondLst>
                                        </p:cTn>
                                        <p:tgtEl>
                                          <p:spTgt spid="90114">
                                            <p:txEl>
                                              <p:pRg st="3" end="3"/>
                                            </p:txEl>
                                          </p:spTgt>
                                        </p:tgtEl>
                                        <p:attrNameLst>
                                          <p:attrName>style.visibility</p:attrName>
                                        </p:attrNameLst>
                                      </p:cBhvr>
                                      <p:to>
                                        <p:strVal val="visible"/>
                                      </p:to>
                                    </p:set>
                                    <p:animEffect transition="in" filter="strips(downRight)">
                                      <p:cBhvr>
                                        <p:cTn id="32" dur="500"/>
                                        <p:tgtEl>
                                          <p:spTgt spid="9011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90117"/>
                                        </p:tgtEl>
                                        <p:attrNameLst>
                                          <p:attrName>style.visibility</p:attrName>
                                        </p:attrNameLst>
                                      </p:cBhvr>
                                      <p:to>
                                        <p:strVal val="visible"/>
                                      </p:to>
                                    </p:set>
                                    <p:animEffect transition="in" filter="wedge">
                                      <p:cBhvr>
                                        <p:cTn id="37" dur="2000"/>
                                        <p:tgtEl>
                                          <p:spTgt spid="90117"/>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90114">
                                            <p:txEl>
                                              <p:pRg st="4" end="4"/>
                                            </p:txEl>
                                          </p:spTgt>
                                        </p:tgtEl>
                                        <p:attrNameLst>
                                          <p:attrName>style.visibility</p:attrName>
                                        </p:attrNameLst>
                                      </p:cBhvr>
                                      <p:to>
                                        <p:strVal val="visible"/>
                                      </p:to>
                                    </p:set>
                                    <p:animEffect transition="in" filter="strips(downRight)">
                                      <p:cBhvr>
                                        <p:cTn id="42" dur="500"/>
                                        <p:tgtEl>
                                          <p:spTgt spid="90114">
                                            <p:txEl>
                                              <p:pRg st="4" end="4"/>
                                            </p:txEl>
                                          </p:spTgt>
                                        </p:tgtEl>
                                      </p:cBhvr>
                                    </p:animEffect>
                                  </p:childTnLst>
                                </p:cTn>
                              </p:par>
                              <p:par>
                                <p:cTn id="43" presetID="18" presetClass="entr" presetSubtype="6" fill="hold" nodeType="withEffect">
                                  <p:stCondLst>
                                    <p:cond delay="0"/>
                                  </p:stCondLst>
                                  <p:childTnLst>
                                    <p:set>
                                      <p:cBhvr>
                                        <p:cTn id="44" dur="1" fill="hold">
                                          <p:stCondLst>
                                            <p:cond delay="0"/>
                                          </p:stCondLst>
                                        </p:cTn>
                                        <p:tgtEl>
                                          <p:spTgt spid="90114">
                                            <p:txEl>
                                              <p:pRg st="5" end="5"/>
                                            </p:txEl>
                                          </p:spTgt>
                                        </p:tgtEl>
                                        <p:attrNameLst>
                                          <p:attrName>style.visibility</p:attrName>
                                        </p:attrNameLst>
                                      </p:cBhvr>
                                      <p:to>
                                        <p:strVal val="visible"/>
                                      </p:to>
                                    </p:set>
                                    <p:animEffect transition="in" filter="strips(downRight)">
                                      <p:cBhvr>
                                        <p:cTn id="45" dur="500"/>
                                        <p:tgtEl>
                                          <p:spTgt spid="901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285728"/>
            <a:ext cx="7851775" cy="2286016"/>
          </a:xfrm>
        </p:spPr>
        <p:txBody>
          <a:bodyPr/>
          <a:lstStyle/>
          <a:p>
            <a:pPr algn="ctr">
              <a:defRPr/>
            </a:pPr>
            <a:r>
              <a:rPr lang="ru-RU" sz="2400" dirty="0" smtClean="0">
                <a:solidFill>
                  <a:srgbClr val="7030A0"/>
                </a:solidFill>
                <a:latin typeface="Segoe Script" pitchFamily="34" charset="0"/>
              </a:rPr>
              <a:t>10. Сорное многолетнее растение с крупными эллиптическими листьями с четкими дуговидными жилками, ярко-зеленые, голые, собраны в прикорневую розетку. Из центра розетки выходят один или несколько цветоносов</a:t>
            </a:r>
            <a:endParaRPr lang="ru-RU" sz="2400" dirty="0">
              <a:solidFill>
                <a:srgbClr val="7030A0"/>
              </a:solidFill>
              <a:latin typeface="Segoe Script" pitchFamily="34" charset="0"/>
            </a:endParaRPr>
          </a:p>
        </p:txBody>
      </p:sp>
      <p:sp>
        <p:nvSpPr>
          <p:cNvPr id="91139" name="Подзаголовок 2"/>
          <p:cNvSpPr>
            <a:spLocks noGrp="1"/>
          </p:cNvSpPr>
          <p:nvPr>
            <p:ph type="subTitle" idx="1"/>
          </p:nvPr>
        </p:nvSpPr>
        <p:spPr>
          <a:xfrm>
            <a:off x="533400" y="2714625"/>
            <a:ext cx="7854950" cy="3857625"/>
          </a:xfrm>
        </p:spPr>
        <p:txBody>
          <a:bodyPr/>
          <a:lstStyle/>
          <a:p>
            <a:pPr marR="0">
              <a:defRPr/>
            </a:pPr>
            <a:endParaRPr lang="ru-RU" dirty="0" smtClean="0"/>
          </a:p>
          <a:p>
            <a:pPr marR="0" algn="ctr">
              <a:defRPr/>
            </a:pPr>
            <a:r>
              <a:rPr lang="ru-RU" sz="3600" b="1" dirty="0" smtClean="0">
                <a:solidFill>
                  <a:schemeClr val="accent1">
                    <a:lumMod val="60000"/>
                    <a:lumOff val="40000"/>
                  </a:schemeClr>
                </a:solidFill>
              </a:rPr>
              <a:t>А. </a:t>
            </a:r>
            <a:r>
              <a:rPr lang="ru-RU" sz="3600" b="1" dirty="0" smtClean="0"/>
              <a:t>Донник           </a:t>
            </a:r>
          </a:p>
          <a:p>
            <a:pPr marR="0" algn="ctr">
              <a:defRPr/>
            </a:pPr>
            <a:r>
              <a:rPr lang="ru-RU" sz="3600" b="1" dirty="0" smtClean="0"/>
              <a:t>   </a:t>
            </a:r>
            <a:r>
              <a:rPr lang="ru-RU" sz="3600" b="1" dirty="0" smtClean="0">
                <a:solidFill>
                  <a:schemeClr val="accent1">
                    <a:lumMod val="60000"/>
                    <a:lumOff val="40000"/>
                  </a:schemeClr>
                </a:solidFill>
              </a:rPr>
              <a:t> В. </a:t>
            </a:r>
            <a:r>
              <a:rPr lang="ru-RU" sz="3600" b="1" dirty="0" smtClean="0"/>
              <a:t>Дудник</a:t>
            </a:r>
          </a:p>
          <a:p>
            <a:pPr marR="0" algn="ctr">
              <a:defRPr/>
            </a:pPr>
            <a:r>
              <a:rPr lang="ru-RU" sz="3600" b="1" dirty="0" smtClean="0">
                <a:solidFill>
                  <a:schemeClr val="accent1">
                    <a:lumMod val="60000"/>
                    <a:lumOff val="40000"/>
                  </a:schemeClr>
                </a:solidFill>
              </a:rPr>
              <a:t>С. </a:t>
            </a:r>
            <a:r>
              <a:rPr lang="ru-RU" sz="3600" b="1" dirty="0" smtClean="0"/>
              <a:t>Подорожник     </a:t>
            </a:r>
          </a:p>
          <a:p>
            <a:pPr marR="0" algn="ctr">
              <a:defRPr/>
            </a:pPr>
            <a:r>
              <a:rPr lang="ru-RU" sz="3600" b="1" dirty="0" smtClean="0">
                <a:solidFill>
                  <a:schemeClr val="accent1">
                    <a:lumMod val="60000"/>
                    <a:lumOff val="40000"/>
                  </a:schemeClr>
                </a:solidFill>
              </a:rPr>
              <a:t>Д. </a:t>
            </a:r>
            <a:r>
              <a:rPr lang="ru-RU" sz="3600" b="1" dirty="0" smtClean="0"/>
              <a:t>Алтей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91139">
                                            <p:txEl>
                                              <p:pRg st="1" end="1"/>
                                            </p:txEl>
                                          </p:spTgt>
                                        </p:tgtEl>
                                        <p:attrNameLst>
                                          <p:attrName>style.visibility</p:attrName>
                                        </p:attrNameLst>
                                      </p:cBhvr>
                                      <p:to>
                                        <p:strVal val="visible"/>
                                      </p:to>
                                    </p:set>
                                    <p:anim calcmode="discrete" valueType="clr">
                                      <p:cBhvr override="childStyle">
                                        <p:cTn id="7" dur="80"/>
                                        <p:tgtEl>
                                          <p:spTgt spid="9113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1139">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91139">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91139">
                                            <p:txEl>
                                              <p:pRg st="2" end="2"/>
                                            </p:txEl>
                                          </p:spTgt>
                                        </p:tgtEl>
                                        <p:attrNameLst>
                                          <p:attrName>style.visibility</p:attrName>
                                        </p:attrNameLst>
                                      </p:cBhvr>
                                      <p:to>
                                        <p:strVal val="visible"/>
                                      </p:to>
                                    </p:set>
                                    <p:anim calcmode="discrete" valueType="clr">
                                      <p:cBhvr override="childStyle">
                                        <p:cTn id="14" dur="80"/>
                                        <p:tgtEl>
                                          <p:spTgt spid="9113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1139">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91139">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91139">
                                            <p:txEl>
                                              <p:pRg st="3" end="3"/>
                                            </p:txEl>
                                          </p:spTgt>
                                        </p:tgtEl>
                                        <p:attrNameLst>
                                          <p:attrName>style.visibility</p:attrName>
                                        </p:attrNameLst>
                                      </p:cBhvr>
                                      <p:to>
                                        <p:strVal val="visible"/>
                                      </p:to>
                                    </p:set>
                                    <p:anim calcmode="discrete" valueType="clr">
                                      <p:cBhvr override="childStyle">
                                        <p:cTn id="21" dur="80"/>
                                        <p:tgtEl>
                                          <p:spTgt spid="9113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1139">
                                            <p:txEl>
                                              <p:pRg st="3" end="3"/>
                                            </p:txEl>
                                          </p:spTgt>
                                        </p:tgtEl>
                                        <p:attrNameLst>
                                          <p:attrName>fillcolor</p:attrName>
                                        </p:attrNameLst>
                                      </p:cBhvr>
                                      <p:tavLst>
                                        <p:tav tm="0">
                                          <p:val>
                                            <p:clrVal>
                                              <a:schemeClr val="accent2"/>
                                            </p:clrVal>
                                          </p:val>
                                        </p:tav>
                                        <p:tav tm="50000">
                                          <p:val>
                                            <p:clrVal>
                                              <a:schemeClr val="hlink"/>
                                            </p:clrVal>
                                          </p:val>
                                        </p:tav>
                                      </p:tavLst>
                                    </p:anim>
                                    <p:set>
                                      <p:cBhvr>
                                        <p:cTn id="23" dur="80"/>
                                        <p:tgtEl>
                                          <p:spTgt spid="91139">
                                            <p:txEl>
                                              <p:pRg st="3" end="3"/>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91139">
                                            <p:txEl>
                                              <p:pRg st="4" end="4"/>
                                            </p:txEl>
                                          </p:spTgt>
                                        </p:tgtEl>
                                        <p:attrNameLst>
                                          <p:attrName>style.visibility</p:attrName>
                                        </p:attrNameLst>
                                      </p:cBhvr>
                                      <p:to>
                                        <p:strVal val="visible"/>
                                      </p:to>
                                    </p:set>
                                    <p:anim calcmode="discrete" valueType="clr">
                                      <p:cBhvr override="childStyle">
                                        <p:cTn id="28" dur="80"/>
                                        <p:tgtEl>
                                          <p:spTgt spid="9113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1139">
                                            <p:txEl>
                                              <p:pRg st="4" end="4"/>
                                            </p:txEl>
                                          </p:spTgt>
                                        </p:tgtEl>
                                        <p:attrNameLst>
                                          <p:attrName>fillcolor</p:attrName>
                                        </p:attrNameLst>
                                      </p:cBhvr>
                                      <p:tavLst>
                                        <p:tav tm="0">
                                          <p:val>
                                            <p:clrVal>
                                              <a:schemeClr val="accent2"/>
                                            </p:clrVal>
                                          </p:val>
                                        </p:tav>
                                        <p:tav tm="50000">
                                          <p:val>
                                            <p:clrVal>
                                              <a:schemeClr val="hlink"/>
                                            </p:clrVal>
                                          </p:val>
                                        </p:tav>
                                      </p:tavLst>
                                    </p:anim>
                                    <p:set>
                                      <p:cBhvr>
                                        <p:cTn id="30" dur="80"/>
                                        <p:tgtEl>
                                          <p:spTgt spid="91139">
                                            <p:txEl>
                                              <p:pRg st="4" end="4"/>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14" presetClass="emph" presetSubtype="0" fill="hold" nodeType="clickEffect">
                                  <p:stCondLst>
                                    <p:cond delay="0"/>
                                  </p:stCondLst>
                                  <p:iterate type="lt">
                                    <p:tmPct val="0"/>
                                  </p:iterate>
                                  <p:childTnLst>
                                    <p:animClr clrSpc="rgb" dir="cw">
                                      <p:cBhvr override="childStyle">
                                        <p:cTn id="34" dur="1900" fill="hold">
                                          <p:stCondLst>
                                            <p:cond delay="100"/>
                                          </p:stCondLst>
                                        </p:cTn>
                                        <p:tgtEl>
                                          <p:spTgt spid="91139">
                                            <p:txEl>
                                              <p:pRg st="3" end="3"/>
                                            </p:txEl>
                                          </p:spTgt>
                                        </p:tgtEl>
                                        <p:attrNameLst>
                                          <p:attrName>style.color</p:attrName>
                                        </p:attrNameLst>
                                      </p:cBhvr>
                                      <p:to>
                                        <a:schemeClr val="accent2"/>
                                      </p:to>
                                    </p:animClr>
                                    <p:animClr clrSpc="rgb" dir="cw">
                                      <p:cBhvr>
                                        <p:cTn id="35" dur="1900" fill="hold">
                                          <p:stCondLst>
                                            <p:cond delay="100"/>
                                          </p:stCondLst>
                                        </p:cTn>
                                        <p:tgtEl>
                                          <p:spTgt spid="91139">
                                            <p:txEl>
                                              <p:pRg st="3" end="3"/>
                                            </p:txEl>
                                          </p:spTgt>
                                        </p:tgtEl>
                                        <p:attrNameLst>
                                          <p:attrName>fillColor</p:attrName>
                                        </p:attrNameLst>
                                      </p:cBhvr>
                                      <p:to>
                                        <a:schemeClr val="accent2"/>
                                      </p:to>
                                    </p:animClr>
                                    <p:set>
                                      <p:cBhvr>
                                        <p:cTn id="36" dur="1900" fill="hold">
                                          <p:stCondLst>
                                            <p:cond delay="100"/>
                                          </p:stCondLst>
                                        </p:cTn>
                                        <p:tgtEl>
                                          <p:spTgt spid="91139">
                                            <p:txEl>
                                              <p:pRg st="3" end="3"/>
                                            </p:txEl>
                                          </p:spTgt>
                                        </p:tgtEl>
                                        <p:attrNameLst>
                                          <p:attrName>fill.type</p:attrName>
                                        </p:attrNameLst>
                                      </p:cBhvr>
                                      <p:to>
                                        <p:strVal val="solid"/>
                                      </p:to>
                                    </p:set>
                                    <p:set>
                                      <p:cBhvr>
                                        <p:cTn id="37" dur="1900" fill="hold">
                                          <p:stCondLst>
                                            <p:cond delay="100"/>
                                          </p:stCondLst>
                                        </p:cTn>
                                        <p:tgtEl>
                                          <p:spTgt spid="91139">
                                            <p:txEl>
                                              <p:pRg st="3" end="3"/>
                                            </p:txEl>
                                          </p:spTgt>
                                        </p:tgtEl>
                                        <p:attrNameLst>
                                          <p:attrName>fill.on</p:attrName>
                                        </p:attrNameLst>
                                      </p:cBhvr>
                                      <p:to>
                                        <p:strVal val="true"/>
                                      </p:to>
                                    </p:set>
                                    <p:animScale>
                                      <p:cBhvr>
                                        <p:cTn id="38" dur="200" fill="hold">
                                          <p:stCondLst>
                                            <p:cond delay="0"/>
                                          </p:stCondLst>
                                        </p:cTn>
                                        <p:tgtEl>
                                          <p:spTgt spid="91139">
                                            <p:txEl>
                                              <p:pRg st="3" end="3"/>
                                            </p:txEl>
                                          </p:spTgt>
                                        </p:tgtEl>
                                      </p:cBhvr>
                                      <p:from x="100000" y="100000"/>
                                      <p:to x="100000" y="5000"/>
                                    </p:animScale>
                                    <p:animScale>
                                      <p:cBhvr>
                                        <p:cTn id="39" dur="200" fill="hold">
                                          <p:stCondLst>
                                            <p:cond delay="200"/>
                                          </p:stCondLst>
                                        </p:cTn>
                                        <p:tgtEl>
                                          <p:spTgt spid="91139">
                                            <p:txEl>
                                              <p:pRg st="3" end="3"/>
                                            </p:txEl>
                                          </p:spTgt>
                                        </p:tgtEl>
                                      </p:cBhvr>
                                      <p:from x="100000" y="5000"/>
                                      <p:to x="120000" y="150000"/>
                                    </p:animScale>
                                    <p:animScale>
                                      <p:cBhvr>
                                        <p:cTn id="40" dur="600" fill="hold">
                                          <p:stCondLst>
                                            <p:cond delay="1400"/>
                                          </p:stCondLst>
                                        </p:cTn>
                                        <p:tgtEl>
                                          <p:spTgt spid="91139">
                                            <p:txEl>
                                              <p:pRg st="3" end="3"/>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Подзаголовок 2"/>
          <p:cNvSpPr>
            <a:spLocks noGrp="1"/>
          </p:cNvSpPr>
          <p:nvPr>
            <p:ph type="subTitle" idx="1"/>
          </p:nvPr>
        </p:nvSpPr>
        <p:spPr>
          <a:xfrm>
            <a:off x="500063" y="214313"/>
            <a:ext cx="7854950" cy="3071812"/>
          </a:xfrm>
        </p:spPr>
        <p:txBody>
          <a:bodyPr/>
          <a:lstStyle/>
          <a:p>
            <a:pPr marR="0" algn="ctr" eaLnBrk="1" hangingPunct="1"/>
            <a:r>
              <a:rPr lang="ru-RU" sz="3600" b="1" i="1" u="sng" smtClean="0"/>
              <a:t>Подорожник.</a:t>
            </a:r>
          </a:p>
          <a:p>
            <a:pPr marR="0" algn="ctr"/>
            <a:r>
              <a:rPr lang="ru-RU" sz="1800" b="1" smtClean="0">
                <a:solidFill>
                  <a:srgbClr val="011705"/>
                </a:solidFill>
              </a:rPr>
              <a:t>Лекарственное значение имеют листья и семена. Свежесобранные листья прикладывают к ранам, язвам, ожогам, ушибам. Высушенные листья завариваются как чай, и применяется в качестве отхаркивающего при бронхитах, астме, коклюше. </a:t>
            </a:r>
          </a:p>
          <a:p>
            <a:pPr marR="0" algn="ctr"/>
            <a:r>
              <a:rPr lang="ru-RU" sz="1800" b="1" smtClean="0">
                <a:solidFill>
                  <a:srgbClr val="011705"/>
                </a:solidFill>
              </a:rPr>
              <a:t>Чай также применяется для лечения желудочно-кишечных заболеваний, поносов, дизентерии. Соком лечат язву желудка и двенадцатиперстной кишки. Подорожник употребляют и местно при  порезах, нарывах, воспалении кожи, свежих мозолях, укусах насекомых.</a:t>
            </a:r>
          </a:p>
        </p:txBody>
      </p:sp>
      <p:pic>
        <p:nvPicPr>
          <p:cNvPr id="92163" name="Picture 6" descr="http://im8-tub.yandex.net/i?id=11265831&amp;tov=8"/>
          <p:cNvPicPr>
            <a:picLocks noChangeAspect="1" noChangeArrowheads="1"/>
          </p:cNvPicPr>
          <p:nvPr/>
        </p:nvPicPr>
        <p:blipFill>
          <a:blip r:embed="rId2" r:link="rId3" cstate="email">
            <a:lum contrast="30000"/>
          </a:blip>
          <a:srcRect/>
          <a:stretch>
            <a:fillRect/>
          </a:stretch>
        </p:blipFill>
        <p:spPr bwMode="auto">
          <a:xfrm>
            <a:off x="500063" y="3286125"/>
            <a:ext cx="2571750" cy="3417888"/>
          </a:xfrm>
          <a:prstGeom prst="rect">
            <a:avLst/>
          </a:prstGeom>
          <a:noFill/>
          <a:ln w="9525">
            <a:noFill/>
            <a:miter lim="800000"/>
            <a:headEnd/>
            <a:tailEnd/>
          </a:ln>
        </p:spPr>
      </p:pic>
      <p:pic>
        <p:nvPicPr>
          <p:cNvPr id="92164" name="Picture 7" descr="i?id=142530973&amp;tov=2"/>
          <p:cNvPicPr>
            <a:picLocks noChangeAspect="1" noChangeArrowheads="1"/>
          </p:cNvPicPr>
          <p:nvPr/>
        </p:nvPicPr>
        <p:blipFill>
          <a:blip r:embed="rId4" cstate="email">
            <a:lum contrast="30000"/>
          </a:blip>
          <a:srcRect/>
          <a:stretch>
            <a:fillRect/>
          </a:stretch>
        </p:blipFill>
        <p:spPr bwMode="auto">
          <a:xfrm>
            <a:off x="6357938" y="3257550"/>
            <a:ext cx="2428875" cy="340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92162">
                                            <p:txEl>
                                              <p:pRg st="0" end="0"/>
                                            </p:txEl>
                                          </p:spTgt>
                                        </p:tgtEl>
                                        <p:attrNameLst>
                                          <p:attrName>style.visibility</p:attrName>
                                        </p:attrNameLst>
                                      </p:cBhvr>
                                      <p:to>
                                        <p:strVal val="visible"/>
                                      </p:to>
                                    </p:set>
                                    <p:anim calcmode="lin" valueType="num">
                                      <p:cBhvr>
                                        <p:cTn id="7" dur="1000" fill="hold"/>
                                        <p:tgtEl>
                                          <p:spTgt spid="9216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9216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16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92163"/>
                                        </p:tgtEl>
                                        <p:attrNameLst>
                                          <p:attrName>style.visibility</p:attrName>
                                        </p:attrNameLst>
                                      </p:cBhvr>
                                      <p:to>
                                        <p:strVal val="visible"/>
                                      </p:to>
                                    </p:set>
                                    <p:animEffect transition="in" filter="wedge">
                                      <p:cBhvr>
                                        <p:cTn id="14" dur="2000"/>
                                        <p:tgtEl>
                                          <p:spTgt spid="92163"/>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nodeType="clickEffect">
                                  <p:stCondLst>
                                    <p:cond delay="0"/>
                                  </p:stCondLst>
                                  <p:childTnLst>
                                    <p:set>
                                      <p:cBhvr>
                                        <p:cTn id="18" dur="1" fill="hold">
                                          <p:stCondLst>
                                            <p:cond delay="0"/>
                                          </p:stCondLst>
                                        </p:cTn>
                                        <p:tgtEl>
                                          <p:spTgt spid="92162">
                                            <p:txEl>
                                              <p:pRg st="1" end="1"/>
                                            </p:txEl>
                                          </p:spTgt>
                                        </p:tgtEl>
                                        <p:attrNameLst>
                                          <p:attrName>style.visibility</p:attrName>
                                        </p:attrNameLst>
                                      </p:cBhvr>
                                      <p:to>
                                        <p:strVal val="visible"/>
                                      </p:to>
                                    </p:set>
                                    <p:animEffect transition="in" filter="strips(downRight)">
                                      <p:cBhvr>
                                        <p:cTn id="19" dur="500"/>
                                        <p:tgtEl>
                                          <p:spTgt spid="9216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92164"/>
                                        </p:tgtEl>
                                        <p:attrNameLst>
                                          <p:attrName>style.visibility</p:attrName>
                                        </p:attrNameLst>
                                      </p:cBhvr>
                                      <p:to>
                                        <p:strVal val="visible"/>
                                      </p:to>
                                    </p:set>
                                    <p:animEffect transition="in" filter="randombar(horizontal)">
                                      <p:cBhvr>
                                        <p:cTn id="24" dur="500"/>
                                        <p:tgtEl>
                                          <p:spTgt spid="92164"/>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nodeType="clickEffect">
                                  <p:stCondLst>
                                    <p:cond delay="0"/>
                                  </p:stCondLst>
                                  <p:childTnLst>
                                    <p:set>
                                      <p:cBhvr>
                                        <p:cTn id="28" dur="1" fill="hold">
                                          <p:stCondLst>
                                            <p:cond delay="0"/>
                                          </p:stCondLst>
                                        </p:cTn>
                                        <p:tgtEl>
                                          <p:spTgt spid="92162">
                                            <p:txEl>
                                              <p:pRg st="2" end="2"/>
                                            </p:txEl>
                                          </p:spTgt>
                                        </p:tgtEl>
                                        <p:attrNameLst>
                                          <p:attrName>style.visibility</p:attrName>
                                        </p:attrNameLst>
                                      </p:cBhvr>
                                      <p:to>
                                        <p:strVal val="visible"/>
                                      </p:to>
                                    </p:set>
                                    <p:animEffect transition="in" filter="strips(downRight)">
                                      <p:cBhvr>
                                        <p:cTn id="29" dur="500"/>
                                        <p:tgtEl>
                                          <p:spTgt spid="921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357166"/>
            <a:ext cx="7851775" cy="2428892"/>
          </a:xfrm>
        </p:spPr>
        <p:txBody>
          <a:bodyPr/>
          <a:lstStyle/>
          <a:p>
            <a:pPr algn="ctr" eaLnBrk="1" fontAlgn="auto" hangingPunct="1">
              <a:spcAft>
                <a:spcPts val="0"/>
              </a:spcAft>
              <a:defRPr/>
            </a:pPr>
            <a:r>
              <a:rPr lang="ru-RU" sz="2800" dirty="0" smtClean="0">
                <a:solidFill>
                  <a:srgbClr val="7030A0"/>
                </a:solidFill>
                <a:latin typeface="Segoe Script" pitchFamily="34" charset="0"/>
              </a:rPr>
              <a:t>11. Однолетнее душистое растение из семейства сложноцветных. Листья сильно рассечены, сидячие, цветки мелкие, все трубчатые, желтовато-зеленые, собраны в корзинки</a:t>
            </a:r>
            <a:endParaRPr lang="ru-RU" sz="2800" dirty="0">
              <a:solidFill>
                <a:srgbClr val="7030A0"/>
              </a:solidFill>
              <a:latin typeface="Segoe Script" pitchFamily="34" charset="0"/>
            </a:endParaRPr>
          </a:p>
        </p:txBody>
      </p:sp>
      <p:sp>
        <p:nvSpPr>
          <p:cNvPr id="93187" name="Подзаголовок 2"/>
          <p:cNvSpPr>
            <a:spLocks noGrp="1"/>
          </p:cNvSpPr>
          <p:nvPr>
            <p:ph type="subTitle" idx="1"/>
          </p:nvPr>
        </p:nvSpPr>
        <p:spPr>
          <a:xfrm>
            <a:off x="533400" y="2928938"/>
            <a:ext cx="7854950" cy="3500437"/>
          </a:xfrm>
        </p:spPr>
        <p:txBody>
          <a:bodyPr/>
          <a:lstStyle/>
          <a:p>
            <a:pPr marR="0" algn="ctr">
              <a:defRPr/>
            </a:pPr>
            <a:endParaRPr lang="ru-RU" b="1" dirty="0" smtClean="0"/>
          </a:p>
          <a:p>
            <a:pPr marR="0" algn="ctr">
              <a:defRPr/>
            </a:pPr>
            <a:r>
              <a:rPr lang="ru-RU" sz="3600" b="1" dirty="0" smtClean="0">
                <a:solidFill>
                  <a:schemeClr val="accent1">
                    <a:lumMod val="60000"/>
                    <a:lumOff val="40000"/>
                  </a:schemeClr>
                </a:solidFill>
              </a:rPr>
              <a:t>А. </a:t>
            </a:r>
            <a:r>
              <a:rPr lang="ru-RU" sz="3600" b="1" dirty="0" smtClean="0"/>
              <a:t>Ромашка аптечная    </a:t>
            </a:r>
          </a:p>
          <a:p>
            <a:pPr marR="0" algn="ctr">
              <a:defRPr/>
            </a:pPr>
            <a:r>
              <a:rPr lang="ru-RU" sz="3600" b="1" dirty="0" smtClean="0"/>
              <a:t>  </a:t>
            </a:r>
            <a:r>
              <a:rPr lang="ru-RU" sz="3600" b="1" dirty="0" smtClean="0">
                <a:solidFill>
                  <a:schemeClr val="accent1">
                    <a:lumMod val="60000"/>
                    <a:lumOff val="40000"/>
                  </a:schemeClr>
                </a:solidFill>
              </a:rPr>
              <a:t> В. </a:t>
            </a:r>
            <a:r>
              <a:rPr lang="ru-RU" sz="3600" b="1" dirty="0" smtClean="0"/>
              <a:t>Василек</a:t>
            </a:r>
          </a:p>
          <a:p>
            <a:pPr marR="0" algn="ctr">
              <a:defRPr/>
            </a:pPr>
            <a:r>
              <a:rPr lang="ru-RU" sz="3600" b="1" dirty="0" smtClean="0">
                <a:solidFill>
                  <a:schemeClr val="accent1">
                    <a:lumMod val="60000"/>
                    <a:lumOff val="40000"/>
                  </a:schemeClr>
                </a:solidFill>
              </a:rPr>
              <a:t>С. </a:t>
            </a:r>
            <a:r>
              <a:rPr lang="ru-RU" sz="3600" b="1" dirty="0" smtClean="0"/>
              <a:t>Клевер луговой       </a:t>
            </a:r>
          </a:p>
          <a:p>
            <a:pPr marR="0" algn="ctr">
              <a:defRPr/>
            </a:pPr>
            <a:r>
              <a:rPr lang="ru-RU" sz="3600" b="1" dirty="0" smtClean="0">
                <a:solidFill>
                  <a:schemeClr val="accent1">
                    <a:lumMod val="60000"/>
                    <a:lumOff val="40000"/>
                  </a:schemeClr>
                </a:solidFill>
              </a:rPr>
              <a:t>   Д. </a:t>
            </a:r>
            <a:r>
              <a:rPr lang="ru-RU" sz="3600" b="1" dirty="0" smtClean="0"/>
              <a:t>Крапива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93187">
                                            <p:txEl>
                                              <p:pRg st="1" end="1"/>
                                            </p:txEl>
                                          </p:spTgt>
                                        </p:tgtEl>
                                        <p:attrNameLst>
                                          <p:attrName>style.visibility</p:attrName>
                                        </p:attrNameLst>
                                      </p:cBhvr>
                                      <p:to>
                                        <p:strVal val="visible"/>
                                      </p:to>
                                    </p:set>
                                    <p:anim calcmode="discrete" valueType="clr">
                                      <p:cBhvr override="childStyle">
                                        <p:cTn id="7" dur="500"/>
                                        <p:tgtEl>
                                          <p:spTgt spid="9318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93187">
                                            <p:txEl>
                                              <p:pRg st="1" end="1"/>
                                            </p:txEl>
                                          </p:spTgt>
                                        </p:tgtEl>
                                        <p:attrNameLst>
                                          <p:attrName>fillcolor</p:attrName>
                                        </p:attrNameLst>
                                      </p:cBhvr>
                                      <p:tavLst>
                                        <p:tav tm="0">
                                          <p:val>
                                            <p:clrVal>
                                              <a:schemeClr val="accent2"/>
                                            </p:clrVal>
                                          </p:val>
                                        </p:tav>
                                        <p:tav tm="50000">
                                          <p:val>
                                            <p:clrVal>
                                              <a:schemeClr val="hlink"/>
                                            </p:clrVal>
                                          </p:val>
                                        </p:tav>
                                      </p:tavLst>
                                    </p:anim>
                                    <p:set>
                                      <p:cBhvr>
                                        <p:cTn id="9" dur="500"/>
                                        <p:tgtEl>
                                          <p:spTgt spid="93187">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93187">
                                            <p:txEl>
                                              <p:pRg st="2" end="2"/>
                                            </p:txEl>
                                          </p:spTgt>
                                        </p:tgtEl>
                                        <p:attrNameLst>
                                          <p:attrName>style.visibility</p:attrName>
                                        </p:attrNameLst>
                                      </p:cBhvr>
                                      <p:to>
                                        <p:strVal val="visible"/>
                                      </p:to>
                                    </p:set>
                                    <p:anim calcmode="discrete" valueType="clr">
                                      <p:cBhvr override="childStyle">
                                        <p:cTn id="14" dur="500"/>
                                        <p:tgtEl>
                                          <p:spTgt spid="9318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500"/>
                                        <p:tgtEl>
                                          <p:spTgt spid="93187">
                                            <p:txEl>
                                              <p:pRg st="2" end="2"/>
                                            </p:txEl>
                                          </p:spTgt>
                                        </p:tgtEl>
                                        <p:attrNameLst>
                                          <p:attrName>fillcolor</p:attrName>
                                        </p:attrNameLst>
                                      </p:cBhvr>
                                      <p:tavLst>
                                        <p:tav tm="0">
                                          <p:val>
                                            <p:clrVal>
                                              <a:schemeClr val="accent2"/>
                                            </p:clrVal>
                                          </p:val>
                                        </p:tav>
                                        <p:tav tm="50000">
                                          <p:val>
                                            <p:clrVal>
                                              <a:schemeClr val="hlink"/>
                                            </p:clrVal>
                                          </p:val>
                                        </p:tav>
                                      </p:tavLst>
                                    </p:anim>
                                    <p:set>
                                      <p:cBhvr>
                                        <p:cTn id="16" dur="500"/>
                                        <p:tgtEl>
                                          <p:spTgt spid="93187">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93187">
                                            <p:txEl>
                                              <p:pRg st="3" end="3"/>
                                            </p:txEl>
                                          </p:spTgt>
                                        </p:tgtEl>
                                        <p:attrNameLst>
                                          <p:attrName>style.visibility</p:attrName>
                                        </p:attrNameLst>
                                      </p:cBhvr>
                                      <p:to>
                                        <p:strVal val="visible"/>
                                      </p:to>
                                    </p:set>
                                    <p:anim calcmode="discrete" valueType="clr">
                                      <p:cBhvr override="childStyle">
                                        <p:cTn id="21" dur="500"/>
                                        <p:tgtEl>
                                          <p:spTgt spid="9318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500"/>
                                        <p:tgtEl>
                                          <p:spTgt spid="93187">
                                            <p:txEl>
                                              <p:pRg st="3" end="3"/>
                                            </p:txEl>
                                          </p:spTgt>
                                        </p:tgtEl>
                                        <p:attrNameLst>
                                          <p:attrName>fillcolor</p:attrName>
                                        </p:attrNameLst>
                                      </p:cBhvr>
                                      <p:tavLst>
                                        <p:tav tm="0">
                                          <p:val>
                                            <p:clrVal>
                                              <a:schemeClr val="accent2"/>
                                            </p:clrVal>
                                          </p:val>
                                        </p:tav>
                                        <p:tav tm="50000">
                                          <p:val>
                                            <p:clrVal>
                                              <a:schemeClr val="hlink"/>
                                            </p:clrVal>
                                          </p:val>
                                        </p:tav>
                                      </p:tavLst>
                                    </p:anim>
                                    <p:set>
                                      <p:cBhvr>
                                        <p:cTn id="23" dur="500"/>
                                        <p:tgtEl>
                                          <p:spTgt spid="93187">
                                            <p:txEl>
                                              <p:pRg st="3" end="3"/>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93187">
                                            <p:txEl>
                                              <p:pRg st="4" end="4"/>
                                            </p:txEl>
                                          </p:spTgt>
                                        </p:tgtEl>
                                        <p:attrNameLst>
                                          <p:attrName>style.visibility</p:attrName>
                                        </p:attrNameLst>
                                      </p:cBhvr>
                                      <p:to>
                                        <p:strVal val="visible"/>
                                      </p:to>
                                    </p:set>
                                    <p:anim calcmode="discrete" valueType="clr">
                                      <p:cBhvr override="childStyle">
                                        <p:cTn id="28" dur="500"/>
                                        <p:tgtEl>
                                          <p:spTgt spid="9318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500"/>
                                        <p:tgtEl>
                                          <p:spTgt spid="93187">
                                            <p:txEl>
                                              <p:pRg st="4" end="4"/>
                                            </p:txEl>
                                          </p:spTgt>
                                        </p:tgtEl>
                                        <p:attrNameLst>
                                          <p:attrName>fillcolor</p:attrName>
                                        </p:attrNameLst>
                                      </p:cBhvr>
                                      <p:tavLst>
                                        <p:tav tm="0">
                                          <p:val>
                                            <p:clrVal>
                                              <a:schemeClr val="accent2"/>
                                            </p:clrVal>
                                          </p:val>
                                        </p:tav>
                                        <p:tav tm="50000">
                                          <p:val>
                                            <p:clrVal>
                                              <a:schemeClr val="hlink"/>
                                            </p:clrVal>
                                          </p:val>
                                        </p:tav>
                                      </p:tavLst>
                                    </p:anim>
                                    <p:set>
                                      <p:cBhvr>
                                        <p:cTn id="30" dur="500"/>
                                        <p:tgtEl>
                                          <p:spTgt spid="93187">
                                            <p:txEl>
                                              <p:pRg st="4" end="4"/>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14" presetClass="emph" presetSubtype="0" fill="hold" nodeType="clickEffect">
                                  <p:stCondLst>
                                    <p:cond delay="0"/>
                                  </p:stCondLst>
                                  <p:iterate type="lt">
                                    <p:tmPct val="0"/>
                                  </p:iterate>
                                  <p:childTnLst>
                                    <p:animClr clrSpc="rgb" dir="cw">
                                      <p:cBhvr override="childStyle">
                                        <p:cTn id="34" dur="475" fill="hold">
                                          <p:stCondLst>
                                            <p:cond delay="25"/>
                                          </p:stCondLst>
                                        </p:cTn>
                                        <p:tgtEl>
                                          <p:spTgt spid="93187">
                                            <p:txEl>
                                              <p:pRg st="1" end="1"/>
                                            </p:txEl>
                                          </p:spTgt>
                                        </p:tgtEl>
                                        <p:attrNameLst>
                                          <p:attrName>style.color</p:attrName>
                                        </p:attrNameLst>
                                      </p:cBhvr>
                                      <p:to>
                                        <a:schemeClr val="accent2"/>
                                      </p:to>
                                    </p:animClr>
                                    <p:animClr clrSpc="rgb" dir="cw">
                                      <p:cBhvr>
                                        <p:cTn id="35" dur="475" fill="hold">
                                          <p:stCondLst>
                                            <p:cond delay="25"/>
                                          </p:stCondLst>
                                        </p:cTn>
                                        <p:tgtEl>
                                          <p:spTgt spid="93187">
                                            <p:txEl>
                                              <p:pRg st="1" end="1"/>
                                            </p:txEl>
                                          </p:spTgt>
                                        </p:tgtEl>
                                        <p:attrNameLst>
                                          <p:attrName>fillColor</p:attrName>
                                        </p:attrNameLst>
                                      </p:cBhvr>
                                      <p:to>
                                        <a:schemeClr val="accent2"/>
                                      </p:to>
                                    </p:animClr>
                                    <p:set>
                                      <p:cBhvr>
                                        <p:cTn id="36" dur="475" fill="hold">
                                          <p:stCondLst>
                                            <p:cond delay="25"/>
                                          </p:stCondLst>
                                        </p:cTn>
                                        <p:tgtEl>
                                          <p:spTgt spid="93187">
                                            <p:txEl>
                                              <p:pRg st="1" end="1"/>
                                            </p:txEl>
                                          </p:spTgt>
                                        </p:tgtEl>
                                        <p:attrNameLst>
                                          <p:attrName>fill.type</p:attrName>
                                        </p:attrNameLst>
                                      </p:cBhvr>
                                      <p:to>
                                        <p:strVal val="solid"/>
                                      </p:to>
                                    </p:set>
                                    <p:set>
                                      <p:cBhvr>
                                        <p:cTn id="37" dur="475" fill="hold">
                                          <p:stCondLst>
                                            <p:cond delay="25"/>
                                          </p:stCondLst>
                                        </p:cTn>
                                        <p:tgtEl>
                                          <p:spTgt spid="93187">
                                            <p:txEl>
                                              <p:pRg st="1" end="1"/>
                                            </p:txEl>
                                          </p:spTgt>
                                        </p:tgtEl>
                                        <p:attrNameLst>
                                          <p:attrName>fill.on</p:attrName>
                                        </p:attrNameLst>
                                      </p:cBhvr>
                                      <p:to>
                                        <p:strVal val="true"/>
                                      </p:to>
                                    </p:set>
                                    <p:animScale>
                                      <p:cBhvr>
                                        <p:cTn id="38" dur="50" fill="hold">
                                          <p:stCondLst>
                                            <p:cond delay="0"/>
                                          </p:stCondLst>
                                        </p:cTn>
                                        <p:tgtEl>
                                          <p:spTgt spid="93187">
                                            <p:txEl>
                                              <p:pRg st="1" end="1"/>
                                            </p:txEl>
                                          </p:spTgt>
                                        </p:tgtEl>
                                      </p:cBhvr>
                                      <p:from x="100000" y="100000"/>
                                      <p:to x="100000" y="5000"/>
                                    </p:animScale>
                                    <p:animScale>
                                      <p:cBhvr>
                                        <p:cTn id="39" dur="50" fill="hold">
                                          <p:stCondLst>
                                            <p:cond delay="50"/>
                                          </p:stCondLst>
                                        </p:cTn>
                                        <p:tgtEl>
                                          <p:spTgt spid="93187">
                                            <p:txEl>
                                              <p:pRg st="1" end="1"/>
                                            </p:txEl>
                                          </p:spTgt>
                                        </p:tgtEl>
                                      </p:cBhvr>
                                      <p:from x="100000" y="5000"/>
                                      <p:to x="120000" y="150000"/>
                                    </p:animScale>
                                    <p:animScale>
                                      <p:cBhvr>
                                        <p:cTn id="40" dur="150" fill="hold">
                                          <p:stCondLst>
                                            <p:cond delay="350"/>
                                          </p:stCondLst>
                                        </p:cTn>
                                        <p:tgtEl>
                                          <p:spTgt spid="93187">
                                            <p:txEl>
                                              <p:pRg st="1" end="1"/>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Подзаголовок 2"/>
          <p:cNvSpPr>
            <a:spLocks noGrp="1"/>
          </p:cNvSpPr>
          <p:nvPr>
            <p:ph type="subTitle" idx="1"/>
          </p:nvPr>
        </p:nvSpPr>
        <p:spPr>
          <a:xfrm>
            <a:off x="2214563" y="214313"/>
            <a:ext cx="6572250" cy="3786187"/>
          </a:xfrm>
        </p:spPr>
        <p:txBody>
          <a:bodyPr/>
          <a:lstStyle/>
          <a:p>
            <a:pPr marR="0" algn="ctr" eaLnBrk="1" hangingPunct="1"/>
            <a:r>
              <a:rPr lang="ru-RU" sz="3600" b="1" i="1" u="sng" smtClean="0"/>
              <a:t>Ромашка аптечная.</a:t>
            </a:r>
          </a:p>
          <a:p>
            <a:pPr marR="0" algn="ctr"/>
            <a:r>
              <a:rPr lang="ru-RU" sz="1800" b="1" smtClean="0">
                <a:solidFill>
                  <a:srgbClr val="011705"/>
                </a:solidFill>
              </a:rPr>
              <a:t>В медицине ромашка применяется в виде настоев и отваров как ветрогонное, потогонное и противосудорожное средство. Наружно – для полосканий, примочек и ванн при стоматитах, ангине, язвах и кожных заболеваний. При повышенной нервной возбудимости в виде чая. Эфирное масло ромашки оказывает дезинфицирующее действие, уменьшает газообразование в кишечнике, снижает боли, ослабляет воспалительные процессы.</a:t>
            </a:r>
          </a:p>
          <a:p>
            <a:pPr marR="0" algn="ctr"/>
            <a:r>
              <a:rPr lang="ru-RU" sz="1800" b="1" smtClean="0">
                <a:solidFill>
                  <a:srgbClr val="011705"/>
                </a:solidFill>
              </a:rPr>
              <a:t>В народной медицине ромашку используют как успокаивающее средство(в виде чая). Наружно – при нарывах, фурункулах и для промывания глаз.</a:t>
            </a:r>
          </a:p>
          <a:p>
            <a:pPr marR="0" algn="ctr"/>
            <a:r>
              <a:rPr lang="ru-RU" sz="1800" b="1" smtClean="0">
                <a:solidFill>
                  <a:srgbClr val="011705"/>
                </a:solidFill>
              </a:rPr>
              <a:t>Ромашку употребляют для мытья головы от перхоти и придания волосам золотистого оттенка.</a:t>
            </a:r>
          </a:p>
          <a:p>
            <a:pPr marR="0" algn="ctr" eaLnBrk="1" hangingPunct="1"/>
            <a:endParaRPr lang="ru-RU" smtClean="0"/>
          </a:p>
        </p:txBody>
      </p:sp>
      <p:pic>
        <p:nvPicPr>
          <p:cNvPr id="94211" name="Picture 4" descr="http://foto.mail.ru/mail/kachurin46/3141/p-1930.jpg">
            <a:hlinkClick r:id="rId2"/>
          </p:cNvPr>
          <p:cNvPicPr>
            <a:picLocks noChangeAspect="1" noChangeArrowheads="1"/>
          </p:cNvPicPr>
          <p:nvPr/>
        </p:nvPicPr>
        <p:blipFill>
          <a:blip r:embed="rId3" r:link="rId4" cstate="email"/>
          <a:srcRect/>
          <a:stretch>
            <a:fillRect/>
          </a:stretch>
        </p:blipFill>
        <p:spPr bwMode="auto">
          <a:xfrm>
            <a:off x="285750" y="285750"/>
            <a:ext cx="1927225" cy="1928813"/>
          </a:xfrm>
          <a:prstGeom prst="rect">
            <a:avLst/>
          </a:prstGeom>
          <a:noFill/>
          <a:ln w="9525">
            <a:noFill/>
            <a:miter lim="800000"/>
            <a:headEnd/>
            <a:tailEnd/>
          </a:ln>
        </p:spPr>
      </p:pic>
      <p:pic>
        <p:nvPicPr>
          <p:cNvPr id="94212" name="pic_self" descr="http://gogo.ru/preview?id=67084312">
            <a:hlinkClick r:id="rId5"/>
          </p:cNvPr>
          <p:cNvPicPr>
            <a:picLocks noChangeAspect="1" noChangeArrowheads="1"/>
          </p:cNvPicPr>
          <p:nvPr/>
        </p:nvPicPr>
        <p:blipFill>
          <a:blip r:embed="rId6" r:link="rId7" cstate="email"/>
          <a:srcRect/>
          <a:stretch>
            <a:fillRect/>
          </a:stretch>
        </p:blipFill>
        <p:spPr bwMode="auto">
          <a:xfrm>
            <a:off x="0" y="4286250"/>
            <a:ext cx="2397125" cy="2571750"/>
          </a:xfrm>
          <a:prstGeom prst="rect">
            <a:avLst/>
          </a:prstGeom>
          <a:noFill/>
          <a:ln w="9525">
            <a:noFill/>
            <a:miter lim="800000"/>
            <a:headEnd/>
            <a:tailEnd/>
          </a:ln>
        </p:spPr>
      </p:pic>
      <p:pic>
        <p:nvPicPr>
          <p:cNvPr id="94213" name="pic_self" descr="http://foto.mail.ru/mail/toptoptiptip/34/p-680.jpg">
            <a:hlinkClick r:id="rId8"/>
          </p:cNvPr>
          <p:cNvPicPr>
            <a:picLocks noChangeAspect="1" noChangeArrowheads="1"/>
          </p:cNvPicPr>
          <p:nvPr/>
        </p:nvPicPr>
        <p:blipFill>
          <a:blip r:embed="rId9" r:link="rId10" cstate="email"/>
          <a:srcRect/>
          <a:stretch>
            <a:fillRect/>
          </a:stretch>
        </p:blipFill>
        <p:spPr bwMode="auto">
          <a:xfrm>
            <a:off x="7175500" y="4889500"/>
            <a:ext cx="1968500" cy="1968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94210">
                                            <p:txEl>
                                              <p:pRg st="0" end="0"/>
                                            </p:txEl>
                                          </p:spTgt>
                                        </p:tgtEl>
                                        <p:attrNameLst>
                                          <p:attrName>style.visibility</p:attrName>
                                        </p:attrNameLst>
                                      </p:cBhvr>
                                      <p:to>
                                        <p:strVal val="visible"/>
                                      </p:to>
                                    </p:set>
                                    <p:anim calcmode="lin" valueType="num">
                                      <p:cBhvr>
                                        <p:cTn id="7" dur="1000" fill="hold"/>
                                        <p:tgtEl>
                                          <p:spTgt spid="94210">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9421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9421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94211"/>
                                        </p:tgtEl>
                                        <p:attrNameLst>
                                          <p:attrName>style.visibility</p:attrName>
                                        </p:attrNameLst>
                                      </p:cBhvr>
                                      <p:to>
                                        <p:strVal val="visible"/>
                                      </p:to>
                                    </p:set>
                                    <p:animEffect transition="in" filter="wedge">
                                      <p:cBhvr>
                                        <p:cTn id="14" dur="2000"/>
                                        <p:tgtEl>
                                          <p:spTgt spid="94211"/>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nodeType="clickEffect">
                                  <p:stCondLst>
                                    <p:cond delay="0"/>
                                  </p:stCondLst>
                                  <p:childTnLst>
                                    <p:set>
                                      <p:cBhvr>
                                        <p:cTn id="18" dur="1" fill="hold">
                                          <p:stCondLst>
                                            <p:cond delay="0"/>
                                          </p:stCondLst>
                                        </p:cTn>
                                        <p:tgtEl>
                                          <p:spTgt spid="94210">
                                            <p:txEl>
                                              <p:pRg st="1" end="1"/>
                                            </p:txEl>
                                          </p:spTgt>
                                        </p:tgtEl>
                                        <p:attrNameLst>
                                          <p:attrName>style.visibility</p:attrName>
                                        </p:attrNameLst>
                                      </p:cBhvr>
                                      <p:to>
                                        <p:strVal val="visible"/>
                                      </p:to>
                                    </p:set>
                                    <p:animEffect transition="in" filter="strips(downRight)">
                                      <p:cBhvr>
                                        <p:cTn id="19" dur="500"/>
                                        <p:tgtEl>
                                          <p:spTgt spid="942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94213"/>
                                        </p:tgtEl>
                                        <p:attrNameLst>
                                          <p:attrName>style.visibility</p:attrName>
                                        </p:attrNameLst>
                                      </p:cBhvr>
                                      <p:to>
                                        <p:strVal val="visible"/>
                                      </p:to>
                                    </p:set>
                                    <p:animEffect transition="in" filter="randombar(horizontal)">
                                      <p:cBhvr>
                                        <p:cTn id="24" dur="500"/>
                                        <p:tgtEl>
                                          <p:spTgt spid="94213"/>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nodeType="clickEffect">
                                  <p:stCondLst>
                                    <p:cond delay="0"/>
                                  </p:stCondLst>
                                  <p:childTnLst>
                                    <p:set>
                                      <p:cBhvr>
                                        <p:cTn id="28" dur="1" fill="hold">
                                          <p:stCondLst>
                                            <p:cond delay="0"/>
                                          </p:stCondLst>
                                        </p:cTn>
                                        <p:tgtEl>
                                          <p:spTgt spid="94210">
                                            <p:txEl>
                                              <p:pRg st="2" end="2"/>
                                            </p:txEl>
                                          </p:spTgt>
                                        </p:tgtEl>
                                        <p:attrNameLst>
                                          <p:attrName>style.visibility</p:attrName>
                                        </p:attrNameLst>
                                      </p:cBhvr>
                                      <p:to>
                                        <p:strVal val="visible"/>
                                      </p:to>
                                    </p:set>
                                    <p:animEffect transition="in" filter="strips(downRight)">
                                      <p:cBhvr>
                                        <p:cTn id="29" dur="500"/>
                                        <p:tgtEl>
                                          <p:spTgt spid="94210">
                                            <p:txEl>
                                              <p:pRg st="2" end="2"/>
                                            </p:txEl>
                                          </p:spTgt>
                                        </p:tgtEl>
                                      </p:cBhvr>
                                    </p:animEffect>
                                  </p:childTnLst>
                                </p:cTn>
                              </p:par>
                              <p:par>
                                <p:cTn id="30" presetID="18" presetClass="entr" presetSubtype="6" fill="hold" nodeType="withEffect">
                                  <p:stCondLst>
                                    <p:cond delay="0"/>
                                  </p:stCondLst>
                                  <p:childTnLst>
                                    <p:set>
                                      <p:cBhvr>
                                        <p:cTn id="31" dur="1" fill="hold">
                                          <p:stCondLst>
                                            <p:cond delay="0"/>
                                          </p:stCondLst>
                                        </p:cTn>
                                        <p:tgtEl>
                                          <p:spTgt spid="94210">
                                            <p:txEl>
                                              <p:pRg st="3" end="3"/>
                                            </p:txEl>
                                          </p:spTgt>
                                        </p:tgtEl>
                                        <p:attrNameLst>
                                          <p:attrName>style.visibility</p:attrName>
                                        </p:attrNameLst>
                                      </p:cBhvr>
                                      <p:to>
                                        <p:strVal val="visible"/>
                                      </p:to>
                                    </p:set>
                                    <p:animEffect transition="in" filter="strips(downRight)">
                                      <p:cBhvr>
                                        <p:cTn id="32" dur="500"/>
                                        <p:tgtEl>
                                          <p:spTgt spid="9421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94212"/>
                                        </p:tgtEl>
                                        <p:attrNameLst>
                                          <p:attrName>style.visibility</p:attrName>
                                        </p:attrNameLst>
                                      </p:cBhvr>
                                      <p:to>
                                        <p:strVal val="visible"/>
                                      </p:to>
                                    </p:set>
                                    <p:animEffect transition="in" filter="wedge">
                                      <p:cBhvr>
                                        <p:cTn id="37" dur="2000"/>
                                        <p:tgtEl>
                                          <p:spTgt spid="94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214290"/>
            <a:ext cx="8501122" cy="2286016"/>
          </a:xfrm>
        </p:spPr>
        <p:txBody>
          <a:bodyPr>
            <a:normAutofit fontScale="90000"/>
          </a:bodyPr>
          <a:lstStyle/>
          <a:p>
            <a:pPr algn="ctr">
              <a:defRPr/>
            </a:pPr>
            <a:r>
              <a:rPr lang="ru-RU" sz="2400" dirty="0" smtClean="0">
                <a:solidFill>
                  <a:srgbClr val="7030A0"/>
                </a:solidFill>
                <a:latin typeface="Segoe Script" pitchFamily="34" charset="0"/>
              </a:rPr>
              <a:t>12. Многолетнее растение высотой до 170 см, листья очередные 10-30 см длины, </a:t>
            </a:r>
            <a:r>
              <a:rPr lang="ru-RU" sz="2400" dirty="0" err="1" smtClean="0">
                <a:solidFill>
                  <a:srgbClr val="7030A0"/>
                </a:solidFill>
                <a:latin typeface="Segoe Script" pitchFamily="34" charset="0"/>
              </a:rPr>
              <a:t>неравнозубчатые</a:t>
            </a:r>
            <a:r>
              <a:rPr lang="ru-RU" sz="2400" dirty="0" smtClean="0">
                <a:solidFill>
                  <a:srgbClr val="7030A0"/>
                </a:solidFill>
                <a:latin typeface="Segoe Script" pitchFamily="34" charset="0"/>
              </a:rPr>
              <a:t>, сверху рассеянно-волосистые или голые, снизу серовойлочные. Корзинки немногочисленные, крупные (4-7 см в диаметре). Цветки золотисто-желтые. Что это за растение?</a:t>
            </a:r>
            <a:endParaRPr lang="ru-RU" sz="2400" dirty="0">
              <a:solidFill>
                <a:srgbClr val="7030A0"/>
              </a:solidFill>
              <a:latin typeface="Segoe Script" pitchFamily="34" charset="0"/>
            </a:endParaRPr>
          </a:p>
        </p:txBody>
      </p:sp>
      <p:sp>
        <p:nvSpPr>
          <p:cNvPr id="95235" name="Подзаголовок 2"/>
          <p:cNvSpPr>
            <a:spLocks noGrp="1"/>
          </p:cNvSpPr>
          <p:nvPr>
            <p:ph type="subTitle" idx="1"/>
          </p:nvPr>
        </p:nvSpPr>
        <p:spPr>
          <a:xfrm>
            <a:off x="533400" y="2786063"/>
            <a:ext cx="7854950" cy="3714750"/>
          </a:xfrm>
        </p:spPr>
        <p:txBody>
          <a:bodyPr/>
          <a:lstStyle/>
          <a:p>
            <a:pPr marR="0">
              <a:defRPr/>
            </a:pPr>
            <a:endParaRPr lang="ru-RU" dirty="0" smtClean="0"/>
          </a:p>
          <a:p>
            <a:pPr marR="0" algn="ctr">
              <a:defRPr/>
            </a:pPr>
            <a:r>
              <a:rPr lang="ru-RU" sz="3600" b="1" dirty="0" smtClean="0">
                <a:solidFill>
                  <a:schemeClr val="accent1">
                    <a:lumMod val="60000"/>
                    <a:lumOff val="40000"/>
                  </a:schemeClr>
                </a:solidFill>
              </a:rPr>
              <a:t>А. </a:t>
            </a:r>
            <a:r>
              <a:rPr lang="ru-RU" sz="3600" b="1" dirty="0" smtClean="0"/>
              <a:t>Пижма                  </a:t>
            </a:r>
          </a:p>
          <a:p>
            <a:pPr marR="0" algn="ctr">
              <a:defRPr/>
            </a:pPr>
            <a:r>
              <a:rPr lang="ru-RU" sz="3600" b="1" dirty="0" smtClean="0">
                <a:solidFill>
                  <a:schemeClr val="accent1">
                    <a:lumMod val="60000"/>
                    <a:lumOff val="40000"/>
                  </a:schemeClr>
                </a:solidFill>
              </a:rPr>
              <a:t>     В. </a:t>
            </a:r>
            <a:r>
              <a:rPr lang="ru-RU" sz="3600" b="1" dirty="0" smtClean="0"/>
              <a:t>Девясил</a:t>
            </a:r>
          </a:p>
          <a:p>
            <a:pPr marR="0" algn="ctr">
              <a:defRPr/>
            </a:pPr>
            <a:r>
              <a:rPr lang="ru-RU" sz="3600" b="1" dirty="0" smtClean="0">
                <a:solidFill>
                  <a:schemeClr val="accent1">
                    <a:lumMod val="60000"/>
                    <a:lumOff val="40000"/>
                  </a:schemeClr>
                </a:solidFill>
              </a:rPr>
              <a:t>С. </a:t>
            </a:r>
            <a:r>
              <a:rPr lang="ru-RU" sz="3600" b="1" dirty="0" smtClean="0"/>
              <a:t>Лопух                     </a:t>
            </a:r>
          </a:p>
          <a:p>
            <a:pPr marR="0" algn="ctr">
              <a:defRPr/>
            </a:pPr>
            <a:r>
              <a:rPr lang="ru-RU" sz="3600" b="1" dirty="0" smtClean="0"/>
              <a:t>  </a:t>
            </a:r>
            <a:r>
              <a:rPr lang="ru-RU" sz="3600" b="1" dirty="0" smtClean="0">
                <a:solidFill>
                  <a:schemeClr val="accent1">
                    <a:lumMod val="60000"/>
                    <a:lumOff val="40000"/>
                  </a:schemeClr>
                </a:solidFill>
              </a:rPr>
              <a:t> Д. </a:t>
            </a:r>
            <a:r>
              <a:rPr lang="ru-RU" sz="3600" b="1" dirty="0" smtClean="0"/>
              <a:t>Чистотел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95235">
                                            <p:txEl>
                                              <p:pRg st="1" end="1"/>
                                            </p:txEl>
                                          </p:spTgt>
                                        </p:tgtEl>
                                        <p:attrNameLst>
                                          <p:attrName>style.visibility</p:attrName>
                                        </p:attrNameLst>
                                      </p:cBhvr>
                                      <p:to>
                                        <p:strVal val="visible"/>
                                      </p:to>
                                    </p:set>
                                    <p:anim calcmode="discrete" valueType="clr">
                                      <p:cBhvr override="childStyle">
                                        <p:cTn id="7" dur="80"/>
                                        <p:tgtEl>
                                          <p:spTgt spid="9523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5235">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95235">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95235">
                                            <p:txEl>
                                              <p:pRg st="2" end="2"/>
                                            </p:txEl>
                                          </p:spTgt>
                                        </p:tgtEl>
                                        <p:attrNameLst>
                                          <p:attrName>style.visibility</p:attrName>
                                        </p:attrNameLst>
                                      </p:cBhvr>
                                      <p:to>
                                        <p:strVal val="visible"/>
                                      </p:to>
                                    </p:set>
                                    <p:anim calcmode="discrete" valueType="clr">
                                      <p:cBhvr override="childStyle">
                                        <p:cTn id="14" dur="80"/>
                                        <p:tgtEl>
                                          <p:spTgt spid="9523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5235">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95235">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95235">
                                            <p:txEl>
                                              <p:pRg st="3" end="3"/>
                                            </p:txEl>
                                          </p:spTgt>
                                        </p:tgtEl>
                                        <p:attrNameLst>
                                          <p:attrName>style.visibility</p:attrName>
                                        </p:attrNameLst>
                                      </p:cBhvr>
                                      <p:to>
                                        <p:strVal val="visible"/>
                                      </p:to>
                                    </p:set>
                                    <p:anim calcmode="discrete" valueType="clr">
                                      <p:cBhvr override="childStyle">
                                        <p:cTn id="21" dur="80"/>
                                        <p:tgtEl>
                                          <p:spTgt spid="9523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5235">
                                            <p:txEl>
                                              <p:pRg st="3" end="3"/>
                                            </p:txEl>
                                          </p:spTgt>
                                        </p:tgtEl>
                                        <p:attrNameLst>
                                          <p:attrName>fillcolor</p:attrName>
                                        </p:attrNameLst>
                                      </p:cBhvr>
                                      <p:tavLst>
                                        <p:tav tm="0">
                                          <p:val>
                                            <p:clrVal>
                                              <a:schemeClr val="accent2"/>
                                            </p:clrVal>
                                          </p:val>
                                        </p:tav>
                                        <p:tav tm="50000">
                                          <p:val>
                                            <p:clrVal>
                                              <a:schemeClr val="hlink"/>
                                            </p:clrVal>
                                          </p:val>
                                        </p:tav>
                                      </p:tavLst>
                                    </p:anim>
                                    <p:set>
                                      <p:cBhvr>
                                        <p:cTn id="23" dur="80"/>
                                        <p:tgtEl>
                                          <p:spTgt spid="95235">
                                            <p:txEl>
                                              <p:pRg st="3" end="3"/>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95235">
                                            <p:txEl>
                                              <p:pRg st="4" end="4"/>
                                            </p:txEl>
                                          </p:spTgt>
                                        </p:tgtEl>
                                        <p:attrNameLst>
                                          <p:attrName>style.visibility</p:attrName>
                                        </p:attrNameLst>
                                      </p:cBhvr>
                                      <p:to>
                                        <p:strVal val="visible"/>
                                      </p:to>
                                    </p:set>
                                    <p:anim calcmode="discrete" valueType="clr">
                                      <p:cBhvr override="childStyle">
                                        <p:cTn id="28" dur="80"/>
                                        <p:tgtEl>
                                          <p:spTgt spid="95235">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5235">
                                            <p:txEl>
                                              <p:pRg st="4" end="4"/>
                                            </p:txEl>
                                          </p:spTgt>
                                        </p:tgtEl>
                                        <p:attrNameLst>
                                          <p:attrName>fillcolor</p:attrName>
                                        </p:attrNameLst>
                                      </p:cBhvr>
                                      <p:tavLst>
                                        <p:tav tm="0">
                                          <p:val>
                                            <p:clrVal>
                                              <a:schemeClr val="accent2"/>
                                            </p:clrVal>
                                          </p:val>
                                        </p:tav>
                                        <p:tav tm="50000">
                                          <p:val>
                                            <p:clrVal>
                                              <a:schemeClr val="hlink"/>
                                            </p:clrVal>
                                          </p:val>
                                        </p:tav>
                                      </p:tavLst>
                                    </p:anim>
                                    <p:set>
                                      <p:cBhvr>
                                        <p:cTn id="30" dur="80"/>
                                        <p:tgtEl>
                                          <p:spTgt spid="95235">
                                            <p:txEl>
                                              <p:pRg st="4" end="4"/>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14" presetClass="emph" presetSubtype="0" fill="hold" nodeType="clickEffect">
                                  <p:stCondLst>
                                    <p:cond delay="0"/>
                                  </p:stCondLst>
                                  <p:iterate type="lt">
                                    <p:tmPct val="0"/>
                                  </p:iterate>
                                  <p:childTnLst>
                                    <p:animClr clrSpc="rgb" dir="cw">
                                      <p:cBhvr override="childStyle">
                                        <p:cTn id="34" dur="1900" fill="hold">
                                          <p:stCondLst>
                                            <p:cond delay="100"/>
                                          </p:stCondLst>
                                        </p:cTn>
                                        <p:tgtEl>
                                          <p:spTgt spid="95235">
                                            <p:txEl>
                                              <p:pRg st="2" end="2"/>
                                            </p:txEl>
                                          </p:spTgt>
                                        </p:tgtEl>
                                        <p:attrNameLst>
                                          <p:attrName>style.color</p:attrName>
                                        </p:attrNameLst>
                                      </p:cBhvr>
                                      <p:to>
                                        <a:schemeClr val="accent2"/>
                                      </p:to>
                                    </p:animClr>
                                    <p:animClr clrSpc="rgb" dir="cw">
                                      <p:cBhvr>
                                        <p:cTn id="35" dur="1900" fill="hold">
                                          <p:stCondLst>
                                            <p:cond delay="100"/>
                                          </p:stCondLst>
                                        </p:cTn>
                                        <p:tgtEl>
                                          <p:spTgt spid="95235">
                                            <p:txEl>
                                              <p:pRg st="2" end="2"/>
                                            </p:txEl>
                                          </p:spTgt>
                                        </p:tgtEl>
                                        <p:attrNameLst>
                                          <p:attrName>fillColor</p:attrName>
                                        </p:attrNameLst>
                                      </p:cBhvr>
                                      <p:to>
                                        <a:schemeClr val="accent2"/>
                                      </p:to>
                                    </p:animClr>
                                    <p:set>
                                      <p:cBhvr>
                                        <p:cTn id="36" dur="1900" fill="hold">
                                          <p:stCondLst>
                                            <p:cond delay="100"/>
                                          </p:stCondLst>
                                        </p:cTn>
                                        <p:tgtEl>
                                          <p:spTgt spid="95235">
                                            <p:txEl>
                                              <p:pRg st="2" end="2"/>
                                            </p:txEl>
                                          </p:spTgt>
                                        </p:tgtEl>
                                        <p:attrNameLst>
                                          <p:attrName>fill.type</p:attrName>
                                        </p:attrNameLst>
                                      </p:cBhvr>
                                      <p:to>
                                        <p:strVal val="solid"/>
                                      </p:to>
                                    </p:set>
                                    <p:set>
                                      <p:cBhvr>
                                        <p:cTn id="37" dur="1900" fill="hold">
                                          <p:stCondLst>
                                            <p:cond delay="100"/>
                                          </p:stCondLst>
                                        </p:cTn>
                                        <p:tgtEl>
                                          <p:spTgt spid="95235">
                                            <p:txEl>
                                              <p:pRg st="2" end="2"/>
                                            </p:txEl>
                                          </p:spTgt>
                                        </p:tgtEl>
                                        <p:attrNameLst>
                                          <p:attrName>fill.on</p:attrName>
                                        </p:attrNameLst>
                                      </p:cBhvr>
                                      <p:to>
                                        <p:strVal val="true"/>
                                      </p:to>
                                    </p:set>
                                    <p:animScale>
                                      <p:cBhvr>
                                        <p:cTn id="38" dur="200" fill="hold">
                                          <p:stCondLst>
                                            <p:cond delay="0"/>
                                          </p:stCondLst>
                                        </p:cTn>
                                        <p:tgtEl>
                                          <p:spTgt spid="95235">
                                            <p:txEl>
                                              <p:pRg st="2" end="2"/>
                                            </p:txEl>
                                          </p:spTgt>
                                        </p:tgtEl>
                                      </p:cBhvr>
                                      <p:from x="100000" y="100000"/>
                                      <p:to x="100000" y="5000"/>
                                    </p:animScale>
                                    <p:animScale>
                                      <p:cBhvr>
                                        <p:cTn id="39" dur="200" fill="hold">
                                          <p:stCondLst>
                                            <p:cond delay="200"/>
                                          </p:stCondLst>
                                        </p:cTn>
                                        <p:tgtEl>
                                          <p:spTgt spid="95235">
                                            <p:txEl>
                                              <p:pRg st="2" end="2"/>
                                            </p:txEl>
                                          </p:spTgt>
                                        </p:tgtEl>
                                      </p:cBhvr>
                                      <p:from x="100000" y="5000"/>
                                      <p:to x="120000" y="150000"/>
                                    </p:animScale>
                                    <p:animScale>
                                      <p:cBhvr>
                                        <p:cTn id="40" dur="600" fill="hold">
                                          <p:stCondLst>
                                            <p:cond delay="1400"/>
                                          </p:stCondLst>
                                        </p:cTn>
                                        <p:tgtEl>
                                          <p:spTgt spid="95235">
                                            <p:txEl>
                                              <p:pRg st="2" end="2"/>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571480"/>
            <a:ext cx="7851648" cy="2428892"/>
          </a:xfrm>
        </p:spPr>
        <p:txBody>
          <a:bodyPr>
            <a:normAutofit fontScale="90000"/>
          </a:bodyPr>
          <a:lstStyle/>
          <a:p>
            <a:pPr algn="ctr" eaLnBrk="1" fontAlgn="auto" hangingPunct="1">
              <a:spcAft>
                <a:spcPts val="0"/>
              </a:spcAft>
              <a:defRPr/>
            </a:pPr>
            <a:r>
              <a:rPr lang="ru-RU" sz="4000" dirty="0" smtClean="0">
                <a:solidFill>
                  <a:schemeClr val="bg1"/>
                </a:solidFill>
                <a:latin typeface="Boyarsky" pitchFamily="33" charset="0"/>
              </a:rPr>
              <a:t>3.  Древесина каких деревьев используется в кораблестроении?</a:t>
            </a:r>
            <a:r>
              <a:rPr lang="ru-RU" dirty="0" smtClean="0"/>
              <a:t/>
            </a:r>
            <a:br>
              <a:rPr lang="ru-RU" dirty="0" smtClean="0"/>
            </a:br>
            <a:endParaRPr lang="ru-RU" dirty="0"/>
          </a:p>
        </p:txBody>
      </p:sp>
      <p:sp>
        <p:nvSpPr>
          <p:cNvPr id="3" name="Подзаголовок 2"/>
          <p:cNvSpPr>
            <a:spLocks noGrp="1"/>
          </p:cNvSpPr>
          <p:nvPr>
            <p:ph type="subTitle" idx="1"/>
          </p:nvPr>
        </p:nvSpPr>
        <p:spPr>
          <a:xfrm>
            <a:off x="533400" y="2428875"/>
            <a:ext cx="7854950" cy="3857625"/>
          </a:xfrm>
        </p:spPr>
        <p:txBody>
          <a:bodyPr/>
          <a:lstStyle/>
          <a:p>
            <a:pPr marR="0" algn="ctr" eaLnBrk="1" hangingPunct="1"/>
            <a:r>
              <a:rPr lang="ru-RU" sz="4000" b="1" smtClean="0">
                <a:solidFill>
                  <a:srgbClr val="4E003F"/>
                </a:solidFill>
              </a:rPr>
              <a:t>А. </a:t>
            </a:r>
            <a:r>
              <a:rPr lang="ru-RU" sz="4000" b="1" smtClean="0"/>
              <a:t>Сосна      </a:t>
            </a:r>
          </a:p>
          <a:p>
            <a:pPr marR="0" algn="ctr" eaLnBrk="1" hangingPunct="1"/>
            <a:r>
              <a:rPr lang="ru-RU" sz="4000" b="1" smtClean="0">
                <a:solidFill>
                  <a:srgbClr val="4E003F"/>
                </a:solidFill>
              </a:rPr>
              <a:t>В. </a:t>
            </a:r>
            <a:r>
              <a:rPr lang="ru-RU" sz="4000" b="1" smtClean="0"/>
              <a:t>Береза</a:t>
            </a:r>
          </a:p>
          <a:p>
            <a:pPr marR="0" algn="ctr" eaLnBrk="1" hangingPunct="1"/>
            <a:r>
              <a:rPr lang="ru-RU" sz="4000" b="1" smtClean="0">
                <a:solidFill>
                  <a:srgbClr val="4E003F"/>
                </a:solidFill>
              </a:rPr>
              <a:t>С. </a:t>
            </a:r>
            <a:r>
              <a:rPr lang="ru-RU" sz="4000" b="1" smtClean="0"/>
              <a:t>Ель       </a:t>
            </a:r>
          </a:p>
          <a:p>
            <a:pPr marR="0" algn="ctr" eaLnBrk="1" hangingPunct="1"/>
            <a:r>
              <a:rPr lang="ru-RU" sz="4000" b="1" smtClean="0"/>
              <a:t> </a:t>
            </a:r>
            <a:r>
              <a:rPr lang="ru-RU" sz="4000" b="1" smtClean="0">
                <a:solidFill>
                  <a:srgbClr val="4E003F"/>
                </a:solidFill>
              </a:rPr>
              <a:t> Д. </a:t>
            </a:r>
            <a:r>
              <a:rPr lang="ru-RU" sz="4000" b="1" smtClean="0"/>
              <a:t>Дуб</a:t>
            </a:r>
          </a:p>
          <a:p>
            <a:pPr marR="0" eaLnBrk="1" hangingPunct="1"/>
            <a:endParaRPr lang="ru-RU"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2"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9"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1" end="1"/>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6"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3">
                                            <p:txEl>
                                              <p:pRg st="2" end="2"/>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33"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35" dur="80"/>
                                        <p:tgtEl>
                                          <p:spTgt spid="3">
                                            <p:txEl>
                                              <p:pRg st="3" end="3"/>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32" presetClass="emph" presetSubtype="0" fill="hold" nodeType="clickEffect">
                                  <p:stCondLst>
                                    <p:cond delay="0"/>
                                  </p:stCondLst>
                                  <p:iterate type="lt">
                                    <p:tmPct val="0"/>
                                  </p:iterate>
                                  <p:childTnLst>
                                    <p:animClr clrSpc="rgb" dir="cw">
                                      <p:cBhvr override="childStyle">
                                        <p:cTn id="39" dur="100" fill="hold"/>
                                        <p:tgtEl>
                                          <p:spTgt spid="3">
                                            <p:txEl>
                                              <p:pRg st="0" end="0"/>
                                            </p:txEl>
                                          </p:spTgt>
                                        </p:tgtEl>
                                        <p:attrNameLst>
                                          <p:attrName>style.color</p:attrName>
                                        </p:attrNameLst>
                                      </p:cBhvr>
                                      <p:to>
                                        <a:schemeClr val="accent2"/>
                                      </p:to>
                                    </p:animClr>
                                    <p:animClr clrSpc="rgb" dir="cw">
                                      <p:cBhvr>
                                        <p:cTn id="40" dur="100" fill="hold"/>
                                        <p:tgtEl>
                                          <p:spTgt spid="3">
                                            <p:txEl>
                                              <p:pRg st="0" end="0"/>
                                            </p:txEl>
                                          </p:spTgt>
                                        </p:tgtEl>
                                        <p:attrNameLst>
                                          <p:attrName>fillcolor</p:attrName>
                                        </p:attrNameLst>
                                      </p:cBhvr>
                                      <p:to>
                                        <a:schemeClr val="accent2"/>
                                      </p:to>
                                    </p:animClr>
                                    <p:set>
                                      <p:cBhvr>
                                        <p:cTn id="41" dur="100" fill="hold"/>
                                        <p:tgtEl>
                                          <p:spTgt spid="3">
                                            <p:txEl>
                                              <p:pRg st="0" end="0"/>
                                            </p:txEl>
                                          </p:spTgt>
                                        </p:tgtEl>
                                        <p:attrNameLst>
                                          <p:attrName>fill.type</p:attrName>
                                        </p:attrNameLst>
                                      </p:cBhvr>
                                      <p:to>
                                        <p:strVal val="solid"/>
                                      </p:to>
                                    </p:set>
                                    <p:set>
                                      <p:cBhvr>
                                        <p:cTn id="42" dur="100" fill="hold"/>
                                        <p:tgtEl>
                                          <p:spTgt spid="3">
                                            <p:txEl>
                                              <p:pRg st="0" end="0"/>
                                            </p:txEl>
                                          </p:spTgt>
                                        </p:tgtEl>
                                        <p:attrNameLst>
                                          <p:attrName>fill.on</p:attrName>
                                        </p:attrNameLst>
                                      </p:cBhvr>
                                      <p:to>
                                        <p:strVal val="true"/>
                                      </p:to>
                                    </p:set>
                                    <p:animRot by="120000">
                                      <p:cBhvr>
                                        <p:cTn id="43" dur="100" fill="hold">
                                          <p:stCondLst>
                                            <p:cond delay="0"/>
                                          </p:stCondLst>
                                        </p:cTn>
                                        <p:tgtEl>
                                          <p:spTgt spid="3">
                                            <p:txEl>
                                              <p:pRg st="0" end="0"/>
                                            </p:txEl>
                                          </p:spTgt>
                                        </p:tgtEl>
                                        <p:attrNameLst>
                                          <p:attrName>r</p:attrName>
                                        </p:attrNameLst>
                                      </p:cBhvr>
                                    </p:animRot>
                                    <p:animRot by="-240000">
                                      <p:cBhvr>
                                        <p:cTn id="44" dur="200" fill="hold">
                                          <p:stCondLst>
                                            <p:cond delay="200"/>
                                          </p:stCondLst>
                                        </p:cTn>
                                        <p:tgtEl>
                                          <p:spTgt spid="3">
                                            <p:txEl>
                                              <p:pRg st="0" end="0"/>
                                            </p:txEl>
                                          </p:spTgt>
                                        </p:tgtEl>
                                        <p:attrNameLst>
                                          <p:attrName>r</p:attrName>
                                        </p:attrNameLst>
                                      </p:cBhvr>
                                    </p:animRot>
                                    <p:animRot by="240000">
                                      <p:cBhvr>
                                        <p:cTn id="45" dur="200" fill="hold">
                                          <p:stCondLst>
                                            <p:cond delay="400"/>
                                          </p:stCondLst>
                                        </p:cTn>
                                        <p:tgtEl>
                                          <p:spTgt spid="3">
                                            <p:txEl>
                                              <p:pRg st="0" end="0"/>
                                            </p:txEl>
                                          </p:spTgt>
                                        </p:tgtEl>
                                        <p:attrNameLst>
                                          <p:attrName>r</p:attrName>
                                        </p:attrNameLst>
                                      </p:cBhvr>
                                    </p:animRot>
                                    <p:animRot by="-240000">
                                      <p:cBhvr>
                                        <p:cTn id="46" dur="200" fill="hold">
                                          <p:stCondLst>
                                            <p:cond delay="600"/>
                                          </p:stCondLst>
                                        </p:cTn>
                                        <p:tgtEl>
                                          <p:spTgt spid="3">
                                            <p:txEl>
                                              <p:pRg st="0" end="0"/>
                                            </p:txEl>
                                          </p:spTgt>
                                        </p:tgtEl>
                                        <p:attrNameLst>
                                          <p:attrName>r</p:attrName>
                                        </p:attrNameLst>
                                      </p:cBhvr>
                                    </p:animRot>
                                    <p:animRot by="120000">
                                      <p:cBhvr>
                                        <p:cTn id="47" dur="200" fill="hold">
                                          <p:stCondLst>
                                            <p:cond delay="80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Подзаголовок 2"/>
          <p:cNvSpPr>
            <a:spLocks noGrp="1"/>
          </p:cNvSpPr>
          <p:nvPr>
            <p:ph type="subTitle" idx="1"/>
          </p:nvPr>
        </p:nvSpPr>
        <p:spPr>
          <a:xfrm>
            <a:off x="2714625" y="0"/>
            <a:ext cx="6072188" cy="5143500"/>
          </a:xfrm>
        </p:spPr>
        <p:txBody>
          <a:bodyPr/>
          <a:lstStyle/>
          <a:p>
            <a:pPr marR="0" algn="ctr" eaLnBrk="1" hangingPunct="1"/>
            <a:r>
              <a:rPr lang="ru-RU" sz="3600" b="1" i="1" u="sng" smtClean="0"/>
              <a:t>Девясил.</a:t>
            </a:r>
          </a:p>
          <a:p>
            <a:pPr marR="0" algn="ctr" eaLnBrk="1" hangingPunct="1"/>
            <a:r>
              <a:rPr lang="ru-RU" sz="2000" b="1" smtClean="0">
                <a:solidFill>
                  <a:srgbClr val="011705"/>
                </a:solidFill>
              </a:rPr>
              <a:t>С лечебной целью используется корневище с отходящими от него корнями. В народной медицине девясил применяется как маточное кровоостанавливающее, противоглистовое и как средство повышающее аппетит. </a:t>
            </a:r>
          </a:p>
          <a:p>
            <a:pPr marR="0" algn="ctr" eaLnBrk="1" hangingPunct="1"/>
            <a:r>
              <a:rPr lang="ru-RU" sz="2000" b="1" smtClean="0">
                <a:solidFill>
                  <a:srgbClr val="011705"/>
                </a:solidFill>
              </a:rPr>
              <a:t>Отвар измельченного корневища применяют как отхаркивающее средство. Наружно настой применяют для лечения гнойных ран, язв, экземы путем ежедневного обмывания их до полного излечения. </a:t>
            </a:r>
          </a:p>
          <a:p>
            <a:pPr marR="0" algn="ctr" eaLnBrk="1" hangingPunct="1"/>
            <a:r>
              <a:rPr lang="ru-RU" sz="2000" b="1" smtClean="0">
                <a:solidFill>
                  <a:srgbClr val="011705"/>
                </a:solidFill>
              </a:rPr>
              <a:t>Препараты девясила используются при различных кожных заболеваниях (чесотка, нейродермиты), сопровождающихся кожным зудом.</a:t>
            </a:r>
          </a:p>
        </p:txBody>
      </p:sp>
      <p:pic>
        <p:nvPicPr>
          <p:cNvPr id="96259" name="Picture 6" descr="i?id=59512377&amp;tov=7"/>
          <p:cNvPicPr>
            <a:picLocks noChangeAspect="1" noChangeArrowheads="1"/>
          </p:cNvPicPr>
          <p:nvPr/>
        </p:nvPicPr>
        <p:blipFill>
          <a:blip r:embed="rId2" cstate="email">
            <a:lum contrast="10000"/>
          </a:blip>
          <a:srcRect/>
          <a:stretch>
            <a:fillRect/>
          </a:stretch>
        </p:blipFill>
        <p:spPr bwMode="auto">
          <a:xfrm>
            <a:off x="214313" y="285750"/>
            <a:ext cx="1785937" cy="2773363"/>
          </a:xfrm>
          <a:prstGeom prst="rect">
            <a:avLst/>
          </a:prstGeom>
          <a:noFill/>
          <a:ln w="9525">
            <a:noFill/>
            <a:miter lim="800000"/>
            <a:headEnd/>
            <a:tailEnd/>
          </a:ln>
        </p:spPr>
      </p:pic>
      <p:pic>
        <p:nvPicPr>
          <p:cNvPr id="96260" name="Picture 7" descr="i?id=56479741&amp;tov=6"/>
          <p:cNvPicPr>
            <a:picLocks noChangeAspect="1" noChangeArrowheads="1"/>
          </p:cNvPicPr>
          <p:nvPr/>
        </p:nvPicPr>
        <p:blipFill>
          <a:blip r:embed="rId3" cstate="email">
            <a:lum contrast="30000"/>
          </a:blip>
          <a:srcRect/>
          <a:stretch>
            <a:fillRect/>
          </a:stretch>
        </p:blipFill>
        <p:spPr bwMode="auto">
          <a:xfrm>
            <a:off x="6772275" y="5286375"/>
            <a:ext cx="2085975" cy="1571625"/>
          </a:xfrm>
          <a:prstGeom prst="rect">
            <a:avLst/>
          </a:prstGeom>
          <a:noFill/>
          <a:ln w="9525">
            <a:noFill/>
            <a:miter lim="800000"/>
            <a:headEnd/>
            <a:tailEnd/>
          </a:ln>
        </p:spPr>
      </p:pic>
      <p:pic>
        <p:nvPicPr>
          <p:cNvPr id="96261" name="Picture 8" descr="i?id=202023294&amp;tov=6"/>
          <p:cNvPicPr>
            <a:picLocks noChangeAspect="1" noChangeArrowheads="1"/>
          </p:cNvPicPr>
          <p:nvPr/>
        </p:nvPicPr>
        <p:blipFill>
          <a:blip r:embed="rId4" cstate="email">
            <a:lum contrast="10000"/>
          </a:blip>
          <a:srcRect/>
          <a:stretch>
            <a:fillRect/>
          </a:stretch>
        </p:blipFill>
        <p:spPr bwMode="auto">
          <a:xfrm>
            <a:off x="428625" y="3500438"/>
            <a:ext cx="2047875" cy="2736850"/>
          </a:xfrm>
          <a:prstGeom prst="rect">
            <a:avLst/>
          </a:prstGeom>
          <a:noFill/>
          <a:ln w="9525">
            <a:noFill/>
            <a:miter lim="800000"/>
            <a:headEnd/>
            <a:tailEnd/>
          </a:ln>
        </p:spPr>
      </p:pic>
      <p:pic>
        <p:nvPicPr>
          <p:cNvPr id="96262" name="Picture 9" descr="i?id=3542896&amp;tov=6"/>
          <p:cNvPicPr>
            <a:picLocks noChangeAspect="1" noChangeArrowheads="1"/>
          </p:cNvPicPr>
          <p:nvPr/>
        </p:nvPicPr>
        <p:blipFill>
          <a:blip r:embed="rId5" cstate="email">
            <a:lum contrast="30000"/>
          </a:blip>
          <a:srcRect/>
          <a:stretch>
            <a:fillRect/>
          </a:stretch>
        </p:blipFill>
        <p:spPr bwMode="auto">
          <a:xfrm>
            <a:off x="3286125" y="5143500"/>
            <a:ext cx="1209675" cy="16208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96258">
                                            <p:txEl>
                                              <p:pRg st="0" end="0"/>
                                            </p:txEl>
                                          </p:spTgt>
                                        </p:tgtEl>
                                        <p:attrNameLst>
                                          <p:attrName>style.visibility</p:attrName>
                                        </p:attrNameLst>
                                      </p:cBhvr>
                                      <p:to>
                                        <p:strVal val="visible"/>
                                      </p:to>
                                    </p:set>
                                    <p:anim calcmode="lin" valueType="num">
                                      <p:cBhvr>
                                        <p:cTn id="7" dur="1000" fill="hold"/>
                                        <p:tgtEl>
                                          <p:spTgt spid="96258">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9625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9625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6259"/>
                                        </p:tgtEl>
                                        <p:attrNameLst>
                                          <p:attrName>style.visibility</p:attrName>
                                        </p:attrNameLst>
                                      </p:cBhvr>
                                      <p:to>
                                        <p:strVal val="visible"/>
                                      </p:to>
                                    </p:set>
                                    <p:animEffect transition="in" filter="randombar(horizontal)">
                                      <p:cBhvr>
                                        <p:cTn id="14" dur="500"/>
                                        <p:tgtEl>
                                          <p:spTgt spid="96259"/>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nodeType="clickEffect">
                                  <p:stCondLst>
                                    <p:cond delay="0"/>
                                  </p:stCondLst>
                                  <p:childTnLst>
                                    <p:set>
                                      <p:cBhvr>
                                        <p:cTn id="18" dur="1" fill="hold">
                                          <p:stCondLst>
                                            <p:cond delay="0"/>
                                          </p:stCondLst>
                                        </p:cTn>
                                        <p:tgtEl>
                                          <p:spTgt spid="96258">
                                            <p:txEl>
                                              <p:pRg st="1" end="1"/>
                                            </p:txEl>
                                          </p:spTgt>
                                        </p:tgtEl>
                                        <p:attrNameLst>
                                          <p:attrName>style.visibility</p:attrName>
                                        </p:attrNameLst>
                                      </p:cBhvr>
                                      <p:to>
                                        <p:strVal val="visible"/>
                                      </p:to>
                                    </p:set>
                                    <p:animEffect transition="in" filter="strips(downRight)">
                                      <p:cBhvr>
                                        <p:cTn id="19" dur="500"/>
                                        <p:tgtEl>
                                          <p:spTgt spid="9625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96261"/>
                                        </p:tgtEl>
                                        <p:attrNameLst>
                                          <p:attrName>style.visibility</p:attrName>
                                        </p:attrNameLst>
                                      </p:cBhvr>
                                      <p:to>
                                        <p:strVal val="visible"/>
                                      </p:to>
                                    </p:set>
                                    <p:animEffect transition="in" filter="wedge">
                                      <p:cBhvr>
                                        <p:cTn id="24" dur="2000"/>
                                        <p:tgtEl>
                                          <p:spTgt spid="96261"/>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96258">
                                            <p:txEl>
                                              <p:pRg st="2" end="2"/>
                                            </p:txEl>
                                          </p:spTgt>
                                        </p:tgtEl>
                                        <p:attrNameLst>
                                          <p:attrName>style.visibility</p:attrName>
                                        </p:attrNameLst>
                                      </p:cBhvr>
                                      <p:to>
                                        <p:strVal val="visible"/>
                                      </p:to>
                                    </p:set>
                                    <p:animEffect transition="in" filter="strips(downLeft)">
                                      <p:cBhvr>
                                        <p:cTn id="29" dur="500"/>
                                        <p:tgtEl>
                                          <p:spTgt spid="9625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96262"/>
                                        </p:tgtEl>
                                        <p:attrNameLst>
                                          <p:attrName>style.visibility</p:attrName>
                                        </p:attrNameLst>
                                      </p:cBhvr>
                                      <p:to>
                                        <p:strVal val="visible"/>
                                      </p:to>
                                    </p:set>
                                    <p:animEffect transition="in" filter="randombar(horizontal)">
                                      <p:cBhvr>
                                        <p:cTn id="34" dur="500"/>
                                        <p:tgtEl>
                                          <p:spTgt spid="96262"/>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nodeType="clickEffect">
                                  <p:stCondLst>
                                    <p:cond delay="0"/>
                                  </p:stCondLst>
                                  <p:childTnLst>
                                    <p:set>
                                      <p:cBhvr>
                                        <p:cTn id="38" dur="1" fill="hold">
                                          <p:stCondLst>
                                            <p:cond delay="0"/>
                                          </p:stCondLst>
                                        </p:cTn>
                                        <p:tgtEl>
                                          <p:spTgt spid="96258">
                                            <p:txEl>
                                              <p:pRg st="3" end="3"/>
                                            </p:txEl>
                                          </p:spTgt>
                                        </p:tgtEl>
                                        <p:attrNameLst>
                                          <p:attrName>style.visibility</p:attrName>
                                        </p:attrNameLst>
                                      </p:cBhvr>
                                      <p:to>
                                        <p:strVal val="visible"/>
                                      </p:to>
                                    </p:set>
                                    <p:animEffect transition="in" filter="strips(downRight)">
                                      <p:cBhvr>
                                        <p:cTn id="39" dur="500"/>
                                        <p:tgtEl>
                                          <p:spTgt spid="96258">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0" presetClass="entr" presetSubtype="0" fill="hold" nodeType="clickEffect">
                                  <p:stCondLst>
                                    <p:cond delay="0"/>
                                  </p:stCondLst>
                                  <p:childTnLst>
                                    <p:set>
                                      <p:cBhvr>
                                        <p:cTn id="43" dur="1" fill="hold">
                                          <p:stCondLst>
                                            <p:cond delay="0"/>
                                          </p:stCondLst>
                                        </p:cTn>
                                        <p:tgtEl>
                                          <p:spTgt spid="96260"/>
                                        </p:tgtEl>
                                        <p:attrNameLst>
                                          <p:attrName>style.visibility</p:attrName>
                                        </p:attrNameLst>
                                      </p:cBhvr>
                                      <p:to>
                                        <p:strVal val="visible"/>
                                      </p:to>
                                    </p:set>
                                    <p:animEffect transition="in" filter="wedge">
                                      <p:cBhvr>
                                        <p:cTn id="44" dur="2000"/>
                                        <p:tgtEl>
                                          <p:spTgt spid="96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428604"/>
            <a:ext cx="7851775" cy="1785950"/>
          </a:xfrm>
        </p:spPr>
        <p:txBody>
          <a:bodyPr/>
          <a:lstStyle/>
          <a:p>
            <a:pPr algn="ctr">
              <a:defRPr/>
            </a:pPr>
            <a:r>
              <a:rPr lang="ru-RU" sz="3600" dirty="0" smtClean="0">
                <a:solidFill>
                  <a:srgbClr val="7030A0"/>
                </a:solidFill>
                <a:latin typeface="Segoe Script" pitchFamily="34" charset="0"/>
              </a:rPr>
              <a:t>13. Из стеблей, каких растений вьют нитки и веревки?</a:t>
            </a:r>
            <a:endParaRPr lang="ru-RU" sz="3600" dirty="0">
              <a:solidFill>
                <a:srgbClr val="7030A0"/>
              </a:solidFill>
              <a:latin typeface="Segoe Script" pitchFamily="34" charset="0"/>
            </a:endParaRPr>
          </a:p>
        </p:txBody>
      </p:sp>
      <p:sp>
        <p:nvSpPr>
          <p:cNvPr id="97283" name="Подзаголовок 2"/>
          <p:cNvSpPr>
            <a:spLocks noGrp="1"/>
          </p:cNvSpPr>
          <p:nvPr>
            <p:ph type="subTitle" idx="1"/>
          </p:nvPr>
        </p:nvSpPr>
        <p:spPr>
          <a:xfrm>
            <a:off x="533400" y="2500313"/>
            <a:ext cx="7854950" cy="3714750"/>
          </a:xfrm>
        </p:spPr>
        <p:txBody>
          <a:bodyPr/>
          <a:lstStyle/>
          <a:p>
            <a:pPr marR="0" algn="ctr">
              <a:defRPr/>
            </a:pPr>
            <a:endParaRPr lang="ru-RU" dirty="0" smtClean="0"/>
          </a:p>
          <a:p>
            <a:pPr marR="0" algn="ctr">
              <a:defRPr/>
            </a:pPr>
            <a:r>
              <a:rPr lang="ru-RU" sz="3600" b="1" dirty="0" smtClean="0">
                <a:solidFill>
                  <a:schemeClr val="accent1">
                    <a:lumMod val="60000"/>
                    <a:lumOff val="40000"/>
                  </a:schemeClr>
                </a:solidFill>
              </a:rPr>
              <a:t>А. </a:t>
            </a:r>
            <a:r>
              <a:rPr lang="ru-RU" sz="3600" b="1" dirty="0" smtClean="0"/>
              <a:t>Иван-чай              </a:t>
            </a:r>
          </a:p>
          <a:p>
            <a:pPr marR="0" algn="ctr">
              <a:defRPr/>
            </a:pPr>
            <a:r>
              <a:rPr lang="ru-RU" sz="3600" b="1" dirty="0" smtClean="0"/>
              <a:t>   </a:t>
            </a:r>
            <a:r>
              <a:rPr lang="ru-RU" sz="3600" b="1" dirty="0" smtClean="0">
                <a:solidFill>
                  <a:schemeClr val="accent1">
                    <a:lumMod val="60000"/>
                    <a:lumOff val="40000"/>
                  </a:schemeClr>
                </a:solidFill>
              </a:rPr>
              <a:t>В. </a:t>
            </a:r>
            <a:r>
              <a:rPr lang="ru-RU" sz="3600" b="1" dirty="0" smtClean="0"/>
              <a:t>Медуница</a:t>
            </a:r>
          </a:p>
          <a:p>
            <a:pPr marR="0" algn="ctr">
              <a:defRPr/>
            </a:pPr>
            <a:r>
              <a:rPr lang="ru-RU" sz="3600" b="1" dirty="0" smtClean="0">
                <a:solidFill>
                  <a:schemeClr val="accent1">
                    <a:lumMod val="60000"/>
                    <a:lumOff val="40000"/>
                  </a:schemeClr>
                </a:solidFill>
              </a:rPr>
              <a:t>С. </a:t>
            </a:r>
            <a:r>
              <a:rPr lang="ru-RU" sz="3600" b="1" dirty="0" smtClean="0"/>
              <a:t>Камыш           </a:t>
            </a:r>
          </a:p>
          <a:p>
            <a:pPr marR="0" algn="ctr">
              <a:defRPr/>
            </a:pPr>
            <a:r>
              <a:rPr lang="ru-RU" sz="3600" b="1" dirty="0" smtClean="0"/>
              <a:t>  </a:t>
            </a:r>
            <a:r>
              <a:rPr lang="ru-RU" sz="3600" b="1" dirty="0" smtClean="0">
                <a:solidFill>
                  <a:schemeClr val="accent1">
                    <a:lumMod val="60000"/>
                    <a:lumOff val="40000"/>
                  </a:schemeClr>
                </a:solidFill>
              </a:rPr>
              <a:t>Д. </a:t>
            </a:r>
            <a:r>
              <a:rPr lang="ru-RU" sz="3600" b="1" dirty="0" smtClean="0"/>
              <a:t>Пижма</a:t>
            </a:r>
          </a:p>
          <a:p>
            <a:pPr marR="0" algn="ctr" eaLnBrk="1" hangingPunct="1">
              <a:defRPr/>
            </a:pPr>
            <a:endParaRPr lang="ru-RU" sz="36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97283">
                                            <p:txEl>
                                              <p:pRg st="1" end="1"/>
                                            </p:txEl>
                                          </p:spTgt>
                                        </p:tgtEl>
                                        <p:attrNameLst>
                                          <p:attrName>style.visibility</p:attrName>
                                        </p:attrNameLst>
                                      </p:cBhvr>
                                      <p:to>
                                        <p:strVal val="visible"/>
                                      </p:to>
                                    </p:set>
                                    <p:anim calcmode="discrete" valueType="clr">
                                      <p:cBhvr override="childStyle">
                                        <p:cTn id="7" dur="80"/>
                                        <p:tgtEl>
                                          <p:spTgt spid="9728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7283">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97283">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97283">
                                            <p:txEl>
                                              <p:pRg st="2" end="2"/>
                                            </p:txEl>
                                          </p:spTgt>
                                        </p:tgtEl>
                                        <p:attrNameLst>
                                          <p:attrName>style.visibility</p:attrName>
                                        </p:attrNameLst>
                                      </p:cBhvr>
                                      <p:to>
                                        <p:strVal val="visible"/>
                                      </p:to>
                                    </p:set>
                                    <p:anim calcmode="discrete" valueType="clr">
                                      <p:cBhvr override="childStyle">
                                        <p:cTn id="14" dur="80"/>
                                        <p:tgtEl>
                                          <p:spTgt spid="9728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7283">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97283">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97283">
                                            <p:txEl>
                                              <p:pRg st="3" end="3"/>
                                            </p:txEl>
                                          </p:spTgt>
                                        </p:tgtEl>
                                        <p:attrNameLst>
                                          <p:attrName>style.visibility</p:attrName>
                                        </p:attrNameLst>
                                      </p:cBhvr>
                                      <p:to>
                                        <p:strVal val="visible"/>
                                      </p:to>
                                    </p:set>
                                    <p:anim calcmode="discrete" valueType="clr">
                                      <p:cBhvr override="childStyle">
                                        <p:cTn id="21" dur="80"/>
                                        <p:tgtEl>
                                          <p:spTgt spid="9728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7283">
                                            <p:txEl>
                                              <p:pRg st="3" end="3"/>
                                            </p:txEl>
                                          </p:spTgt>
                                        </p:tgtEl>
                                        <p:attrNameLst>
                                          <p:attrName>fillcolor</p:attrName>
                                        </p:attrNameLst>
                                      </p:cBhvr>
                                      <p:tavLst>
                                        <p:tav tm="0">
                                          <p:val>
                                            <p:clrVal>
                                              <a:schemeClr val="accent2"/>
                                            </p:clrVal>
                                          </p:val>
                                        </p:tav>
                                        <p:tav tm="50000">
                                          <p:val>
                                            <p:clrVal>
                                              <a:schemeClr val="hlink"/>
                                            </p:clrVal>
                                          </p:val>
                                        </p:tav>
                                      </p:tavLst>
                                    </p:anim>
                                    <p:set>
                                      <p:cBhvr>
                                        <p:cTn id="23" dur="80"/>
                                        <p:tgtEl>
                                          <p:spTgt spid="97283">
                                            <p:txEl>
                                              <p:pRg st="3" end="3"/>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97283">
                                            <p:txEl>
                                              <p:pRg st="4" end="4"/>
                                            </p:txEl>
                                          </p:spTgt>
                                        </p:tgtEl>
                                        <p:attrNameLst>
                                          <p:attrName>style.visibility</p:attrName>
                                        </p:attrNameLst>
                                      </p:cBhvr>
                                      <p:to>
                                        <p:strVal val="visible"/>
                                      </p:to>
                                    </p:set>
                                    <p:anim calcmode="discrete" valueType="clr">
                                      <p:cBhvr override="childStyle">
                                        <p:cTn id="28" dur="80"/>
                                        <p:tgtEl>
                                          <p:spTgt spid="9728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7283">
                                            <p:txEl>
                                              <p:pRg st="4" end="4"/>
                                            </p:txEl>
                                          </p:spTgt>
                                        </p:tgtEl>
                                        <p:attrNameLst>
                                          <p:attrName>fillcolor</p:attrName>
                                        </p:attrNameLst>
                                      </p:cBhvr>
                                      <p:tavLst>
                                        <p:tav tm="0">
                                          <p:val>
                                            <p:clrVal>
                                              <a:schemeClr val="accent2"/>
                                            </p:clrVal>
                                          </p:val>
                                        </p:tav>
                                        <p:tav tm="50000">
                                          <p:val>
                                            <p:clrVal>
                                              <a:schemeClr val="hlink"/>
                                            </p:clrVal>
                                          </p:val>
                                        </p:tav>
                                      </p:tavLst>
                                    </p:anim>
                                    <p:set>
                                      <p:cBhvr>
                                        <p:cTn id="30" dur="80"/>
                                        <p:tgtEl>
                                          <p:spTgt spid="97283">
                                            <p:txEl>
                                              <p:pRg st="4" end="4"/>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14" presetClass="emph" presetSubtype="0" fill="hold" nodeType="clickEffect">
                                  <p:stCondLst>
                                    <p:cond delay="0"/>
                                  </p:stCondLst>
                                  <p:iterate type="lt">
                                    <p:tmPct val="0"/>
                                  </p:iterate>
                                  <p:childTnLst>
                                    <p:animClr clrSpc="rgb" dir="cw">
                                      <p:cBhvr override="childStyle">
                                        <p:cTn id="34" dur="1900" fill="hold">
                                          <p:stCondLst>
                                            <p:cond delay="100"/>
                                          </p:stCondLst>
                                        </p:cTn>
                                        <p:tgtEl>
                                          <p:spTgt spid="97283">
                                            <p:txEl>
                                              <p:pRg st="1" end="1"/>
                                            </p:txEl>
                                          </p:spTgt>
                                        </p:tgtEl>
                                        <p:attrNameLst>
                                          <p:attrName>style.color</p:attrName>
                                        </p:attrNameLst>
                                      </p:cBhvr>
                                      <p:to>
                                        <a:schemeClr val="accent2"/>
                                      </p:to>
                                    </p:animClr>
                                    <p:animClr clrSpc="rgb" dir="cw">
                                      <p:cBhvr>
                                        <p:cTn id="35" dur="1900" fill="hold">
                                          <p:stCondLst>
                                            <p:cond delay="100"/>
                                          </p:stCondLst>
                                        </p:cTn>
                                        <p:tgtEl>
                                          <p:spTgt spid="97283">
                                            <p:txEl>
                                              <p:pRg st="1" end="1"/>
                                            </p:txEl>
                                          </p:spTgt>
                                        </p:tgtEl>
                                        <p:attrNameLst>
                                          <p:attrName>fillColor</p:attrName>
                                        </p:attrNameLst>
                                      </p:cBhvr>
                                      <p:to>
                                        <a:schemeClr val="accent2"/>
                                      </p:to>
                                    </p:animClr>
                                    <p:set>
                                      <p:cBhvr>
                                        <p:cTn id="36" dur="1900" fill="hold">
                                          <p:stCondLst>
                                            <p:cond delay="100"/>
                                          </p:stCondLst>
                                        </p:cTn>
                                        <p:tgtEl>
                                          <p:spTgt spid="97283">
                                            <p:txEl>
                                              <p:pRg st="1" end="1"/>
                                            </p:txEl>
                                          </p:spTgt>
                                        </p:tgtEl>
                                        <p:attrNameLst>
                                          <p:attrName>fill.type</p:attrName>
                                        </p:attrNameLst>
                                      </p:cBhvr>
                                      <p:to>
                                        <p:strVal val="solid"/>
                                      </p:to>
                                    </p:set>
                                    <p:set>
                                      <p:cBhvr>
                                        <p:cTn id="37" dur="1900" fill="hold">
                                          <p:stCondLst>
                                            <p:cond delay="100"/>
                                          </p:stCondLst>
                                        </p:cTn>
                                        <p:tgtEl>
                                          <p:spTgt spid="97283">
                                            <p:txEl>
                                              <p:pRg st="1" end="1"/>
                                            </p:txEl>
                                          </p:spTgt>
                                        </p:tgtEl>
                                        <p:attrNameLst>
                                          <p:attrName>fill.on</p:attrName>
                                        </p:attrNameLst>
                                      </p:cBhvr>
                                      <p:to>
                                        <p:strVal val="true"/>
                                      </p:to>
                                    </p:set>
                                    <p:animScale>
                                      <p:cBhvr>
                                        <p:cTn id="38" dur="200" fill="hold">
                                          <p:stCondLst>
                                            <p:cond delay="0"/>
                                          </p:stCondLst>
                                        </p:cTn>
                                        <p:tgtEl>
                                          <p:spTgt spid="97283">
                                            <p:txEl>
                                              <p:pRg st="1" end="1"/>
                                            </p:txEl>
                                          </p:spTgt>
                                        </p:tgtEl>
                                      </p:cBhvr>
                                      <p:from x="100000" y="100000"/>
                                      <p:to x="100000" y="5000"/>
                                    </p:animScale>
                                    <p:animScale>
                                      <p:cBhvr>
                                        <p:cTn id="39" dur="200" fill="hold">
                                          <p:stCondLst>
                                            <p:cond delay="200"/>
                                          </p:stCondLst>
                                        </p:cTn>
                                        <p:tgtEl>
                                          <p:spTgt spid="97283">
                                            <p:txEl>
                                              <p:pRg st="1" end="1"/>
                                            </p:txEl>
                                          </p:spTgt>
                                        </p:tgtEl>
                                      </p:cBhvr>
                                      <p:from x="100000" y="5000"/>
                                      <p:to x="120000" y="150000"/>
                                    </p:animScale>
                                    <p:animScale>
                                      <p:cBhvr>
                                        <p:cTn id="40" dur="600" fill="hold">
                                          <p:stCondLst>
                                            <p:cond delay="1400"/>
                                          </p:stCondLst>
                                        </p:cTn>
                                        <p:tgtEl>
                                          <p:spTgt spid="97283">
                                            <p:txEl>
                                              <p:pRg st="1" end="1"/>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Подзаголовок 2"/>
          <p:cNvSpPr>
            <a:spLocks noGrp="1"/>
          </p:cNvSpPr>
          <p:nvPr>
            <p:ph type="subTitle" idx="1"/>
          </p:nvPr>
        </p:nvSpPr>
        <p:spPr>
          <a:xfrm>
            <a:off x="357188" y="357188"/>
            <a:ext cx="5143500" cy="6072187"/>
          </a:xfrm>
        </p:spPr>
        <p:txBody>
          <a:bodyPr/>
          <a:lstStyle/>
          <a:p>
            <a:pPr marR="0" algn="ctr" eaLnBrk="1" hangingPunct="1"/>
            <a:r>
              <a:rPr lang="ru-RU" sz="3600" b="1" i="1" u="sng" smtClean="0"/>
              <a:t>Иван-чай.</a:t>
            </a:r>
          </a:p>
          <a:p>
            <a:pPr marR="0" algn="ctr"/>
            <a:r>
              <a:rPr lang="ru-RU" b="1" smtClean="0">
                <a:solidFill>
                  <a:srgbClr val="011705"/>
                </a:solidFill>
                <a:latin typeface="Times New Roman" pitchFamily="18" charset="0"/>
                <a:cs typeface="Times New Roman" pitchFamily="18" charset="0"/>
              </a:rPr>
              <a:t>Траву иван-чая (кипрея) в народной медицине в виде настоя употребляют как общеукрепляющее и при кашле. </a:t>
            </a:r>
          </a:p>
          <a:p>
            <a:pPr marR="0" algn="ctr"/>
            <a:r>
              <a:rPr lang="ru-RU" b="1" smtClean="0">
                <a:solidFill>
                  <a:srgbClr val="011705"/>
                </a:solidFill>
                <a:latin typeface="Times New Roman" pitchFamily="18" charset="0"/>
                <a:cs typeface="Times New Roman" pitchFamily="18" charset="0"/>
              </a:rPr>
              <a:t>Настой листьев применяется при головной боли, а порошком из листьев присыпали раны. </a:t>
            </a:r>
          </a:p>
          <a:p>
            <a:pPr marR="0" algn="ctr"/>
            <a:r>
              <a:rPr lang="ru-RU" b="1" smtClean="0">
                <a:solidFill>
                  <a:srgbClr val="011705"/>
                </a:solidFill>
                <a:latin typeface="Times New Roman" pitchFamily="18" charset="0"/>
                <a:cs typeface="Times New Roman" pitchFamily="18" charset="0"/>
              </a:rPr>
              <a:t>Отвар травы употребляют при золотухе. </a:t>
            </a:r>
          </a:p>
          <a:p>
            <a:pPr marR="0" algn="ctr"/>
            <a:r>
              <a:rPr lang="ru-RU" b="1" smtClean="0">
                <a:solidFill>
                  <a:srgbClr val="011705"/>
                </a:solidFill>
                <a:latin typeface="Times New Roman" pitchFamily="18" charset="0"/>
                <a:cs typeface="Times New Roman" pitchFamily="18" charset="0"/>
              </a:rPr>
              <a:t>Препараты из кипрея обладают успокаивающим и обволакивающим действием, подобно валериане.</a:t>
            </a:r>
          </a:p>
        </p:txBody>
      </p:sp>
      <p:pic>
        <p:nvPicPr>
          <p:cNvPr id="98307" name="Picture 5" descr="0197"/>
          <p:cNvPicPr>
            <a:picLocks noChangeAspect="1" noChangeArrowheads="1"/>
          </p:cNvPicPr>
          <p:nvPr/>
        </p:nvPicPr>
        <p:blipFill>
          <a:blip r:embed="rId2" cstate="email">
            <a:lum bright="-20000" contrast="20000"/>
          </a:blip>
          <a:srcRect/>
          <a:stretch>
            <a:fillRect/>
          </a:stretch>
        </p:blipFill>
        <p:spPr bwMode="auto">
          <a:xfrm>
            <a:off x="5578475" y="3500438"/>
            <a:ext cx="3565525" cy="2530475"/>
          </a:xfrm>
          <a:prstGeom prst="rect">
            <a:avLst/>
          </a:prstGeom>
          <a:noFill/>
          <a:ln w="9525">
            <a:noFill/>
            <a:miter lim="800000"/>
            <a:headEnd/>
            <a:tailEnd/>
          </a:ln>
        </p:spPr>
      </p:pic>
      <p:pic>
        <p:nvPicPr>
          <p:cNvPr id="98308" name="Picture 6" descr="i?id=19053908&amp;tov=8"/>
          <p:cNvPicPr>
            <a:picLocks noChangeAspect="1" noChangeArrowheads="1"/>
          </p:cNvPicPr>
          <p:nvPr/>
        </p:nvPicPr>
        <p:blipFill>
          <a:blip r:embed="rId3" cstate="email">
            <a:lum contrast="20000"/>
          </a:blip>
          <a:srcRect/>
          <a:stretch>
            <a:fillRect/>
          </a:stretch>
        </p:blipFill>
        <p:spPr bwMode="auto">
          <a:xfrm>
            <a:off x="6429375" y="214313"/>
            <a:ext cx="2428875" cy="3076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98306">
                                            <p:txEl>
                                              <p:pRg st="0" end="0"/>
                                            </p:txEl>
                                          </p:spTgt>
                                        </p:tgtEl>
                                        <p:attrNameLst>
                                          <p:attrName>style.visibility</p:attrName>
                                        </p:attrNameLst>
                                      </p:cBhvr>
                                      <p:to>
                                        <p:strVal val="visible"/>
                                      </p:to>
                                    </p:set>
                                    <p:anim calcmode="lin" valueType="num">
                                      <p:cBhvr>
                                        <p:cTn id="7" dur="1000" fill="hold"/>
                                        <p:tgtEl>
                                          <p:spTgt spid="9830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9830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9830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nodeType="clickEffect">
                                  <p:stCondLst>
                                    <p:cond delay="0"/>
                                  </p:stCondLst>
                                  <p:childTnLst>
                                    <p:set>
                                      <p:cBhvr>
                                        <p:cTn id="13" dur="1" fill="hold">
                                          <p:stCondLst>
                                            <p:cond delay="0"/>
                                          </p:stCondLst>
                                        </p:cTn>
                                        <p:tgtEl>
                                          <p:spTgt spid="98306">
                                            <p:txEl>
                                              <p:pRg st="1" end="1"/>
                                            </p:txEl>
                                          </p:spTgt>
                                        </p:tgtEl>
                                        <p:attrNameLst>
                                          <p:attrName>style.visibility</p:attrName>
                                        </p:attrNameLst>
                                      </p:cBhvr>
                                      <p:to>
                                        <p:strVal val="visible"/>
                                      </p:to>
                                    </p:set>
                                    <p:animEffect transition="in" filter="strips(downRight)">
                                      <p:cBhvr>
                                        <p:cTn id="14" dur="500"/>
                                        <p:tgtEl>
                                          <p:spTgt spid="9830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98308"/>
                                        </p:tgtEl>
                                        <p:attrNameLst>
                                          <p:attrName>style.visibility</p:attrName>
                                        </p:attrNameLst>
                                      </p:cBhvr>
                                      <p:to>
                                        <p:strVal val="visible"/>
                                      </p:to>
                                    </p:set>
                                    <p:animEffect transition="in" filter="wedge">
                                      <p:cBhvr>
                                        <p:cTn id="19" dur="2000"/>
                                        <p:tgtEl>
                                          <p:spTgt spid="9830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98306">
                                            <p:txEl>
                                              <p:pRg st="2" end="2"/>
                                            </p:txEl>
                                          </p:spTgt>
                                        </p:tgtEl>
                                        <p:attrNameLst>
                                          <p:attrName>style.visibility</p:attrName>
                                        </p:attrNameLst>
                                      </p:cBhvr>
                                      <p:to>
                                        <p:strVal val="visible"/>
                                      </p:to>
                                    </p:set>
                                    <p:animEffect transition="in" filter="strips(downLeft)">
                                      <p:cBhvr>
                                        <p:cTn id="24" dur="500"/>
                                        <p:tgtEl>
                                          <p:spTgt spid="98306">
                                            <p:txEl>
                                              <p:pRg st="2" end="2"/>
                                            </p:txEl>
                                          </p:spTgt>
                                        </p:tgtEl>
                                      </p:cBhvr>
                                    </p:animEffect>
                                  </p:childTnLst>
                                </p:cTn>
                              </p:par>
                              <p:par>
                                <p:cTn id="25" presetID="18" presetClass="entr" presetSubtype="12" fill="hold" nodeType="withEffect">
                                  <p:stCondLst>
                                    <p:cond delay="0"/>
                                  </p:stCondLst>
                                  <p:childTnLst>
                                    <p:set>
                                      <p:cBhvr>
                                        <p:cTn id="26" dur="1" fill="hold">
                                          <p:stCondLst>
                                            <p:cond delay="0"/>
                                          </p:stCondLst>
                                        </p:cTn>
                                        <p:tgtEl>
                                          <p:spTgt spid="98306">
                                            <p:txEl>
                                              <p:pRg st="3" end="3"/>
                                            </p:txEl>
                                          </p:spTgt>
                                        </p:tgtEl>
                                        <p:attrNameLst>
                                          <p:attrName>style.visibility</p:attrName>
                                        </p:attrNameLst>
                                      </p:cBhvr>
                                      <p:to>
                                        <p:strVal val="visible"/>
                                      </p:to>
                                    </p:set>
                                    <p:animEffect transition="in" filter="strips(downLeft)">
                                      <p:cBhvr>
                                        <p:cTn id="27" dur="500"/>
                                        <p:tgtEl>
                                          <p:spTgt spid="9830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98307"/>
                                        </p:tgtEl>
                                        <p:attrNameLst>
                                          <p:attrName>style.visibility</p:attrName>
                                        </p:attrNameLst>
                                      </p:cBhvr>
                                      <p:to>
                                        <p:strVal val="visible"/>
                                      </p:to>
                                    </p:set>
                                    <p:animEffect transition="in" filter="randombar(horizontal)">
                                      <p:cBhvr>
                                        <p:cTn id="32" dur="500"/>
                                        <p:tgtEl>
                                          <p:spTgt spid="98307"/>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98306">
                                            <p:txEl>
                                              <p:pRg st="4" end="4"/>
                                            </p:txEl>
                                          </p:spTgt>
                                        </p:tgtEl>
                                        <p:attrNameLst>
                                          <p:attrName>style.visibility</p:attrName>
                                        </p:attrNameLst>
                                      </p:cBhvr>
                                      <p:to>
                                        <p:strVal val="visible"/>
                                      </p:to>
                                    </p:set>
                                    <p:animEffect transition="in" filter="strips(downRight)">
                                      <p:cBhvr>
                                        <p:cTn id="37" dur="500"/>
                                        <p:tgtEl>
                                          <p:spTgt spid="9830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500042"/>
            <a:ext cx="7851775" cy="1985978"/>
          </a:xfrm>
        </p:spPr>
        <p:txBody>
          <a:bodyPr>
            <a:noAutofit/>
          </a:bodyPr>
          <a:lstStyle/>
          <a:p>
            <a:pPr algn="ctr">
              <a:defRPr/>
            </a:pPr>
            <a:r>
              <a:rPr lang="ru-RU" sz="3200" dirty="0" smtClean="0">
                <a:solidFill>
                  <a:srgbClr val="7030A0"/>
                </a:solidFill>
                <a:latin typeface="Segoe Script" pitchFamily="34" charset="0"/>
              </a:rPr>
              <a:t>14. Это растение является сорным растением ржаных полей, растет среди пшеницы, люцерны?</a:t>
            </a:r>
            <a:endParaRPr lang="ru-RU" sz="3200" dirty="0">
              <a:solidFill>
                <a:srgbClr val="7030A0"/>
              </a:solidFill>
              <a:latin typeface="Segoe Script" pitchFamily="34" charset="0"/>
            </a:endParaRPr>
          </a:p>
        </p:txBody>
      </p:sp>
      <p:sp>
        <p:nvSpPr>
          <p:cNvPr id="99331" name="Подзаголовок 2"/>
          <p:cNvSpPr>
            <a:spLocks noGrp="1"/>
          </p:cNvSpPr>
          <p:nvPr>
            <p:ph type="subTitle" idx="1"/>
          </p:nvPr>
        </p:nvSpPr>
        <p:spPr>
          <a:xfrm>
            <a:off x="533400" y="2714625"/>
            <a:ext cx="7854950" cy="3714750"/>
          </a:xfrm>
        </p:spPr>
        <p:txBody>
          <a:bodyPr/>
          <a:lstStyle/>
          <a:p>
            <a:pPr marR="0">
              <a:defRPr/>
            </a:pPr>
            <a:endParaRPr lang="ru-RU" dirty="0" smtClean="0"/>
          </a:p>
          <a:p>
            <a:pPr marR="0" algn="ctr">
              <a:defRPr/>
            </a:pPr>
            <a:r>
              <a:rPr lang="ru-RU" sz="3600" b="1" dirty="0" smtClean="0">
                <a:solidFill>
                  <a:schemeClr val="accent1">
                    <a:lumMod val="60000"/>
                    <a:lumOff val="40000"/>
                  </a:schemeClr>
                </a:solidFill>
              </a:rPr>
              <a:t>А. </a:t>
            </a:r>
            <a:r>
              <a:rPr lang="ru-RU" sz="3600" b="1" dirty="0" smtClean="0"/>
              <a:t>Василек     </a:t>
            </a:r>
          </a:p>
          <a:p>
            <a:pPr marR="0" algn="ctr">
              <a:defRPr/>
            </a:pPr>
            <a:r>
              <a:rPr lang="ru-RU" sz="3600" b="1" dirty="0" smtClean="0"/>
              <a:t>   </a:t>
            </a:r>
            <a:r>
              <a:rPr lang="ru-RU" sz="3600" b="1" dirty="0" smtClean="0">
                <a:solidFill>
                  <a:schemeClr val="accent1">
                    <a:lumMod val="60000"/>
                    <a:lumOff val="40000"/>
                  </a:schemeClr>
                </a:solidFill>
              </a:rPr>
              <a:t>В. </a:t>
            </a:r>
            <a:r>
              <a:rPr lang="ru-RU" sz="3600" b="1" dirty="0" smtClean="0"/>
              <a:t>Мята</a:t>
            </a:r>
          </a:p>
          <a:p>
            <a:pPr marR="0" algn="ctr">
              <a:defRPr/>
            </a:pPr>
            <a:r>
              <a:rPr lang="ru-RU" sz="3600" b="1" dirty="0" smtClean="0">
                <a:solidFill>
                  <a:schemeClr val="accent1">
                    <a:lumMod val="60000"/>
                    <a:lumOff val="40000"/>
                  </a:schemeClr>
                </a:solidFill>
              </a:rPr>
              <a:t>С. </a:t>
            </a:r>
            <a:r>
              <a:rPr lang="ru-RU" sz="3600" b="1" dirty="0" smtClean="0"/>
              <a:t>Пижма           </a:t>
            </a:r>
          </a:p>
          <a:p>
            <a:pPr marR="0" algn="ctr">
              <a:defRPr/>
            </a:pPr>
            <a:r>
              <a:rPr lang="ru-RU" sz="3600" b="1" dirty="0" smtClean="0"/>
              <a:t> </a:t>
            </a:r>
            <a:r>
              <a:rPr lang="ru-RU" sz="3600" b="1" dirty="0" smtClean="0">
                <a:solidFill>
                  <a:schemeClr val="accent1">
                    <a:lumMod val="60000"/>
                    <a:lumOff val="40000"/>
                  </a:schemeClr>
                </a:solidFill>
              </a:rPr>
              <a:t>  Д. </a:t>
            </a:r>
            <a:r>
              <a:rPr lang="ru-RU" sz="3600" b="1" dirty="0" smtClean="0"/>
              <a:t>Валериана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99331">
                                            <p:txEl>
                                              <p:pRg st="1" end="1"/>
                                            </p:txEl>
                                          </p:spTgt>
                                        </p:tgtEl>
                                        <p:attrNameLst>
                                          <p:attrName>style.visibility</p:attrName>
                                        </p:attrNameLst>
                                      </p:cBhvr>
                                      <p:to>
                                        <p:strVal val="visible"/>
                                      </p:to>
                                    </p:set>
                                    <p:anim calcmode="discrete" valueType="clr">
                                      <p:cBhvr override="childStyle">
                                        <p:cTn id="7" dur="80"/>
                                        <p:tgtEl>
                                          <p:spTgt spid="9933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9331">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99331">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99331">
                                            <p:txEl>
                                              <p:pRg st="2" end="2"/>
                                            </p:txEl>
                                          </p:spTgt>
                                        </p:tgtEl>
                                        <p:attrNameLst>
                                          <p:attrName>style.visibility</p:attrName>
                                        </p:attrNameLst>
                                      </p:cBhvr>
                                      <p:to>
                                        <p:strVal val="visible"/>
                                      </p:to>
                                    </p:set>
                                    <p:anim calcmode="discrete" valueType="clr">
                                      <p:cBhvr override="childStyle">
                                        <p:cTn id="14" dur="80"/>
                                        <p:tgtEl>
                                          <p:spTgt spid="9933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9331">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99331">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99331">
                                            <p:txEl>
                                              <p:pRg st="3" end="3"/>
                                            </p:txEl>
                                          </p:spTgt>
                                        </p:tgtEl>
                                        <p:attrNameLst>
                                          <p:attrName>style.visibility</p:attrName>
                                        </p:attrNameLst>
                                      </p:cBhvr>
                                      <p:to>
                                        <p:strVal val="visible"/>
                                      </p:to>
                                    </p:set>
                                    <p:anim calcmode="discrete" valueType="clr">
                                      <p:cBhvr override="childStyle">
                                        <p:cTn id="21" dur="80"/>
                                        <p:tgtEl>
                                          <p:spTgt spid="9933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9331">
                                            <p:txEl>
                                              <p:pRg st="3" end="3"/>
                                            </p:txEl>
                                          </p:spTgt>
                                        </p:tgtEl>
                                        <p:attrNameLst>
                                          <p:attrName>fillcolor</p:attrName>
                                        </p:attrNameLst>
                                      </p:cBhvr>
                                      <p:tavLst>
                                        <p:tav tm="0">
                                          <p:val>
                                            <p:clrVal>
                                              <a:schemeClr val="accent2"/>
                                            </p:clrVal>
                                          </p:val>
                                        </p:tav>
                                        <p:tav tm="50000">
                                          <p:val>
                                            <p:clrVal>
                                              <a:schemeClr val="hlink"/>
                                            </p:clrVal>
                                          </p:val>
                                        </p:tav>
                                      </p:tavLst>
                                    </p:anim>
                                    <p:set>
                                      <p:cBhvr>
                                        <p:cTn id="23" dur="80"/>
                                        <p:tgtEl>
                                          <p:spTgt spid="99331">
                                            <p:txEl>
                                              <p:pRg st="3" end="3"/>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99331">
                                            <p:txEl>
                                              <p:pRg st="4" end="4"/>
                                            </p:txEl>
                                          </p:spTgt>
                                        </p:tgtEl>
                                        <p:attrNameLst>
                                          <p:attrName>style.visibility</p:attrName>
                                        </p:attrNameLst>
                                      </p:cBhvr>
                                      <p:to>
                                        <p:strVal val="visible"/>
                                      </p:to>
                                    </p:set>
                                    <p:anim calcmode="discrete" valueType="clr">
                                      <p:cBhvr override="childStyle">
                                        <p:cTn id="28" dur="80"/>
                                        <p:tgtEl>
                                          <p:spTgt spid="99331">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9331">
                                            <p:txEl>
                                              <p:pRg st="4" end="4"/>
                                            </p:txEl>
                                          </p:spTgt>
                                        </p:tgtEl>
                                        <p:attrNameLst>
                                          <p:attrName>fillcolor</p:attrName>
                                        </p:attrNameLst>
                                      </p:cBhvr>
                                      <p:tavLst>
                                        <p:tav tm="0">
                                          <p:val>
                                            <p:clrVal>
                                              <a:schemeClr val="accent2"/>
                                            </p:clrVal>
                                          </p:val>
                                        </p:tav>
                                        <p:tav tm="50000">
                                          <p:val>
                                            <p:clrVal>
                                              <a:schemeClr val="hlink"/>
                                            </p:clrVal>
                                          </p:val>
                                        </p:tav>
                                      </p:tavLst>
                                    </p:anim>
                                    <p:set>
                                      <p:cBhvr>
                                        <p:cTn id="30" dur="80"/>
                                        <p:tgtEl>
                                          <p:spTgt spid="99331">
                                            <p:txEl>
                                              <p:pRg st="4" end="4"/>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14" presetClass="emph" presetSubtype="0" fill="hold" nodeType="clickEffect">
                                  <p:stCondLst>
                                    <p:cond delay="0"/>
                                  </p:stCondLst>
                                  <p:iterate type="lt">
                                    <p:tmPct val="0"/>
                                  </p:iterate>
                                  <p:childTnLst>
                                    <p:animClr clrSpc="rgb" dir="cw">
                                      <p:cBhvr override="childStyle">
                                        <p:cTn id="34" dur="1900" fill="hold">
                                          <p:stCondLst>
                                            <p:cond delay="100"/>
                                          </p:stCondLst>
                                        </p:cTn>
                                        <p:tgtEl>
                                          <p:spTgt spid="99331">
                                            <p:txEl>
                                              <p:pRg st="1" end="1"/>
                                            </p:txEl>
                                          </p:spTgt>
                                        </p:tgtEl>
                                        <p:attrNameLst>
                                          <p:attrName>style.color</p:attrName>
                                        </p:attrNameLst>
                                      </p:cBhvr>
                                      <p:to>
                                        <a:schemeClr val="accent2"/>
                                      </p:to>
                                    </p:animClr>
                                    <p:animClr clrSpc="rgb" dir="cw">
                                      <p:cBhvr>
                                        <p:cTn id="35" dur="1900" fill="hold">
                                          <p:stCondLst>
                                            <p:cond delay="100"/>
                                          </p:stCondLst>
                                        </p:cTn>
                                        <p:tgtEl>
                                          <p:spTgt spid="99331">
                                            <p:txEl>
                                              <p:pRg st="1" end="1"/>
                                            </p:txEl>
                                          </p:spTgt>
                                        </p:tgtEl>
                                        <p:attrNameLst>
                                          <p:attrName>fillColor</p:attrName>
                                        </p:attrNameLst>
                                      </p:cBhvr>
                                      <p:to>
                                        <a:schemeClr val="accent2"/>
                                      </p:to>
                                    </p:animClr>
                                    <p:set>
                                      <p:cBhvr>
                                        <p:cTn id="36" dur="1900" fill="hold">
                                          <p:stCondLst>
                                            <p:cond delay="100"/>
                                          </p:stCondLst>
                                        </p:cTn>
                                        <p:tgtEl>
                                          <p:spTgt spid="99331">
                                            <p:txEl>
                                              <p:pRg st="1" end="1"/>
                                            </p:txEl>
                                          </p:spTgt>
                                        </p:tgtEl>
                                        <p:attrNameLst>
                                          <p:attrName>fill.type</p:attrName>
                                        </p:attrNameLst>
                                      </p:cBhvr>
                                      <p:to>
                                        <p:strVal val="solid"/>
                                      </p:to>
                                    </p:set>
                                    <p:set>
                                      <p:cBhvr>
                                        <p:cTn id="37" dur="1900" fill="hold">
                                          <p:stCondLst>
                                            <p:cond delay="100"/>
                                          </p:stCondLst>
                                        </p:cTn>
                                        <p:tgtEl>
                                          <p:spTgt spid="99331">
                                            <p:txEl>
                                              <p:pRg st="1" end="1"/>
                                            </p:txEl>
                                          </p:spTgt>
                                        </p:tgtEl>
                                        <p:attrNameLst>
                                          <p:attrName>fill.on</p:attrName>
                                        </p:attrNameLst>
                                      </p:cBhvr>
                                      <p:to>
                                        <p:strVal val="true"/>
                                      </p:to>
                                    </p:set>
                                    <p:animScale>
                                      <p:cBhvr>
                                        <p:cTn id="38" dur="200" fill="hold">
                                          <p:stCondLst>
                                            <p:cond delay="0"/>
                                          </p:stCondLst>
                                        </p:cTn>
                                        <p:tgtEl>
                                          <p:spTgt spid="99331">
                                            <p:txEl>
                                              <p:pRg st="1" end="1"/>
                                            </p:txEl>
                                          </p:spTgt>
                                        </p:tgtEl>
                                      </p:cBhvr>
                                      <p:from x="100000" y="100000"/>
                                      <p:to x="100000" y="5000"/>
                                    </p:animScale>
                                    <p:animScale>
                                      <p:cBhvr>
                                        <p:cTn id="39" dur="200" fill="hold">
                                          <p:stCondLst>
                                            <p:cond delay="200"/>
                                          </p:stCondLst>
                                        </p:cTn>
                                        <p:tgtEl>
                                          <p:spTgt spid="99331">
                                            <p:txEl>
                                              <p:pRg st="1" end="1"/>
                                            </p:txEl>
                                          </p:spTgt>
                                        </p:tgtEl>
                                      </p:cBhvr>
                                      <p:from x="100000" y="5000"/>
                                      <p:to x="120000" y="150000"/>
                                    </p:animScale>
                                    <p:animScale>
                                      <p:cBhvr>
                                        <p:cTn id="40" dur="600" fill="hold">
                                          <p:stCondLst>
                                            <p:cond delay="1400"/>
                                          </p:stCondLst>
                                        </p:cTn>
                                        <p:tgtEl>
                                          <p:spTgt spid="99331">
                                            <p:txEl>
                                              <p:pRg st="1" end="1"/>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Подзаголовок 2"/>
          <p:cNvSpPr>
            <a:spLocks noGrp="1"/>
          </p:cNvSpPr>
          <p:nvPr>
            <p:ph type="subTitle" idx="1"/>
          </p:nvPr>
        </p:nvSpPr>
        <p:spPr>
          <a:xfrm>
            <a:off x="2357438" y="0"/>
            <a:ext cx="6786562" cy="4857750"/>
          </a:xfrm>
        </p:spPr>
        <p:txBody>
          <a:bodyPr/>
          <a:lstStyle/>
          <a:p>
            <a:pPr marR="0" algn="ctr" eaLnBrk="1" hangingPunct="1"/>
            <a:r>
              <a:rPr lang="ru-RU" sz="3600" b="1" i="1" u="sng" smtClean="0"/>
              <a:t>Василек</a:t>
            </a:r>
          </a:p>
          <a:p>
            <a:pPr marR="0" algn="ctr"/>
            <a:r>
              <a:rPr lang="ru-RU" sz="1800" b="1" smtClean="0">
                <a:solidFill>
                  <a:srgbClr val="011705"/>
                </a:solidFill>
              </a:rPr>
              <a:t>Для медицинских целей используют краевые синие цветы васильков без корзинок. В семенах василька – жирные масла.</a:t>
            </a:r>
          </a:p>
          <a:p>
            <a:pPr marR="0" algn="ctr"/>
            <a:r>
              <a:rPr lang="ru-RU" sz="1800" b="1" smtClean="0">
                <a:solidFill>
                  <a:srgbClr val="011705"/>
                </a:solidFill>
              </a:rPr>
              <a:t>Препараты василька оказывают мочегонное, жаропонижающее, желчегонное, противовоспалительное, антимикробное, легкое слабительное, противолихорадочное, обезболивающее, ранозаживляющее действие. Они снимают спазмы гладкой мускулатуры и внутренних органов, возбуждают аппетит и улучшают пищеварение.</a:t>
            </a:r>
          </a:p>
          <a:p>
            <a:pPr marR="0" algn="ctr"/>
            <a:r>
              <a:rPr lang="ru-RU" sz="1800" b="1" smtClean="0">
                <a:solidFill>
                  <a:srgbClr val="011705"/>
                </a:solidFill>
              </a:rPr>
              <a:t>Настои, настойки и отвары василька синего применяют внутрь при простудных заболеваниях, кашле, отеках почечного и сердечного происхождения, воспалении мочевого пузыря и почек, для улучшения пищеварения, при запорах, болях в желудке, сердцебиении.</a:t>
            </a:r>
          </a:p>
        </p:txBody>
      </p:sp>
      <p:pic>
        <p:nvPicPr>
          <p:cNvPr id="100355" name="Picture 5" descr="i?id=225061045&amp;tov=2"/>
          <p:cNvPicPr>
            <a:picLocks noChangeAspect="1" noChangeArrowheads="1"/>
          </p:cNvPicPr>
          <p:nvPr/>
        </p:nvPicPr>
        <p:blipFill>
          <a:blip r:embed="rId2" cstate="email"/>
          <a:srcRect/>
          <a:stretch>
            <a:fillRect/>
          </a:stretch>
        </p:blipFill>
        <p:spPr bwMode="auto">
          <a:xfrm>
            <a:off x="6786563" y="5143500"/>
            <a:ext cx="1919287" cy="1443038"/>
          </a:xfrm>
          <a:prstGeom prst="rect">
            <a:avLst/>
          </a:prstGeom>
          <a:noFill/>
          <a:ln w="9525">
            <a:noFill/>
            <a:miter lim="800000"/>
            <a:headEnd/>
            <a:tailEnd/>
          </a:ln>
        </p:spPr>
      </p:pic>
      <p:pic>
        <p:nvPicPr>
          <p:cNvPr id="100356" name="Picture 6" descr="i?id=143079446&amp;tov=3"/>
          <p:cNvPicPr>
            <a:picLocks noChangeAspect="1" noChangeArrowheads="1"/>
          </p:cNvPicPr>
          <p:nvPr/>
        </p:nvPicPr>
        <p:blipFill>
          <a:blip r:embed="rId3" cstate="email"/>
          <a:srcRect/>
          <a:stretch>
            <a:fillRect/>
          </a:stretch>
        </p:blipFill>
        <p:spPr bwMode="auto">
          <a:xfrm>
            <a:off x="0" y="285750"/>
            <a:ext cx="2071688" cy="2762250"/>
          </a:xfrm>
          <a:prstGeom prst="rect">
            <a:avLst/>
          </a:prstGeom>
          <a:noFill/>
          <a:ln w="9525">
            <a:noFill/>
            <a:miter lim="800000"/>
            <a:headEnd/>
            <a:tailEnd/>
          </a:ln>
        </p:spPr>
      </p:pic>
      <p:pic>
        <p:nvPicPr>
          <p:cNvPr id="100357" name="Picture 7" descr="i?id=95435412&amp;tov=4"/>
          <p:cNvPicPr>
            <a:picLocks noChangeAspect="1" noChangeArrowheads="1"/>
          </p:cNvPicPr>
          <p:nvPr/>
        </p:nvPicPr>
        <p:blipFill>
          <a:blip r:embed="rId4" cstate="email"/>
          <a:srcRect/>
          <a:stretch>
            <a:fillRect/>
          </a:stretch>
        </p:blipFill>
        <p:spPr bwMode="auto">
          <a:xfrm>
            <a:off x="0" y="4786313"/>
            <a:ext cx="2725738" cy="2071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0354">
                                            <p:txEl>
                                              <p:pRg st="0" end="0"/>
                                            </p:txEl>
                                          </p:spTgt>
                                        </p:tgtEl>
                                        <p:attrNameLst>
                                          <p:attrName>style.visibility</p:attrName>
                                        </p:attrNameLst>
                                      </p:cBhvr>
                                      <p:to>
                                        <p:strVal val="visible"/>
                                      </p:to>
                                    </p:set>
                                    <p:anim calcmode="lin" valueType="num">
                                      <p:cBhvr>
                                        <p:cTn id="7" dur="1000" fill="hold"/>
                                        <p:tgtEl>
                                          <p:spTgt spid="10035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0035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035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nodeType="clickEffect">
                                  <p:stCondLst>
                                    <p:cond delay="0"/>
                                  </p:stCondLst>
                                  <p:childTnLst>
                                    <p:set>
                                      <p:cBhvr>
                                        <p:cTn id="13" dur="1" fill="hold">
                                          <p:stCondLst>
                                            <p:cond delay="0"/>
                                          </p:stCondLst>
                                        </p:cTn>
                                        <p:tgtEl>
                                          <p:spTgt spid="100354">
                                            <p:txEl>
                                              <p:pRg st="1" end="1"/>
                                            </p:txEl>
                                          </p:spTgt>
                                        </p:tgtEl>
                                        <p:attrNameLst>
                                          <p:attrName>style.visibility</p:attrName>
                                        </p:attrNameLst>
                                      </p:cBhvr>
                                      <p:to>
                                        <p:strVal val="visible"/>
                                      </p:to>
                                    </p:set>
                                    <p:animEffect transition="in" filter="strips(downRight)">
                                      <p:cBhvr>
                                        <p:cTn id="14" dur="500"/>
                                        <p:tgtEl>
                                          <p:spTgt spid="10035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100356"/>
                                        </p:tgtEl>
                                        <p:attrNameLst>
                                          <p:attrName>style.visibility</p:attrName>
                                        </p:attrNameLst>
                                      </p:cBhvr>
                                      <p:to>
                                        <p:strVal val="visible"/>
                                      </p:to>
                                    </p:set>
                                    <p:animEffect transition="in" filter="wedge">
                                      <p:cBhvr>
                                        <p:cTn id="19" dur="2000"/>
                                        <p:tgtEl>
                                          <p:spTgt spid="10035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nodeType="clickEffect">
                                  <p:stCondLst>
                                    <p:cond delay="0"/>
                                  </p:stCondLst>
                                  <p:childTnLst>
                                    <p:set>
                                      <p:cBhvr>
                                        <p:cTn id="23" dur="1" fill="hold">
                                          <p:stCondLst>
                                            <p:cond delay="0"/>
                                          </p:stCondLst>
                                        </p:cTn>
                                        <p:tgtEl>
                                          <p:spTgt spid="100354">
                                            <p:txEl>
                                              <p:pRg st="2" end="2"/>
                                            </p:txEl>
                                          </p:spTgt>
                                        </p:tgtEl>
                                        <p:attrNameLst>
                                          <p:attrName>style.visibility</p:attrName>
                                        </p:attrNameLst>
                                      </p:cBhvr>
                                      <p:to>
                                        <p:strVal val="visible"/>
                                      </p:to>
                                    </p:set>
                                    <p:animEffect transition="in" filter="strips(downRight)">
                                      <p:cBhvr>
                                        <p:cTn id="24" dur="500"/>
                                        <p:tgtEl>
                                          <p:spTgt spid="10035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00357"/>
                                        </p:tgtEl>
                                        <p:attrNameLst>
                                          <p:attrName>style.visibility</p:attrName>
                                        </p:attrNameLst>
                                      </p:cBhvr>
                                      <p:to>
                                        <p:strVal val="visible"/>
                                      </p:to>
                                    </p:set>
                                    <p:animEffect transition="in" filter="randombar(horizontal)">
                                      <p:cBhvr>
                                        <p:cTn id="29" dur="500"/>
                                        <p:tgtEl>
                                          <p:spTgt spid="100357"/>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nodeType="clickEffect">
                                  <p:stCondLst>
                                    <p:cond delay="0"/>
                                  </p:stCondLst>
                                  <p:childTnLst>
                                    <p:set>
                                      <p:cBhvr>
                                        <p:cTn id="33" dur="1" fill="hold">
                                          <p:stCondLst>
                                            <p:cond delay="0"/>
                                          </p:stCondLst>
                                        </p:cTn>
                                        <p:tgtEl>
                                          <p:spTgt spid="100354">
                                            <p:txEl>
                                              <p:pRg st="3" end="3"/>
                                            </p:txEl>
                                          </p:spTgt>
                                        </p:tgtEl>
                                        <p:attrNameLst>
                                          <p:attrName>style.visibility</p:attrName>
                                        </p:attrNameLst>
                                      </p:cBhvr>
                                      <p:to>
                                        <p:strVal val="visible"/>
                                      </p:to>
                                    </p:set>
                                    <p:animEffect transition="in" filter="strips(downRight)">
                                      <p:cBhvr>
                                        <p:cTn id="34" dur="500"/>
                                        <p:tgtEl>
                                          <p:spTgt spid="10035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nodeType="clickEffect">
                                  <p:stCondLst>
                                    <p:cond delay="0"/>
                                  </p:stCondLst>
                                  <p:childTnLst>
                                    <p:set>
                                      <p:cBhvr>
                                        <p:cTn id="38" dur="1" fill="hold">
                                          <p:stCondLst>
                                            <p:cond delay="0"/>
                                          </p:stCondLst>
                                        </p:cTn>
                                        <p:tgtEl>
                                          <p:spTgt spid="100355"/>
                                        </p:tgtEl>
                                        <p:attrNameLst>
                                          <p:attrName>style.visibility</p:attrName>
                                        </p:attrNameLst>
                                      </p:cBhvr>
                                      <p:to>
                                        <p:strVal val="visible"/>
                                      </p:to>
                                    </p:set>
                                    <p:animEffect transition="in" filter="wedge">
                                      <p:cBhvr>
                                        <p:cTn id="39" dur="2000"/>
                                        <p:tgtEl>
                                          <p:spTgt spid="100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357166"/>
            <a:ext cx="7851775" cy="1828800"/>
          </a:xfrm>
        </p:spPr>
        <p:txBody>
          <a:bodyPr/>
          <a:lstStyle/>
          <a:p>
            <a:pPr algn="ctr">
              <a:defRPr/>
            </a:pPr>
            <a:r>
              <a:rPr lang="ru-RU" sz="2800" dirty="0" smtClean="0">
                <a:solidFill>
                  <a:srgbClr val="7030A0"/>
                </a:solidFill>
                <a:latin typeface="Segoe Script" pitchFamily="34" charset="0"/>
              </a:rPr>
              <a:t>15. Многолетнее травянистое растение, листья тройчатые, цветки с венчиком от светлой до темно - </a:t>
            </a:r>
            <a:r>
              <a:rPr lang="ru-RU" sz="2800" dirty="0" err="1" smtClean="0">
                <a:solidFill>
                  <a:srgbClr val="7030A0"/>
                </a:solidFill>
                <a:latin typeface="Segoe Script" pitchFamily="34" charset="0"/>
              </a:rPr>
              <a:t>мяснокрасной</a:t>
            </a:r>
            <a:r>
              <a:rPr lang="ru-RU" sz="2800" dirty="0" smtClean="0">
                <a:solidFill>
                  <a:srgbClr val="7030A0"/>
                </a:solidFill>
                <a:latin typeface="Segoe Script" pitchFamily="34" charset="0"/>
              </a:rPr>
              <a:t> окраски</a:t>
            </a:r>
            <a:r>
              <a:rPr lang="ru-RU" sz="2800" i="1" dirty="0" smtClean="0">
                <a:solidFill>
                  <a:srgbClr val="7030A0"/>
                </a:solidFill>
                <a:latin typeface="Segoe Script" pitchFamily="34" charset="0"/>
              </a:rPr>
              <a:t>?</a:t>
            </a:r>
            <a:endParaRPr lang="ru-RU" sz="2800" dirty="0">
              <a:solidFill>
                <a:srgbClr val="7030A0"/>
              </a:solidFill>
              <a:latin typeface="Segoe Script" pitchFamily="34" charset="0"/>
            </a:endParaRPr>
          </a:p>
        </p:txBody>
      </p:sp>
      <p:sp>
        <p:nvSpPr>
          <p:cNvPr id="101379" name="Подзаголовок 2"/>
          <p:cNvSpPr>
            <a:spLocks noGrp="1"/>
          </p:cNvSpPr>
          <p:nvPr>
            <p:ph type="subTitle" idx="1"/>
          </p:nvPr>
        </p:nvSpPr>
        <p:spPr>
          <a:xfrm>
            <a:off x="533400" y="2500313"/>
            <a:ext cx="7854950" cy="3857625"/>
          </a:xfrm>
        </p:spPr>
        <p:txBody>
          <a:bodyPr/>
          <a:lstStyle/>
          <a:p>
            <a:pPr marR="0">
              <a:defRPr/>
            </a:pPr>
            <a:endParaRPr lang="ru-RU" dirty="0" smtClean="0"/>
          </a:p>
          <a:p>
            <a:pPr marR="0" algn="ctr">
              <a:defRPr/>
            </a:pPr>
            <a:r>
              <a:rPr lang="ru-RU" sz="3600" b="1" dirty="0" smtClean="0">
                <a:solidFill>
                  <a:schemeClr val="accent1">
                    <a:lumMod val="60000"/>
                    <a:lumOff val="40000"/>
                  </a:schemeClr>
                </a:solidFill>
              </a:rPr>
              <a:t>А. </a:t>
            </a:r>
            <a:r>
              <a:rPr lang="ru-RU" sz="3600" b="1" dirty="0" smtClean="0"/>
              <a:t>Кислица            </a:t>
            </a:r>
          </a:p>
          <a:p>
            <a:pPr marR="0" algn="ctr">
              <a:defRPr/>
            </a:pPr>
            <a:r>
              <a:rPr lang="ru-RU" sz="3600" b="1" dirty="0" smtClean="0">
                <a:solidFill>
                  <a:schemeClr val="accent1">
                    <a:lumMod val="60000"/>
                    <a:lumOff val="40000"/>
                  </a:schemeClr>
                </a:solidFill>
              </a:rPr>
              <a:t>В. </a:t>
            </a:r>
            <a:r>
              <a:rPr lang="ru-RU" sz="3600" b="1" dirty="0" smtClean="0"/>
              <a:t>Василек</a:t>
            </a:r>
          </a:p>
          <a:p>
            <a:pPr marR="0" algn="ctr">
              <a:defRPr/>
            </a:pPr>
            <a:r>
              <a:rPr lang="ru-RU" sz="3600" b="1" dirty="0" smtClean="0">
                <a:solidFill>
                  <a:schemeClr val="accent1">
                    <a:lumMod val="60000"/>
                    <a:lumOff val="40000"/>
                  </a:schemeClr>
                </a:solidFill>
              </a:rPr>
              <a:t>С. </a:t>
            </a:r>
            <a:r>
              <a:rPr lang="ru-RU" sz="3600" b="1" dirty="0" smtClean="0"/>
              <a:t>Лопух              </a:t>
            </a:r>
          </a:p>
          <a:p>
            <a:pPr marR="0" algn="ctr">
              <a:defRPr/>
            </a:pPr>
            <a:r>
              <a:rPr lang="ru-RU" sz="3600" b="1" dirty="0" smtClean="0"/>
              <a:t>  </a:t>
            </a:r>
            <a:r>
              <a:rPr lang="ru-RU" sz="3600" b="1" dirty="0" smtClean="0">
                <a:solidFill>
                  <a:schemeClr val="accent1">
                    <a:lumMod val="60000"/>
                    <a:lumOff val="40000"/>
                  </a:schemeClr>
                </a:solidFill>
              </a:rPr>
              <a:t>Д. </a:t>
            </a:r>
            <a:r>
              <a:rPr lang="ru-RU" sz="3600" b="1" dirty="0" smtClean="0"/>
              <a:t>Клевер</a:t>
            </a:r>
          </a:p>
          <a:p>
            <a:pPr marR="0" eaLnBrk="1" hangingPunct="1">
              <a:defRPr/>
            </a:pPr>
            <a:endParaRPr lang="ru-R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01379">
                                            <p:txEl>
                                              <p:pRg st="1" end="1"/>
                                            </p:txEl>
                                          </p:spTgt>
                                        </p:tgtEl>
                                        <p:attrNameLst>
                                          <p:attrName>style.visibility</p:attrName>
                                        </p:attrNameLst>
                                      </p:cBhvr>
                                      <p:to>
                                        <p:strVal val="visible"/>
                                      </p:to>
                                    </p:set>
                                    <p:anim calcmode="discrete" valueType="clr">
                                      <p:cBhvr override="childStyle">
                                        <p:cTn id="7" dur="80"/>
                                        <p:tgtEl>
                                          <p:spTgt spid="10137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1379">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101379">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01379">
                                            <p:txEl>
                                              <p:pRg st="2" end="2"/>
                                            </p:txEl>
                                          </p:spTgt>
                                        </p:tgtEl>
                                        <p:attrNameLst>
                                          <p:attrName>style.visibility</p:attrName>
                                        </p:attrNameLst>
                                      </p:cBhvr>
                                      <p:to>
                                        <p:strVal val="visible"/>
                                      </p:to>
                                    </p:set>
                                    <p:anim calcmode="discrete" valueType="clr">
                                      <p:cBhvr override="childStyle">
                                        <p:cTn id="14" dur="80"/>
                                        <p:tgtEl>
                                          <p:spTgt spid="10137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1379">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101379">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01379">
                                            <p:txEl>
                                              <p:pRg st="3" end="3"/>
                                            </p:txEl>
                                          </p:spTgt>
                                        </p:tgtEl>
                                        <p:attrNameLst>
                                          <p:attrName>style.visibility</p:attrName>
                                        </p:attrNameLst>
                                      </p:cBhvr>
                                      <p:to>
                                        <p:strVal val="visible"/>
                                      </p:to>
                                    </p:set>
                                    <p:anim calcmode="discrete" valueType="clr">
                                      <p:cBhvr override="childStyle">
                                        <p:cTn id="21" dur="80"/>
                                        <p:tgtEl>
                                          <p:spTgt spid="10137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01379">
                                            <p:txEl>
                                              <p:pRg st="3" end="3"/>
                                            </p:txEl>
                                          </p:spTgt>
                                        </p:tgtEl>
                                        <p:attrNameLst>
                                          <p:attrName>fillcolor</p:attrName>
                                        </p:attrNameLst>
                                      </p:cBhvr>
                                      <p:tavLst>
                                        <p:tav tm="0">
                                          <p:val>
                                            <p:clrVal>
                                              <a:schemeClr val="accent2"/>
                                            </p:clrVal>
                                          </p:val>
                                        </p:tav>
                                        <p:tav tm="50000">
                                          <p:val>
                                            <p:clrVal>
                                              <a:schemeClr val="hlink"/>
                                            </p:clrVal>
                                          </p:val>
                                        </p:tav>
                                      </p:tavLst>
                                    </p:anim>
                                    <p:set>
                                      <p:cBhvr>
                                        <p:cTn id="23" dur="80"/>
                                        <p:tgtEl>
                                          <p:spTgt spid="101379">
                                            <p:txEl>
                                              <p:pRg st="3" end="3"/>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101379">
                                            <p:txEl>
                                              <p:pRg st="4" end="4"/>
                                            </p:txEl>
                                          </p:spTgt>
                                        </p:tgtEl>
                                        <p:attrNameLst>
                                          <p:attrName>style.visibility</p:attrName>
                                        </p:attrNameLst>
                                      </p:cBhvr>
                                      <p:to>
                                        <p:strVal val="visible"/>
                                      </p:to>
                                    </p:set>
                                    <p:anim calcmode="discrete" valueType="clr">
                                      <p:cBhvr override="childStyle">
                                        <p:cTn id="28" dur="80"/>
                                        <p:tgtEl>
                                          <p:spTgt spid="10137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01379">
                                            <p:txEl>
                                              <p:pRg st="4" end="4"/>
                                            </p:txEl>
                                          </p:spTgt>
                                        </p:tgtEl>
                                        <p:attrNameLst>
                                          <p:attrName>fillcolor</p:attrName>
                                        </p:attrNameLst>
                                      </p:cBhvr>
                                      <p:tavLst>
                                        <p:tav tm="0">
                                          <p:val>
                                            <p:clrVal>
                                              <a:schemeClr val="accent2"/>
                                            </p:clrVal>
                                          </p:val>
                                        </p:tav>
                                        <p:tav tm="50000">
                                          <p:val>
                                            <p:clrVal>
                                              <a:schemeClr val="hlink"/>
                                            </p:clrVal>
                                          </p:val>
                                        </p:tav>
                                      </p:tavLst>
                                    </p:anim>
                                    <p:set>
                                      <p:cBhvr>
                                        <p:cTn id="30" dur="80"/>
                                        <p:tgtEl>
                                          <p:spTgt spid="101379">
                                            <p:txEl>
                                              <p:pRg st="4" end="4"/>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14" presetClass="emph" presetSubtype="0" fill="hold" nodeType="clickEffect">
                                  <p:stCondLst>
                                    <p:cond delay="0"/>
                                  </p:stCondLst>
                                  <p:iterate type="lt">
                                    <p:tmPct val="0"/>
                                  </p:iterate>
                                  <p:childTnLst>
                                    <p:animClr clrSpc="rgb" dir="cw">
                                      <p:cBhvr override="childStyle">
                                        <p:cTn id="34" dur="1900" fill="hold">
                                          <p:stCondLst>
                                            <p:cond delay="100"/>
                                          </p:stCondLst>
                                        </p:cTn>
                                        <p:tgtEl>
                                          <p:spTgt spid="101379">
                                            <p:txEl>
                                              <p:pRg st="4" end="4"/>
                                            </p:txEl>
                                          </p:spTgt>
                                        </p:tgtEl>
                                        <p:attrNameLst>
                                          <p:attrName>style.color</p:attrName>
                                        </p:attrNameLst>
                                      </p:cBhvr>
                                      <p:to>
                                        <a:schemeClr val="accent2"/>
                                      </p:to>
                                    </p:animClr>
                                    <p:animClr clrSpc="rgb" dir="cw">
                                      <p:cBhvr>
                                        <p:cTn id="35" dur="1900" fill="hold">
                                          <p:stCondLst>
                                            <p:cond delay="100"/>
                                          </p:stCondLst>
                                        </p:cTn>
                                        <p:tgtEl>
                                          <p:spTgt spid="101379">
                                            <p:txEl>
                                              <p:pRg st="4" end="4"/>
                                            </p:txEl>
                                          </p:spTgt>
                                        </p:tgtEl>
                                        <p:attrNameLst>
                                          <p:attrName>fillColor</p:attrName>
                                        </p:attrNameLst>
                                      </p:cBhvr>
                                      <p:to>
                                        <a:schemeClr val="accent2"/>
                                      </p:to>
                                    </p:animClr>
                                    <p:set>
                                      <p:cBhvr>
                                        <p:cTn id="36" dur="1900" fill="hold">
                                          <p:stCondLst>
                                            <p:cond delay="100"/>
                                          </p:stCondLst>
                                        </p:cTn>
                                        <p:tgtEl>
                                          <p:spTgt spid="101379">
                                            <p:txEl>
                                              <p:pRg st="4" end="4"/>
                                            </p:txEl>
                                          </p:spTgt>
                                        </p:tgtEl>
                                        <p:attrNameLst>
                                          <p:attrName>fill.type</p:attrName>
                                        </p:attrNameLst>
                                      </p:cBhvr>
                                      <p:to>
                                        <p:strVal val="solid"/>
                                      </p:to>
                                    </p:set>
                                    <p:set>
                                      <p:cBhvr>
                                        <p:cTn id="37" dur="1900" fill="hold">
                                          <p:stCondLst>
                                            <p:cond delay="100"/>
                                          </p:stCondLst>
                                        </p:cTn>
                                        <p:tgtEl>
                                          <p:spTgt spid="101379">
                                            <p:txEl>
                                              <p:pRg st="4" end="4"/>
                                            </p:txEl>
                                          </p:spTgt>
                                        </p:tgtEl>
                                        <p:attrNameLst>
                                          <p:attrName>fill.on</p:attrName>
                                        </p:attrNameLst>
                                      </p:cBhvr>
                                      <p:to>
                                        <p:strVal val="true"/>
                                      </p:to>
                                    </p:set>
                                    <p:animScale>
                                      <p:cBhvr>
                                        <p:cTn id="38" dur="200" fill="hold">
                                          <p:stCondLst>
                                            <p:cond delay="0"/>
                                          </p:stCondLst>
                                        </p:cTn>
                                        <p:tgtEl>
                                          <p:spTgt spid="101379">
                                            <p:txEl>
                                              <p:pRg st="4" end="4"/>
                                            </p:txEl>
                                          </p:spTgt>
                                        </p:tgtEl>
                                      </p:cBhvr>
                                      <p:from x="100000" y="100000"/>
                                      <p:to x="100000" y="5000"/>
                                    </p:animScale>
                                    <p:animScale>
                                      <p:cBhvr>
                                        <p:cTn id="39" dur="200" fill="hold">
                                          <p:stCondLst>
                                            <p:cond delay="200"/>
                                          </p:stCondLst>
                                        </p:cTn>
                                        <p:tgtEl>
                                          <p:spTgt spid="101379">
                                            <p:txEl>
                                              <p:pRg st="4" end="4"/>
                                            </p:txEl>
                                          </p:spTgt>
                                        </p:tgtEl>
                                      </p:cBhvr>
                                      <p:from x="100000" y="5000"/>
                                      <p:to x="120000" y="150000"/>
                                    </p:animScale>
                                    <p:animScale>
                                      <p:cBhvr>
                                        <p:cTn id="40" dur="600" fill="hold">
                                          <p:stCondLst>
                                            <p:cond delay="1400"/>
                                          </p:stCondLst>
                                        </p:cTn>
                                        <p:tgtEl>
                                          <p:spTgt spid="101379">
                                            <p:txEl>
                                              <p:pRg st="4" end="4"/>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Подзаголовок 2"/>
          <p:cNvSpPr>
            <a:spLocks noGrp="1"/>
          </p:cNvSpPr>
          <p:nvPr>
            <p:ph type="subTitle" idx="1"/>
          </p:nvPr>
        </p:nvSpPr>
        <p:spPr>
          <a:xfrm>
            <a:off x="2214563" y="500063"/>
            <a:ext cx="6715125" cy="3786187"/>
          </a:xfrm>
        </p:spPr>
        <p:txBody>
          <a:bodyPr/>
          <a:lstStyle/>
          <a:p>
            <a:pPr marR="0" algn="ctr" eaLnBrk="1" hangingPunct="1"/>
            <a:r>
              <a:rPr lang="ru-RU" sz="3600" b="1" i="1" u="sng" smtClean="0"/>
              <a:t>Клевер.</a:t>
            </a:r>
          </a:p>
          <a:p>
            <a:pPr marR="0" algn="ctr"/>
            <a:r>
              <a:rPr lang="ru-RU" sz="2000" b="1" smtClean="0">
                <a:solidFill>
                  <a:srgbClr val="011705"/>
                </a:solidFill>
              </a:rPr>
              <a:t>Цветы клевера содержат витамин С, эфирное масло. Растет преимущественно на влажных лугах, полях, в лесах. Лекарственным сырьем являются соцветия – головки вместе с верхушечными листьями.</a:t>
            </a:r>
          </a:p>
          <a:p>
            <a:pPr marR="0" algn="ctr"/>
            <a:r>
              <a:rPr lang="ru-RU" sz="2000" b="1" smtClean="0">
                <a:solidFill>
                  <a:srgbClr val="011705"/>
                </a:solidFill>
              </a:rPr>
              <a:t>В народной медицине клевер луговой применяют в виде отвара и чая при истощении и малокровии, а также как отхаркивающее, мочегонное и антисептическое средство. Наружно в виде припарок рекомендуется в качестве мягчительного и болеутоляющего при ожогах и нарывах.</a:t>
            </a:r>
          </a:p>
        </p:txBody>
      </p:sp>
      <p:pic>
        <p:nvPicPr>
          <p:cNvPr id="102403" name="Picture 5" descr="{4A5802B5-BA18-4420-81AA-62BC2E282155}"/>
          <p:cNvPicPr>
            <a:picLocks noChangeAspect="1" noChangeArrowheads="1"/>
          </p:cNvPicPr>
          <p:nvPr/>
        </p:nvPicPr>
        <p:blipFill>
          <a:blip r:embed="rId2" cstate="email">
            <a:lum bright="-20000" contrast="40000"/>
          </a:blip>
          <a:srcRect/>
          <a:stretch>
            <a:fillRect/>
          </a:stretch>
        </p:blipFill>
        <p:spPr bwMode="auto">
          <a:xfrm>
            <a:off x="0" y="0"/>
            <a:ext cx="2071688" cy="3544888"/>
          </a:xfrm>
          <a:prstGeom prst="rect">
            <a:avLst/>
          </a:prstGeom>
          <a:noFill/>
          <a:ln w="9525">
            <a:noFill/>
            <a:miter lim="800000"/>
            <a:headEnd/>
            <a:tailEnd/>
          </a:ln>
        </p:spPr>
      </p:pic>
      <p:pic>
        <p:nvPicPr>
          <p:cNvPr id="102404" name="Picture 6" descr="http://im3-tub.yandex.net/i?id=36554536&amp;tov=3"/>
          <p:cNvPicPr>
            <a:picLocks noChangeAspect="1" noChangeArrowheads="1"/>
          </p:cNvPicPr>
          <p:nvPr/>
        </p:nvPicPr>
        <p:blipFill>
          <a:blip r:embed="rId3" r:link="rId4" cstate="email">
            <a:lum contrast="30000"/>
          </a:blip>
          <a:srcRect/>
          <a:stretch>
            <a:fillRect/>
          </a:stretch>
        </p:blipFill>
        <p:spPr bwMode="auto">
          <a:xfrm>
            <a:off x="5143500" y="4286250"/>
            <a:ext cx="3232150" cy="2436813"/>
          </a:xfrm>
          <a:prstGeom prst="rect">
            <a:avLst/>
          </a:prstGeom>
          <a:noFill/>
          <a:ln w="9525">
            <a:noFill/>
            <a:miter lim="800000"/>
            <a:headEnd/>
            <a:tailEnd/>
          </a:ln>
        </p:spPr>
      </p:pic>
      <p:pic>
        <p:nvPicPr>
          <p:cNvPr id="102405" name="Picture 7" descr="http://im0-tub.yandex.net/i?id=9195376&amp;tov=0"/>
          <p:cNvPicPr>
            <a:picLocks noChangeAspect="1" noChangeArrowheads="1"/>
          </p:cNvPicPr>
          <p:nvPr/>
        </p:nvPicPr>
        <p:blipFill>
          <a:blip r:embed="rId5" r:link="rId6" cstate="email">
            <a:lum contrast="30000"/>
          </a:blip>
          <a:srcRect/>
          <a:stretch>
            <a:fillRect/>
          </a:stretch>
        </p:blipFill>
        <p:spPr bwMode="auto">
          <a:xfrm>
            <a:off x="214313" y="4365625"/>
            <a:ext cx="3214687" cy="2152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2402">
                                            <p:txEl>
                                              <p:pRg st="0" end="0"/>
                                            </p:txEl>
                                          </p:spTgt>
                                        </p:tgtEl>
                                        <p:attrNameLst>
                                          <p:attrName>style.visibility</p:attrName>
                                        </p:attrNameLst>
                                      </p:cBhvr>
                                      <p:to>
                                        <p:strVal val="visible"/>
                                      </p:to>
                                    </p:set>
                                    <p:anim calcmode="lin" valueType="num">
                                      <p:cBhvr>
                                        <p:cTn id="7" dur="1000" fill="hold"/>
                                        <p:tgtEl>
                                          <p:spTgt spid="10240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0240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0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102403"/>
                                        </p:tgtEl>
                                        <p:attrNameLst>
                                          <p:attrName>style.visibility</p:attrName>
                                        </p:attrNameLst>
                                      </p:cBhvr>
                                      <p:to>
                                        <p:strVal val="visible"/>
                                      </p:to>
                                    </p:set>
                                    <p:animEffect transition="in" filter="wedge">
                                      <p:cBhvr>
                                        <p:cTn id="14" dur="2000"/>
                                        <p:tgtEl>
                                          <p:spTgt spid="102403"/>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nodeType="clickEffect">
                                  <p:stCondLst>
                                    <p:cond delay="0"/>
                                  </p:stCondLst>
                                  <p:childTnLst>
                                    <p:set>
                                      <p:cBhvr>
                                        <p:cTn id="18" dur="1" fill="hold">
                                          <p:stCondLst>
                                            <p:cond delay="0"/>
                                          </p:stCondLst>
                                        </p:cTn>
                                        <p:tgtEl>
                                          <p:spTgt spid="102402">
                                            <p:txEl>
                                              <p:pRg st="1" end="1"/>
                                            </p:txEl>
                                          </p:spTgt>
                                        </p:tgtEl>
                                        <p:attrNameLst>
                                          <p:attrName>style.visibility</p:attrName>
                                        </p:attrNameLst>
                                      </p:cBhvr>
                                      <p:to>
                                        <p:strVal val="visible"/>
                                      </p:to>
                                    </p:set>
                                    <p:animEffect transition="in" filter="strips(downRight)">
                                      <p:cBhvr>
                                        <p:cTn id="19" dur="500"/>
                                        <p:tgtEl>
                                          <p:spTgt spid="10240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02405"/>
                                        </p:tgtEl>
                                        <p:attrNameLst>
                                          <p:attrName>style.visibility</p:attrName>
                                        </p:attrNameLst>
                                      </p:cBhvr>
                                      <p:to>
                                        <p:strVal val="visible"/>
                                      </p:to>
                                    </p:set>
                                    <p:animEffect transition="in" filter="randombar(horizontal)">
                                      <p:cBhvr>
                                        <p:cTn id="24" dur="500"/>
                                        <p:tgtEl>
                                          <p:spTgt spid="102405"/>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nodeType="clickEffect">
                                  <p:stCondLst>
                                    <p:cond delay="0"/>
                                  </p:stCondLst>
                                  <p:childTnLst>
                                    <p:set>
                                      <p:cBhvr>
                                        <p:cTn id="28" dur="1" fill="hold">
                                          <p:stCondLst>
                                            <p:cond delay="0"/>
                                          </p:stCondLst>
                                        </p:cTn>
                                        <p:tgtEl>
                                          <p:spTgt spid="102402">
                                            <p:txEl>
                                              <p:pRg st="2" end="2"/>
                                            </p:txEl>
                                          </p:spTgt>
                                        </p:tgtEl>
                                        <p:attrNameLst>
                                          <p:attrName>style.visibility</p:attrName>
                                        </p:attrNameLst>
                                      </p:cBhvr>
                                      <p:to>
                                        <p:strVal val="visible"/>
                                      </p:to>
                                    </p:set>
                                    <p:animEffect transition="in" filter="strips(downRight)">
                                      <p:cBhvr>
                                        <p:cTn id="29" dur="500"/>
                                        <p:tgtEl>
                                          <p:spTgt spid="10240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nodeType="clickEffect">
                                  <p:stCondLst>
                                    <p:cond delay="0"/>
                                  </p:stCondLst>
                                  <p:childTnLst>
                                    <p:set>
                                      <p:cBhvr>
                                        <p:cTn id="33" dur="1" fill="hold">
                                          <p:stCondLst>
                                            <p:cond delay="0"/>
                                          </p:stCondLst>
                                        </p:cTn>
                                        <p:tgtEl>
                                          <p:spTgt spid="102404"/>
                                        </p:tgtEl>
                                        <p:attrNameLst>
                                          <p:attrName>style.visibility</p:attrName>
                                        </p:attrNameLst>
                                      </p:cBhvr>
                                      <p:to>
                                        <p:strVal val="visible"/>
                                      </p:to>
                                    </p:set>
                                    <p:animEffect transition="in" filter="wedge">
                                      <p:cBhvr>
                                        <p:cTn id="34" dur="2000"/>
                                        <p:tgtEl>
                                          <p:spTgt spid="102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Подзаголовок 2"/>
          <p:cNvSpPr>
            <a:spLocks noGrp="1"/>
          </p:cNvSpPr>
          <p:nvPr>
            <p:ph type="subTitle" idx="1"/>
          </p:nvPr>
        </p:nvSpPr>
        <p:spPr>
          <a:xfrm>
            <a:off x="533400" y="571500"/>
            <a:ext cx="7854950" cy="5500688"/>
          </a:xfrm>
        </p:spPr>
        <p:txBody>
          <a:bodyPr/>
          <a:lstStyle/>
          <a:p>
            <a:pPr marR="0" algn="ctr" eaLnBrk="1" hangingPunct="1"/>
            <a:r>
              <a:rPr lang="ru-RU" sz="5400" b="1" smtClean="0">
                <a:solidFill>
                  <a:srgbClr val="FFFF00"/>
                </a:solidFill>
                <a:latin typeface="Adventure" pitchFamily="2" charset="0"/>
              </a:rPr>
              <a:t>Очень хотелось, чтобы мы не только познакомились с лекарственными травами, но и еще больше полюбили нашу природу, нашу землю.</a:t>
            </a:r>
          </a:p>
          <a:p>
            <a:pPr marR="0" eaLnBrk="1" hangingPunct="1"/>
            <a:endParaRPr lang="ru-RU"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03427">
                                            <p:txEl>
                                              <p:pRg st="0" end="0"/>
                                            </p:txEl>
                                          </p:spTgt>
                                        </p:tgtEl>
                                        <p:attrNameLst>
                                          <p:attrName>style.visibility</p:attrName>
                                        </p:attrNameLst>
                                      </p:cBhvr>
                                      <p:to>
                                        <p:strVal val="visible"/>
                                      </p:to>
                                    </p:set>
                                    <p:anim calcmode="lin" valueType="num">
                                      <p:cBhvr>
                                        <p:cTn id="7" dur="500" fill="hold"/>
                                        <p:tgtEl>
                                          <p:spTgt spid="10342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342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0342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342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34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Подзаголовок 2"/>
          <p:cNvSpPr>
            <a:spLocks noGrp="1"/>
          </p:cNvSpPr>
          <p:nvPr>
            <p:ph type="subTitle" idx="1"/>
          </p:nvPr>
        </p:nvSpPr>
        <p:spPr>
          <a:xfrm>
            <a:off x="533400" y="214313"/>
            <a:ext cx="7854950" cy="6072187"/>
          </a:xfrm>
        </p:spPr>
        <p:txBody>
          <a:bodyPr/>
          <a:lstStyle/>
          <a:p>
            <a:pPr marR="0" algn="ctr" eaLnBrk="1" hangingPunct="1"/>
            <a:r>
              <a:rPr lang="ru-RU" sz="2800" b="1" smtClean="0">
                <a:solidFill>
                  <a:srgbClr val="03430F"/>
                </a:solidFill>
              </a:rPr>
              <a:t>Нам жить в одной семье,</a:t>
            </a:r>
          </a:p>
          <a:p>
            <a:pPr marR="0" algn="ctr" eaLnBrk="1" hangingPunct="1"/>
            <a:r>
              <a:rPr lang="ru-RU" sz="2800" b="1" smtClean="0">
                <a:solidFill>
                  <a:srgbClr val="03430F"/>
                </a:solidFill>
              </a:rPr>
              <a:t/>
            </a:r>
            <a:br>
              <a:rPr lang="ru-RU" sz="2800" b="1" smtClean="0">
                <a:solidFill>
                  <a:srgbClr val="03430F"/>
                </a:solidFill>
              </a:rPr>
            </a:br>
            <a:r>
              <a:rPr lang="ru-RU" sz="2800" b="1" smtClean="0">
                <a:solidFill>
                  <a:srgbClr val="03430F"/>
                </a:solidFill>
              </a:rPr>
              <a:t>Нам жить в одном кругу,</a:t>
            </a:r>
          </a:p>
          <a:p>
            <a:pPr marR="0" algn="ctr" eaLnBrk="1" hangingPunct="1"/>
            <a:r>
              <a:rPr lang="ru-RU" sz="2800" b="1" smtClean="0">
                <a:solidFill>
                  <a:srgbClr val="03430F"/>
                </a:solidFill>
              </a:rPr>
              <a:t/>
            </a:r>
            <a:br>
              <a:rPr lang="ru-RU" sz="2800" b="1" smtClean="0">
                <a:solidFill>
                  <a:srgbClr val="03430F"/>
                </a:solidFill>
              </a:rPr>
            </a:br>
            <a:r>
              <a:rPr lang="ru-RU" sz="2800" b="1" smtClean="0">
                <a:solidFill>
                  <a:srgbClr val="03430F"/>
                </a:solidFill>
              </a:rPr>
              <a:t>Идти в одном строю, </a:t>
            </a:r>
          </a:p>
          <a:p>
            <a:pPr marR="0" algn="ctr" eaLnBrk="1" hangingPunct="1"/>
            <a:r>
              <a:rPr lang="ru-RU" sz="2800" b="1" smtClean="0">
                <a:solidFill>
                  <a:srgbClr val="03430F"/>
                </a:solidFill>
              </a:rPr>
              <a:t/>
            </a:r>
            <a:br>
              <a:rPr lang="ru-RU" sz="2800" b="1" smtClean="0">
                <a:solidFill>
                  <a:srgbClr val="03430F"/>
                </a:solidFill>
              </a:rPr>
            </a:br>
            <a:r>
              <a:rPr lang="ru-RU" sz="2800" b="1" smtClean="0">
                <a:solidFill>
                  <a:srgbClr val="03430F"/>
                </a:solidFill>
              </a:rPr>
              <a:t>Лететь в одном полете... </a:t>
            </a:r>
          </a:p>
          <a:p>
            <a:pPr marR="0" algn="ctr" eaLnBrk="1" hangingPunct="1"/>
            <a:r>
              <a:rPr lang="ru-RU" sz="2800" b="1" smtClean="0">
                <a:solidFill>
                  <a:srgbClr val="03430F"/>
                </a:solidFill>
              </a:rPr>
              <a:t/>
            </a:r>
            <a:br>
              <a:rPr lang="ru-RU" sz="2800" b="1" smtClean="0">
                <a:solidFill>
                  <a:srgbClr val="03430F"/>
                </a:solidFill>
              </a:rPr>
            </a:br>
            <a:r>
              <a:rPr lang="ru-RU" sz="2800" b="1" smtClean="0">
                <a:solidFill>
                  <a:srgbClr val="03430F"/>
                </a:solidFill>
              </a:rPr>
              <a:t>Давайте сохраним Ромашку на лугу,</a:t>
            </a:r>
          </a:p>
          <a:p>
            <a:pPr marR="0" algn="ctr" eaLnBrk="1" hangingPunct="1"/>
            <a:r>
              <a:rPr lang="ru-RU" sz="2800" b="1" smtClean="0">
                <a:solidFill>
                  <a:srgbClr val="03430F"/>
                </a:solidFill>
              </a:rPr>
              <a:t> </a:t>
            </a:r>
            <a:br>
              <a:rPr lang="ru-RU" sz="2800" b="1" smtClean="0">
                <a:solidFill>
                  <a:srgbClr val="03430F"/>
                </a:solidFill>
              </a:rPr>
            </a:br>
            <a:r>
              <a:rPr lang="ru-RU" sz="2800" b="1" smtClean="0">
                <a:solidFill>
                  <a:srgbClr val="03430F"/>
                </a:solidFill>
              </a:rPr>
              <a:t>Кувшинку на реке </a:t>
            </a:r>
          </a:p>
          <a:p>
            <a:pPr marR="0" algn="ctr" eaLnBrk="1" hangingPunct="1"/>
            <a:r>
              <a:rPr lang="ru-RU" sz="2800" b="1" smtClean="0">
                <a:solidFill>
                  <a:srgbClr val="03430F"/>
                </a:solidFill>
              </a:rPr>
              <a:t/>
            </a:r>
            <a:br>
              <a:rPr lang="ru-RU" sz="2800" b="1" smtClean="0">
                <a:solidFill>
                  <a:srgbClr val="03430F"/>
                </a:solidFill>
              </a:rPr>
            </a:br>
            <a:r>
              <a:rPr lang="ru-RU" sz="2800" b="1" smtClean="0">
                <a:solidFill>
                  <a:srgbClr val="03430F"/>
                </a:solidFill>
              </a:rPr>
              <a:t>И клюкву на болоте.</a:t>
            </a:r>
          </a:p>
          <a:p>
            <a:pPr marR="0" eaLnBrk="1" hangingPunct="1"/>
            <a:endParaRPr lang="ru-RU"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04451">
                                            <p:txEl>
                                              <p:pRg st="0" end="0"/>
                                            </p:txEl>
                                          </p:spTgt>
                                        </p:tgtEl>
                                        <p:attrNameLst>
                                          <p:attrName>style.visibility</p:attrName>
                                        </p:attrNameLst>
                                      </p:cBhvr>
                                      <p:to>
                                        <p:strVal val="visible"/>
                                      </p:to>
                                    </p:set>
                                    <p:anim calcmode="lin" valueType="num">
                                      <p:cBhvr>
                                        <p:cTn id="7" dur="500" fill="hold"/>
                                        <p:tgtEl>
                                          <p:spTgt spid="10445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445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0445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445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445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104451">
                                            <p:txEl>
                                              <p:pRg st="1" end="1"/>
                                            </p:txEl>
                                          </p:spTgt>
                                        </p:tgtEl>
                                        <p:attrNameLst>
                                          <p:attrName>style.visibility</p:attrName>
                                        </p:attrNameLst>
                                      </p:cBhvr>
                                      <p:to>
                                        <p:strVal val="visible"/>
                                      </p:to>
                                    </p:set>
                                    <p:anim calcmode="lin" valueType="num">
                                      <p:cBhvr>
                                        <p:cTn id="16" dur="500" fill="hold"/>
                                        <p:tgtEl>
                                          <p:spTgt spid="10445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04451">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10445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0445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0445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104451">
                                            <p:txEl>
                                              <p:pRg st="2" end="2"/>
                                            </p:txEl>
                                          </p:spTgt>
                                        </p:tgtEl>
                                        <p:attrNameLst>
                                          <p:attrName>style.visibility</p:attrName>
                                        </p:attrNameLst>
                                      </p:cBhvr>
                                      <p:to>
                                        <p:strVal val="visible"/>
                                      </p:to>
                                    </p:set>
                                    <p:anim calcmode="lin" valueType="num">
                                      <p:cBhvr>
                                        <p:cTn id="25" dur="500" fill="hold"/>
                                        <p:tgtEl>
                                          <p:spTgt spid="10445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04451">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10445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0445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04451">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104451">
                                            <p:txEl>
                                              <p:pRg st="3" end="3"/>
                                            </p:txEl>
                                          </p:spTgt>
                                        </p:tgtEl>
                                        <p:attrNameLst>
                                          <p:attrName>style.visibility</p:attrName>
                                        </p:attrNameLst>
                                      </p:cBhvr>
                                      <p:to>
                                        <p:strVal val="visible"/>
                                      </p:to>
                                    </p:set>
                                    <p:anim calcmode="lin" valueType="num">
                                      <p:cBhvr>
                                        <p:cTn id="34" dur="500" fill="hold"/>
                                        <p:tgtEl>
                                          <p:spTgt spid="104451">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04451">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104451">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04451">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04451">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7" presetClass="entr" presetSubtype="0" fill="hold" nodeType="clickEffect">
                                  <p:stCondLst>
                                    <p:cond delay="0"/>
                                  </p:stCondLst>
                                  <p:iterate type="lt">
                                    <p:tmPct val="50000"/>
                                  </p:iterate>
                                  <p:childTnLst>
                                    <p:set>
                                      <p:cBhvr>
                                        <p:cTn id="42" dur="1" fill="hold">
                                          <p:stCondLst>
                                            <p:cond delay="0"/>
                                          </p:stCondLst>
                                        </p:cTn>
                                        <p:tgtEl>
                                          <p:spTgt spid="104451">
                                            <p:txEl>
                                              <p:pRg st="4" end="4"/>
                                            </p:txEl>
                                          </p:spTgt>
                                        </p:tgtEl>
                                        <p:attrNameLst>
                                          <p:attrName>style.visibility</p:attrName>
                                        </p:attrNameLst>
                                      </p:cBhvr>
                                      <p:to>
                                        <p:strVal val="visible"/>
                                      </p:to>
                                    </p:set>
                                    <p:anim calcmode="discrete" valueType="clr">
                                      <p:cBhvr override="childStyle">
                                        <p:cTn id="43" dur="80"/>
                                        <p:tgtEl>
                                          <p:spTgt spid="104451">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04451">
                                            <p:txEl>
                                              <p:pRg st="4" end="4"/>
                                            </p:txEl>
                                          </p:spTgt>
                                        </p:tgtEl>
                                        <p:attrNameLst>
                                          <p:attrName>fillcolor</p:attrName>
                                        </p:attrNameLst>
                                      </p:cBhvr>
                                      <p:tavLst>
                                        <p:tav tm="0">
                                          <p:val>
                                            <p:clrVal>
                                              <a:schemeClr val="accent2"/>
                                            </p:clrVal>
                                          </p:val>
                                        </p:tav>
                                        <p:tav tm="50000">
                                          <p:val>
                                            <p:clrVal>
                                              <a:schemeClr val="hlink"/>
                                            </p:clrVal>
                                          </p:val>
                                        </p:tav>
                                      </p:tavLst>
                                    </p:anim>
                                    <p:set>
                                      <p:cBhvr>
                                        <p:cTn id="45" dur="80"/>
                                        <p:tgtEl>
                                          <p:spTgt spid="104451">
                                            <p:txEl>
                                              <p:pRg st="4" end="4"/>
                                            </p:txEl>
                                          </p:spTgt>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nodeType="clickEffect">
                                  <p:stCondLst>
                                    <p:cond delay="0"/>
                                  </p:stCondLst>
                                  <p:iterate type="lt">
                                    <p:tmPct val="10000"/>
                                  </p:iterate>
                                  <p:childTnLst>
                                    <p:set>
                                      <p:cBhvr>
                                        <p:cTn id="49" dur="1" fill="hold">
                                          <p:stCondLst>
                                            <p:cond delay="0"/>
                                          </p:stCondLst>
                                        </p:cTn>
                                        <p:tgtEl>
                                          <p:spTgt spid="104451">
                                            <p:txEl>
                                              <p:pRg st="5" end="5"/>
                                            </p:txEl>
                                          </p:spTgt>
                                        </p:tgtEl>
                                        <p:attrNameLst>
                                          <p:attrName>style.visibility</p:attrName>
                                        </p:attrNameLst>
                                      </p:cBhvr>
                                      <p:to>
                                        <p:strVal val="visible"/>
                                      </p:to>
                                    </p:set>
                                    <p:anim calcmode="lin" valueType="num">
                                      <p:cBhvr>
                                        <p:cTn id="50" dur="500" fill="hold"/>
                                        <p:tgtEl>
                                          <p:spTgt spid="104451">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04451">
                                            <p:txEl>
                                              <p:pRg st="5" end="5"/>
                                            </p:txEl>
                                          </p:spTgt>
                                        </p:tgtEl>
                                        <p:attrNameLst>
                                          <p:attrName>ppt_y</p:attrName>
                                        </p:attrNameLst>
                                      </p:cBhvr>
                                      <p:tavLst>
                                        <p:tav tm="0">
                                          <p:val>
                                            <p:strVal val="#ppt_y"/>
                                          </p:val>
                                        </p:tav>
                                        <p:tav tm="100000">
                                          <p:val>
                                            <p:strVal val="#ppt_y"/>
                                          </p:val>
                                        </p:tav>
                                      </p:tavLst>
                                    </p:anim>
                                    <p:anim calcmode="lin" valueType="num">
                                      <p:cBhvr>
                                        <p:cTn id="52" dur="500" fill="hold"/>
                                        <p:tgtEl>
                                          <p:spTgt spid="104451">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04451">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04451">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1" presetClass="entr" presetSubtype="0" fill="hold" nodeType="clickEffect">
                                  <p:stCondLst>
                                    <p:cond delay="0"/>
                                  </p:stCondLst>
                                  <p:iterate type="lt">
                                    <p:tmPct val="10000"/>
                                  </p:iterate>
                                  <p:childTnLst>
                                    <p:set>
                                      <p:cBhvr>
                                        <p:cTn id="58" dur="1" fill="hold">
                                          <p:stCondLst>
                                            <p:cond delay="0"/>
                                          </p:stCondLst>
                                        </p:cTn>
                                        <p:tgtEl>
                                          <p:spTgt spid="104451">
                                            <p:txEl>
                                              <p:pRg st="6" end="6"/>
                                            </p:txEl>
                                          </p:spTgt>
                                        </p:tgtEl>
                                        <p:attrNameLst>
                                          <p:attrName>style.visibility</p:attrName>
                                        </p:attrNameLst>
                                      </p:cBhvr>
                                      <p:to>
                                        <p:strVal val="visible"/>
                                      </p:to>
                                    </p:set>
                                    <p:anim calcmode="lin" valueType="num">
                                      <p:cBhvr>
                                        <p:cTn id="59" dur="500" fill="hold"/>
                                        <p:tgtEl>
                                          <p:spTgt spid="104451">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104451">
                                            <p:txEl>
                                              <p:pRg st="6" end="6"/>
                                            </p:txEl>
                                          </p:spTgt>
                                        </p:tgtEl>
                                        <p:attrNameLst>
                                          <p:attrName>ppt_y</p:attrName>
                                        </p:attrNameLst>
                                      </p:cBhvr>
                                      <p:tavLst>
                                        <p:tav tm="0">
                                          <p:val>
                                            <p:strVal val="#ppt_y"/>
                                          </p:val>
                                        </p:tav>
                                        <p:tav tm="100000">
                                          <p:val>
                                            <p:strVal val="#ppt_y"/>
                                          </p:val>
                                        </p:tav>
                                      </p:tavLst>
                                    </p:anim>
                                    <p:anim calcmode="lin" valueType="num">
                                      <p:cBhvr>
                                        <p:cTn id="61" dur="500" fill="hold"/>
                                        <p:tgtEl>
                                          <p:spTgt spid="104451">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104451">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1044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Подзаголовок 2"/>
          <p:cNvSpPr>
            <a:spLocks noGrp="1"/>
          </p:cNvSpPr>
          <p:nvPr>
            <p:ph type="subTitle" idx="1"/>
          </p:nvPr>
        </p:nvSpPr>
        <p:spPr>
          <a:xfrm>
            <a:off x="533400" y="357188"/>
            <a:ext cx="7854950" cy="6000750"/>
          </a:xfrm>
        </p:spPr>
        <p:txBody>
          <a:bodyPr/>
          <a:lstStyle/>
          <a:p>
            <a:pPr marR="0" algn="ctr"/>
            <a:endParaRPr lang="ru-RU" sz="3600" b="1" smtClean="0">
              <a:solidFill>
                <a:srgbClr val="300000"/>
              </a:solidFill>
              <a:latin typeface="Decorlz" pitchFamily="2" charset="0"/>
            </a:endParaRPr>
          </a:p>
          <a:p>
            <a:pPr marR="0" algn="ctr"/>
            <a:r>
              <a:rPr lang="ru-RU" sz="3600" b="1" smtClean="0">
                <a:solidFill>
                  <a:srgbClr val="300000"/>
                </a:solidFill>
                <a:latin typeface="Decorlz" pitchFamily="2" charset="0"/>
              </a:rPr>
              <a:t>Человек должен бережно и внимательно относиться к растениям, которые повсюду окружают нас в природе. Ведь можно получить большое удовлетворение от общения с природой, не сорвав ни единого листка или цветка</a:t>
            </a:r>
            <a:r>
              <a:rPr lang="ru-RU" sz="3600" smtClean="0">
                <a:solidFill>
                  <a:srgbClr val="300000"/>
                </a:solidFill>
                <a:latin typeface="Decorlz" pitchFamily="2" charset="0"/>
              </a:rPr>
              <a:t>. </a:t>
            </a:r>
          </a:p>
          <a:p>
            <a:pPr marR="0"/>
            <a:r>
              <a:rPr lang="ru-RU" smtClean="0"/>
              <a:t> </a:t>
            </a:r>
          </a:p>
          <a:p>
            <a:pPr marR="0" eaLnBrk="1" hangingPunct="1"/>
            <a:endParaRPr lang="ru-RU"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5475">
                                            <p:txEl>
                                              <p:pRg st="1" end="1"/>
                                            </p:txEl>
                                          </p:spTgt>
                                        </p:tgtEl>
                                        <p:attrNameLst>
                                          <p:attrName>style.visibility</p:attrName>
                                        </p:attrNameLst>
                                      </p:cBhvr>
                                      <p:to>
                                        <p:strVal val="visible"/>
                                      </p:to>
                                    </p:set>
                                    <p:animEffect transition="in" filter="wedge">
                                      <p:cBhvr>
                                        <p:cTn id="7" dur="2000"/>
                                        <p:tgtEl>
                                          <p:spTgt spid="1054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Другая 14">
      <a:dk1>
        <a:srgbClr val="3F0000"/>
      </a:dk1>
      <a:lt1>
        <a:srgbClr val="900000"/>
      </a:lt1>
      <a:dk2>
        <a:srgbClr val="0282B5"/>
      </a:dk2>
      <a:lt2>
        <a:srgbClr val="FFFF9F"/>
      </a:lt2>
      <a:accent1>
        <a:srgbClr val="BFBF00"/>
      </a:accent1>
      <a:accent2>
        <a:srgbClr val="75005F"/>
      </a:accent2>
      <a:accent3>
        <a:srgbClr val="9C007F"/>
      </a:accent3>
      <a:accent4>
        <a:srgbClr val="68007F"/>
      </a:accent4>
      <a:accent5>
        <a:srgbClr val="005BD3"/>
      </a:accent5>
      <a:accent6>
        <a:srgbClr val="00349E"/>
      </a:accent6>
      <a:hlink>
        <a:srgbClr val="17BBFD"/>
      </a:hlink>
      <a:folHlink>
        <a:srgbClr val="FF79C2"/>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1067</TotalTime>
  <Words>4850</Words>
  <Application>Microsoft Office PowerPoint</Application>
  <PresentationFormat>Экран (4:3)</PresentationFormat>
  <Paragraphs>479</Paragraphs>
  <Slides>99</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99</vt:i4>
      </vt:variant>
    </vt:vector>
  </HeadingPairs>
  <TitlesOfParts>
    <vt:vector size="110" baseType="lpstr">
      <vt:lpstr>Arial</vt:lpstr>
      <vt:lpstr>Calibri</vt:lpstr>
      <vt:lpstr>Constantia</vt:lpstr>
      <vt:lpstr>Wingdings 2</vt:lpstr>
      <vt:lpstr>Arbat</vt:lpstr>
      <vt:lpstr>Beresta</vt:lpstr>
      <vt:lpstr>Comic Sans MS</vt:lpstr>
      <vt:lpstr>Times New Roman</vt:lpstr>
      <vt:lpstr>Adventure</vt:lpstr>
      <vt:lpstr>Decorlz</vt:lpstr>
      <vt:lpstr>Поток</vt:lpstr>
      <vt:lpstr>КТО ХОЧЕТ СТАТЬ ЗНАТОКОМ ПРИРОДЫ?</vt:lpstr>
      <vt:lpstr>Слайд 2</vt:lpstr>
      <vt:lpstr>Слайд 3</vt:lpstr>
      <vt:lpstr>Первый тур.    </vt:lpstr>
      <vt:lpstr> 1. Хвойное дерево, сбрасывающее на зиму листву?</vt:lpstr>
      <vt:lpstr>Слайд 6</vt:lpstr>
      <vt:lpstr>2.  Листья каких деревьев осенью краснеют? </vt:lpstr>
      <vt:lpstr>Слайд 8</vt:lpstr>
      <vt:lpstr>3.  Древесина каких деревьев используется в кораблестроении? </vt:lpstr>
      <vt:lpstr>Слайд 10</vt:lpstr>
      <vt:lpstr>4.   Разгадай загадку:  Жду в лесу я вас в любой день и час. К вам сама приду только раз в году: На свою беду, вам на радость. </vt:lpstr>
      <vt:lpstr>Слайд 12</vt:lpstr>
      <vt:lpstr> 5. Какое дерево называют хлебным деревом Сибири?</vt:lpstr>
      <vt:lpstr>Слайд 14</vt:lpstr>
      <vt:lpstr> 6. У какого хвойного дерева хвоя мягкая?</vt:lpstr>
      <vt:lpstr>Слайд 16</vt:lpstr>
      <vt:lpstr>7. Разгадайте загадку:  Пришла весна-красна!                                   Беляна с радости заплакала, слезами платьице закапала.                                  </vt:lpstr>
      <vt:lpstr>Слайд 18</vt:lpstr>
      <vt:lpstr>        8. О каком дереве звучит данная фраза: «И так в старину бывало: дерево людей обувало»</vt:lpstr>
      <vt:lpstr>Слайд 20</vt:lpstr>
      <vt:lpstr>9. Древесина у этого дерева необычного оранжевого цвета. Она не ценится и используется нешироко. А вот дрова из этого дерева и горят хорошо, и тепла много дают, эти дрова называют царскими. Что это за дерево?</vt:lpstr>
      <vt:lpstr>Слайд 22</vt:lpstr>
      <vt:lpstr>10. Среди плодовых растений это дерево – одно из самых зимостойких, переносит морозы до 50 градусов. Поэтому растет на всей европейской части страны – от севера до юга. Доживает до 200 лет. Назовите это дерево?</vt:lpstr>
      <vt:lpstr>Слайд 24</vt:lpstr>
      <vt:lpstr>11. Многие «любители красоты» приносят домой огромные благоухающие букеты этого дерева. Поставив в вазу букет, люди вскоре начинают жаловаться на головокруженье и плохое самочувствие. Скажите, что это за дерево? </vt:lpstr>
      <vt:lpstr>Слайд 26</vt:lpstr>
      <vt:lpstr>12. Это дерево хорошо растет возле шоссе, вблизи заводов, не обращая внимания на задымленный и загазованный воздух. Оно отлично очищает воздух от пыли да еще выделяет особые вещества, которые убивают в нем болезнетворные бактерии. Это дерево…</vt:lpstr>
      <vt:lpstr>Слайд 28</vt:lpstr>
      <vt:lpstr>13. Это деревце высотой до 8 метров со светло-зелеными гибкими ветвями, мелкими цветочками, собранными в сережки. Оно имеет много разных видов. Цветет до появления листьев.</vt:lpstr>
      <vt:lpstr>Слайд 30</vt:lpstr>
      <vt:lpstr>14. Какое из хвойных растений называют северным кипарисом?</vt:lpstr>
      <vt:lpstr>Слайд 32</vt:lpstr>
      <vt:lpstr>15. У почек всех деревьев, будущие листочки покрыты защитными чешуйками, а у этого деревца крошечные зачатки листьев зимуют совсем не защищенными, без чешуек. И не замерзают. Что это за дерево?</vt:lpstr>
      <vt:lpstr>Слайд 34</vt:lpstr>
      <vt:lpstr>Второй тур</vt:lpstr>
      <vt:lpstr>1.Плод этого растения состоит из множества плодиков-орешков, заключенных в мясистую оболочку. Назовите это растение.</vt:lpstr>
      <vt:lpstr>Слайд 37</vt:lpstr>
      <vt:lpstr> 2.  Это растение несложно узнать по листьям. Верхние из них – трилистники. Сверху они зеленые, а снизу сероватые, на ощупь как войлочные. Что за растение?</vt:lpstr>
      <vt:lpstr>Слайд 39</vt:lpstr>
      <vt:lpstr> 3. Это невысокое, как, трава растение, но травой его назвать все же нельзя. Стебли его живут несколько лет. Растение сбрасывает на зиму свою пожелтевшую листву. Веточки зимуют с почками. Что это за кустарничек?</vt:lpstr>
      <vt:lpstr>Слайд 41</vt:lpstr>
      <vt:lpstr> 4. Эту ягоду в народе называют пьяникой, дурникой. Назовите эту ягоду.</vt:lpstr>
      <vt:lpstr>Слайд 43</vt:lpstr>
      <vt:lpstr> 5. Цветки этой ягоды очень красивы, по виду напоминают цветки ландыша: небольшие колокольца, бело-розовые, словно фарфоровые, и очень изящные. Они расположены на верхушках перезимовавших стеблей и свисают вниз по несколько штук на коротком побеге. Что за ягода?</vt:lpstr>
      <vt:lpstr>Слайд 45</vt:lpstr>
      <vt:lpstr>6. Самая ранняя из всех растущих в наших лесах ягода. Она первая открывает ягодный сезон.</vt:lpstr>
      <vt:lpstr>Слайд 47</vt:lpstr>
      <vt:lpstr>7. Какую ягоду называют настоящим гранатом Севера?</vt:lpstr>
      <vt:lpstr>Слайд 49</vt:lpstr>
      <vt:lpstr>8. Вечнозеленое растение с полегающими прямыми или стелющимися стеблями, листья сверху зеленые, снизу серебристые, кожистые с завернутыми книзу краями, короткочерешковые, яйцевидные. Назовите эту ягоду.</vt:lpstr>
      <vt:lpstr>Слайд 51</vt:lpstr>
      <vt:lpstr> 9. Ягоды этого растения пряно-кисловатого вкуса, ароматные, используются в пищу в свежем, моченном, маринованном, пареном виде.</vt:lpstr>
      <vt:lpstr>Слайд 53</vt:lpstr>
      <vt:lpstr> 10. В благоприятных условиях это кустарник до 2 - 2,5 м высотой. Цветет в конце мая – начале июня, плоды созревают в августе – сентябре, плоды сочные, имеют черный цвет с сизоватым налетом. Что за ягода?</vt:lpstr>
      <vt:lpstr>Слайд 55</vt:lpstr>
      <vt:lpstr>11. Кустарник высотой до 2 м, с сердцевидными 3-5 лепестными листьям, с белыми мелкими цветками в рыхлых висячих кистях. Растет по берегам рек, ручьев, в подлесках влажных лесов. Назовите этот кустарник.</vt:lpstr>
      <vt:lpstr>Слайд 57</vt:lpstr>
      <vt:lpstr> 12. Многолетнее травянистое растение, растет в тундрах, на болотах, в сырых лесах и зарослях кустарников. Его еще называют мамура, поляника. Плоды съедобные.</vt:lpstr>
      <vt:lpstr>Слайд 59</vt:lpstr>
      <vt:lpstr> 13. Плоды этого растения – костянки, черные, с выемчатой поверхностью. Ягоды называют северной вишней. Назовите ягоду.</vt:lpstr>
      <vt:lpstr>Слайд 61</vt:lpstr>
      <vt:lpstr>14. Ягода этого кустарника горькая на вкус, внутри ягоды есть пластинка. Что за ягода?</vt:lpstr>
      <vt:lpstr>Слайд 63</vt:lpstr>
      <vt:lpstr>15. Ягоды этого растения шаровидные, оранжевые или красные, широко используются в пищевой и кондитерской промышленности для приготовления витаминных изделий: пастилок, желе, сиропа и др. Что за ягода?</vt:lpstr>
      <vt:lpstr>Слайд 65</vt:lpstr>
      <vt:lpstr>Третий тур.</vt:lpstr>
      <vt:lpstr>1. Многолетнее травянистое растение. В русской народной медицине считается «травой от 99 болезней», население Республики Коми называет его «чай турун». Назовите это растение?</vt:lpstr>
      <vt:lpstr>Слайд 68</vt:lpstr>
      <vt:lpstr>2. Травянистое растение из семейства розоцветных. Дольки листьев клиновидные, по краю зубчатые. Цветки желтые, на длинных тонких цветоносах, с четырьмя лепестками и восемью чашелистиками. Что за цветок?</vt:lpstr>
      <vt:lpstr>Слайд 70</vt:lpstr>
      <vt:lpstr>3. Многолетнее растение из семейства сложноцветных. Стебли укороченные, цветоносы внутри полые с млечным соком, несут одиночные корзинки желтых язычковых цветков. Семена с пушистыми летучками. Назовите этот цветок.</vt:lpstr>
      <vt:lpstr>Слайд 72</vt:lpstr>
      <vt:lpstr>4. У этого растения прямостоячие, грубые, до 80 см стебли, листья перистые, слегка волокнистые, напоминающие листья рябины. Соцветие верхушечное, напоминает кисть рябины, за что растение получило второе название – дикая рябинка. Что за растение?</vt:lpstr>
      <vt:lpstr>Слайд 74</vt:lpstr>
      <vt:lpstr>5. Стебли этого растения выстой 20-30 см, листья светло-зеленые, очень сочные, на верхушке зубчатые. Соцветия щитковидное из мелких желтых цветков. Другое название растения – золотой корень. Назовите это растение</vt:lpstr>
      <vt:lpstr>Слайд 76</vt:lpstr>
      <vt:lpstr>6. Растение образует целые заросли на таежных и тундровых болотах, в заболоченных лесах. Его ветви покрыты узкими до 0, 5 см и 3 см длины листьями, неопадающими зимой. В начале лета покрывается белоснежными соцветиями, с сильным запахом</vt:lpstr>
      <vt:lpstr>Слайд 78</vt:lpstr>
      <vt:lpstr>7. Растение имеет крепкие прямые цветоносы увенчаны одиночными кистями с бело-розовых цветков с бахромчатыми лепестками,  трехраздельные гладкие листья.  Что это за растение? </vt:lpstr>
      <vt:lpstr>Слайд 80</vt:lpstr>
      <vt:lpstr>8. Водное растение из семейства кувшинковых</vt:lpstr>
      <vt:lpstr>Слайд 82</vt:lpstr>
      <vt:lpstr>9. Многолетнее растение из семейства сложноцветных. Цветоносы с одиночными желтыми соцветиями появляются рано весной на первых проталинках. Что за растение?</vt:lpstr>
      <vt:lpstr>Слайд 84</vt:lpstr>
      <vt:lpstr>10. Сорное многолетнее растение с крупными эллиптическими листьями с четкими дуговидными жилками, ярко-зеленые, голые, собраны в прикорневую розетку. Из центра розетки выходят один или несколько цветоносов</vt:lpstr>
      <vt:lpstr>Слайд 86</vt:lpstr>
      <vt:lpstr>11. Однолетнее душистое растение из семейства сложноцветных. Листья сильно рассечены, сидячие, цветки мелкие, все трубчатые, желтовато-зеленые, собраны в корзинки</vt:lpstr>
      <vt:lpstr>Слайд 88</vt:lpstr>
      <vt:lpstr>12. Многолетнее растение высотой до 170 см, листья очередные 10-30 см длины, неравнозубчатые, сверху рассеянно-волосистые или голые, снизу серовойлочные. Корзинки немногочисленные, крупные (4-7 см в диаметре). Цветки золотисто-желтые. Что это за растение?</vt:lpstr>
      <vt:lpstr>Слайд 90</vt:lpstr>
      <vt:lpstr>13. Из стеблей, каких растений вьют нитки и веревки?</vt:lpstr>
      <vt:lpstr>Слайд 92</vt:lpstr>
      <vt:lpstr>14. Это растение является сорным растением ржаных полей, растет среди пшеницы, люцерны?</vt:lpstr>
      <vt:lpstr>Слайд 94</vt:lpstr>
      <vt:lpstr>15. Многолетнее травянистое растение, листья тройчатые, цветки с венчиком от светлой до темно - мяснокрасной окраски?</vt:lpstr>
      <vt:lpstr>Слайд 96</vt:lpstr>
      <vt:lpstr>Слайд 97</vt:lpstr>
      <vt:lpstr>Слайд 98</vt:lpstr>
      <vt:lpstr>Слайд 99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Тамара</dc:creator>
  <cp:lastModifiedBy>Дарёна</cp:lastModifiedBy>
  <cp:revision>102</cp:revision>
  <dcterms:created xsi:type="dcterms:W3CDTF">2010-02-23T14:29:08Z</dcterms:created>
  <dcterms:modified xsi:type="dcterms:W3CDTF">2012-07-16T11:40:56Z</dcterms:modified>
</cp:coreProperties>
</file>