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Layouts/slideLayout13.xml" ContentType="application/vnd.openxmlformats-officedocument.presentationml.slideLayout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legacyDocTextInfo.bin" ContentType="application/vnd.ms-office.legacyDocTextInfo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bin" ContentType="application/vnd.ms-office.legacyDiagramText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2" r:id="rId1"/>
  </p:sldMasterIdLst>
  <p:sldIdLst>
    <p:sldId id="260" r:id="rId2"/>
    <p:sldId id="273" r:id="rId3"/>
    <p:sldId id="285" r:id="rId4"/>
    <p:sldId id="304" r:id="rId5"/>
    <p:sldId id="278" r:id="rId6"/>
    <p:sldId id="257" r:id="rId7"/>
    <p:sldId id="258" r:id="rId8"/>
    <p:sldId id="263" r:id="rId9"/>
    <p:sldId id="275" r:id="rId10"/>
    <p:sldId id="276" r:id="rId11"/>
    <p:sldId id="277" r:id="rId12"/>
    <p:sldId id="284" r:id="rId13"/>
    <p:sldId id="283" r:id="rId14"/>
    <p:sldId id="281" r:id="rId15"/>
    <p:sldId id="280" r:id="rId16"/>
    <p:sldId id="265" r:id="rId17"/>
    <p:sldId id="286" r:id="rId18"/>
    <p:sldId id="289" r:id="rId19"/>
    <p:sldId id="288" r:id="rId20"/>
    <p:sldId id="290" r:id="rId21"/>
    <p:sldId id="259" r:id="rId22"/>
    <p:sldId id="264" r:id="rId23"/>
    <p:sldId id="270" r:id="rId24"/>
    <p:sldId id="293" r:id="rId25"/>
    <p:sldId id="266" r:id="rId26"/>
    <p:sldId id="267" r:id="rId27"/>
    <p:sldId id="297" r:id="rId28"/>
    <p:sldId id="302" r:id="rId29"/>
    <p:sldId id="294" r:id="rId30"/>
    <p:sldId id="268" r:id="rId31"/>
    <p:sldId id="303" r:id="rId32"/>
    <p:sldId id="298" r:id="rId33"/>
    <p:sldId id="299" r:id="rId34"/>
    <p:sldId id="300" r:id="rId35"/>
    <p:sldId id="301" r:id="rId36"/>
    <p:sldId id="292" r:id="rId37"/>
    <p:sldId id="274" r:id="rId38"/>
    <p:sldId id="295" r:id="rId39"/>
  </p:sldIdLst>
  <p:sldSz cx="9144000" cy="6858000" type="screen4x3"/>
  <p:notesSz cx="6888163" cy="10020300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08000"/>
    <a:srgbClr val="0033CC"/>
    <a:srgbClr val="FF0000"/>
    <a:srgbClr val="99FFCC"/>
    <a:srgbClr val="990000"/>
    <a:srgbClr val="FF0066"/>
    <a:srgbClr val="0000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545" autoAdjust="0"/>
    <p:restoredTop sz="94660"/>
  </p:normalViewPr>
  <p:slideViewPr>
    <p:cSldViewPr>
      <p:cViewPr>
        <p:scale>
          <a:sx n="50" d="100"/>
          <a:sy n="50" d="100"/>
        </p:scale>
        <p:origin x="-1788" y="-51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microsoft.com/office/2006/relationships/legacyDocTextInfo" Target="legacyDocTextInfo.bin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3" Type="http://schemas.microsoft.com/office/2006/relationships/legacyDiagramText" Target="legacyDiagramText2.bin"/><Relationship Id="rId2" Type="http://schemas.microsoft.com/office/2006/relationships/legacyDiagramText" Target="legacyDiagramText1.bin"/><Relationship Id="rId1" Type="http://schemas.openxmlformats.org/officeDocument/2006/relationships/image" Target="../media/image17.jpeg"/><Relationship Id="rId4" Type="http://schemas.microsoft.com/office/2006/relationships/legacyDiagramText" Target="legacyDiagramText3.bin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1524000"/>
            <a:ext cx="7623175" cy="1752600"/>
          </a:xfrm>
        </p:spPr>
        <p:txBody>
          <a:bodyPr/>
          <a:lstStyle>
            <a:lvl1pPr>
              <a:defRPr/>
            </a:lvl1pPr>
          </a:lstStyle>
          <a:p>
            <a:r>
              <a:rPr lang="ru-RU" altLang="en-US"/>
              <a:t>Образец заголовка</a:t>
            </a:r>
          </a:p>
        </p:txBody>
      </p:sp>
      <p:sp>
        <p:nvSpPr>
          <p:cNvPr id="10854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981200" y="3962400"/>
            <a:ext cx="65532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ru-RU" altLang="en-US"/>
              <a:t>Образец подзаголовка</a:t>
            </a:r>
          </a:p>
        </p:txBody>
      </p:sp>
      <p:sp>
        <p:nvSpPr>
          <p:cNvPr id="108548" name="Rectangle 4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108549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3638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108550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0DC572BE-CE77-40C5-9917-28196873A497}" type="slidenum">
              <a:rPr lang="ru-RU" altLang="en-US"/>
              <a:pPr/>
              <a:t>‹#›</a:t>
            </a:fld>
            <a:endParaRPr lang="ru-RU" altLang="en-US"/>
          </a:p>
        </p:txBody>
      </p:sp>
      <p:sp>
        <p:nvSpPr>
          <p:cNvPr id="108551" name="Freeform 7"/>
          <p:cNvSpPr>
            <a:spLocks noChangeArrowheads="1"/>
          </p:cNvSpPr>
          <p:nvPr/>
        </p:nvSpPr>
        <p:spPr bwMode="auto">
          <a:xfrm>
            <a:off x="609600" y="1219200"/>
            <a:ext cx="7924800" cy="914400"/>
          </a:xfrm>
          <a:custGeom>
            <a:avLst/>
            <a:gdLst/>
            <a:ahLst/>
            <a:cxnLst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25400" cap="flat" cmpd="sng">
            <a:solidFill>
              <a:schemeClr val="accent1"/>
            </a:solidFill>
            <a:prstDash val="solid"/>
            <a:miter lim="800000"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08552" name="Line 8"/>
          <p:cNvSpPr>
            <a:spLocks noChangeShapeType="1"/>
          </p:cNvSpPr>
          <p:nvPr/>
        </p:nvSpPr>
        <p:spPr bwMode="auto">
          <a:xfrm>
            <a:off x="1981200" y="3962400"/>
            <a:ext cx="6511925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241D645-2B77-4765-8F45-30A4246C599E}" type="slidenum">
              <a:rPr lang="ru-RU" altLang="en-US"/>
              <a:pPr/>
              <a:t>‹#›</a:t>
            </a:fld>
            <a:endParaRPr lang="ru-RU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00559C-A2A9-46C9-963F-2A734D9D37DF}" type="slidenum">
              <a:rPr lang="ru-RU" altLang="en-US"/>
              <a:pPr/>
              <a:t>‹#›</a:t>
            </a:fld>
            <a:endParaRPr lang="ru-RU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Заголовок и объект над текст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8229600" cy="21891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3941763"/>
            <a:ext cx="8229600" cy="218916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553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1FBE5B0B-59BA-4901-A385-31DFA11B2500}" type="slidenum">
              <a:rPr lang="ru-RU" altLang="en-US"/>
              <a:pPr/>
              <a:t>‹#›</a:t>
            </a:fld>
            <a:endParaRPr lang="ru-RU" alt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/>
          </p:nvPr>
        </p:nvSpPr>
        <p:spPr>
          <a:xfrm>
            <a:off x="457200" y="277813"/>
            <a:ext cx="8229600" cy="585311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457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6553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5243D31C-8948-442F-98AC-3554D6BA9BDC}" type="slidenum">
              <a:rPr lang="ru-RU" altLang="en-US"/>
              <a:pPr/>
              <a:t>‹#›</a:t>
            </a:fld>
            <a:endParaRPr lang="ru-RU" alt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30725"/>
          </a:xfrm>
        </p:spPr>
        <p:txBody>
          <a:bodyPr/>
          <a:lstStyle/>
          <a:p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49CC81C4-583C-430F-BBFE-37FCD50373FA}" type="slidenum">
              <a:rPr lang="ru-RU" altLang="en-US"/>
              <a:pPr/>
              <a:t>‹#›</a:t>
            </a:fld>
            <a:endParaRPr lang="ru-RU" alt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Заголовок, 2 маленьких объекта и 1 большой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91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457200" y="3941763"/>
            <a:ext cx="4038600" cy="218916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Содержимое 4"/>
          <p:cNvSpPr>
            <a:spLocks noGrp="1"/>
          </p:cNvSpPr>
          <p:nvPr>
            <p:ph sz="half" idx="3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>
          <a:xfrm>
            <a:off x="457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>
          <a:xfrm>
            <a:off x="6553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0800114A-E33A-4746-9A34-C17166EA44B6}" type="slidenum">
              <a:rPr lang="ru-RU" altLang="en-US"/>
              <a:pPr/>
              <a:t>‹#›</a:t>
            </a:fld>
            <a:endParaRPr lang="ru-RU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25A920F-E857-43B4-AD01-BBFEEF805F98}" type="slidenum">
              <a:rPr lang="ru-RU" altLang="en-US"/>
              <a:pPr/>
              <a:t>‹#›</a:t>
            </a:fld>
            <a:endParaRPr lang="ru-RU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78B8C5-5F40-4437-99E4-A60F6F2A174F}" type="slidenum">
              <a:rPr lang="ru-RU" altLang="en-US"/>
              <a:pPr/>
              <a:t>‹#›</a:t>
            </a:fld>
            <a:endParaRPr lang="ru-RU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44F9806-CCE0-44B4-B867-504F43E7960C}" type="slidenum">
              <a:rPr lang="ru-RU" altLang="en-US"/>
              <a:pPr/>
              <a:t>‹#›</a:t>
            </a:fld>
            <a:endParaRPr lang="ru-RU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5DDC273-05E3-4AE3-9C91-3977488D2698}" type="slidenum">
              <a:rPr lang="ru-RU" altLang="en-US"/>
              <a:pPr/>
              <a:t>‹#›</a:t>
            </a:fld>
            <a:endParaRPr lang="ru-RU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CFE4358-2D43-428F-B30C-5B996346E7C9}" type="slidenum">
              <a:rPr lang="ru-RU" altLang="en-US"/>
              <a:pPr/>
              <a:t>‹#›</a:t>
            </a:fld>
            <a:endParaRPr lang="ru-RU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93C3697-41C5-4B18-8A5F-C74269F6045C}" type="slidenum">
              <a:rPr lang="ru-RU" altLang="en-US"/>
              <a:pPr/>
              <a:t>‹#›</a:t>
            </a:fld>
            <a:endParaRPr lang="ru-RU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E7955B6-F4E6-4B73-9E73-30D464B4E03A}" type="slidenum">
              <a:rPr lang="ru-RU" altLang="en-US"/>
              <a:pPr/>
              <a:t>‹#›</a:t>
            </a:fld>
            <a:endParaRPr lang="ru-RU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32E89D5-2BA9-44C6-BA6F-AEDF70EDA267}" type="slidenum">
              <a:rPr lang="ru-RU" altLang="en-US"/>
              <a:pPr/>
              <a:t>‹#›</a:t>
            </a:fld>
            <a:endParaRPr lang="ru-RU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en-US" smtClean="0"/>
              <a:t>Образец заголовка</a:t>
            </a:r>
          </a:p>
        </p:txBody>
      </p:sp>
      <p:sp>
        <p:nvSpPr>
          <p:cNvPr id="10752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en-US" smtClean="0"/>
              <a:t>Образец текста</a:t>
            </a:r>
          </a:p>
          <a:p>
            <a:pPr lvl="1"/>
            <a:r>
              <a:rPr lang="ru-RU" altLang="en-US" smtClean="0"/>
              <a:t>Второй уровень</a:t>
            </a:r>
          </a:p>
          <a:p>
            <a:pPr lvl="2"/>
            <a:r>
              <a:rPr lang="ru-RU" altLang="en-US" smtClean="0"/>
              <a:t>Третий уровень</a:t>
            </a:r>
          </a:p>
          <a:p>
            <a:pPr lvl="3"/>
            <a:r>
              <a:rPr lang="ru-RU" altLang="en-US" smtClean="0"/>
              <a:t>Четвертый уровень</a:t>
            </a:r>
          </a:p>
          <a:p>
            <a:pPr lvl="4"/>
            <a:r>
              <a:rPr lang="ru-RU" altLang="en-US" smtClean="0"/>
              <a:t>Пятый уровень</a:t>
            </a:r>
          </a:p>
        </p:txBody>
      </p:sp>
      <p:sp>
        <p:nvSpPr>
          <p:cNvPr id="10752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+mj-lt"/>
              </a:defRPr>
            </a:lvl1pPr>
          </a:lstStyle>
          <a:p>
            <a:endParaRPr lang="ru-RU" altLang="en-US"/>
          </a:p>
        </p:txBody>
      </p:sp>
      <p:sp>
        <p:nvSpPr>
          <p:cNvPr id="10752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latin typeface="+mj-lt"/>
              </a:defRPr>
            </a:lvl1pPr>
          </a:lstStyle>
          <a:p>
            <a:endParaRPr lang="ru-RU" altLang="en-US"/>
          </a:p>
        </p:txBody>
      </p:sp>
      <p:sp>
        <p:nvSpPr>
          <p:cNvPr id="10752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+mj-lt"/>
              </a:defRPr>
            </a:lvl1pPr>
          </a:lstStyle>
          <a:p>
            <a:fld id="{0820239A-011C-4EBB-8C26-04533A226273}" type="slidenum">
              <a:rPr lang="ru-RU" altLang="en-US"/>
              <a:pPr/>
              <a:t>‹#›</a:t>
            </a:fld>
            <a:endParaRPr lang="ru-RU" altLang="en-US"/>
          </a:p>
        </p:txBody>
      </p:sp>
      <p:sp>
        <p:nvSpPr>
          <p:cNvPr id="107527" name="Freeform 7"/>
          <p:cNvSpPr>
            <a:spLocks noChangeArrowheads="1"/>
          </p:cNvSpPr>
          <p:nvPr/>
        </p:nvSpPr>
        <p:spPr bwMode="auto">
          <a:xfrm>
            <a:off x="381000" y="228600"/>
            <a:ext cx="8229600" cy="609600"/>
          </a:xfrm>
          <a:custGeom>
            <a:avLst/>
            <a:gdLst/>
            <a:ahLst/>
            <a:cxnLst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19050" cap="flat" cmpd="sng">
            <a:solidFill>
              <a:schemeClr val="accent1"/>
            </a:solidFill>
            <a:prstDash val="solid"/>
            <a:miter lim="800000"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07528" name="Line 8"/>
          <p:cNvSpPr>
            <a:spLocks noChangeShapeType="1"/>
          </p:cNvSpPr>
          <p:nvPr/>
        </p:nvSpPr>
        <p:spPr bwMode="auto">
          <a:xfrm>
            <a:off x="457200" y="6172200"/>
            <a:ext cx="8229600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  <p:sldLayoutId id="2147483654" r:id="rId2"/>
    <p:sldLayoutId id="2147483655" r:id="rId3"/>
    <p:sldLayoutId id="2147483656" r:id="rId4"/>
    <p:sldLayoutId id="2147483657" r:id="rId5"/>
    <p:sldLayoutId id="2147483658" r:id="rId6"/>
    <p:sldLayoutId id="2147483659" r:id="rId7"/>
    <p:sldLayoutId id="2147483660" r:id="rId8"/>
    <p:sldLayoutId id="2147483661" r:id="rId9"/>
    <p:sldLayoutId id="2147483662" r:id="rId10"/>
    <p:sldLayoutId id="2147483663" r:id="rId11"/>
    <p:sldLayoutId id="2147483664" r:id="rId12"/>
    <p:sldLayoutId id="2147483665" r:id="rId13"/>
    <p:sldLayoutId id="2147483666" r:id="rId14"/>
    <p:sldLayoutId id="2147483667" r:id="rId15"/>
  </p:sldLayoutIdLst>
  <p:timing>
    <p:tnLst>
      <p:par>
        <p:cTn id="1" dur="indefinite" restart="never" nodeType="tmRoot"/>
      </p:par>
    </p:tnLst>
  </p:timing>
  <p:txStyles>
    <p:titleStyle>
      <a:lvl1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n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669925" indent="-325438" algn="l" rtl="0" fontAlgn="base">
        <a:spcBef>
          <a:spcPct val="20000"/>
        </a:spcBef>
        <a:spcAft>
          <a:spcPct val="0"/>
        </a:spcAft>
        <a:buClr>
          <a:schemeClr val="accent2"/>
        </a:buClr>
        <a:buSzPct val="60000"/>
        <a:buFont typeface="Wingdings" pitchFamily="2" charset="2"/>
        <a:buChar char="q"/>
        <a:defRPr sz="2600">
          <a:solidFill>
            <a:schemeClr val="tx1"/>
          </a:solidFill>
          <a:latin typeface="+mn-lt"/>
        </a:defRPr>
      </a:lvl2pPr>
      <a:lvl3pPr marL="1022350" indent="-350838" algn="l" rtl="0" fontAlgn="base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n"/>
        <a:defRPr sz="2200">
          <a:solidFill>
            <a:schemeClr val="tx1"/>
          </a:solidFill>
          <a:latin typeface="+mn-lt"/>
        </a:defRPr>
      </a:lvl3pPr>
      <a:lvl4pPr marL="1339850" indent="-315913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q"/>
        <a:defRPr sz="2000">
          <a:solidFill>
            <a:schemeClr val="tx1"/>
          </a:solidFill>
          <a:latin typeface="+mn-lt"/>
        </a:defRPr>
      </a:lvl4pPr>
      <a:lvl5pPr marL="16811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1383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5955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0527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5099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1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15.xml"/><Relationship Id="rId5" Type="http://schemas.openxmlformats.org/officeDocument/2006/relationships/image" Target="../media/image16.jpeg"/><Relationship Id="rId4" Type="http://schemas.openxmlformats.org/officeDocument/2006/relationships/image" Target="../media/image15.jpeg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9" name="Rectangle 7"/>
          <p:cNvSpPr>
            <a:spLocks noGrp="1" noChangeArrowheads="1"/>
          </p:cNvSpPr>
          <p:nvPr>
            <p:ph type="title"/>
          </p:nvPr>
        </p:nvSpPr>
        <p:spPr>
          <a:xfrm>
            <a:off x="250825" y="188913"/>
            <a:ext cx="8229600" cy="1143000"/>
          </a:xfrm>
        </p:spPr>
        <p:txBody>
          <a:bodyPr/>
          <a:lstStyle/>
          <a:p>
            <a:r>
              <a:rPr lang="ru-RU" sz="2100">
                <a:solidFill>
                  <a:srgbClr val="0000FF"/>
                </a:solidFill>
              </a:rPr>
              <a:t>      </a:t>
            </a:r>
            <a:r>
              <a:rPr lang="ru-RU" sz="3600">
                <a:solidFill>
                  <a:srgbClr val="0000FF"/>
                </a:solidFill>
              </a:rPr>
              <a:t>МОУ «Красноярская средняя</a:t>
            </a:r>
            <a:br>
              <a:rPr lang="ru-RU" sz="3600">
                <a:solidFill>
                  <a:srgbClr val="0000FF"/>
                </a:solidFill>
              </a:rPr>
            </a:br>
            <a:r>
              <a:rPr lang="ru-RU" sz="3600">
                <a:solidFill>
                  <a:srgbClr val="0000FF"/>
                </a:solidFill>
              </a:rPr>
              <a:t>   общеобразовательная школа»</a:t>
            </a:r>
            <a:r>
              <a:rPr lang="ru-RU" sz="2100">
                <a:solidFill>
                  <a:srgbClr val="0000FF"/>
                </a:solidFill>
              </a:rPr>
              <a:t> </a:t>
            </a:r>
          </a:p>
        </p:txBody>
      </p:sp>
      <p:sp>
        <p:nvSpPr>
          <p:cNvPr id="8200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250825" y="1557338"/>
            <a:ext cx="8229600" cy="4962525"/>
          </a:xfrm>
          <a:solidFill>
            <a:schemeClr val="bg1"/>
          </a:solidFill>
        </p:spPr>
        <p:txBody>
          <a:bodyPr/>
          <a:lstStyle/>
          <a:p>
            <a:pPr>
              <a:lnSpc>
                <a:spcPct val="80000"/>
              </a:lnSpc>
            </a:pPr>
            <a:r>
              <a:rPr lang="ru-RU" sz="1800">
                <a:solidFill>
                  <a:srgbClr val="0000FF"/>
                </a:solidFill>
              </a:rPr>
              <a:t>Гинтер Людмила Михайловна,учитель 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 sz="1800">
                <a:solidFill>
                  <a:srgbClr val="0000FF"/>
                </a:solidFill>
              </a:rPr>
              <a:t>     русского языка и литературы</a:t>
            </a:r>
          </a:p>
          <a:p>
            <a:pPr>
              <a:lnSpc>
                <a:spcPct val="80000"/>
              </a:lnSpc>
            </a:pPr>
            <a:r>
              <a:rPr lang="ru-RU" sz="1800"/>
              <a:t>Стаж работы -27 лет.</a:t>
            </a:r>
          </a:p>
          <a:p>
            <a:pPr>
              <a:lnSpc>
                <a:spcPct val="80000"/>
              </a:lnSpc>
            </a:pPr>
            <a:r>
              <a:rPr lang="ru-RU" sz="1800"/>
              <a:t>Образование – высшее, БГПИ.</a:t>
            </a:r>
          </a:p>
          <a:p>
            <a:pPr>
              <a:lnSpc>
                <a:spcPct val="80000"/>
              </a:lnSpc>
            </a:pPr>
            <a:r>
              <a:rPr lang="ru-RU" sz="1800"/>
              <a:t>Категория     - высшая .</a:t>
            </a:r>
          </a:p>
          <a:p>
            <a:pPr>
              <a:lnSpc>
                <a:spcPct val="80000"/>
              </a:lnSpc>
            </a:pPr>
            <a:r>
              <a:rPr lang="ru-RU" sz="1800"/>
              <a:t>Предмет - литература</a:t>
            </a:r>
          </a:p>
          <a:p>
            <a:pPr>
              <a:lnSpc>
                <a:spcPct val="80000"/>
              </a:lnSpc>
            </a:pPr>
            <a:r>
              <a:rPr lang="ru-RU" sz="1800"/>
              <a:t>Форма учебной деятельности – Мастерская.</a:t>
            </a:r>
          </a:p>
          <a:p>
            <a:pPr>
              <a:lnSpc>
                <a:spcPct val="80000"/>
              </a:lnSpc>
            </a:pPr>
            <a:r>
              <a:rPr lang="ru-RU" sz="1800"/>
              <a:t>Класс -11.</a:t>
            </a:r>
          </a:p>
          <a:p>
            <a:pPr>
              <a:lnSpc>
                <a:spcPct val="80000"/>
              </a:lnSpc>
            </a:pPr>
            <a:r>
              <a:rPr lang="ru-RU" sz="1800"/>
              <a:t>Содержание занятия – «Человек на войне».</a:t>
            </a:r>
          </a:p>
          <a:p>
            <a:pPr>
              <a:lnSpc>
                <a:spcPct val="80000"/>
              </a:lnSpc>
            </a:pPr>
            <a:r>
              <a:rPr lang="ru-RU" sz="1800"/>
              <a:t>Тема  – «Мотив дороги в произведении В.Быкова «Сотников».</a:t>
            </a:r>
          </a:p>
          <a:p>
            <a:pPr>
              <a:lnSpc>
                <a:spcPct val="80000"/>
              </a:lnSpc>
            </a:pPr>
            <a:r>
              <a:rPr lang="ru-RU" sz="1800"/>
              <a:t>Ведущие технологии – РКМЧП,ТПО.</a:t>
            </a:r>
          </a:p>
          <a:p>
            <a:pPr>
              <a:lnSpc>
                <a:spcPct val="80000"/>
              </a:lnSpc>
            </a:pPr>
            <a:r>
              <a:rPr lang="ru-RU" sz="1800"/>
              <a:t>Вид деятельности уч-ся– Индивидуальная.</a:t>
            </a:r>
          </a:p>
          <a:p>
            <a:pPr>
              <a:lnSpc>
                <a:spcPct val="80000"/>
              </a:lnSpc>
            </a:pPr>
            <a:r>
              <a:rPr lang="ru-RU" sz="1800"/>
              <a:t>Дидактическая модель обучения - Исследовательская</a:t>
            </a:r>
          </a:p>
          <a:p>
            <a:pPr>
              <a:lnSpc>
                <a:spcPct val="80000"/>
              </a:lnSpc>
            </a:pPr>
            <a:r>
              <a:rPr lang="ru-RU" sz="1800"/>
              <a:t>Место данного занятия в тематическом планировании- Занятие входит в раздел «Тема Великой отечественной войны».</a:t>
            </a:r>
          </a:p>
          <a:p>
            <a:pPr>
              <a:lnSpc>
                <a:spcPct val="80000"/>
              </a:lnSpc>
            </a:pPr>
            <a:r>
              <a:rPr lang="ru-RU" sz="1800"/>
              <a:t>Информационно- методическое обеспечение – компьютер, мультимедийная установка, тексты, раздаточный материал.</a:t>
            </a:r>
          </a:p>
          <a:p>
            <a:pPr>
              <a:lnSpc>
                <a:spcPct val="80000"/>
              </a:lnSpc>
            </a:pPr>
            <a:r>
              <a:rPr lang="ru-RU" sz="1800"/>
              <a:t>Количество часов -2</a:t>
            </a:r>
          </a:p>
          <a:p>
            <a:pPr>
              <a:lnSpc>
                <a:spcPct val="80000"/>
              </a:lnSpc>
            </a:pPr>
            <a:endParaRPr lang="ru-RU" sz="1800"/>
          </a:p>
          <a:p>
            <a:pPr>
              <a:lnSpc>
                <a:spcPct val="80000"/>
              </a:lnSpc>
            </a:pPr>
            <a:endParaRPr lang="ru-RU" sz="1800"/>
          </a:p>
          <a:p>
            <a:pPr>
              <a:lnSpc>
                <a:spcPct val="80000"/>
              </a:lnSpc>
            </a:pPr>
            <a:endParaRPr lang="ru-RU" sz="1500"/>
          </a:p>
          <a:p>
            <a:pPr>
              <a:lnSpc>
                <a:spcPct val="80000"/>
              </a:lnSpc>
            </a:pPr>
            <a:endParaRPr lang="ru-RU" sz="1000"/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ru-RU" sz="1000"/>
          </a:p>
          <a:p>
            <a:pPr>
              <a:lnSpc>
                <a:spcPct val="80000"/>
              </a:lnSpc>
            </a:pPr>
            <a:endParaRPr lang="ru-RU" sz="1000"/>
          </a:p>
        </p:txBody>
      </p:sp>
      <p:pic>
        <p:nvPicPr>
          <p:cNvPr id="8198" name="Picture 6" descr="сканирование0014"/>
          <p:cNvPicPr>
            <a:picLocks noChangeAspect="1" noChangeArrowheads="1"/>
          </p:cNvPicPr>
          <p:nvPr>
            <p:ph idx="4294967295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6443663" y="260350"/>
            <a:ext cx="2374900" cy="2951163"/>
          </a:xfrm>
          <a:noFill/>
          <a:ln w="38100">
            <a:solidFill>
              <a:srgbClr val="3366FF"/>
            </a:solidFill>
          </a:ln>
        </p:spPr>
      </p:pic>
      <p:sp>
        <p:nvSpPr>
          <p:cNvPr id="8203" name="AutoShape 11"/>
          <p:cNvSpPr>
            <a:spLocks noChangeArrowheads="1"/>
          </p:cNvSpPr>
          <p:nvPr/>
        </p:nvSpPr>
        <p:spPr bwMode="auto">
          <a:xfrm>
            <a:off x="6227763" y="3213100"/>
            <a:ext cx="2582862" cy="792163"/>
          </a:xfrm>
          <a:prstGeom prst="ellipseRibbon">
            <a:avLst>
              <a:gd name="adj1" fmla="val 25000"/>
              <a:gd name="adj2" fmla="val 50000"/>
              <a:gd name="adj3" fmla="val 12500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r>
              <a:rPr lang="ru-RU"/>
              <a:t>2012 г.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260350"/>
            <a:ext cx="8229600" cy="1139825"/>
          </a:xfrm>
        </p:spPr>
        <p:txBody>
          <a:bodyPr/>
          <a:lstStyle/>
          <a:p>
            <a:r>
              <a:rPr lang="ru-RU" sz="2000">
                <a:latin typeface="Times New Roman" pitchFamily="18" charset="0"/>
              </a:rPr>
              <a:t>Сравните свое толкование слов  со словарными статьями из  словаря С.И.Ожегова</a:t>
            </a:r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47122" name="Group 18"/>
          <p:cNvGraphicFramePr>
            <a:graphicFrameLocks noGrp="1"/>
          </p:cNvGraphicFramePr>
          <p:nvPr/>
        </p:nvGraphicFramePr>
        <p:xfrm>
          <a:off x="395288" y="1397000"/>
          <a:ext cx="8424862" cy="4809744"/>
        </p:xfrm>
        <a:graphic>
          <a:graphicData uri="http://schemas.openxmlformats.org/drawingml/2006/table">
            <a:tbl>
              <a:tblPr/>
              <a:tblGrid>
                <a:gridCol w="2819400"/>
                <a:gridCol w="2797175"/>
                <a:gridCol w="2808287"/>
              </a:tblGrid>
              <a:tr h="4768850">
                <a:tc>
                  <a:txBody>
                    <a:bodyPr/>
                    <a:lstStyle/>
                    <a:p>
                      <a:pPr marL="495300" marR="0" lvl="0" indent="-4953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Дорога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–ж.р. </a:t>
                      </a:r>
                    </a:p>
                    <a:p>
                      <a:pPr marL="495300" marR="0" lvl="0" indent="-4953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1.    Узкая полоса земли, предназначенная для передвижения, путь сообщения.</a:t>
                      </a:r>
                    </a:p>
                    <a:p>
                      <a:pPr marL="495300" marR="0" lvl="0" indent="-4953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2.     Место, по которому надо пройти или проехать, путь следования. </a:t>
                      </a:r>
                    </a:p>
                    <a:p>
                      <a:pPr marL="495300" marR="0" lvl="0" indent="-4953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3.     Путешествие, пребывание в пути. </a:t>
                      </a:r>
                    </a:p>
                    <a:p>
                      <a:pPr marL="495300" marR="0" lvl="0" indent="-4953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4.    Средства достижения какой –нибудь цели, жизненный путь.</a:t>
                      </a:r>
                    </a:p>
                    <a:p>
                      <a:pPr marL="495300" marR="0" lvl="0" indent="-4953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495300" marR="0" lvl="0" indent="-4953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95300" marR="0" lvl="0" indent="-4953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Путь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- м.р.</a:t>
                      </a:r>
                    </a:p>
                    <a:p>
                      <a:pPr marL="495300" marR="0" lvl="0" indent="-4953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1.  То же , что дорога.</a:t>
                      </a:r>
                    </a:p>
                    <a:p>
                      <a:pPr marL="495300" marR="0" lvl="0" indent="-4953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2.  Место ,линия в прос-</a:t>
                      </a:r>
                    </a:p>
                    <a:p>
                      <a:pPr marL="495300" marR="0" lvl="0" indent="-4953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транстве, где происходит, </a:t>
                      </a:r>
                    </a:p>
                    <a:p>
                      <a:pPr marL="495300" marR="0" lvl="0" indent="-4953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где происходит передви-</a:t>
                      </a:r>
                    </a:p>
                    <a:p>
                      <a:pPr marL="495300" marR="0" lvl="0" indent="-4953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жение, сообщение.</a:t>
                      </a:r>
                    </a:p>
                    <a:p>
                      <a:pPr marL="495300" marR="0" lvl="0" indent="-4953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3.  Железнодорожная </a:t>
                      </a:r>
                    </a:p>
                    <a:p>
                      <a:pPr marL="495300" marR="0" lvl="0" indent="-4953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колея, линия.</a:t>
                      </a:r>
                    </a:p>
                    <a:p>
                      <a:pPr marL="495300" marR="0" lvl="0" indent="-4953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4.   Путешествие ,поездка.</a:t>
                      </a:r>
                    </a:p>
                    <a:p>
                      <a:pPr marL="495300" marR="0" lvl="0" indent="-4953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5.  Направление, маршрут.</a:t>
                      </a:r>
                    </a:p>
                    <a:p>
                      <a:pPr marL="495300" marR="0" lvl="0" indent="-4953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6.  перен. Направление </a:t>
                      </a:r>
                    </a:p>
                    <a:p>
                      <a:pPr marL="495300" marR="0" lvl="0" indent="-4953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деятельности, развития </a:t>
                      </a:r>
                    </a:p>
                    <a:p>
                      <a:pPr marL="495300" marR="0" lvl="0" indent="-4953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чего- нибудь, образ </a:t>
                      </a:r>
                    </a:p>
                    <a:p>
                      <a:pPr marL="495300" marR="0" lvl="0" indent="-4953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действия</a:t>
                      </a:r>
                    </a:p>
                    <a:p>
                      <a:pPr marL="495300" marR="0" lvl="0" indent="-4953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7. Польза, толк (прост)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Тропа-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то же ,что тропинка</a:t>
                      </a: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Тропинка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-  Узкая дорожка, протоптанная пешеходами, животными.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3800"/>
              <a:t>Подумайте! Каким образом связаны слова </a:t>
            </a:r>
            <a:r>
              <a:rPr lang="ru-RU" sz="3800" i="1"/>
              <a:t>дорога , путь ,тропа</a:t>
            </a:r>
            <a:r>
              <a:rPr lang="ru-RU" sz="3800"/>
              <a:t>  с повестью Василя Быкова «Сотников»?</a:t>
            </a:r>
          </a:p>
        </p:txBody>
      </p:sp>
      <p:pic>
        <p:nvPicPr>
          <p:cNvPr id="48138" name="Picture 10" descr="сканирование0015"/>
          <p:cNvPicPr>
            <a:picLocks noChangeAspect="1" noChangeArrowheads="1"/>
          </p:cNvPicPr>
          <p:nvPr>
            <p:ph type="body" idx="1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1735138" y="2197100"/>
            <a:ext cx="4924425" cy="3933825"/>
          </a:xfrm>
          <a:noFill/>
          <a:ln w="25400">
            <a:solidFill>
              <a:srgbClr val="800000"/>
            </a:solidFill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Сформулируйте тему занятия</a:t>
            </a:r>
          </a:p>
        </p:txBody>
      </p:sp>
      <p:sp>
        <p:nvSpPr>
          <p:cNvPr id="665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924175"/>
            <a:ext cx="8229600" cy="1081088"/>
          </a:xfrm>
          <a:solidFill>
            <a:schemeClr val="folHlink"/>
          </a:solidFill>
        </p:spPr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ru-RU"/>
              <a:t>       Мотив дороги в повести В.Быкова 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ru-RU"/>
              <a:t>                     «Сотников»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333375"/>
            <a:ext cx="8229600" cy="1139825"/>
          </a:xfrm>
        </p:spPr>
        <p:txBody>
          <a:bodyPr/>
          <a:lstStyle/>
          <a:p>
            <a:r>
              <a:rPr lang="ru-RU"/>
              <a:t>Целеполагание</a:t>
            </a:r>
          </a:p>
        </p:txBody>
      </p:sp>
      <p:graphicFrame>
        <p:nvGraphicFramePr>
          <p:cNvPr id="64535" name="Group 23"/>
          <p:cNvGraphicFramePr>
            <a:graphicFrameLocks noGrp="1"/>
          </p:cNvGraphicFramePr>
          <p:nvPr>
            <p:ph sz="half" idx="1"/>
          </p:nvPr>
        </p:nvGraphicFramePr>
        <p:xfrm>
          <a:off x="457200" y="981075"/>
          <a:ext cx="8229600" cy="1008063"/>
        </p:xfrm>
        <a:graphic>
          <a:graphicData uri="http://schemas.openxmlformats.org/drawingml/2006/table">
            <a:tbl>
              <a:tblPr/>
              <a:tblGrid>
                <a:gridCol w="4114800"/>
                <a:gridCol w="4114800"/>
              </a:tblGrid>
              <a:tr h="10080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Что  я   знаю.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Что хочу узнать.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64534" name="Rectangle 22"/>
          <p:cNvSpPr>
            <a:spLocks noGrp="1" noChangeArrowheads="1"/>
          </p:cNvSpPr>
          <p:nvPr>
            <p:ph type="body" sz="half" idx="2"/>
          </p:nvPr>
        </p:nvSpPr>
        <p:spPr>
          <a:xfrm>
            <a:off x="539750" y="1916113"/>
            <a:ext cx="8229600" cy="2736850"/>
          </a:xfrm>
        </p:spPr>
        <p:txBody>
          <a:bodyPr/>
          <a:lstStyle/>
          <a:p>
            <a:r>
              <a:rPr lang="ru-RU" sz="2200">
                <a:solidFill>
                  <a:srgbClr val="0000FF"/>
                </a:solidFill>
              </a:rPr>
              <a:t>Ц е л ь занятия</a:t>
            </a:r>
          </a:p>
          <a:p>
            <a:pPr>
              <a:buFont typeface="Wingdings" pitchFamily="2" charset="2"/>
              <a:buNone/>
            </a:pPr>
            <a:r>
              <a:rPr lang="ru-RU" sz="2200">
                <a:solidFill>
                  <a:srgbClr val="0000FF"/>
                </a:solidFill>
              </a:rPr>
              <a:t>     </a:t>
            </a:r>
            <a:r>
              <a:rPr lang="ru-RU" sz="2200"/>
              <a:t>1</a:t>
            </a:r>
            <a:r>
              <a:rPr lang="ru-RU" sz="2200">
                <a:solidFill>
                  <a:srgbClr val="0000FF"/>
                </a:solidFill>
              </a:rPr>
              <a:t>. </a:t>
            </a:r>
            <a:r>
              <a:rPr lang="ru-RU" sz="2200"/>
              <a:t>Актуализировать знания путем исследования мотива дороги в  повести «Сотников».  Выяснить, как связан мотив дороги с главной проблемой произведения.</a:t>
            </a:r>
          </a:p>
          <a:p>
            <a:pPr>
              <a:buFont typeface="Wingdings" pitchFamily="2" charset="2"/>
              <a:buNone/>
            </a:pPr>
            <a:r>
              <a:rPr lang="ru-RU" sz="2200"/>
              <a:t>     2.  Развить культуроведческую компетенцию.</a:t>
            </a:r>
          </a:p>
          <a:p>
            <a:pPr>
              <a:buFont typeface="Wingdings" pitchFamily="2" charset="2"/>
              <a:buNone/>
            </a:pPr>
            <a:r>
              <a:rPr lang="ru-RU" sz="2200"/>
              <a:t>     3. Развить рефлексивную деятельность учащихся     </a:t>
            </a:r>
          </a:p>
        </p:txBody>
      </p:sp>
      <p:sp>
        <p:nvSpPr>
          <p:cNvPr id="64536" name="Text Box 24"/>
          <p:cNvSpPr txBox="1">
            <a:spLocks noChangeArrowheads="1"/>
          </p:cNvSpPr>
          <p:nvPr/>
        </p:nvSpPr>
        <p:spPr bwMode="auto">
          <a:xfrm>
            <a:off x="1042988" y="4525963"/>
            <a:ext cx="7489825" cy="1433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 eaLnBrk="1" hangingPunct="1"/>
            <a:r>
              <a:rPr lang="ru-RU" sz="2000">
                <a:latin typeface="Times New Roman" pitchFamily="18" charset="0"/>
              </a:rPr>
              <a:t>  </a:t>
            </a:r>
            <a:r>
              <a:rPr lang="ru-RU" sz="3600">
                <a:solidFill>
                  <a:srgbClr val="0000FF"/>
                </a:solidFill>
                <a:latin typeface="Times New Roman" pitchFamily="18" charset="0"/>
              </a:rPr>
              <a:t>План</a:t>
            </a:r>
          </a:p>
          <a:p>
            <a:pPr eaLnBrk="1" hangingPunct="1"/>
            <a:r>
              <a:rPr lang="ru-RU" sz="2800">
                <a:latin typeface="Times New Roman" pitchFamily="18" charset="0"/>
              </a:rPr>
              <a:t> Выбор плана работы</a:t>
            </a:r>
            <a:endParaRPr lang="ru-RU" sz="2400">
              <a:latin typeface="Times New Roman" pitchFamily="18" charset="0"/>
            </a:endParaRPr>
          </a:p>
          <a:p>
            <a:pPr eaLnBrk="1" hangingPunct="1"/>
            <a:r>
              <a:rPr lang="ru-RU" sz="2400">
                <a:solidFill>
                  <a:srgbClr val="0000FF"/>
                </a:solidFill>
                <a:latin typeface="Times New Roman" pitchFamily="18" charset="0"/>
              </a:rPr>
              <a:t> Работа под руководством Мастера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8373" name="Picture 5" descr="сканирование0019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7092950" y="117475"/>
            <a:ext cx="1797050" cy="2235200"/>
          </a:xfrm>
          <a:prstGeom prst="rect">
            <a:avLst/>
          </a:prstGeom>
          <a:noFill/>
          <a:ln w="38100">
            <a:solidFill>
              <a:srgbClr val="333399"/>
            </a:solidFill>
            <a:miter lim="800000"/>
            <a:headEnd/>
            <a:tailEnd/>
          </a:ln>
          <a:effectLst>
            <a:prstShdw prst="shdw13" dist="53882" dir="13500000">
              <a:srgbClr val="808080">
                <a:alpha val="50000"/>
              </a:srgbClr>
            </a:prstShdw>
          </a:effectLst>
        </p:spPr>
      </p:pic>
      <p:sp>
        <p:nvSpPr>
          <p:cNvPr id="583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2400"/>
              <a:t>Сообщение о писателе</a:t>
            </a:r>
            <a:r>
              <a:rPr lang="ru-RU" sz="3800"/>
              <a:t>.</a:t>
            </a:r>
            <a:br>
              <a:rPr lang="ru-RU" sz="3800"/>
            </a:br>
            <a:r>
              <a:rPr lang="ru-RU" sz="3800"/>
              <a:t>   19.06.1924 – 22.06.2003</a:t>
            </a:r>
          </a:p>
        </p:txBody>
      </p:sp>
      <p:sp>
        <p:nvSpPr>
          <p:cNvPr id="58372" name="Rectangle 4"/>
          <p:cNvSpPr>
            <a:spLocks noGrp="1" noChangeArrowheads="1"/>
          </p:cNvSpPr>
          <p:nvPr>
            <p:ph idx="1"/>
          </p:nvPr>
        </p:nvSpPr>
        <p:spPr>
          <a:xfrm>
            <a:off x="323850" y="1628775"/>
            <a:ext cx="8229600" cy="4968875"/>
          </a:xfrm>
        </p:spPr>
        <p:txBody>
          <a:bodyPr/>
          <a:lstStyle/>
          <a:p>
            <a:endParaRPr lang="ru-RU"/>
          </a:p>
        </p:txBody>
      </p:sp>
      <p:sp>
        <p:nvSpPr>
          <p:cNvPr id="5837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557338"/>
            <a:ext cx="8229600" cy="5040312"/>
          </a:xfrm>
        </p:spPr>
        <p:txBody>
          <a:bodyPr/>
          <a:lstStyle/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 sz="1200">
                <a:latin typeface="Times New Roman" pitchFamily="18" charset="0"/>
              </a:rPr>
              <a:t>          </a:t>
            </a:r>
            <a:r>
              <a:rPr lang="ru-RU" sz="1600">
                <a:latin typeface="Times New Roman" pitchFamily="18" charset="0"/>
              </a:rPr>
              <a:t>Василь Быков родился в деревне Черновщина в Белоруссии .Война прервала его занятия в Витебском художественном техникуме. Учеба продолжалась в Саратовском военном училище, и с 1943 года В.Быков на передовой. Дважды ранен. С действующей армией прошел по Румынии, Болгарии, Венгрии ,Югославии, Австрии. Получил звание старшего лейтенанта. Командир взвода полковой и армейской артиллерии. После победы служил на Дальнем Востоке. В 1955 году вернулся в Белоруссию и начал работать в газете.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 sz="1600">
                <a:latin typeface="Times New Roman" pitchFamily="18" charset="0"/>
              </a:rPr>
              <a:t>          Излюбленный жанр В.Быкова – повесть .Герои его повестей – офицеры, сержанты, солдаты, партизаны и все те ,кто вынес на своих плечах тяжесть войны.  В 60-х  годах появились книги, которые открывали совершенно новый  период в военной прозе. В произведениях В.Быкова нет масштабных военных сражений и батальных сцен Он показал в своих произведениях выбор героя. Герои изображаются чаще всего в безвыходных ситуациях, требующих от них немедленного решения. Писатель рассказывает, как и почему человек становится Человеком. В 80-90 годы обозначился новый этап  в творчестве В.Быкова. Он обращается в произведениях к эпохе  30-х годов и к современной жизни. Народный писатель Беларусии . Герой Социалистического Труда .Лауреат Государственной премии СССР. Лауреат Ленинской премии. За повесть «Сотников» Папа Римский наградил писателя специальным подарком от католической церкви.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 sz="1600">
                <a:latin typeface="Times New Roman" pitchFamily="18" charset="0"/>
              </a:rPr>
              <a:t>            Покинул Беларусь  в конце 1997 года. По приглашение ПЕН – центра Финляндии проживал в окрестностях Хельсинки, потом переехал в Германию .Похоронен в Минске.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7352" name="Picture 8" descr="сканирование0018"/>
          <p:cNvPicPr>
            <a:picLocks noChangeAspect="1" noChangeArrowheads="1"/>
          </p:cNvPicPr>
          <p:nvPr>
            <p:ph sz="half" idx="2"/>
          </p:nvPr>
        </p:nvPicPr>
        <p:blipFill>
          <a:blip r:embed="rId2" cstate="email">
            <a:lum bright="10000" contrast="-32000"/>
          </a:blip>
          <a:srcRect/>
          <a:stretch>
            <a:fillRect/>
          </a:stretch>
        </p:blipFill>
        <p:spPr>
          <a:xfrm>
            <a:off x="0" y="0"/>
            <a:ext cx="9144000" cy="6858000"/>
          </a:xfrm>
          <a:noFill/>
          <a:ln w="38100">
            <a:solidFill>
              <a:srgbClr val="800000"/>
            </a:solidFill>
          </a:ln>
        </p:spPr>
      </p:pic>
      <p:sp>
        <p:nvSpPr>
          <p:cNvPr id="573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ru-RU" sz="2800">
              <a:latin typeface="Times New Roman" pitchFamily="18" charset="0"/>
            </a:endParaRPr>
          </a:p>
        </p:txBody>
      </p:sp>
      <p:sp>
        <p:nvSpPr>
          <p:cNvPr id="57350" name="Rectangle 6"/>
          <p:cNvSpPr>
            <a:spLocks noGrp="1" noChangeArrowheads="1"/>
          </p:cNvSpPr>
          <p:nvPr>
            <p:ph sz="half" idx="1"/>
          </p:nvPr>
        </p:nvSpPr>
        <p:spPr>
          <a:xfrm>
            <a:off x="4572000" y="476250"/>
            <a:ext cx="3498850" cy="5538788"/>
          </a:xfrm>
        </p:spPr>
        <p:txBody>
          <a:bodyPr/>
          <a:lstStyle/>
          <a:p>
            <a:endParaRPr lang="ru-RU" sz="1800" b="1">
              <a:solidFill>
                <a:srgbClr val="0033CC"/>
              </a:solidFill>
              <a:latin typeface="Arial Black" pitchFamily="34" charset="0"/>
            </a:endParaRPr>
          </a:p>
          <a:p>
            <a:r>
              <a:rPr lang="ru-RU" sz="1800">
                <a:solidFill>
                  <a:srgbClr val="0033CC"/>
                </a:solidFill>
                <a:latin typeface="Arial Black" pitchFamily="34" charset="0"/>
              </a:rPr>
              <a:t>Фильмы</a:t>
            </a:r>
          </a:p>
          <a:p>
            <a:endParaRPr lang="ru-RU" sz="1800">
              <a:solidFill>
                <a:srgbClr val="0033CC"/>
              </a:solidFill>
              <a:latin typeface="Arial Black" pitchFamily="34" charset="0"/>
            </a:endParaRPr>
          </a:p>
          <a:p>
            <a:r>
              <a:rPr lang="ru-RU" sz="2500">
                <a:solidFill>
                  <a:srgbClr val="FF0000"/>
                </a:solidFill>
                <a:latin typeface="Arial Black" pitchFamily="34" charset="0"/>
              </a:rPr>
              <a:t>«Альпийская баллада»</a:t>
            </a:r>
          </a:p>
          <a:p>
            <a:r>
              <a:rPr lang="ru-RU" sz="2500">
                <a:solidFill>
                  <a:srgbClr val="FF0000"/>
                </a:solidFill>
                <a:latin typeface="Arial Black" pitchFamily="34" charset="0"/>
              </a:rPr>
              <a:t>«Третья ракета»</a:t>
            </a:r>
          </a:p>
          <a:p>
            <a:r>
              <a:rPr lang="ru-RU" sz="2500">
                <a:solidFill>
                  <a:srgbClr val="FF0000"/>
                </a:solidFill>
                <a:latin typeface="Arial Black" pitchFamily="34" charset="0"/>
              </a:rPr>
              <a:t>«Сотников»</a:t>
            </a:r>
          </a:p>
          <a:p>
            <a:r>
              <a:rPr lang="ru-RU" sz="2500">
                <a:solidFill>
                  <a:srgbClr val="FF0000"/>
                </a:solidFill>
                <a:latin typeface="Arial Black" pitchFamily="34" charset="0"/>
              </a:rPr>
              <a:t>«Дожить до рассвета»</a:t>
            </a:r>
          </a:p>
          <a:p>
            <a:r>
              <a:rPr lang="ru-RU" sz="2500">
                <a:solidFill>
                  <a:srgbClr val="FF0000"/>
                </a:solidFill>
                <a:latin typeface="Arial Black" pitchFamily="34" charset="0"/>
              </a:rPr>
              <a:t>«Обелиск»</a:t>
            </a:r>
          </a:p>
          <a:p>
            <a:r>
              <a:rPr lang="ru-RU" sz="2500">
                <a:solidFill>
                  <a:srgbClr val="FF0000"/>
                </a:solidFill>
                <a:latin typeface="Arial Black" pitchFamily="34" charset="0"/>
              </a:rPr>
              <a:t>«Западня»</a:t>
            </a:r>
          </a:p>
          <a:p>
            <a:r>
              <a:rPr lang="ru-RU" sz="2500">
                <a:solidFill>
                  <a:srgbClr val="FF0000"/>
                </a:solidFill>
                <a:latin typeface="Arial Black" pitchFamily="34" charset="0"/>
              </a:rPr>
              <a:t>«Пойти и не вернуться»</a:t>
            </a:r>
          </a:p>
          <a:p>
            <a:r>
              <a:rPr lang="ru-RU" sz="2500">
                <a:solidFill>
                  <a:srgbClr val="FF0000"/>
                </a:solidFill>
                <a:latin typeface="Arial Black" pitchFamily="34" charset="0"/>
              </a:rPr>
              <a:t>«Мертвым не больно»</a:t>
            </a:r>
          </a:p>
          <a:p>
            <a:r>
              <a:rPr lang="ru-RU" sz="2500">
                <a:solidFill>
                  <a:srgbClr val="FF0000"/>
                </a:solidFill>
                <a:latin typeface="Arial Black" pitchFamily="34" charset="0"/>
              </a:rPr>
              <a:t>«Волчья стая»</a:t>
            </a:r>
          </a:p>
          <a:p>
            <a:r>
              <a:rPr lang="ru-RU" sz="2500">
                <a:solidFill>
                  <a:srgbClr val="FF0000"/>
                </a:solidFill>
                <a:latin typeface="Arial Black" pitchFamily="34" charset="0"/>
              </a:rPr>
              <a:t>«Круглянский мост»</a:t>
            </a:r>
          </a:p>
          <a:p>
            <a:r>
              <a:rPr lang="ru-RU" sz="2500">
                <a:solidFill>
                  <a:srgbClr val="FF0000"/>
                </a:solidFill>
                <a:latin typeface="Arial Black" pitchFamily="34" charset="0"/>
              </a:rPr>
              <a:t>«Знак беды»</a:t>
            </a:r>
          </a:p>
          <a:p>
            <a:r>
              <a:rPr lang="ru-RU" sz="2500">
                <a:solidFill>
                  <a:srgbClr val="FF0000"/>
                </a:solidFill>
                <a:latin typeface="Arial Black" pitchFamily="34" charset="0"/>
              </a:rPr>
              <a:t> «Карьер»</a:t>
            </a:r>
          </a:p>
        </p:txBody>
      </p:sp>
      <p:sp>
        <p:nvSpPr>
          <p:cNvPr id="57349" name="Rectangle 5"/>
          <p:cNvSpPr>
            <a:spLocks noGrp="1" noChangeArrowheads="1"/>
          </p:cNvSpPr>
          <p:nvPr>
            <p:ph type="body" idx="4294967295"/>
          </p:nvPr>
        </p:nvSpPr>
        <p:spPr>
          <a:xfrm>
            <a:off x="900113" y="1557338"/>
            <a:ext cx="7905750" cy="4530725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ru-RU" sz="2100">
                <a:solidFill>
                  <a:srgbClr val="FF0000"/>
                </a:solidFill>
                <a:latin typeface="Arial Black" pitchFamily="34" charset="0"/>
              </a:rPr>
              <a:t>«Альпийская баллада»</a:t>
            </a:r>
          </a:p>
          <a:p>
            <a:pPr>
              <a:lnSpc>
                <a:spcPct val="90000"/>
              </a:lnSpc>
            </a:pPr>
            <a:r>
              <a:rPr lang="ru-RU" sz="2100">
                <a:solidFill>
                  <a:srgbClr val="FF0000"/>
                </a:solidFill>
                <a:latin typeface="Arial Black" pitchFamily="34" charset="0"/>
              </a:rPr>
              <a:t>«Третья ракета»</a:t>
            </a:r>
          </a:p>
          <a:p>
            <a:pPr>
              <a:lnSpc>
                <a:spcPct val="90000"/>
              </a:lnSpc>
            </a:pPr>
            <a:r>
              <a:rPr lang="ru-RU" sz="2100">
                <a:solidFill>
                  <a:srgbClr val="FF0000"/>
                </a:solidFill>
                <a:latin typeface="Arial Black" pitchFamily="34" charset="0"/>
              </a:rPr>
              <a:t>«Сотников»</a:t>
            </a:r>
          </a:p>
          <a:p>
            <a:pPr>
              <a:lnSpc>
                <a:spcPct val="90000"/>
              </a:lnSpc>
            </a:pPr>
            <a:r>
              <a:rPr lang="ru-RU" sz="2100">
                <a:solidFill>
                  <a:srgbClr val="FF0000"/>
                </a:solidFill>
                <a:latin typeface="Arial Black" pitchFamily="34" charset="0"/>
              </a:rPr>
              <a:t>«Дожить до рассвета»</a:t>
            </a:r>
          </a:p>
          <a:p>
            <a:pPr>
              <a:lnSpc>
                <a:spcPct val="90000"/>
              </a:lnSpc>
            </a:pPr>
            <a:r>
              <a:rPr lang="ru-RU" sz="2100">
                <a:solidFill>
                  <a:srgbClr val="FF0000"/>
                </a:solidFill>
                <a:latin typeface="Arial Black" pitchFamily="34" charset="0"/>
              </a:rPr>
              <a:t>«Обелиск»</a:t>
            </a:r>
          </a:p>
          <a:p>
            <a:pPr>
              <a:lnSpc>
                <a:spcPct val="90000"/>
              </a:lnSpc>
            </a:pPr>
            <a:r>
              <a:rPr lang="ru-RU" sz="2100">
                <a:solidFill>
                  <a:srgbClr val="FF0000"/>
                </a:solidFill>
                <a:latin typeface="Arial Black" pitchFamily="34" charset="0"/>
              </a:rPr>
              <a:t>«Западня»</a:t>
            </a:r>
          </a:p>
          <a:p>
            <a:pPr>
              <a:lnSpc>
                <a:spcPct val="90000"/>
              </a:lnSpc>
            </a:pPr>
            <a:r>
              <a:rPr lang="ru-RU" sz="2100">
                <a:solidFill>
                  <a:srgbClr val="FF0000"/>
                </a:solidFill>
                <a:latin typeface="Arial Black" pitchFamily="34" charset="0"/>
              </a:rPr>
              <a:t>«Пойти и не вернуться»</a:t>
            </a:r>
          </a:p>
          <a:p>
            <a:pPr>
              <a:lnSpc>
                <a:spcPct val="90000"/>
              </a:lnSpc>
            </a:pPr>
            <a:r>
              <a:rPr lang="ru-RU" sz="2100">
                <a:solidFill>
                  <a:srgbClr val="FF0000"/>
                </a:solidFill>
                <a:latin typeface="Arial Black" pitchFamily="34" charset="0"/>
              </a:rPr>
              <a:t>«Мертвым не больно»</a:t>
            </a:r>
          </a:p>
          <a:p>
            <a:pPr>
              <a:lnSpc>
                <a:spcPct val="90000"/>
              </a:lnSpc>
            </a:pPr>
            <a:r>
              <a:rPr lang="ru-RU" sz="2100">
                <a:solidFill>
                  <a:srgbClr val="FF0000"/>
                </a:solidFill>
                <a:latin typeface="Arial Black" pitchFamily="34" charset="0"/>
              </a:rPr>
              <a:t>«Волчья стая»</a:t>
            </a:r>
          </a:p>
          <a:p>
            <a:pPr>
              <a:lnSpc>
                <a:spcPct val="90000"/>
              </a:lnSpc>
            </a:pPr>
            <a:r>
              <a:rPr lang="ru-RU" sz="2100">
                <a:solidFill>
                  <a:srgbClr val="FF0000"/>
                </a:solidFill>
                <a:latin typeface="Arial Black" pitchFamily="34" charset="0"/>
              </a:rPr>
              <a:t>«Круглянский мост»</a:t>
            </a:r>
          </a:p>
          <a:p>
            <a:pPr>
              <a:lnSpc>
                <a:spcPct val="90000"/>
              </a:lnSpc>
            </a:pPr>
            <a:r>
              <a:rPr lang="ru-RU" sz="2100">
                <a:solidFill>
                  <a:srgbClr val="FF0000"/>
                </a:solidFill>
                <a:latin typeface="Arial Black" pitchFamily="34" charset="0"/>
              </a:rPr>
              <a:t>«Знак беды»</a:t>
            </a:r>
          </a:p>
          <a:p>
            <a:pPr>
              <a:lnSpc>
                <a:spcPct val="90000"/>
              </a:lnSpc>
            </a:pPr>
            <a:r>
              <a:rPr lang="ru-RU" sz="2100">
                <a:solidFill>
                  <a:srgbClr val="FF0000"/>
                </a:solidFill>
                <a:latin typeface="Arial Black" pitchFamily="34" charset="0"/>
              </a:rPr>
              <a:t> «Карьер»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2800"/>
              <a:t>Анализ. Прослушайте отрывок из повести В.Быкова «Сотников». Глава15.</a:t>
            </a:r>
            <a:br>
              <a:rPr lang="ru-RU" sz="2800"/>
            </a:br>
            <a:r>
              <a:rPr lang="ru-RU" sz="3200" b="1"/>
              <a:t>«Рассказ Баси».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/>
              <a:t> Каковы ваши первые впечатления от прочитанного отрывка и произведения в целом?</a:t>
            </a:r>
          </a:p>
          <a:p>
            <a:r>
              <a:rPr lang="ru-RU"/>
              <a:t>Были ли трудности в восприятии и понимании произведения? Какие ?</a:t>
            </a:r>
          </a:p>
          <a:p>
            <a:r>
              <a:rPr lang="ru-RU"/>
              <a:t>Какие вопросы вам хотелось бы обсудить на занятии?</a:t>
            </a:r>
          </a:p>
          <a:p>
            <a:r>
              <a:rPr lang="ru-RU"/>
              <a:t>Выбор «толстых « и «тонких» вопросов.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3800"/>
              <a:t>Василь Быков о своих произведениях.</a:t>
            </a:r>
          </a:p>
        </p:txBody>
      </p:sp>
      <p:sp>
        <p:nvSpPr>
          <p:cNvPr id="716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ru-RU"/>
              <a:t>«Чаще всего я говорю </a:t>
            </a:r>
            <a:r>
              <a:rPr lang="ru-RU">
                <a:solidFill>
                  <a:srgbClr val="0000FF"/>
                </a:solidFill>
              </a:rPr>
              <a:t>не о героях</a:t>
            </a:r>
            <a:r>
              <a:rPr lang="ru-RU"/>
              <a:t> и не о возможном с их стороны героизме. Мне кажется, я смотрю шире. Я говорю просто </a:t>
            </a:r>
            <a:r>
              <a:rPr lang="ru-RU">
                <a:solidFill>
                  <a:srgbClr val="0000FF"/>
                </a:solidFill>
              </a:rPr>
              <a:t>о человеке</a:t>
            </a:r>
            <a:r>
              <a:rPr lang="ru-RU"/>
              <a:t>. О возможности для него и в самой страшной ситуации  - сохранить свое достоинство. Если есть шанс- выиграть. Если нет- выстоять. И победить,  пусть не физически , но духовно.»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Вопросы и задания</a:t>
            </a:r>
          </a:p>
        </p:txBody>
      </p:sp>
      <p:sp>
        <p:nvSpPr>
          <p:cNvPr id="747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ru-RU" sz="2600"/>
              <a:t>    </a:t>
            </a:r>
            <a:r>
              <a:rPr lang="ru-RU" sz="2600" u="sng"/>
              <a:t>Вспомните содержание  повести  «Сотников» и докажите верность высказывания В.Быкова,  ориентируясь на  вопросы:</a:t>
            </a:r>
          </a:p>
          <a:p>
            <a:pPr>
              <a:buFont typeface="Wingdings" pitchFamily="2" charset="2"/>
              <a:buNone/>
            </a:pPr>
            <a:r>
              <a:rPr lang="ru-RU" sz="2600"/>
              <a:t> а) Можно ли события, изображенные в </a:t>
            </a:r>
          </a:p>
          <a:p>
            <a:pPr>
              <a:buFont typeface="Wingdings" pitchFamily="2" charset="2"/>
              <a:buNone/>
            </a:pPr>
            <a:r>
              <a:rPr lang="ru-RU" sz="2600"/>
              <a:t>     повести назвать героическими?</a:t>
            </a:r>
          </a:p>
          <a:p>
            <a:pPr>
              <a:buFont typeface="Wingdings" pitchFamily="2" charset="2"/>
              <a:buNone/>
            </a:pPr>
            <a:r>
              <a:rPr lang="ru-RU" sz="2600"/>
              <a:t>б)  Почему автор выбирает местом действия </a:t>
            </a:r>
          </a:p>
          <a:p>
            <a:pPr>
              <a:buFont typeface="Wingdings" pitchFamily="2" charset="2"/>
              <a:buNone/>
            </a:pPr>
            <a:r>
              <a:rPr lang="ru-RU" sz="2600"/>
              <a:t>     партизанскую тропу, дорогу, путь, а не центры, </a:t>
            </a:r>
          </a:p>
          <a:p>
            <a:pPr>
              <a:buFont typeface="Wingdings" pitchFamily="2" charset="2"/>
              <a:buNone/>
            </a:pPr>
            <a:r>
              <a:rPr lang="ru-RU" sz="2600"/>
              <a:t>     где решаются государственные и политические </a:t>
            </a:r>
          </a:p>
          <a:p>
            <a:pPr>
              <a:buFont typeface="Wingdings" pitchFamily="2" charset="2"/>
              <a:buNone/>
            </a:pPr>
            <a:r>
              <a:rPr lang="ru-RU" sz="2600"/>
              <a:t>     военные вопросы?</a:t>
            </a:r>
          </a:p>
          <a:p>
            <a:pPr>
              <a:buFont typeface="Wingdings" pitchFamily="2" charset="2"/>
              <a:buNone/>
            </a:pPr>
            <a:endParaRPr lang="ru-RU" sz="26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3800"/>
              <a:t>Вопросы и задания.</a:t>
            </a:r>
            <a:br>
              <a:rPr lang="ru-RU" sz="3800"/>
            </a:br>
            <a:r>
              <a:rPr lang="ru-RU" sz="3800"/>
              <a:t>Анализ глав :1 ,2,3,5,6,7,8,18.</a:t>
            </a:r>
          </a:p>
        </p:txBody>
      </p:sp>
      <p:sp>
        <p:nvSpPr>
          <p:cNvPr id="737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ru-RU">
                <a:solidFill>
                  <a:schemeClr val="tx2"/>
                </a:solidFill>
              </a:rPr>
              <a:t>Обратите внимание</a:t>
            </a:r>
            <a:r>
              <a:rPr lang="ru-RU"/>
              <a:t> ,какое  местоимение  повторятся  в начале каждой главы и почему ,начиная с 8 гл., меняется?</a:t>
            </a:r>
          </a:p>
          <a:p>
            <a:pPr>
              <a:lnSpc>
                <a:spcPct val="90000"/>
              </a:lnSpc>
            </a:pPr>
            <a:r>
              <a:rPr lang="ru-RU">
                <a:solidFill>
                  <a:schemeClr val="tx2"/>
                </a:solidFill>
              </a:rPr>
              <a:t>Выпишите </a:t>
            </a:r>
            <a:r>
              <a:rPr lang="ru-RU"/>
              <a:t>ключевые слова из начала каждой главы и докажите ,что речь идет о дороге, как об узкой полоске земли ,месте, по которому надо пройти.</a:t>
            </a:r>
          </a:p>
          <a:p>
            <a:pPr>
              <a:lnSpc>
                <a:spcPct val="90000"/>
              </a:lnSpc>
            </a:pPr>
            <a:r>
              <a:rPr lang="ru-RU"/>
              <a:t>(они – он)</a:t>
            </a:r>
          </a:p>
          <a:p>
            <a:pPr>
              <a:lnSpc>
                <a:spcPct val="90000"/>
              </a:lnSpc>
            </a:pPr>
            <a:r>
              <a:rPr lang="ru-RU"/>
              <a:t>Глава 5-6. </a:t>
            </a:r>
            <a:r>
              <a:rPr lang="ru-RU">
                <a:solidFill>
                  <a:schemeClr val="tx2"/>
                </a:solidFill>
              </a:rPr>
              <a:t>Выпишите</a:t>
            </a:r>
            <a:r>
              <a:rPr lang="ru-RU"/>
              <a:t> глаголы, характеризующие Сотникова и Рыбака.</a:t>
            </a:r>
          </a:p>
          <a:p>
            <a:pPr>
              <a:lnSpc>
                <a:spcPct val="90000"/>
              </a:lnSpc>
            </a:pPr>
            <a:endParaRPr lang="ru-RU"/>
          </a:p>
          <a:p>
            <a:pPr>
              <a:lnSpc>
                <a:spcPct val="90000"/>
              </a:lnSpc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>
          <a:xfrm>
            <a:off x="323850" y="0"/>
            <a:ext cx="8516938" cy="414338"/>
          </a:xfrm>
          <a:solidFill>
            <a:schemeClr val="bg1"/>
          </a:solidFill>
        </p:spPr>
        <p:txBody>
          <a:bodyPr/>
          <a:lstStyle/>
          <a:p>
            <a:r>
              <a:rPr lang="ru-RU" sz="2400" b="1"/>
              <a:t>Организационная структура Мастерской</a:t>
            </a:r>
          </a:p>
        </p:txBody>
      </p:sp>
      <p:sp useBgFill="1"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endParaRPr lang="ru-RU"/>
          </a:p>
        </p:txBody>
      </p:sp>
      <p:graphicFrame>
        <p:nvGraphicFramePr>
          <p:cNvPr id="34960" name="Group 144"/>
          <p:cNvGraphicFramePr>
            <a:graphicFrameLocks noGrp="1"/>
          </p:cNvGraphicFramePr>
          <p:nvPr/>
        </p:nvGraphicFramePr>
        <p:xfrm>
          <a:off x="395288" y="620713"/>
          <a:ext cx="8353425" cy="5869624"/>
        </p:xfrm>
        <a:graphic>
          <a:graphicData uri="http://schemas.openxmlformats.org/drawingml/2006/table">
            <a:tbl>
              <a:tblPr/>
              <a:tblGrid>
                <a:gridCol w="4213225"/>
                <a:gridCol w="4140200"/>
              </a:tblGrid>
              <a:tr h="11795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1" i="0" u="sng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 этап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Char char="n"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 Мотивация          Целеполагание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Char char="n"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 Цель                      Планирование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1" i="0" u="sng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</a:rPr>
                        <a:t>Организационный.</a:t>
                      </a:r>
                      <a:r>
                        <a:rPr kumimoji="0" lang="ru-RU" sz="1600" b="1" i="0" u="sng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Демонстрация слайдов презентации, содержащих побуждающие импульсы, направленные на учебную деятельность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23888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1" i="0" u="sng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 этап .</a:t>
                      </a: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                                     </a:t>
                      </a:r>
                      <a:r>
                        <a:rPr kumimoji="0" lang="ru-RU" sz="1600" b="1" i="0" u="sng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Реализация плана</a:t>
                      </a:r>
                      <a:r>
                        <a:rPr kumimoji="0" lang="ru-RU" sz="1600" b="0" i="0" u="sng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Char char="n"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990000"/>
                          </a:solidFill>
                          <a:effectLst/>
                          <a:latin typeface="Arial" charset="0"/>
                        </a:rPr>
                        <a:t>«</a:t>
                      </a: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990000"/>
                          </a:solidFill>
                          <a:effectLst/>
                          <a:latin typeface="Times New Roman" pitchFamily="18" charset="0"/>
                        </a:rPr>
                        <a:t>Потрясение»</a:t>
                      </a: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                                                          </a:t>
                      </a:r>
                      <a:r>
                        <a:rPr kumimoji="0" lang="ru-RU" sz="16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Восприятие.</a:t>
                      </a: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Что я чувствую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262063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Char char="n"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990000"/>
                          </a:solidFill>
                          <a:effectLst/>
                          <a:latin typeface="Times New Roman" pitchFamily="18" charset="0"/>
                        </a:rPr>
                        <a:t>«Золотые ворота»</a:t>
                      </a: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                                                    </a:t>
                      </a:r>
                      <a:r>
                        <a:rPr kumimoji="0" lang="ru-RU" sz="16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Анализ.</a:t>
                      </a: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Что я узнал ,понял, открыл.                                                                                             </a:t>
                      </a:r>
                      <a:r>
                        <a:rPr kumimoji="0" lang="ru-RU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Демонстрация слайдов презента- 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                                                                                                                                  ции, содержащих тексты, таблицы,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                                                                                                                                  словарные статьи, блоки вопросов</a:t>
                      </a: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908050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Char char="n"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990000"/>
                          </a:solidFill>
                          <a:effectLst/>
                          <a:latin typeface="Times New Roman" pitchFamily="18" charset="0"/>
                        </a:rPr>
                        <a:t>«Маленькие  и большие открытия»</a:t>
                      </a: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                   </a:t>
                      </a:r>
                      <a:r>
                        <a:rPr kumimoji="0" lang="ru-RU" sz="13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Результат</a:t>
                      </a:r>
                      <a:r>
                        <a:rPr kumimoji="0" lang="ru-RU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.  Создание образова-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                                                                                                      тельного  продукта.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                                                                   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                                                              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935038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Char char="n"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990000"/>
                          </a:solidFill>
                          <a:effectLst/>
                          <a:latin typeface="Times New Roman" pitchFamily="18" charset="0"/>
                        </a:rPr>
                        <a:t>«Обретение»</a:t>
                      </a: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                                                             </a:t>
                      </a:r>
                      <a:r>
                        <a:rPr kumimoji="0" lang="ru-RU" sz="11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Вопрос- раздумье</a:t>
                      </a:r>
                      <a:r>
                        <a:rPr kumimoji="0" lang="ru-RU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. Социологизация.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                                                                                                                          ЧТО я взял для жизни. Над чем буду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                                                                                                                          думать.</a:t>
                      </a:r>
                      <a:r>
                        <a:rPr kumimoji="0" lang="ru-R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889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b="1" i="0" u="sng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 этап  </a:t>
                      </a:r>
                      <a:r>
                        <a:rPr kumimoji="0" lang="ru-RU" sz="1800" b="1" i="0" u="sng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</a:rPr>
                        <a:t>Рефлексия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   </a:t>
                      </a:r>
                      <a:r>
                        <a:rPr kumimoji="0" lang="ru-RU" sz="13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«Пирамида».</a:t>
                      </a:r>
                      <a:r>
                        <a:rPr kumimoji="0" lang="ru-RU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Демонстрация слайда</a:t>
                      </a: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, 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    </a:t>
                      </a:r>
                      <a:r>
                        <a:rPr kumimoji="0" lang="ru-RU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содержащего форму рефлексивной</a:t>
                      </a: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    </a:t>
                      </a:r>
                      <a:r>
                        <a:rPr kumimoji="0" lang="ru-RU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деятельности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Анализ</a:t>
            </a:r>
          </a:p>
        </p:txBody>
      </p:sp>
      <p:sp>
        <p:nvSpPr>
          <p:cNvPr id="757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>
                <a:solidFill>
                  <a:schemeClr val="tx2"/>
                </a:solidFill>
              </a:rPr>
              <a:t>Сделайте сообщение</a:t>
            </a:r>
            <a:r>
              <a:rPr lang="ru-RU"/>
              <a:t>  о Сотникове и Рыбаке, опираясь на значения глаголов.</a:t>
            </a:r>
          </a:p>
          <a:p>
            <a:r>
              <a:rPr lang="ru-RU">
                <a:solidFill>
                  <a:schemeClr val="tx2"/>
                </a:solidFill>
              </a:rPr>
              <a:t>Зачитайте </a:t>
            </a:r>
            <a:r>
              <a:rPr lang="ru-RU"/>
              <a:t>начало 18 главы и скажите, почему к виселице идут герои по-разному?</a:t>
            </a:r>
          </a:p>
          <a:p>
            <a:r>
              <a:rPr lang="ru-RU">
                <a:solidFill>
                  <a:schemeClr val="tx2"/>
                </a:solidFill>
              </a:rPr>
              <a:t>Вспомните </a:t>
            </a:r>
            <a:r>
              <a:rPr lang="ru-RU"/>
              <a:t> жизненный путь героев. Похожи ли судьбы Сотникова и Рыбака? Можно сказать ,что они шли одной дорогой в значении «жизненного пути»?</a:t>
            </a:r>
          </a:p>
          <a:p>
            <a:pPr>
              <a:buFont typeface="Wingdings" pitchFamily="2" charset="2"/>
              <a:buNone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3800"/>
              <a:t> </a:t>
            </a:r>
            <a:r>
              <a:rPr lang="ru-RU" sz="2800"/>
              <a:t>Анализ . Чтение отрывка из повести «Сотников».</a:t>
            </a:r>
            <a:r>
              <a:rPr lang="ru-RU" sz="2800" b="1"/>
              <a:t>Глава 1. Эпизод со следом волка.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557338"/>
            <a:ext cx="8229600" cy="4573587"/>
          </a:xfrm>
        </p:spPr>
        <p:txBody>
          <a:bodyPr/>
          <a:lstStyle/>
          <a:p>
            <a:r>
              <a:rPr lang="ru-RU"/>
              <a:t>«Из оврага на дорогу выбежала ровная цепочка следа..». </a:t>
            </a:r>
            <a:r>
              <a:rPr lang="ru-RU">
                <a:solidFill>
                  <a:schemeClr val="tx2"/>
                </a:solidFill>
              </a:rPr>
              <a:t>Как вы думаете</a:t>
            </a:r>
            <a:r>
              <a:rPr lang="ru-RU"/>
              <a:t>, можно ли считать ,что с этого момента пути героев расходятся?</a:t>
            </a:r>
          </a:p>
          <a:p>
            <a:r>
              <a:rPr lang="ru-RU">
                <a:solidFill>
                  <a:schemeClr val="tx2"/>
                </a:solidFill>
              </a:rPr>
              <a:t>Прочитайте</a:t>
            </a:r>
            <a:r>
              <a:rPr lang="ru-RU"/>
              <a:t>  эпизод  у сгоревшего хутора. О чем думают герои?</a:t>
            </a:r>
          </a:p>
          <a:p>
            <a:r>
              <a:rPr lang="ru-RU"/>
              <a:t> Глава 9.  Какое значение имеет эпизод в избе Демчихи?( Путь позора для Рыбака)</a:t>
            </a:r>
          </a:p>
          <a:p>
            <a:endParaRPr lang="ru-RU"/>
          </a:p>
          <a:p>
            <a:endParaRPr lang="ru-RU"/>
          </a:p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84" name="Picture 8" descr="сканирование0010"/>
          <p:cNvPicPr>
            <a:picLocks noChangeAspect="1" noChangeArrowheads="1"/>
          </p:cNvPicPr>
          <p:nvPr>
            <p:ph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0" y="-171450"/>
            <a:ext cx="9144000" cy="7029450"/>
          </a:xfrm>
          <a:noFill/>
          <a:ln/>
        </p:spPr>
      </p:pic>
      <p:sp>
        <p:nvSpPr>
          <p:cNvPr id="24588" name="Text Box 12"/>
          <p:cNvSpPr txBox="1">
            <a:spLocks noChangeArrowheads="1"/>
          </p:cNvSpPr>
          <p:nvPr/>
        </p:nvSpPr>
        <p:spPr bwMode="auto">
          <a:xfrm>
            <a:off x="4500563" y="5776913"/>
            <a:ext cx="4611687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/>
            <a:r>
              <a:rPr lang="ru-RU" sz="2000">
                <a:latin typeface="Times New Roman" pitchFamily="18" charset="0"/>
              </a:rPr>
              <a:t>                   </a:t>
            </a:r>
            <a:r>
              <a:rPr lang="ru-RU" sz="2800">
                <a:solidFill>
                  <a:schemeClr val="bg1"/>
                </a:solidFill>
                <a:latin typeface="Times New Roman" pitchFamily="18" charset="0"/>
              </a:rPr>
              <a:t>А.А. Дейнека</a:t>
            </a:r>
            <a:r>
              <a:rPr lang="ru-RU" sz="2000">
                <a:solidFill>
                  <a:schemeClr val="bg1"/>
                </a:solidFill>
                <a:latin typeface="Times New Roman" pitchFamily="18" charset="0"/>
              </a:rPr>
              <a:t> </a:t>
            </a:r>
          </a:p>
          <a:p>
            <a:pPr eaLnBrk="1" hangingPunct="1"/>
            <a:r>
              <a:rPr lang="ru-RU" sz="3200">
                <a:solidFill>
                  <a:schemeClr val="bg1"/>
                </a:solidFill>
                <a:latin typeface="Times New Roman" pitchFamily="18" charset="0"/>
              </a:rPr>
              <a:t>Сгоревшая</a:t>
            </a:r>
            <a:r>
              <a:rPr lang="ru-RU" sz="2000">
                <a:solidFill>
                  <a:schemeClr val="bg1"/>
                </a:solidFill>
                <a:latin typeface="Times New Roman" pitchFamily="18" charset="0"/>
              </a:rPr>
              <a:t> </a:t>
            </a:r>
            <a:r>
              <a:rPr lang="ru-RU" sz="3200">
                <a:solidFill>
                  <a:schemeClr val="bg1"/>
                </a:solidFill>
                <a:latin typeface="Times New Roman" pitchFamily="18" charset="0"/>
              </a:rPr>
              <a:t>деревня.</a:t>
            </a:r>
            <a:r>
              <a:rPr lang="ru-RU" sz="2000">
                <a:solidFill>
                  <a:schemeClr val="bg1"/>
                </a:solidFill>
                <a:latin typeface="Times New Roman" pitchFamily="18" charset="0"/>
              </a:rPr>
              <a:t> 1942 год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2800"/>
              <a:t>Глава 18.Чтение эпизода </a:t>
            </a:r>
            <a:r>
              <a:rPr lang="ru-RU" sz="2800" b="1"/>
              <a:t>«Путь на казнь».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700213"/>
            <a:ext cx="8229600" cy="1368425"/>
          </a:xfrm>
          <a:solidFill>
            <a:srgbClr val="FF99CC"/>
          </a:solidFill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ru-RU"/>
              <a:t>   «Они медленно приближались...</a:t>
            </a:r>
          </a:p>
          <a:p>
            <a:pPr>
              <a:buFont typeface="Wingdings" pitchFamily="2" charset="2"/>
              <a:buNone/>
            </a:pPr>
            <a:r>
              <a:rPr lang="ru-RU"/>
              <a:t>   - дальше дороги уже не было.»</a:t>
            </a:r>
          </a:p>
        </p:txBody>
      </p:sp>
      <p:sp>
        <p:nvSpPr>
          <p:cNvPr id="31748" name="Text Box 4"/>
          <p:cNvSpPr txBox="1">
            <a:spLocks noChangeArrowheads="1"/>
          </p:cNvSpPr>
          <p:nvPr/>
        </p:nvSpPr>
        <p:spPr bwMode="auto">
          <a:xfrm>
            <a:off x="1166813" y="4075113"/>
            <a:ext cx="70770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/>
            <a:endParaRPr lang="ru-RU" sz="2000">
              <a:latin typeface="Times New Roman" pitchFamily="18" charset="0"/>
            </a:endParaRPr>
          </a:p>
        </p:txBody>
      </p:sp>
      <p:sp>
        <p:nvSpPr>
          <p:cNvPr id="31749" name="Text Box 5"/>
          <p:cNvSpPr txBox="1">
            <a:spLocks noChangeArrowheads="1"/>
          </p:cNvSpPr>
          <p:nvPr/>
        </p:nvSpPr>
        <p:spPr bwMode="auto">
          <a:xfrm>
            <a:off x="971550" y="3714750"/>
            <a:ext cx="6985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/>
            <a:endParaRPr lang="ru-RU" sz="2000">
              <a:latin typeface="Times New Roman" pitchFamily="18" charset="0"/>
            </a:endParaRPr>
          </a:p>
        </p:txBody>
      </p:sp>
      <p:sp>
        <p:nvSpPr>
          <p:cNvPr id="31751" name="Text Box 7"/>
          <p:cNvSpPr txBox="1">
            <a:spLocks noChangeArrowheads="1"/>
          </p:cNvSpPr>
          <p:nvPr/>
        </p:nvSpPr>
        <p:spPr bwMode="auto">
          <a:xfrm>
            <a:off x="1763713" y="2924175"/>
            <a:ext cx="6178550" cy="435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/>
            <a:r>
              <a:rPr lang="ru-RU" sz="2000">
                <a:latin typeface="Times New Roman" pitchFamily="18" charset="0"/>
              </a:rPr>
              <a:t>                   Мое мнение</a:t>
            </a:r>
          </a:p>
          <a:p>
            <a:pPr eaLnBrk="1" hangingPunct="1">
              <a:buFontTx/>
              <a:buChar char="•"/>
            </a:pPr>
            <a:r>
              <a:rPr lang="ru-RU" sz="2000">
                <a:latin typeface="Times New Roman" pitchFamily="18" charset="0"/>
              </a:rPr>
              <a:t>    </a:t>
            </a:r>
            <a:r>
              <a:rPr lang="ru-RU" sz="2000" b="1">
                <a:latin typeface="Times New Roman" pitchFamily="18" charset="0"/>
              </a:rPr>
              <a:t>Для кого из героев не было дороги? </a:t>
            </a:r>
          </a:p>
          <a:p>
            <a:pPr eaLnBrk="1" hangingPunct="1"/>
            <a:endParaRPr lang="ru-RU" sz="2000" b="1">
              <a:latin typeface="Times New Roman" pitchFamily="18" charset="0"/>
            </a:endParaRPr>
          </a:p>
          <a:p>
            <a:pPr eaLnBrk="1" hangingPunct="1">
              <a:buFontTx/>
              <a:buChar char="•"/>
            </a:pPr>
            <a:r>
              <a:rPr lang="ru-RU" sz="2000" b="1">
                <a:latin typeface="Times New Roman" pitchFamily="18" charset="0"/>
              </a:rPr>
              <a:t>    С какой  основной проблемой столкнулись</a:t>
            </a:r>
          </a:p>
          <a:p>
            <a:pPr eaLnBrk="1" hangingPunct="1"/>
            <a:r>
              <a:rPr lang="ru-RU" sz="2000" b="1">
                <a:latin typeface="Times New Roman" pitchFamily="18" charset="0"/>
              </a:rPr>
              <a:t>      герои на своем пути?( проблемой выбора)</a:t>
            </a:r>
          </a:p>
          <a:p>
            <a:pPr eaLnBrk="1" hangingPunct="1"/>
            <a:endParaRPr lang="ru-RU" sz="2000" b="1">
              <a:latin typeface="Times New Roman" pitchFamily="18" charset="0"/>
            </a:endParaRPr>
          </a:p>
          <a:p>
            <a:pPr eaLnBrk="1" hangingPunct="1">
              <a:buFontTx/>
              <a:buChar char="•"/>
            </a:pPr>
            <a:r>
              <a:rPr lang="ru-RU" sz="2000" b="1">
                <a:latin typeface="Times New Roman" pitchFamily="18" charset="0"/>
              </a:rPr>
              <a:t>     Каким образом дорога превратилась для героев</a:t>
            </a:r>
          </a:p>
          <a:p>
            <a:pPr eaLnBrk="1" hangingPunct="1"/>
            <a:r>
              <a:rPr lang="ru-RU" sz="2000" b="1">
                <a:latin typeface="Times New Roman" pitchFamily="18" charset="0"/>
              </a:rPr>
              <a:t>       в путь нравственного «восхождения» и  </a:t>
            </a:r>
          </a:p>
          <a:p>
            <a:pPr eaLnBrk="1" hangingPunct="1"/>
            <a:r>
              <a:rPr lang="ru-RU" sz="2000" b="1">
                <a:latin typeface="Times New Roman" pitchFamily="18" charset="0"/>
              </a:rPr>
              <a:t>       падения?</a:t>
            </a:r>
          </a:p>
          <a:p>
            <a:pPr eaLnBrk="1" hangingPunct="1"/>
            <a:endParaRPr lang="ru-RU" sz="2000" b="1">
              <a:latin typeface="Times New Roman" pitchFamily="18" charset="0"/>
            </a:endParaRPr>
          </a:p>
          <a:p>
            <a:pPr eaLnBrk="1" hangingPunct="1"/>
            <a:r>
              <a:rPr lang="ru-RU" sz="2000">
                <a:latin typeface="Times New Roman" pitchFamily="18" charset="0"/>
              </a:rPr>
              <a:t> </a:t>
            </a:r>
          </a:p>
          <a:p>
            <a:pPr eaLnBrk="1" hangingPunct="1">
              <a:buFontTx/>
              <a:buChar char="•"/>
            </a:pPr>
            <a:endParaRPr lang="ru-RU" sz="2000">
              <a:latin typeface="Times New Roman" pitchFamily="18" charset="0"/>
            </a:endParaRPr>
          </a:p>
          <a:p>
            <a:pPr eaLnBrk="1" hangingPunct="1"/>
            <a:r>
              <a:rPr lang="ru-RU" sz="2000">
                <a:latin typeface="Times New Roman" pitchFamily="18" charset="0"/>
              </a:rPr>
              <a:t>  </a:t>
            </a:r>
          </a:p>
          <a:p>
            <a:pPr eaLnBrk="1" hangingPunct="1">
              <a:buFontTx/>
              <a:buChar char="•"/>
            </a:pPr>
            <a:endParaRPr lang="ru-RU" sz="2000"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«Мои открытия»</a:t>
            </a:r>
          </a:p>
        </p:txBody>
      </p:sp>
      <p:sp>
        <p:nvSpPr>
          <p:cNvPr id="870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>
                <a:solidFill>
                  <a:srgbClr val="0000FF"/>
                </a:solidFill>
              </a:rPr>
              <a:t>Вспомните ,</a:t>
            </a:r>
            <a:r>
              <a:rPr lang="ru-RU"/>
              <a:t>что такое притча.</a:t>
            </a:r>
          </a:p>
          <a:p>
            <a:r>
              <a:rPr lang="ru-RU">
                <a:solidFill>
                  <a:srgbClr val="0000FF"/>
                </a:solidFill>
              </a:rPr>
              <a:t>Подумайте,</a:t>
            </a:r>
            <a:r>
              <a:rPr lang="ru-RU"/>
              <a:t> с  какой библейской притчей связана повесть «Сотников».</a:t>
            </a:r>
          </a:p>
          <a:p>
            <a:r>
              <a:rPr lang="ru-RU">
                <a:solidFill>
                  <a:srgbClr val="0000FF"/>
                </a:solidFill>
              </a:rPr>
              <a:t>Обратите внимание</a:t>
            </a:r>
            <a:r>
              <a:rPr lang="ru-RU"/>
              <a:t> ,какая мысль мучает Сотникова перед смертью?</a:t>
            </a:r>
          </a:p>
          <a:p>
            <a:r>
              <a:rPr lang="ru-RU"/>
              <a:t> В произведении упоминается Библия. Случайна ли эта деталь в повести. Попробуйте объяснить ее роль.</a:t>
            </a:r>
          </a:p>
          <a:p>
            <a:pPr>
              <a:buFont typeface="Wingdings" pitchFamily="2" charset="2"/>
              <a:buNone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342900"/>
          </a:xfrm>
        </p:spPr>
        <p:txBody>
          <a:bodyPr/>
          <a:lstStyle/>
          <a:p>
            <a:r>
              <a:rPr lang="ru-RU" sz="1800" b="1">
                <a:latin typeface="Times New Roman" pitchFamily="18" charset="0"/>
              </a:rPr>
              <a:t>Точка зрения.</a:t>
            </a:r>
            <a:br>
              <a:rPr lang="ru-RU" sz="1800" b="1">
                <a:latin typeface="Times New Roman" pitchFamily="18" charset="0"/>
              </a:rPr>
            </a:br>
            <a:r>
              <a:rPr lang="ru-RU" sz="1800">
                <a:latin typeface="Times New Roman" pitchFamily="18" charset="0"/>
              </a:rPr>
              <a:t>   </a:t>
            </a:r>
            <a:r>
              <a:rPr lang="ru-RU" sz="2000">
                <a:latin typeface="Times New Roman" pitchFamily="18" charset="0"/>
              </a:rPr>
              <a:t>И.Дедков.</a:t>
            </a:r>
            <a:r>
              <a:rPr lang="ru-RU" sz="1800">
                <a:latin typeface="Times New Roman" pitchFamily="18" charset="0"/>
              </a:rPr>
              <a:t>                              </a:t>
            </a:r>
            <a:r>
              <a:rPr lang="ru-RU" sz="2000">
                <a:latin typeface="Times New Roman" pitchFamily="18" charset="0"/>
              </a:rPr>
              <a:t>Мое мнение</a:t>
            </a:r>
            <a:r>
              <a:rPr lang="ru-RU" sz="1800">
                <a:latin typeface="Times New Roman" pitchFamily="18" charset="0"/>
              </a:rPr>
              <a:t>                           </a:t>
            </a:r>
            <a:r>
              <a:rPr lang="ru-RU" sz="2400">
                <a:latin typeface="Times New Roman" pitchFamily="18" charset="0"/>
              </a:rPr>
              <a:t>А.Адамович.</a:t>
            </a:r>
          </a:p>
        </p:txBody>
      </p:sp>
      <p:graphicFrame>
        <p:nvGraphicFramePr>
          <p:cNvPr id="27697" name="Group 49"/>
          <p:cNvGraphicFramePr>
            <a:graphicFrameLocks noGrp="1"/>
          </p:cNvGraphicFramePr>
          <p:nvPr>
            <p:ph idx="1"/>
          </p:nvPr>
        </p:nvGraphicFramePr>
        <p:xfrm>
          <a:off x="468313" y="1052513"/>
          <a:ext cx="8291512" cy="5075237"/>
        </p:xfrm>
        <a:graphic>
          <a:graphicData uri="http://schemas.openxmlformats.org/drawingml/2006/table">
            <a:tbl>
              <a:tblPr/>
              <a:tblGrid>
                <a:gridCol w="2525712"/>
                <a:gridCol w="2517775"/>
                <a:gridCol w="3248025"/>
              </a:tblGrid>
              <a:tr h="49688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3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Rounded MT Bold" pitchFamily="34" charset="0"/>
                          <a:cs typeface="Arial" charset="0"/>
                        </a:rPr>
                        <a:t>„ </a:t>
                      </a:r>
                      <a:r>
                        <a:rPr kumimoji="0" lang="ru-RU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Если гово-рить о притче в точном смы-сле этого сло-ва, вряд ли можно… пос-читать ее жанровым       </a:t>
                      </a:r>
                      <a:r>
                        <a:rPr kumimoji="0" lang="ru-RU" sz="2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„</a:t>
                      </a:r>
                      <a:r>
                        <a:rPr kumimoji="0" lang="ru-RU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прототипом</a:t>
                      </a:r>
                      <a:r>
                        <a:rPr kumimoji="0" lang="ru-RU" sz="2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“</a:t>
                      </a:r>
                      <a:r>
                        <a:rPr kumimoji="0" lang="ru-RU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повестей Быкова</a:t>
                      </a:r>
                      <a:r>
                        <a:rPr kumimoji="0" lang="ru-RU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Rounded MT Bold" pitchFamily="34" charset="0"/>
                        </a:rPr>
                        <a:t>.</a:t>
                      </a: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Rounded MT Bold" pitchFamily="34" charset="0"/>
                          <a:cs typeface="Arial" charset="0"/>
                        </a:rPr>
                        <a:t>“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Rounded MT Bold" pitchFamily="34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Rounded MT Bold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„Притчеобразность“ в реалистической литературе проявля-ется по-разному, но традиционная ее особенность-это заостренность моральных выводов, стремление к абсолютным оцен-кам, многозначи-тельность ситуаций и образов.“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3800"/>
              <a:t/>
            </a:r>
            <a:br>
              <a:rPr lang="ru-RU" sz="3800"/>
            </a:br>
            <a:r>
              <a:rPr lang="ru-RU" sz="3800"/>
              <a:t>Мое видение проблемы повести.</a:t>
            </a:r>
            <a:br>
              <a:rPr lang="ru-RU" sz="3800"/>
            </a:br>
            <a:r>
              <a:rPr lang="ru-RU" sz="3800"/>
              <a:t/>
            </a:r>
            <a:br>
              <a:rPr lang="ru-RU" sz="3800"/>
            </a:br>
            <a:r>
              <a:rPr lang="ru-RU" sz="3800"/>
              <a:t>   Изобразите </a:t>
            </a:r>
            <a:r>
              <a:rPr lang="ru-RU" sz="3800" i="1"/>
              <a:t>дорогу</a:t>
            </a:r>
            <a:r>
              <a:rPr lang="ru-RU" sz="3800"/>
              <a:t> и </a:t>
            </a:r>
            <a:r>
              <a:rPr lang="ru-RU" sz="3800" i="1"/>
              <a:t>путь </a:t>
            </a:r>
            <a:r>
              <a:rPr lang="ru-RU" sz="3800"/>
              <a:t>Сотникова и </a:t>
            </a:r>
            <a:br>
              <a:rPr lang="ru-RU" sz="3800"/>
            </a:br>
            <a:r>
              <a:rPr lang="ru-RU" sz="3800"/>
              <a:t>   Рыбака в форме рисунка ,символа, </a:t>
            </a:r>
            <a:br>
              <a:rPr lang="ru-RU" sz="3800"/>
            </a:br>
            <a:r>
              <a:rPr lang="ru-RU" sz="3800"/>
              <a:t>   схемы.</a:t>
            </a:r>
          </a:p>
        </p:txBody>
      </p:sp>
      <p:sp>
        <p:nvSpPr>
          <p:cNvPr id="28676" name="Rectangle 4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buFontTx/>
              <a:buChar char="•"/>
            </a:pPr>
            <a:r>
              <a:rPr lang="ru-RU" sz="2800"/>
              <a:t>   Глава 18.Чтение  эпизода </a:t>
            </a:r>
            <a:r>
              <a:rPr lang="ru-RU" sz="2800" b="1"/>
              <a:t>«Казнь»</a:t>
            </a:r>
            <a:br>
              <a:rPr lang="ru-RU" sz="2800" b="1"/>
            </a:br>
            <a:r>
              <a:rPr lang="ru-RU" sz="1600" b="1"/>
              <a:t/>
            </a:r>
            <a:br>
              <a:rPr lang="ru-RU" sz="1600" b="1"/>
            </a:br>
            <a:r>
              <a:rPr lang="ru-RU" sz="1600" b="1"/>
              <a:t>    </a:t>
            </a:r>
            <a:r>
              <a:rPr lang="ru-RU" sz="2000" b="1">
                <a:latin typeface="Times New Roman" pitchFamily="18" charset="0"/>
              </a:rPr>
              <a:t>Какой путь выбрали другие герои повести?</a:t>
            </a:r>
            <a:br>
              <a:rPr lang="ru-RU" sz="2000" b="1">
                <a:latin typeface="Times New Roman" pitchFamily="18" charset="0"/>
              </a:rPr>
            </a:br>
            <a:r>
              <a:rPr lang="ru-RU" sz="2000" b="1">
                <a:latin typeface="Times New Roman" pitchFamily="18" charset="0"/>
              </a:rPr>
              <a:t/>
            </a:r>
            <a:br>
              <a:rPr lang="ru-RU" sz="2000" b="1">
                <a:latin typeface="Times New Roman" pitchFamily="18" charset="0"/>
              </a:rPr>
            </a:br>
            <a:r>
              <a:rPr lang="ru-RU" sz="2000" b="1">
                <a:latin typeface="Times New Roman" pitchFamily="18" charset="0"/>
              </a:rPr>
              <a:t>   Почему повесть названа по имени одного героя? </a:t>
            </a:r>
            <a:br>
              <a:rPr lang="ru-RU" sz="2000" b="1">
                <a:latin typeface="Times New Roman" pitchFamily="18" charset="0"/>
              </a:rPr>
            </a:br>
            <a:r>
              <a:rPr lang="ru-RU" sz="2000" b="1">
                <a:latin typeface="Times New Roman" pitchFamily="18" charset="0"/>
              </a:rPr>
              <a:t/>
            </a:r>
            <a:br>
              <a:rPr lang="ru-RU" sz="2000" b="1">
                <a:latin typeface="Times New Roman" pitchFamily="18" charset="0"/>
              </a:rPr>
            </a:br>
            <a:r>
              <a:rPr lang="ru-RU" sz="2000" b="1">
                <a:latin typeface="Times New Roman" pitchFamily="18" charset="0"/>
              </a:rPr>
              <a:t>   Почему режиссер Лариса Шепитько назвала свой фильм по</a:t>
            </a:r>
            <a:br>
              <a:rPr lang="ru-RU" sz="2000" b="1">
                <a:latin typeface="Times New Roman" pitchFamily="18" charset="0"/>
              </a:rPr>
            </a:br>
            <a:r>
              <a:rPr lang="ru-RU" sz="2000" b="1">
                <a:latin typeface="Times New Roman" pitchFamily="18" charset="0"/>
              </a:rPr>
              <a:t>    повести  «Восхождение»?</a:t>
            </a:r>
          </a:p>
        </p:txBody>
      </p:sp>
      <p:sp>
        <p:nvSpPr>
          <p:cNvPr id="952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3141663"/>
            <a:ext cx="8229600" cy="1871662"/>
          </a:xfrm>
          <a:ln w="76200">
            <a:solidFill>
              <a:schemeClr val="tx1"/>
            </a:solidFill>
          </a:ln>
        </p:spPr>
        <p:txBody>
          <a:bodyPr/>
          <a:lstStyle/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ru-RU" sz="900"/>
          </a:p>
          <a:p>
            <a:pPr>
              <a:lnSpc>
                <a:spcPct val="80000"/>
              </a:lnSpc>
            </a:pPr>
            <a:endParaRPr lang="ru-RU" sz="900"/>
          </a:p>
          <a:p>
            <a:pPr>
              <a:lnSpc>
                <a:spcPct val="80000"/>
              </a:lnSpc>
            </a:pPr>
            <a:endParaRPr lang="ru-RU" sz="900"/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 sz="2400"/>
              <a:t>Сотников         Староста Петр      Демчиха          Бася</a:t>
            </a:r>
          </a:p>
          <a:p>
            <a:pPr>
              <a:lnSpc>
                <a:spcPct val="80000"/>
              </a:lnSpc>
            </a:pPr>
            <a:endParaRPr lang="ru-RU" sz="2400"/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 sz="3200"/>
              <a:t>___________________________________</a:t>
            </a:r>
          </a:p>
        </p:txBody>
      </p:sp>
      <p:sp>
        <p:nvSpPr>
          <p:cNvPr id="95238" name="Text Box 6"/>
          <p:cNvSpPr txBox="1">
            <a:spLocks noChangeArrowheads="1"/>
          </p:cNvSpPr>
          <p:nvPr/>
        </p:nvSpPr>
        <p:spPr bwMode="auto">
          <a:xfrm rot="302650">
            <a:off x="1835150" y="2997200"/>
            <a:ext cx="37433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 eaLnBrk="1" hangingPunct="1">
              <a:spcBef>
                <a:spcPct val="50000"/>
              </a:spcBef>
            </a:pPr>
            <a:endParaRPr lang="ru-RU" sz="2000"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Открытие.</a:t>
            </a:r>
          </a:p>
        </p:txBody>
      </p:sp>
      <p:sp>
        <p:nvSpPr>
          <p:cNvPr id="1003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ru-RU" sz="2600"/>
              <a:t>   </a:t>
            </a:r>
            <a:r>
              <a:rPr lang="ru-RU" sz="2600">
                <a:solidFill>
                  <a:srgbClr val="990000"/>
                </a:solidFill>
              </a:rPr>
              <a:t>Какое бы название я дал повести? Почему?</a:t>
            </a:r>
          </a:p>
          <a:p>
            <a:pPr>
              <a:buFont typeface="Wingdings" pitchFamily="2" charset="2"/>
              <a:buNone/>
            </a:pPr>
            <a:endParaRPr lang="ru-RU" sz="2600">
              <a:solidFill>
                <a:srgbClr val="990000"/>
              </a:solidFill>
            </a:endParaRPr>
          </a:p>
          <a:p>
            <a:pPr>
              <a:buFont typeface="Wingdings" pitchFamily="2" charset="2"/>
              <a:buNone/>
            </a:pPr>
            <a:endParaRPr lang="ru-RU" sz="2600"/>
          </a:p>
          <a:p>
            <a:pPr>
              <a:buFont typeface="Wingdings" pitchFamily="2" charset="2"/>
              <a:buNone/>
            </a:pPr>
            <a:r>
              <a:rPr lang="ru-RU" sz="2600">
                <a:solidFill>
                  <a:srgbClr val="990000"/>
                </a:solidFill>
              </a:rPr>
              <a:t>   Как называлась повесть первоначально?</a:t>
            </a:r>
          </a:p>
          <a:p>
            <a:pPr>
              <a:buFont typeface="Wingdings" pitchFamily="2" charset="2"/>
              <a:buNone/>
            </a:pPr>
            <a:r>
              <a:rPr lang="ru-RU" sz="2600"/>
              <a:t>  («Ликвидация»)</a:t>
            </a:r>
          </a:p>
          <a:p>
            <a:pPr>
              <a:buFont typeface="Wingdings" pitchFamily="2" charset="2"/>
              <a:buNone/>
            </a:pPr>
            <a:r>
              <a:rPr lang="ru-RU" sz="2600"/>
              <a:t>   Л.Лазарев писал : «Первоначальное название  ……………лучше  выражало и проблематику и своеобразие ее художественного строя».Согласны вы с этим мнением?</a:t>
            </a:r>
          </a:p>
          <a:p>
            <a:pPr>
              <a:buFont typeface="Wingdings" pitchFamily="2" charset="2"/>
              <a:buNone/>
            </a:pPr>
            <a:endParaRPr lang="ru-RU" sz="2600"/>
          </a:p>
          <a:p>
            <a:pPr>
              <a:buFont typeface="Wingdings" pitchFamily="2" charset="2"/>
              <a:buNone/>
            </a:pPr>
            <a:endParaRPr lang="ru-RU" sz="26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2400">
                <a:latin typeface="Times New Roman" pitchFamily="18" charset="0"/>
              </a:rPr>
              <a:t>   Глава 19. Анализ эпизода «В полном   </a:t>
            </a:r>
            <a:br>
              <a:rPr lang="ru-RU" sz="2400">
                <a:latin typeface="Times New Roman" pitchFamily="18" charset="0"/>
              </a:rPr>
            </a:br>
            <a:r>
              <a:rPr lang="ru-RU" sz="2400">
                <a:latin typeface="Times New Roman" pitchFamily="18" charset="0"/>
              </a:rPr>
              <a:t>   смятении, с туманной пеленой в сознании Рыбак приша-</a:t>
            </a:r>
            <a:br>
              <a:rPr lang="ru-RU" sz="2400">
                <a:latin typeface="Times New Roman" pitchFamily="18" charset="0"/>
              </a:rPr>
            </a:br>
            <a:r>
              <a:rPr lang="ru-RU" sz="2400">
                <a:latin typeface="Times New Roman" pitchFamily="18" charset="0"/>
              </a:rPr>
              <a:t>    гал …». </a:t>
            </a:r>
          </a:p>
        </p:txBody>
      </p:sp>
      <p:sp>
        <p:nvSpPr>
          <p:cNvPr id="901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>
                <a:solidFill>
                  <a:srgbClr val="0000FF"/>
                </a:solidFill>
              </a:rPr>
              <a:t>Составьте</a:t>
            </a:r>
            <a:r>
              <a:rPr lang="ru-RU"/>
              <a:t> вопросник к данному эпизоду.</a:t>
            </a:r>
          </a:p>
          <a:p>
            <a:r>
              <a:rPr lang="ru-RU">
                <a:solidFill>
                  <a:srgbClr val="0000FF"/>
                </a:solidFill>
              </a:rPr>
              <a:t>Как вы считаете</a:t>
            </a:r>
            <a:r>
              <a:rPr lang="ru-RU"/>
              <a:t> , возможно ли нравственное возрождение Рыбака? Закончился  путь героя?</a:t>
            </a:r>
          </a:p>
          <a:p>
            <a:r>
              <a:rPr lang="ru-RU"/>
              <a:t>В.Быков сказал  о Рыбаке: «Он не враг по убеждению и не подлец по натуре, но он хочет жить вопреки возможностям..»</a:t>
            </a:r>
          </a:p>
          <a:p>
            <a:pPr>
              <a:buFont typeface="Wingdings" pitchFamily="2" charset="2"/>
              <a:buNone/>
            </a:pPr>
            <a:r>
              <a:rPr lang="ru-RU"/>
              <a:t>   </a:t>
            </a:r>
            <a:r>
              <a:rPr lang="ru-RU">
                <a:solidFill>
                  <a:srgbClr val="0000FF"/>
                </a:solidFill>
              </a:rPr>
              <a:t>Согласны ли вы</a:t>
            </a:r>
            <a:r>
              <a:rPr lang="ru-RU"/>
              <a:t>   с такой нравственной оценкой Рыбака?</a:t>
            </a:r>
          </a:p>
          <a:p>
            <a:pPr>
              <a:buFont typeface="Wingdings" pitchFamily="2" charset="2"/>
              <a:buNone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>
                <a:solidFill>
                  <a:srgbClr val="0033CC"/>
                </a:solidFill>
              </a:rPr>
              <a:t>Компетенции</a:t>
            </a:r>
          </a:p>
        </p:txBody>
      </p:sp>
      <p:sp>
        <p:nvSpPr>
          <p:cNvPr id="706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1628775"/>
            <a:ext cx="8229600" cy="4525963"/>
          </a:xfrm>
        </p:spPr>
        <p:txBody>
          <a:bodyPr/>
          <a:lstStyle/>
          <a:p>
            <a:r>
              <a:rPr lang="ru-RU"/>
              <a:t>Языковедческая</a:t>
            </a:r>
          </a:p>
          <a:p>
            <a:r>
              <a:rPr lang="ru-RU"/>
              <a:t>Культуроведческая</a:t>
            </a:r>
          </a:p>
          <a:p>
            <a:r>
              <a:rPr lang="ru-RU"/>
              <a:t>Коммуникативная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3800"/>
              <a:t>   Как изображены в повести враги- </a:t>
            </a:r>
            <a:br>
              <a:rPr lang="ru-RU" sz="3800"/>
            </a:br>
            <a:r>
              <a:rPr lang="ru-RU" sz="3800"/>
              <a:t>   полицаи?</a:t>
            </a:r>
            <a:br>
              <a:rPr lang="ru-RU" sz="3800"/>
            </a:br>
            <a:r>
              <a:rPr lang="ru-RU" sz="3800"/>
              <a:t>   Какое из трех слов вы выбрали бы </a:t>
            </a:r>
            <a:br>
              <a:rPr lang="ru-RU" sz="3800"/>
            </a:br>
            <a:r>
              <a:rPr lang="ru-RU" sz="3800"/>
              <a:t>   для них, харктеризуя жизненный </a:t>
            </a:r>
            <a:br>
              <a:rPr lang="ru-RU" sz="3800"/>
            </a:br>
            <a:r>
              <a:rPr lang="ru-RU" sz="3800"/>
              <a:t>   путь: дорога, путь , тропа ? Почему? </a:t>
            </a:r>
            <a:br>
              <a:rPr lang="ru-RU" sz="3800"/>
            </a:br>
            <a:r>
              <a:rPr lang="ru-RU" sz="3800"/>
              <a:t>   Подберите подходящие эпитеты. 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/>
              <a:t>Д\З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1381" name="Picture 5" descr="сканирование0013"/>
          <p:cNvPicPr>
            <a:picLocks noChangeAspect="1" noChangeArrowheads="1"/>
          </p:cNvPicPr>
          <p:nvPr>
            <p:ph idx="1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0" y="0"/>
            <a:ext cx="9144000" cy="6858000"/>
          </a:xfrm>
          <a:noFill/>
          <a:ln/>
        </p:spPr>
      </p:pic>
      <p:sp>
        <p:nvSpPr>
          <p:cNvPr id="10137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916113"/>
            <a:ext cx="8229600" cy="1081087"/>
          </a:xfrm>
        </p:spPr>
        <p:txBody>
          <a:bodyPr/>
          <a:lstStyle/>
          <a:p>
            <a:r>
              <a:rPr lang="ru-RU" sz="4400"/>
              <a:t>Я выбираю проблемный вопрос.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buFontTx/>
              <a:buChar char="•"/>
            </a:pPr>
            <a:r>
              <a:rPr lang="ru-RU" sz="2400" b="1">
                <a:latin typeface="Times New Roman" pitchFamily="18" charset="0"/>
              </a:rPr>
              <a:t>Выводы:</a:t>
            </a:r>
            <a:br>
              <a:rPr lang="ru-RU" sz="2400" b="1">
                <a:latin typeface="Times New Roman" pitchFamily="18" charset="0"/>
              </a:rPr>
            </a:br>
            <a:r>
              <a:rPr lang="ru-RU" sz="2400" b="1">
                <a:latin typeface="Times New Roman" pitchFamily="18" charset="0"/>
              </a:rPr>
              <a:t>Дать развернутый ответ на вопрос.</a:t>
            </a:r>
            <a:br>
              <a:rPr lang="ru-RU" sz="2400" b="1">
                <a:latin typeface="Times New Roman" pitchFamily="18" charset="0"/>
              </a:rPr>
            </a:br>
            <a:r>
              <a:rPr lang="ru-RU" sz="2400" b="1">
                <a:latin typeface="Times New Roman" pitchFamily="18" charset="0"/>
              </a:rPr>
              <a:t>Работа в группах.</a:t>
            </a:r>
            <a:br>
              <a:rPr lang="ru-RU" sz="2400" b="1">
                <a:latin typeface="Times New Roman" pitchFamily="18" charset="0"/>
              </a:rPr>
            </a:br>
            <a:r>
              <a:rPr lang="ru-RU" sz="3800"/>
              <a:t/>
            </a:r>
            <a:br>
              <a:rPr lang="ru-RU" sz="3800"/>
            </a:br>
            <a:r>
              <a:rPr lang="ru-RU" sz="3800"/>
              <a:t>  </a:t>
            </a:r>
            <a:r>
              <a:rPr lang="ru-RU" sz="3200"/>
              <a:t>1.  </a:t>
            </a:r>
            <a:r>
              <a:rPr lang="ru-RU" sz="3200" b="1"/>
              <a:t>Основной мотив повести В.Быкова </a:t>
            </a:r>
            <a:br>
              <a:rPr lang="ru-RU" sz="3200" b="1"/>
            </a:br>
            <a:r>
              <a:rPr lang="ru-RU" sz="3200" b="1"/>
              <a:t>       «Сотников»</a:t>
            </a:r>
            <a:br>
              <a:rPr lang="ru-RU" sz="3200" b="1"/>
            </a:br>
            <a:r>
              <a:rPr lang="ru-RU" sz="3200" b="1"/>
              <a:t>  2.   Основная проблема повести.</a:t>
            </a:r>
            <a:br>
              <a:rPr lang="ru-RU" sz="3200" b="1"/>
            </a:br>
            <a:r>
              <a:rPr lang="ru-RU" sz="3200" b="1"/>
              <a:t>  3.   Особенности творческого почерка</a:t>
            </a:r>
            <a:br>
              <a:rPr lang="ru-RU" sz="3200" b="1"/>
            </a:br>
            <a:r>
              <a:rPr lang="ru-RU" sz="3200" b="1"/>
              <a:t>         писателя.</a:t>
            </a:r>
            <a:br>
              <a:rPr lang="ru-RU" sz="3200" b="1"/>
            </a:br>
            <a:r>
              <a:rPr lang="ru-RU" sz="3200" b="1"/>
              <a:t>  4.   Актуальна ли повесть сегодня?</a:t>
            </a:r>
            <a:br>
              <a:rPr lang="ru-RU" sz="3200" b="1"/>
            </a:br>
            <a:r>
              <a:rPr lang="ru-RU" sz="3200" b="1"/>
              <a:t>  5.   «Истина в том…,что мы </a:t>
            </a:r>
            <a:br>
              <a:rPr lang="ru-RU" sz="3200" b="1"/>
            </a:br>
            <a:r>
              <a:rPr lang="ru-RU" sz="3200" b="1"/>
              <a:t>         победили,».Уроки войны у В.Быкова</a:t>
            </a:r>
            <a:r>
              <a:rPr lang="ru-RU" sz="320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Моя творческая работа.</a:t>
            </a:r>
          </a:p>
        </p:txBody>
      </p:sp>
      <p:sp>
        <p:nvSpPr>
          <p:cNvPr id="972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557338"/>
            <a:ext cx="8229600" cy="4530725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ru-RU" sz="3400"/>
              <a:t>Текст В Солоухина из цикла «Камешки на ладони»</a:t>
            </a:r>
          </a:p>
          <a:p>
            <a:pPr>
              <a:buFont typeface="Wingdings" pitchFamily="2" charset="2"/>
              <a:buNone/>
            </a:pPr>
            <a:r>
              <a:rPr lang="ru-RU" sz="2000"/>
              <a:t>        У альпинистов есть золотое правило: нельзя терять высоту!</a:t>
            </a:r>
          </a:p>
          <a:p>
            <a:pPr>
              <a:buFont typeface="Wingdings" pitchFamily="2" charset="2"/>
              <a:buNone/>
            </a:pPr>
            <a:r>
              <a:rPr lang="ru-RU" sz="2000"/>
              <a:t>      Крив, сложен ,извилист путь к намеченной вершине. Иногда приходится идти как бы от вершины в противоположную сторону, петлять, двигаться, не видя самой вершины за другими скалами.</a:t>
            </a:r>
          </a:p>
          <a:p>
            <a:pPr>
              <a:buFont typeface="Wingdings" pitchFamily="2" charset="2"/>
              <a:buNone/>
            </a:pPr>
            <a:r>
              <a:rPr lang="ru-RU" sz="2000"/>
              <a:t>     Все можно . Нельзя только одно – терять высоту! Каждый шаг должен  приподнимать тебя над предыдущим, и тогда, если даже ты идешь  как бы и не  к вершине, все равно ты становишься выше, то есть ближе к цели. Итак, нельзя терять высоту!</a:t>
            </a:r>
          </a:p>
          <a:p>
            <a:pPr>
              <a:buFont typeface="Wingdings" pitchFamily="2" charset="2"/>
              <a:buNone/>
            </a:pPr>
            <a:endParaRPr lang="ru-RU" sz="34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Моя творческая работа</a:t>
            </a:r>
          </a:p>
        </p:txBody>
      </p:sp>
      <p:sp>
        <p:nvSpPr>
          <p:cNvPr id="983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  <a:p>
            <a:endParaRPr lang="ru-RU"/>
          </a:p>
          <a:p>
            <a:r>
              <a:rPr lang="ru-RU"/>
              <a:t>Тема :   </a:t>
            </a:r>
            <a:r>
              <a:rPr lang="ru-RU">
                <a:solidFill>
                  <a:srgbClr val="990000"/>
                </a:solidFill>
              </a:rPr>
              <a:t>Путь и высота со знаком</a:t>
            </a:r>
          </a:p>
          <a:p>
            <a:pPr>
              <a:buFont typeface="Wingdings" pitchFamily="2" charset="2"/>
              <a:buNone/>
            </a:pPr>
            <a:r>
              <a:rPr lang="ru-RU">
                <a:solidFill>
                  <a:srgbClr val="990000"/>
                </a:solidFill>
              </a:rPr>
              <a:t>                 равенства?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Социологизация.</a:t>
            </a:r>
          </a:p>
        </p:txBody>
      </p:sp>
      <p:sp>
        <p:nvSpPr>
          <p:cNvPr id="993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  <a:p>
            <a:endParaRPr lang="ru-RU"/>
          </a:p>
          <a:p>
            <a:r>
              <a:rPr lang="ru-RU"/>
              <a:t>Результат моей работы: идеи, мысли, размышления, рассуждения.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9881" name="Picture 9" descr="сканирование0013"/>
          <p:cNvPicPr>
            <a:picLocks noChangeAspect="1" noChangeArrowheads="1"/>
          </p:cNvPicPr>
          <p:nvPr>
            <p:ph sz="half" idx="3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5435600" y="260350"/>
            <a:ext cx="3314700" cy="2087563"/>
          </a:xfrm>
          <a:noFill/>
          <a:ln w="63500">
            <a:solidFill>
              <a:schemeClr val="accent2"/>
            </a:solidFill>
          </a:ln>
        </p:spPr>
      </p:pic>
      <p:pic>
        <p:nvPicPr>
          <p:cNvPr id="79877" name="Picture 5" descr="сканирование0015"/>
          <p:cNvPicPr>
            <a:picLocks noChangeAspect="1" noChangeArrowheads="1"/>
          </p:cNvPicPr>
          <p:nvPr>
            <p:ph sz="quarter" idx="1"/>
          </p:nvPr>
        </p:nvPicPr>
        <p:blipFill>
          <a:blip r:embed="rId3" cstate="email"/>
          <a:srcRect/>
          <a:stretch>
            <a:fillRect/>
          </a:stretch>
        </p:blipFill>
        <p:spPr>
          <a:xfrm>
            <a:off x="900113" y="1125538"/>
            <a:ext cx="2740025" cy="2189162"/>
          </a:xfrm>
          <a:noFill/>
          <a:ln w="63500">
            <a:solidFill>
              <a:srgbClr val="800000"/>
            </a:solidFill>
          </a:ln>
        </p:spPr>
      </p:pic>
      <p:pic>
        <p:nvPicPr>
          <p:cNvPr id="79880" name="Picture 8" descr="сканирование0017"/>
          <p:cNvPicPr>
            <a:picLocks noChangeAspect="1" noChangeArrowheads="1"/>
          </p:cNvPicPr>
          <p:nvPr>
            <p:ph sz="quarter" idx="2"/>
          </p:nvPr>
        </p:nvPicPr>
        <p:blipFill>
          <a:blip r:embed="rId4" cstate="email"/>
          <a:srcRect/>
          <a:stretch>
            <a:fillRect/>
          </a:stretch>
        </p:blipFill>
        <p:spPr>
          <a:xfrm>
            <a:off x="1979613" y="2924175"/>
            <a:ext cx="2551112" cy="3167063"/>
          </a:xfrm>
          <a:noFill/>
          <a:ln w="50800">
            <a:solidFill>
              <a:srgbClr val="003300"/>
            </a:solidFill>
          </a:ln>
        </p:spPr>
      </p:pic>
      <p:pic>
        <p:nvPicPr>
          <p:cNvPr id="79882" name="Picture 10" descr="сканирование0012"/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4932363" y="2060575"/>
            <a:ext cx="2952750" cy="4030663"/>
          </a:xfrm>
          <a:prstGeom prst="rect">
            <a:avLst/>
          </a:prstGeom>
          <a:noFill/>
          <a:ln w="63500">
            <a:solidFill>
              <a:schemeClr val="bg1"/>
            </a:solidFill>
            <a:miter lim="800000"/>
            <a:headEnd/>
            <a:tailEnd/>
          </a:ln>
        </p:spPr>
      </p:pic>
      <p:sp>
        <p:nvSpPr>
          <p:cNvPr id="79883" name="Rectangle 1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Рефлексия</a:t>
            </a:r>
          </a:p>
        </p:txBody>
      </p:sp>
      <p:graphicFrame>
        <p:nvGraphicFramePr>
          <p:cNvPr id="37895" name="Diagram 7"/>
          <p:cNvGraphicFramePr>
            <a:graphicFrameLocks/>
          </p:cNvGraphicFramePr>
          <p:nvPr>
            <p:ph idx="1"/>
          </p:nvPr>
        </p:nvGraphicFramePr>
        <p:xfrm>
          <a:off x="2339975" y="1052513"/>
          <a:ext cx="5253038" cy="4968875"/>
        </p:xfrm>
        <a:graphic>
          <a:graphicData uri="http://schemas.openxmlformats.org/drawingml/2006/compatibility">
            <com:legacyDrawing xmlns:com="http://schemas.openxmlformats.org/drawingml/2006/compatibility" spid="_x0000_s37895"/>
          </a:graphicData>
        </a:graphic>
      </p:graphicFrame>
      <p:sp>
        <p:nvSpPr>
          <p:cNvPr id="37904" name="Text Box 16"/>
          <p:cNvSpPr txBox="1">
            <a:spLocks noChangeArrowheads="1"/>
          </p:cNvSpPr>
          <p:nvPr/>
        </p:nvSpPr>
        <p:spPr bwMode="auto">
          <a:xfrm>
            <a:off x="6156325" y="2924175"/>
            <a:ext cx="647700" cy="823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/>
            <a:r>
              <a:rPr lang="ru-RU" sz="4800">
                <a:cs typeface="Arial" charset="0"/>
              </a:rPr>
              <a:t>☼</a:t>
            </a:r>
            <a:endParaRPr lang="en-US" sz="4800">
              <a:cs typeface="Arial" charset="0"/>
            </a:endParaRPr>
          </a:p>
        </p:txBody>
      </p:sp>
      <p:sp>
        <p:nvSpPr>
          <p:cNvPr id="37908" name="Text Box 20"/>
          <p:cNvSpPr txBox="1">
            <a:spLocks noChangeArrowheads="1"/>
          </p:cNvSpPr>
          <p:nvPr/>
        </p:nvSpPr>
        <p:spPr bwMode="auto">
          <a:xfrm>
            <a:off x="7308850" y="3716338"/>
            <a:ext cx="6921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/>
            <a:r>
              <a:rPr lang="ru-RU" sz="2000">
                <a:latin typeface="Times New Roman" pitchFamily="18" charset="0"/>
              </a:rPr>
              <a:t>        </a:t>
            </a:r>
          </a:p>
        </p:txBody>
      </p:sp>
      <p:sp>
        <p:nvSpPr>
          <p:cNvPr id="37910" name="Rectangle 22"/>
          <p:cNvSpPr>
            <a:spLocks noChangeArrowheads="1"/>
          </p:cNvSpPr>
          <p:nvPr/>
        </p:nvSpPr>
        <p:spPr bwMode="auto">
          <a:xfrm>
            <a:off x="5435600" y="1557338"/>
            <a:ext cx="576263" cy="823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/>
            <a:r>
              <a:rPr lang="en-US" sz="4800">
                <a:latin typeface="Times New Roman" pitchFamily="18" charset="0"/>
              </a:rPr>
              <a:t>*</a:t>
            </a:r>
          </a:p>
        </p:txBody>
      </p:sp>
      <p:sp>
        <p:nvSpPr>
          <p:cNvPr id="37914" name="WordArt 26"/>
          <p:cNvSpPr>
            <a:spLocks noChangeArrowheads="1" noChangeShapeType="1" noTextEdit="1"/>
          </p:cNvSpPr>
          <p:nvPr/>
        </p:nvSpPr>
        <p:spPr bwMode="auto">
          <a:xfrm rot="5400000">
            <a:off x="5611018" y="3028157"/>
            <a:ext cx="5688013" cy="298450"/>
          </a:xfrm>
          <a:prstGeom prst="rect">
            <a:avLst/>
          </a:prstGeom>
        </p:spPr>
        <p:txBody>
          <a:bodyPr vert="wordArt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ru-RU" sz="1600" kern="10">
                <a:ln w="12700">
                  <a:solidFill>
                    <a:srgbClr val="3333CC"/>
                  </a:solidFill>
                  <a:round/>
                  <a:headEnd/>
                  <a:tailEnd/>
                </a:ln>
                <a:solidFill>
                  <a:srgbClr val="B2B2B2">
                    <a:alpha val="50000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Arial"/>
                <a:cs typeface="Arial"/>
              </a:rPr>
              <a:t>Эмоциональное состояние</a:t>
            </a:r>
          </a:p>
        </p:txBody>
      </p:sp>
      <p:sp>
        <p:nvSpPr>
          <p:cNvPr id="37915" name="Rectangle 27"/>
          <p:cNvSpPr>
            <a:spLocks noChangeArrowheads="1"/>
          </p:cNvSpPr>
          <p:nvPr/>
        </p:nvSpPr>
        <p:spPr bwMode="auto">
          <a:xfrm>
            <a:off x="5724525" y="2076450"/>
            <a:ext cx="806450" cy="823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/>
            <a:r>
              <a:rPr lang="ru-RU" sz="4800">
                <a:latin typeface="Times New Roman" pitchFamily="18" charset="0"/>
              </a:rPr>
              <a:t>☺</a:t>
            </a:r>
          </a:p>
        </p:txBody>
      </p:sp>
      <p:sp>
        <p:nvSpPr>
          <p:cNvPr id="37916" name="Text Box 28"/>
          <p:cNvSpPr txBox="1">
            <a:spLocks noChangeArrowheads="1"/>
          </p:cNvSpPr>
          <p:nvPr/>
        </p:nvSpPr>
        <p:spPr bwMode="auto">
          <a:xfrm>
            <a:off x="6588125" y="3500438"/>
            <a:ext cx="647700" cy="1493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/>
            <a:r>
              <a:rPr lang="ru-RU" sz="2000">
                <a:latin typeface="Times New Roman" pitchFamily="18" charset="0"/>
              </a:rPr>
              <a:t>    </a:t>
            </a:r>
            <a:r>
              <a:rPr lang="ru-RU" sz="7200">
                <a:latin typeface="Times New Roman" pitchFamily="18" charset="0"/>
                <a:cs typeface="Times New Roman" pitchFamily="18" charset="0"/>
              </a:rPr>
              <a:t>•</a:t>
            </a:r>
          </a:p>
        </p:txBody>
      </p:sp>
      <p:sp>
        <p:nvSpPr>
          <p:cNvPr id="37917" name="Text Box 29"/>
          <p:cNvSpPr txBox="1">
            <a:spLocks noChangeArrowheads="1"/>
          </p:cNvSpPr>
          <p:nvPr/>
        </p:nvSpPr>
        <p:spPr bwMode="auto">
          <a:xfrm>
            <a:off x="6877050" y="4076700"/>
            <a:ext cx="935038" cy="173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/>
            <a:r>
              <a:rPr lang="ru-RU" sz="2000">
                <a:latin typeface="Times New Roman" pitchFamily="18" charset="0"/>
              </a:rPr>
              <a:t>     </a:t>
            </a:r>
            <a:r>
              <a:rPr lang="ru-RU" sz="5400" b="1">
                <a:latin typeface="Times New Roman" pitchFamily="18" charset="0"/>
                <a:cs typeface="Times New Roman" pitchFamily="18" charset="0"/>
              </a:rPr>
              <a:t>            </a:t>
            </a:r>
            <a:r>
              <a:rPr lang="en-US" sz="5400" b="1">
                <a:latin typeface="Times New Roman" pitchFamily="18" charset="0"/>
                <a:cs typeface="Times New Roman" pitchFamily="18" charset="0"/>
              </a:rPr>
              <a:t>=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11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endParaRPr lang="ru-RU"/>
          </a:p>
          <a:p>
            <a:pPr>
              <a:buFont typeface="Wingdings" pitchFamily="2" charset="2"/>
              <a:buNone/>
            </a:pPr>
            <a:endParaRPr lang="ru-RU"/>
          </a:p>
          <a:p>
            <a:pPr>
              <a:buFont typeface="Wingdings" pitchFamily="2" charset="2"/>
              <a:buNone/>
            </a:pPr>
            <a:endParaRPr lang="ru-RU"/>
          </a:p>
          <a:p>
            <a:pPr>
              <a:buFont typeface="Wingdings" pitchFamily="2" charset="2"/>
              <a:buNone/>
            </a:pPr>
            <a:r>
              <a:rPr lang="ru-RU"/>
              <a:t>                     </a:t>
            </a:r>
            <a:r>
              <a:rPr lang="ru-RU" sz="4800">
                <a:solidFill>
                  <a:srgbClr val="0000FF"/>
                </a:solidFill>
              </a:rPr>
              <a:t>Доброго дня!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8" name="Rectangle 4"/>
          <p:cNvSpPr>
            <a:spLocks noGrp="1" noChangeArrowheads="1"/>
          </p:cNvSpPr>
          <p:nvPr>
            <p:ph type="ctrTitle"/>
          </p:nvPr>
        </p:nvSpPr>
        <p:spPr>
          <a:xfrm>
            <a:off x="900113" y="1557338"/>
            <a:ext cx="7623175" cy="1752600"/>
          </a:xfrm>
        </p:spPr>
        <p:txBody>
          <a:bodyPr/>
          <a:lstStyle/>
          <a:p>
            <a:r>
              <a:rPr lang="ru-RU" sz="3800"/>
              <a:t>Добрый день!</a:t>
            </a:r>
            <a:br>
              <a:rPr lang="ru-RU" sz="3800"/>
            </a:br>
            <a:r>
              <a:rPr lang="ru-RU" sz="3800"/>
              <a:t>Мастерская нравственных ценностей открывает перед вами двери</a:t>
            </a:r>
          </a:p>
        </p:txBody>
      </p:sp>
      <p:sp>
        <p:nvSpPr>
          <p:cNvPr id="113669" name="Rectangle 5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260350"/>
            <a:ext cx="8229600" cy="1139825"/>
          </a:xfrm>
        </p:spPr>
        <p:txBody>
          <a:bodyPr/>
          <a:lstStyle/>
          <a:p>
            <a:r>
              <a:rPr lang="ru-RU" sz="2400">
                <a:latin typeface="Times New Roman" pitchFamily="18" charset="0"/>
              </a:rPr>
              <a:t>Рассмотрите репродукции русских художников о Великой отечественной войне, поделитесь своими впечатлениями и  сформулируйте  основное содержание  нашего занятия.</a:t>
            </a:r>
          </a:p>
        </p:txBody>
      </p:sp>
      <p:sp>
        <p:nvSpPr>
          <p:cNvPr id="53258" name="Rectangle 10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endParaRPr lang="ru-RU" sz="2600"/>
          </a:p>
        </p:txBody>
      </p:sp>
      <p:sp>
        <p:nvSpPr>
          <p:cNvPr id="53259" name="Rectangle 11"/>
          <p:cNvSpPr>
            <a:spLocks noGrp="1" noChangeArrowheads="1"/>
          </p:cNvSpPr>
          <p:nvPr>
            <p:ph type="body" sz="half" idx="2"/>
          </p:nvPr>
        </p:nvSpPr>
        <p:spPr>
          <a:xfrm>
            <a:off x="4648200" y="1628775"/>
            <a:ext cx="4038600" cy="446405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ru-RU" sz="2400">
                <a:latin typeface="Times New Roman" pitchFamily="18" charset="0"/>
              </a:rPr>
              <a:t>   Среди большой войны жестокой,</a:t>
            </a:r>
          </a:p>
          <a:p>
            <a:pPr>
              <a:buFont typeface="Wingdings" pitchFamily="2" charset="2"/>
              <a:buNone/>
            </a:pPr>
            <a:r>
              <a:rPr lang="ru-RU" sz="2400">
                <a:latin typeface="Times New Roman" pitchFamily="18" charset="0"/>
              </a:rPr>
              <a:t>    С чего – ума не приложу-</a:t>
            </a:r>
          </a:p>
          <a:p>
            <a:pPr>
              <a:buFont typeface="Wingdings" pitchFamily="2" charset="2"/>
              <a:buNone/>
            </a:pPr>
            <a:r>
              <a:rPr lang="ru-RU" sz="2400">
                <a:latin typeface="Times New Roman" pitchFamily="18" charset="0"/>
              </a:rPr>
              <a:t>   Мне жалко той судьбы далекой,</a:t>
            </a:r>
          </a:p>
          <a:p>
            <a:pPr>
              <a:buFont typeface="Wingdings" pitchFamily="2" charset="2"/>
              <a:buNone/>
            </a:pPr>
            <a:r>
              <a:rPr lang="ru-RU" sz="2400">
                <a:latin typeface="Times New Roman" pitchFamily="18" charset="0"/>
              </a:rPr>
              <a:t>   Как будто мертвый, одинокий,</a:t>
            </a:r>
          </a:p>
          <a:p>
            <a:pPr>
              <a:buFont typeface="Wingdings" pitchFamily="2" charset="2"/>
              <a:buNone/>
            </a:pPr>
            <a:r>
              <a:rPr lang="ru-RU" sz="2400">
                <a:latin typeface="Times New Roman" pitchFamily="18" charset="0"/>
              </a:rPr>
              <a:t>    Как будто это я лежу.</a:t>
            </a:r>
          </a:p>
          <a:p>
            <a:pPr>
              <a:buFont typeface="Wingdings" pitchFamily="2" charset="2"/>
              <a:buNone/>
            </a:pPr>
            <a:endParaRPr lang="ru-RU" sz="2400">
              <a:latin typeface="Times New Roman" pitchFamily="18" charset="0"/>
            </a:endParaRPr>
          </a:p>
          <a:p>
            <a:pPr>
              <a:buFont typeface="Wingdings" pitchFamily="2" charset="2"/>
              <a:buNone/>
            </a:pPr>
            <a:r>
              <a:rPr lang="ru-RU" sz="2400">
                <a:latin typeface="Times New Roman" pitchFamily="18" charset="0"/>
              </a:rPr>
              <a:t>                    А.Твардовский  </a:t>
            </a:r>
          </a:p>
        </p:txBody>
      </p:sp>
      <p:pic>
        <p:nvPicPr>
          <p:cNvPr id="53251" name="Picture 3" descr="сканирование0008"/>
          <p:cNvPicPr>
            <a:picLocks noChangeAspect="1" noChangeArrowheads="1"/>
          </p:cNvPicPr>
          <p:nvPr>
            <p:ph sz="half" idx="4294967295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1187450" y="2060575"/>
            <a:ext cx="3240088" cy="2932113"/>
          </a:xfrm>
          <a:noFill/>
          <a:ln w="25400">
            <a:solidFill>
              <a:srgbClr val="000000"/>
            </a:solidFill>
          </a:ln>
        </p:spPr>
      </p:pic>
      <p:sp>
        <p:nvSpPr>
          <p:cNvPr id="53253" name="Text Box 5"/>
          <p:cNvSpPr txBox="1">
            <a:spLocks noChangeArrowheads="1"/>
          </p:cNvSpPr>
          <p:nvPr/>
        </p:nvSpPr>
        <p:spPr bwMode="auto">
          <a:xfrm>
            <a:off x="1239838" y="5176838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/>
            <a:endParaRPr lang="ru-RU"/>
          </a:p>
        </p:txBody>
      </p:sp>
      <p:sp>
        <p:nvSpPr>
          <p:cNvPr id="53254" name="Text Box 6"/>
          <p:cNvSpPr txBox="1">
            <a:spLocks noChangeArrowheads="1"/>
          </p:cNvSpPr>
          <p:nvPr/>
        </p:nvSpPr>
        <p:spPr bwMode="auto">
          <a:xfrm>
            <a:off x="900113" y="5734050"/>
            <a:ext cx="184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/>
            <a:endParaRPr lang="ru-RU">
              <a:latin typeface="Times New Roman" pitchFamily="18" charset="0"/>
            </a:endParaRPr>
          </a:p>
        </p:txBody>
      </p:sp>
      <p:sp>
        <p:nvSpPr>
          <p:cNvPr id="53255" name="Text Box 7"/>
          <p:cNvSpPr txBox="1">
            <a:spLocks noChangeArrowheads="1"/>
          </p:cNvSpPr>
          <p:nvPr/>
        </p:nvSpPr>
        <p:spPr bwMode="auto">
          <a:xfrm>
            <a:off x="950913" y="5538788"/>
            <a:ext cx="32702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/>
            <a:r>
              <a:rPr lang="ru-RU">
                <a:latin typeface="Times New Roman" pitchFamily="18" charset="0"/>
              </a:rPr>
              <a:t>А.А.Пластов. Фашист пролетел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7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078" name="Rectangle 6"/>
          <p:cNvSpPr>
            <a:spLocks noGrp="1" noChangeArrowheads="1"/>
          </p:cNvSpPr>
          <p:nvPr>
            <p:ph sz="half" idx="1"/>
          </p:nvPr>
        </p:nvSpPr>
        <p:spPr/>
        <p:txBody>
          <a:bodyPr/>
          <a:lstStyle/>
          <a:p>
            <a:endParaRPr lang="ru-RU" sz="2600"/>
          </a:p>
        </p:txBody>
      </p:sp>
      <p:sp>
        <p:nvSpPr>
          <p:cNvPr id="3079" name="Rectangle 7"/>
          <p:cNvSpPr>
            <a:spLocks noGrp="1" noChangeArrowheads="1"/>
          </p:cNvSpPr>
          <p:nvPr>
            <p:ph sz="half" idx="2"/>
          </p:nvPr>
        </p:nvSpPr>
        <p:spPr/>
        <p:txBody>
          <a:bodyPr/>
          <a:lstStyle/>
          <a:p>
            <a:endParaRPr lang="ru-RU" sz="2600"/>
          </a:p>
        </p:txBody>
      </p:sp>
      <p:sp>
        <p:nvSpPr>
          <p:cNvPr id="3075" name="Rectangle 3" descr="Пергамент"/>
          <p:cNvSpPr>
            <a:spLocks noGrp="1" noChangeArrowheads="1"/>
          </p:cNvSpPr>
          <p:nvPr>
            <p:ph type="body" idx="4294967295"/>
          </p:nvPr>
        </p:nvSpPr>
        <p:spPr>
          <a:xfrm>
            <a:off x="250825" y="1557338"/>
            <a:ext cx="8316913" cy="4530725"/>
          </a:xfrm>
          <a:blipFill dpi="0" rotWithShape="1">
            <a:blip r:embed="rId2" cstate="email"/>
            <a:srcRect/>
            <a:tile tx="0" ty="0" sx="100000" sy="100000" flip="none" algn="tl"/>
          </a:blipFill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/>
              <a:t>   </a:t>
            </a:r>
            <a:r>
              <a:rPr lang="ru-RU"/>
              <a:t>   </a:t>
            </a:r>
            <a:r>
              <a:rPr lang="ru-RU" sz="2000">
                <a:latin typeface="Times New Roman" pitchFamily="18" charset="0"/>
              </a:rPr>
              <a:t>А черный танк все лез и лез,</a:t>
            </a:r>
          </a:p>
          <a:p>
            <a:pPr>
              <a:buFont typeface="Wingdings" pitchFamily="2" charset="2"/>
              <a:buNone/>
            </a:pPr>
            <a:r>
              <a:rPr lang="ru-RU" sz="2000">
                <a:latin typeface="Times New Roman" pitchFamily="18" charset="0"/>
              </a:rPr>
              <a:t>          Утаптывая снег.</a:t>
            </a:r>
          </a:p>
          <a:p>
            <a:pPr>
              <a:buFont typeface="Wingdings" pitchFamily="2" charset="2"/>
              <a:buNone/>
            </a:pPr>
            <a:r>
              <a:rPr lang="ru-RU" sz="2000">
                <a:latin typeface="Times New Roman" pitchFamily="18" charset="0"/>
              </a:rPr>
              <a:t>          Тогда ему наперерез</a:t>
            </a:r>
          </a:p>
          <a:p>
            <a:pPr>
              <a:buFont typeface="Wingdings" pitchFamily="2" charset="2"/>
              <a:buNone/>
            </a:pPr>
            <a:r>
              <a:rPr lang="ru-RU" sz="2000">
                <a:latin typeface="Times New Roman" pitchFamily="18" charset="0"/>
              </a:rPr>
              <a:t>          Поднялся человек…</a:t>
            </a:r>
          </a:p>
          <a:p>
            <a:pPr>
              <a:buFont typeface="Wingdings" pitchFamily="2" charset="2"/>
              <a:buNone/>
            </a:pPr>
            <a:r>
              <a:rPr lang="ru-RU" sz="2000">
                <a:latin typeface="Times New Roman" pitchFamily="18" charset="0"/>
              </a:rPr>
              <a:t>          И все собою заслоня,</a:t>
            </a:r>
          </a:p>
          <a:p>
            <a:pPr>
              <a:buFont typeface="Wingdings" pitchFamily="2" charset="2"/>
              <a:buNone/>
            </a:pPr>
            <a:r>
              <a:rPr lang="ru-RU" sz="2000">
                <a:latin typeface="Times New Roman" pitchFamily="18" charset="0"/>
              </a:rPr>
              <a:t>          Величиной в сосну,</a:t>
            </a:r>
          </a:p>
          <a:p>
            <a:pPr>
              <a:buFont typeface="Wingdings" pitchFamily="2" charset="2"/>
              <a:buNone/>
            </a:pPr>
            <a:r>
              <a:rPr lang="ru-RU" sz="2000">
                <a:latin typeface="Times New Roman" pitchFamily="18" charset="0"/>
              </a:rPr>
              <a:t>          Не человек , а столб огня</a:t>
            </a:r>
          </a:p>
          <a:p>
            <a:pPr>
              <a:buFont typeface="Wingdings" pitchFamily="2" charset="2"/>
              <a:buNone/>
            </a:pPr>
            <a:r>
              <a:rPr lang="ru-RU" sz="2000">
                <a:latin typeface="Times New Roman" pitchFamily="18" charset="0"/>
              </a:rPr>
              <a:t>          Поднялся в вышину.</a:t>
            </a:r>
          </a:p>
        </p:txBody>
      </p:sp>
      <p:pic>
        <p:nvPicPr>
          <p:cNvPr id="3076" name="Picture 4" descr="сканирование0011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4716463" y="1557338"/>
            <a:ext cx="3960812" cy="4608512"/>
          </a:xfrm>
          <a:prstGeom prst="rect">
            <a:avLst/>
          </a:prstGeom>
          <a:noFill/>
          <a:ln w="25400">
            <a:solidFill>
              <a:srgbClr val="000000"/>
            </a:solidFill>
            <a:miter lim="800000"/>
            <a:headEnd/>
            <a:tailEnd/>
          </a:ln>
          <a:effectLst/>
        </p:spPr>
      </p:pic>
      <p:sp>
        <p:nvSpPr>
          <p:cNvPr id="3080" name="Text Box 8"/>
          <p:cNvSpPr txBox="1">
            <a:spLocks noChangeArrowheads="1"/>
          </p:cNvSpPr>
          <p:nvPr/>
        </p:nvSpPr>
        <p:spPr bwMode="auto">
          <a:xfrm>
            <a:off x="4716463" y="641350"/>
            <a:ext cx="4103687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/>
            <a:r>
              <a:rPr lang="ru-RU" sz="2000">
                <a:latin typeface="Times New Roman" pitchFamily="18" charset="0"/>
              </a:rPr>
              <a:t>П.А.Кривоногов .Поединок. На Курской дуге.</a:t>
            </a:r>
          </a:p>
        </p:txBody>
      </p:sp>
      <p:sp>
        <p:nvSpPr>
          <p:cNvPr id="3081" name="Text Box 9"/>
          <p:cNvSpPr txBox="1">
            <a:spLocks noChangeArrowheads="1"/>
          </p:cNvSpPr>
          <p:nvPr/>
        </p:nvSpPr>
        <p:spPr bwMode="auto">
          <a:xfrm>
            <a:off x="395288" y="908050"/>
            <a:ext cx="203993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/>
            <a:r>
              <a:rPr lang="ru-RU" sz="2000">
                <a:latin typeface="Times New Roman" pitchFamily="18" charset="0"/>
              </a:rPr>
              <a:t>Дмитрий Кедрин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2400">
                <a:latin typeface="Times New Roman" pitchFamily="18" charset="0"/>
              </a:rPr>
              <a:t>Т.Г.Гапоненко. После изгнания фашистских оккупантов</a:t>
            </a:r>
            <a:r>
              <a:rPr lang="ru-RU" sz="3800"/>
              <a:t>.</a:t>
            </a:r>
          </a:p>
        </p:txBody>
      </p:sp>
      <p:pic>
        <p:nvPicPr>
          <p:cNvPr id="5124" name="Picture 4" descr="сканирование0003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042988" y="1196975"/>
            <a:ext cx="3959225" cy="2670175"/>
          </a:xfrm>
          <a:prstGeom prst="rect">
            <a:avLst/>
          </a:prstGeom>
          <a:noFill/>
          <a:ln w="50800">
            <a:solidFill>
              <a:srgbClr val="808000"/>
            </a:solidFill>
            <a:miter lim="800000"/>
            <a:headEnd/>
            <a:tailEnd/>
          </a:ln>
          <a:effectLst/>
        </p:spPr>
      </p:pic>
      <p:pic>
        <p:nvPicPr>
          <p:cNvPr id="5125" name="Picture 5" descr="сканирование0017"/>
          <p:cNvPicPr>
            <a:picLocks noChangeAspect="1" noChangeArrowheads="1"/>
          </p:cNvPicPr>
          <p:nvPr>
            <p:ph type="body" idx="1"/>
          </p:nvPr>
        </p:nvPicPr>
        <p:blipFill>
          <a:blip r:embed="rId3" cstate="email"/>
          <a:srcRect/>
          <a:stretch>
            <a:fillRect/>
          </a:stretch>
        </p:blipFill>
        <p:spPr>
          <a:xfrm>
            <a:off x="5364163" y="1484313"/>
            <a:ext cx="2592387" cy="3667125"/>
          </a:xfrm>
          <a:noFill/>
          <a:ln w="25400">
            <a:solidFill>
              <a:schemeClr val="tx1"/>
            </a:solidFill>
          </a:ln>
        </p:spPr>
      </p:pic>
      <p:sp>
        <p:nvSpPr>
          <p:cNvPr id="5126" name="Text Box 6"/>
          <p:cNvSpPr txBox="1">
            <a:spLocks noChangeArrowheads="1"/>
          </p:cNvSpPr>
          <p:nvPr/>
        </p:nvSpPr>
        <p:spPr bwMode="auto">
          <a:xfrm>
            <a:off x="5148263" y="5516563"/>
            <a:ext cx="384492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r>
              <a:rPr lang="ru-RU"/>
              <a:t>Ф.Д.Фивейский «Сильнее смерти»</a:t>
            </a:r>
          </a:p>
        </p:txBody>
      </p:sp>
      <p:sp>
        <p:nvSpPr>
          <p:cNvPr id="5127" name="WordArt 7"/>
          <p:cNvSpPr>
            <a:spLocks noChangeArrowheads="1" noChangeShapeType="1" noTextEdit="1"/>
          </p:cNvSpPr>
          <p:nvPr/>
        </p:nvSpPr>
        <p:spPr bwMode="auto">
          <a:xfrm>
            <a:off x="755650" y="2852738"/>
            <a:ext cx="7488238" cy="2601912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55556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Arial"/>
                <a:cs typeface="Arial"/>
              </a:rPr>
              <a:t>Человек на войне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7" name="Rectangle 5"/>
          <p:cNvSpPr>
            <a:spLocks noGrp="1" noChangeArrowheads="1"/>
          </p:cNvSpPr>
          <p:nvPr>
            <p:ph type="title"/>
          </p:nvPr>
        </p:nvSpPr>
        <p:spPr>
          <a:xfrm>
            <a:off x="250825" y="188913"/>
            <a:ext cx="8229600" cy="1139825"/>
          </a:xfrm>
        </p:spPr>
        <p:txBody>
          <a:bodyPr/>
          <a:lstStyle/>
          <a:p>
            <a:r>
              <a:rPr lang="ru-RU" sz="1800">
                <a:latin typeface="Times New Roman" pitchFamily="18" charset="0"/>
              </a:rPr>
              <a:t>Что вы знаете о названии картины?</a:t>
            </a:r>
            <a:br>
              <a:rPr lang="ru-RU" sz="1800">
                <a:latin typeface="Times New Roman" pitchFamily="18" charset="0"/>
              </a:rPr>
            </a:br>
            <a:r>
              <a:rPr lang="ru-RU" sz="1800">
                <a:latin typeface="Times New Roman" pitchFamily="18" charset="0"/>
              </a:rPr>
              <a:t>Какие ассоциации у вас возникают?</a:t>
            </a:r>
          </a:p>
        </p:txBody>
      </p:sp>
      <p:pic>
        <p:nvPicPr>
          <p:cNvPr id="18439" name="Picture 7" descr="сканирование0013"/>
          <p:cNvPicPr>
            <a:picLocks noChangeAspect="1" noChangeArrowheads="1"/>
          </p:cNvPicPr>
          <p:nvPr>
            <p:ph idx="1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1403350" y="1700213"/>
            <a:ext cx="6264275" cy="3195637"/>
          </a:xfrm>
          <a:noFill/>
          <a:ln w="38100">
            <a:solidFill>
              <a:srgbClr val="808000"/>
            </a:solidFill>
          </a:ln>
        </p:spPr>
      </p:pic>
      <p:sp>
        <p:nvSpPr>
          <p:cNvPr id="18440" name="Rectangle 8"/>
          <p:cNvSpPr>
            <a:spLocks noChangeArrowheads="1"/>
          </p:cNvSpPr>
          <p:nvPr/>
        </p:nvSpPr>
        <p:spPr bwMode="auto">
          <a:xfrm>
            <a:off x="395288" y="6237288"/>
            <a:ext cx="428307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/>
            <a:r>
              <a:rPr lang="ru-RU">
                <a:solidFill>
                  <a:schemeClr val="bg1"/>
                </a:solidFill>
              </a:rPr>
              <a:t>Картина И.И.Левитана «Владимирка».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919162"/>
          </a:xfrm>
        </p:spPr>
        <p:txBody>
          <a:bodyPr/>
          <a:lstStyle/>
          <a:p>
            <a:r>
              <a:rPr lang="ru-RU" sz="3800"/>
              <a:t>Определите лексическое значение слов</a:t>
            </a:r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endParaRPr lang="ru-RU"/>
          </a:p>
        </p:txBody>
      </p:sp>
      <p:graphicFrame>
        <p:nvGraphicFramePr>
          <p:cNvPr id="46094" name="Group 14"/>
          <p:cNvGraphicFramePr>
            <a:graphicFrameLocks noGrp="1"/>
          </p:cNvGraphicFramePr>
          <p:nvPr/>
        </p:nvGraphicFramePr>
        <p:xfrm>
          <a:off x="179388" y="1196975"/>
          <a:ext cx="8785225" cy="4895850"/>
        </p:xfrm>
        <a:graphic>
          <a:graphicData uri="http://schemas.openxmlformats.org/drawingml/2006/table">
            <a:tbl>
              <a:tblPr/>
              <a:tblGrid>
                <a:gridCol w="2928937"/>
                <a:gridCol w="2927350"/>
                <a:gridCol w="2928938"/>
              </a:tblGrid>
              <a:tr h="48958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   Дорога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  Путь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 Тропа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Край">
  <a:themeElements>
    <a:clrScheme name="Край 9">
      <a:dk1>
        <a:srgbClr val="000000"/>
      </a:dk1>
      <a:lt1>
        <a:srgbClr val="FFFFFF"/>
      </a:lt1>
      <a:dk2>
        <a:srgbClr val="003399"/>
      </a:dk2>
      <a:lt2>
        <a:srgbClr val="666699"/>
      </a:lt2>
      <a:accent1>
        <a:srgbClr val="009999"/>
      </a:accent1>
      <a:accent2>
        <a:srgbClr val="4C6D4E"/>
      </a:accent2>
      <a:accent3>
        <a:srgbClr val="FFFFFF"/>
      </a:accent3>
      <a:accent4>
        <a:srgbClr val="000000"/>
      </a:accent4>
      <a:accent5>
        <a:srgbClr val="AACACA"/>
      </a:accent5>
      <a:accent6>
        <a:srgbClr val="446246"/>
      </a:accent6>
      <a:hlink>
        <a:srgbClr val="4C6D80"/>
      </a:hlink>
      <a:folHlink>
        <a:srgbClr val="B2B2B2"/>
      </a:folHlink>
    </a:clrScheme>
    <a:fontScheme name="Край">
      <a:majorFont>
        <a:latin typeface="Garamond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0000" tIns="46800" rIns="90000" bIns="4680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0000" tIns="46800" rIns="90000" bIns="4680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Край 1">
        <a:dk1>
          <a:srgbClr val="333333"/>
        </a:dk1>
        <a:lt1>
          <a:srgbClr val="FFFFFF"/>
        </a:lt1>
        <a:dk2>
          <a:srgbClr val="820000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C1AAAA"/>
        </a:accent3>
        <a:accent4>
          <a:srgbClr val="DADADA"/>
        </a:accent4>
        <a:accent5>
          <a:srgbClr val="FFCAAA"/>
        </a:accent5>
        <a:accent6>
          <a:srgbClr val="B92D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рай 2">
        <a:dk1>
          <a:srgbClr val="333333"/>
        </a:dk1>
        <a:lt1>
          <a:srgbClr val="CCCCFF"/>
        </a:lt1>
        <a:dk2>
          <a:srgbClr val="0B0506"/>
        </a:dk2>
        <a:lt2>
          <a:srgbClr val="FFFFFF"/>
        </a:lt2>
        <a:accent1>
          <a:srgbClr val="3366CC"/>
        </a:accent1>
        <a:accent2>
          <a:srgbClr val="3333CC"/>
        </a:accent2>
        <a:accent3>
          <a:srgbClr val="AAAAAA"/>
        </a:accent3>
        <a:accent4>
          <a:srgbClr val="AEAEDA"/>
        </a:accent4>
        <a:accent5>
          <a:srgbClr val="ADB8E2"/>
        </a:accent5>
        <a:accent6>
          <a:srgbClr val="2D2DB9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рай 3">
        <a:dk1>
          <a:srgbClr val="333333"/>
        </a:dk1>
        <a:lt1>
          <a:srgbClr val="FFFFFF"/>
        </a:lt1>
        <a:dk2>
          <a:srgbClr val="221013"/>
        </a:dk2>
        <a:lt2>
          <a:srgbClr val="FFFFFF"/>
        </a:lt2>
        <a:accent1>
          <a:srgbClr val="CC3300"/>
        </a:accent1>
        <a:accent2>
          <a:srgbClr val="CC9900"/>
        </a:accent2>
        <a:accent3>
          <a:srgbClr val="ABAAAA"/>
        </a:accent3>
        <a:accent4>
          <a:srgbClr val="DADADA"/>
        </a:accent4>
        <a:accent5>
          <a:srgbClr val="E2ADAA"/>
        </a:accent5>
        <a:accent6>
          <a:srgbClr val="B98A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рай 4">
        <a:dk1>
          <a:srgbClr val="11054B"/>
        </a:dk1>
        <a:lt1>
          <a:srgbClr val="FFFFFF"/>
        </a:lt1>
        <a:dk2>
          <a:srgbClr val="0000CC"/>
        </a:dk2>
        <a:lt2>
          <a:srgbClr val="FFFFFF"/>
        </a:lt2>
        <a:accent1>
          <a:srgbClr val="FF6600"/>
        </a:accent1>
        <a:accent2>
          <a:srgbClr val="FF3300"/>
        </a:accent2>
        <a:accent3>
          <a:srgbClr val="AAAAE2"/>
        </a:accent3>
        <a:accent4>
          <a:srgbClr val="DADADA"/>
        </a:accent4>
        <a:accent5>
          <a:srgbClr val="FFB8AA"/>
        </a:accent5>
        <a:accent6>
          <a:srgbClr val="E72D00"/>
        </a:accent6>
        <a:hlink>
          <a:srgbClr val="CC9900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рай 5">
        <a:dk1>
          <a:srgbClr val="9B8D65"/>
        </a:dk1>
        <a:lt1>
          <a:srgbClr val="F8F8F8"/>
        </a:lt1>
        <a:dk2>
          <a:srgbClr val="002600"/>
        </a:dk2>
        <a:lt2>
          <a:srgbClr val="FAFACC"/>
        </a:lt2>
        <a:accent1>
          <a:srgbClr val="CC9933"/>
        </a:accent1>
        <a:accent2>
          <a:srgbClr val="8F9967"/>
        </a:accent2>
        <a:accent3>
          <a:srgbClr val="AAACAA"/>
        </a:accent3>
        <a:accent4>
          <a:srgbClr val="D4D4D4"/>
        </a:accent4>
        <a:accent5>
          <a:srgbClr val="E2CAAD"/>
        </a:accent5>
        <a:accent6>
          <a:srgbClr val="818A5D"/>
        </a:accent6>
        <a:hlink>
          <a:srgbClr val="336600"/>
        </a:hlink>
        <a:folHlink>
          <a:srgbClr val="8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рай 6">
        <a:dk1>
          <a:srgbClr val="333333"/>
        </a:dk1>
        <a:lt1>
          <a:srgbClr val="FFFFFF"/>
        </a:lt1>
        <a:dk2>
          <a:srgbClr val="006699"/>
        </a:dk2>
        <a:lt2>
          <a:srgbClr val="FFFFFF"/>
        </a:lt2>
        <a:accent1>
          <a:srgbClr val="CC9900"/>
        </a:accent1>
        <a:accent2>
          <a:srgbClr val="FF9900"/>
        </a:accent2>
        <a:accent3>
          <a:srgbClr val="AAB8CA"/>
        </a:accent3>
        <a:accent4>
          <a:srgbClr val="DADADA"/>
        </a:accent4>
        <a:accent5>
          <a:srgbClr val="E2CAAA"/>
        </a:accent5>
        <a:accent6>
          <a:srgbClr val="E78A00"/>
        </a:accent6>
        <a:hlink>
          <a:srgbClr val="FFCC00"/>
        </a:hlink>
        <a:folHlink>
          <a:srgbClr val="706F3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рай 7">
        <a:dk1>
          <a:srgbClr val="000000"/>
        </a:dk1>
        <a:lt1>
          <a:srgbClr val="FFFFFF"/>
        </a:lt1>
        <a:dk2>
          <a:srgbClr val="006633"/>
        </a:dk2>
        <a:lt2>
          <a:srgbClr val="5F5F5F"/>
        </a:lt2>
        <a:accent1>
          <a:srgbClr val="CC9900"/>
        </a:accent1>
        <a:accent2>
          <a:srgbClr val="3B812F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35742A"/>
        </a:accent6>
        <a:hlink>
          <a:srgbClr val="996600"/>
        </a:hlink>
        <a:folHlink>
          <a:srgbClr val="AFBF3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Край 8">
        <a:dk1>
          <a:srgbClr val="000000"/>
        </a:dk1>
        <a:lt1>
          <a:srgbClr val="FFFFFF"/>
        </a:lt1>
        <a:dk2>
          <a:srgbClr val="CC0000"/>
        </a:dk2>
        <a:lt2>
          <a:srgbClr val="666699"/>
        </a:lt2>
        <a:accent1>
          <a:srgbClr val="808080"/>
        </a:accent1>
        <a:accent2>
          <a:srgbClr val="999933"/>
        </a:accent2>
        <a:accent3>
          <a:srgbClr val="FFFFFF"/>
        </a:accent3>
        <a:accent4>
          <a:srgbClr val="000000"/>
        </a:accent4>
        <a:accent5>
          <a:srgbClr val="C0C0C0"/>
        </a:accent5>
        <a:accent6>
          <a:srgbClr val="8A8A2D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Край 9">
        <a:dk1>
          <a:srgbClr val="000000"/>
        </a:dk1>
        <a:lt1>
          <a:srgbClr val="FFFFFF"/>
        </a:lt1>
        <a:dk2>
          <a:srgbClr val="003399"/>
        </a:dk2>
        <a:lt2>
          <a:srgbClr val="666699"/>
        </a:lt2>
        <a:accent1>
          <a:srgbClr val="009999"/>
        </a:accent1>
        <a:accent2>
          <a:srgbClr val="4C6D4E"/>
        </a:accent2>
        <a:accent3>
          <a:srgbClr val="FFFFFF"/>
        </a:accent3>
        <a:accent4>
          <a:srgbClr val="000000"/>
        </a:accent4>
        <a:accent5>
          <a:srgbClr val="AACACA"/>
        </a:accent5>
        <a:accent6>
          <a:srgbClr val="446246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1372</TotalTime>
  <Words>1855</Words>
  <Application>Microsoft Office PowerPoint</Application>
  <PresentationFormat>Экран (4:3)</PresentationFormat>
  <Paragraphs>259</Paragraphs>
  <Slides>38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38</vt:i4>
      </vt:variant>
    </vt:vector>
  </HeadingPairs>
  <TitlesOfParts>
    <vt:vector size="45" baseType="lpstr">
      <vt:lpstr>Arial</vt:lpstr>
      <vt:lpstr>Garamond</vt:lpstr>
      <vt:lpstr>Times New Roman</vt:lpstr>
      <vt:lpstr>Wingdings</vt:lpstr>
      <vt:lpstr>Arial Black</vt:lpstr>
      <vt:lpstr>Arial Rounded MT Bold</vt:lpstr>
      <vt:lpstr>Край</vt:lpstr>
      <vt:lpstr>      МОУ «Красноярская средняя    общеобразовательная школа» </vt:lpstr>
      <vt:lpstr>Организационная структура Мастерской</vt:lpstr>
      <vt:lpstr>Компетенции</vt:lpstr>
      <vt:lpstr>Добрый день! Мастерская нравственных ценностей открывает перед вами двери</vt:lpstr>
      <vt:lpstr>Рассмотрите репродукции русских художников о Великой отечественной войне, поделитесь своими впечатлениями и  сформулируйте  основное содержание  нашего занятия.</vt:lpstr>
      <vt:lpstr>Слайд 6</vt:lpstr>
      <vt:lpstr>Т.Г.Гапоненко. После изгнания фашистских оккупантов.</vt:lpstr>
      <vt:lpstr>Что вы знаете о названии картины? Какие ассоциации у вас возникают?</vt:lpstr>
      <vt:lpstr>Определите лексическое значение слов</vt:lpstr>
      <vt:lpstr>Сравните свое толкование слов  со словарными статьями из  словаря С.И.Ожегова</vt:lpstr>
      <vt:lpstr>Подумайте! Каким образом связаны слова дорога , путь ,тропа  с повестью Василя Быкова «Сотников»?</vt:lpstr>
      <vt:lpstr>Сформулируйте тему занятия</vt:lpstr>
      <vt:lpstr>Целеполагание</vt:lpstr>
      <vt:lpstr>Сообщение о писателе.    19.06.1924 – 22.06.2003</vt:lpstr>
      <vt:lpstr>Слайд 15</vt:lpstr>
      <vt:lpstr>Анализ. Прослушайте отрывок из повести В.Быкова «Сотников». Глава15. «Рассказ Баси».</vt:lpstr>
      <vt:lpstr>Василь Быков о своих произведениях.</vt:lpstr>
      <vt:lpstr>Вопросы и задания</vt:lpstr>
      <vt:lpstr>Вопросы и задания. Анализ глав :1 ,2,3,5,6,7,8,18.</vt:lpstr>
      <vt:lpstr>Анализ</vt:lpstr>
      <vt:lpstr> Анализ . Чтение отрывка из повести «Сотников».Глава 1. Эпизод со следом волка.</vt:lpstr>
      <vt:lpstr>Слайд 22</vt:lpstr>
      <vt:lpstr>Глава 18.Чтение эпизода «Путь на казнь».</vt:lpstr>
      <vt:lpstr>«Мои открытия»</vt:lpstr>
      <vt:lpstr>Точка зрения.    И.Дедков.                              Мое мнение                           А.Адамович.</vt:lpstr>
      <vt:lpstr> Мое видение проблемы повести.     Изобразите дорогу и путь Сотникова и     Рыбака в форме рисунка ,символа,     схемы.</vt:lpstr>
      <vt:lpstr>   Глава 18.Чтение  эпизода «Казнь»      Какой путь выбрали другие герои повести?     Почему повесть названа по имени одного героя?      Почему режиссер Лариса Шепитько назвала свой фильм по     повести  «Восхождение»?</vt:lpstr>
      <vt:lpstr>Открытие.</vt:lpstr>
      <vt:lpstr>   Глава 19. Анализ эпизода «В полном       смятении, с туманной пеленой в сознании Рыбак приша-     гал …». </vt:lpstr>
      <vt:lpstr>   Как изображены в повести враги-     полицаи?    Какое из трех слов вы выбрали бы     для них, харктеризуя жизненный     путь: дорога, путь , тропа ? Почему?     Подберите подходящие эпитеты. </vt:lpstr>
      <vt:lpstr>Я выбираю проблемный вопрос.</vt:lpstr>
      <vt:lpstr>Выводы: Дать развернутый ответ на вопрос. Работа в группах.    1.  Основной мотив повести В.Быкова         «Сотников»   2.   Основная проблема повести.   3.   Особенности творческого почерка          писателя.   4.   Актуальна ли повесть сегодня?   5.   «Истина в том…,что мы           победили,».Уроки войны у В.Быкова.</vt:lpstr>
      <vt:lpstr>Моя творческая работа.</vt:lpstr>
      <vt:lpstr>Моя творческая работа</vt:lpstr>
      <vt:lpstr>Социологизация.</vt:lpstr>
      <vt:lpstr>Слайд 36</vt:lpstr>
      <vt:lpstr>Рефлексия</vt:lpstr>
      <vt:lpstr>Слайд 38</vt:lpstr>
    </vt:vector>
  </TitlesOfParts>
  <Company>Деревня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Ирифан</dc:creator>
  <cp:lastModifiedBy>Дарёна</cp:lastModifiedBy>
  <cp:revision>23</cp:revision>
  <dcterms:created xsi:type="dcterms:W3CDTF">2010-01-20T16:58:18Z</dcterms:created>
  <dcterms:modified xsi:type="dcterms:W3CDTF">2012-07-16T19:03:47Z</dcterms:modified>
</cp:coreProperties>
</file>