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0" r:id="rId2"/>
    <p:sldId id="261" r:id="rId3"/>
    <p:sldId id="271" r:id="rId4"/>
    <p:sldId id="270" r:id="rId5"/>
    <p:sldId id="262" r:id="rId6"/>
    <p:sldId id="263" r:id="rId7"/>
    <p:sldId id="258" r:id="rId8"/>
    <p:sldId id="259" r:id="rId9"/>
    <p:sldId id="267" r:id="rId10"/>
    <p:sldId id="264" r:id="rId11"/>
    <p:sldId id="265" r:id="rId12"/>
    <p:sldId id="269" r:id="rId13"/>
    <p:sldId id="272" r:id="rId14"/>
    <p:sldId id="273" r:id="rId15"/>
    <p:sldId id="26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4A7B"/>
    <a:srgbClr val="3F48CC"/>
    <a:srgbClr val="6BA42C"/>
    <a:srgbClr val="FF0000"/>
    <a:srgbClr val="E8CE3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1110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B27336-8A9D-4289-9D1F-7079C811E41F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45872-FAC7-4F3D-9BCD-9B858A66E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  <a:alpha val="53000"/>
              </a:schemeClr>
            </a:gs>
            <a:gs pos="50000">
              <a:srgbClr val="E8CE30">
                <a:alpha val="89000"/>
              </a:srgbClr>
            </a:gs>
            <a:gs pos="100000">
              <a:schemeClr val="accent2">
                <a:lumMod val="60000"/>
                <a:lumOff val="40000"/>
                <a:alpha val="54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D16F6-D501-4C26-8C7A-4546E44BC65E}" type="datetimeFigureOut">
              <a:rPr lang="ru-RU" smtClean="0"/>
              <a:pPr/>
              <a:t>13.01.2012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71703-5542-469B-8D15-594DBFD6F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talan-school.ucoz.ru/index/russkij_jazyk/0-279" TargetMode="External"/><Relationship Id="rId2" Type="http://schemas.openxmlformats.org/officeDocument/2006/relationships/hyperlink" Target="http://kpolyakov.narod.ru/school/ege.htm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64305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Использование кругов Эйлера для решения логических задач</a:t>
            </a:r>
            <a:endParaRPr lang="ru-RU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357694"/>
            <a:ext cx="6400800" cy="17526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7 класс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285728"/>
            <a:ext cx="821536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/>
            <a:r>
              <a:rPr lang="ru-RU" sz="2400" b="1" dirty="0" smtClean="0"/>
              <a:t>В таблице приведены запросы к поисковому серверу. Расположите обозначения запросов в порядке возрастания количества страниц, которые найдет поисковый сервер по каждому запросу. </a:t>
            </a:r>
          </a:p>
          <a:p>
            <a:pPr indent="539750"/>
            <a:endParaRPr lang="ru-RU" sz="2400" b="1" dirty="0" smtClean="0"/>
          </a:p>
          <a:p>
            <a:pPr lvl="0" indent="539750"/>
            <a:endParaRPr lang="ru-RU" sz="2400" b="1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4714884"/>
          <a:ext cx="7643866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5"/>
                <a:gridCol w="6881861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А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Пушкин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8295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Б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Пушкин </a:t>
                      </a:r>
                      <a:r>
                        <a:rPr lang="ru-RU" sz="2400" b="1" dirty="0" smtClean="0"/>
                        <a:t>И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ru-RU" sz="2400" baseline="0" dirty="0" smtClean="0"/>
                        <a:t>Лермонтов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8295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Лермонтов </a:t>
                      </a:r>
                      <a:r>
                        <a:rPr lang="ru-RU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Пушкин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8295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Г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Лермонтов 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Пушкин 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Баратынский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1428736"/>
            <a:ext cx="3273504" cy="346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000760" y="1928802"/>
            <a:ext cx="9573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Пушкин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1604" y="2071678"/>
            <a:ext cx="1283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Лермонтов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500694" y="4071942"/>
            <a:ext cx="1472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dk1"/>
                </a:solidFill>
              </a:rPr>
              <a:t>Баратынский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8662" y="214290"/>
          <a:ext cx="778674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73343"/>
                <a:gridCol w="681339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А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Пушкин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8295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Б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Пушкин </a:t>
                      </a:r>
                      <a:r>
                        <a:rPr lang="ru-RU" sz="2400" b="1" dirty="0" smtClean="0"/>
                        <a:t>И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ru-RU" sz="2400" baseline="0" dirty="0" smtClean="0"/>
                        <a:t>Лермонтов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8295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Лермонтов  </a:t>
                      </a:r>
                      <a:r>
                        <a:rPr lang="ru-RU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Пушкин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8295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Г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Лермонтов 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Пушкин 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Баратынский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29618" y="3071810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А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215206" y="307181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Б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968796" y="5681979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Г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786050" y="5715016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В</a:t>
            </a:r>
            <a:endParaRPr lang="ru-RU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077460"/>
            <a:ext cx="2793390" cy="285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2125344"/>
            <a:ext cx="2978187" cy="2803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06" y="4269454"/>
            <a:ext cx="2928958" cy="2588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81775" y="4265416"/>
            <a:ext cx="2476505" cy="2449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285728"/>
            <a:ext cx="821536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 algn="just"/>
            <a:r>
              <a:rPr lang="ru-RU" sz="2400" b="1" dirty="0" smtClean="0"/>
              <a:t>В таблице приведены запросы к поисковому серверу. Известно количество запросов «</a:t>
            </a:r>
            <a:r>
              <a:rPr lang="ru-RU" sz="2400" b="1" dirty="0" err="1" smtClean="0"/>
              <a:t>Гуппи</a:t>
            </a:r>
            <a:r>
              <a:rPr lang="ru-RU" sz="2400" b="1" dirty="0" smtClean="0"/>
              <a:t>» – 300 сайтов, «Меченосец» – 340, «</a:t>
            </a:r>
            <a:r>
              <a:rPr lang="ru-RU" sz="2400" b="1" dirty="0" err="1" smtClean="0"/>
              <a:t>Гуппи</a:t>
            </a:r>
            <a:r>
              <a:rPr lang="ru-RU" sz="2400" b="1" dirty="0" smtClean="0"/>
              <a:t> ИЛИ Меченосец» – 430 сайтов.</a:t>
            </a:r>
          </a:p>
          <a:p>
            <a:pPr indent="539750" algn="just"/>
            <a:r>
              <a:rPr lang="ru-RU" sz="2400" b="1" dirty="0" smtClean="0"/>
              <a:t>Сколько сайтов будет найдено по запросу «</a:t>
            </a:r>
            <a:r>
              <a:rPr lang="ru-RU" sz="2400" b="1" dirty="0" err="1" smtClean="0"/>
              <a:t>Гуппи</a:t>
            </a:r>
            <a:r>
              <a:rPr lang="ru-RU" sz="2400" b="1" dirty="0" smtClean="0"/>
              <a:t> И Меченосец»?</a:t>
            </a:r>
          </a:p>
          <a:p>
            <a:pPr indent="539750"/>
            <a:endParaRPr lang="ru-RU" sz="2400" b="1" dirty="0" smtClean="0"/>
          </a:p>
          <a:p>
            <a:pPr lvl="0" indent="539750"/>
            <a:endParaRPr lang="ru-RU" sz="2400" b="1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2571744"/>
          <a:ext cx="4429156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74758"/>
                <a:gridCol w="375439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300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/>
                        <a:t>Гуппи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8295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340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Меченосец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8295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430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Гуппи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dirty="0" smtClean="0"/>
                        <a:t>Меченосец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8295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?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Гуппи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</a:t>
                      </a:r>
                      <a:r>
                        <a:rPr lang="ru-RU" sz="2400" dirty="0" smtClean="0"/>
                        <a:t>Меченосец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43834" y="5854503"/>
            <a:ext cx="143020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Меченосец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274604" y="5814972"/>
            <a:ext cx="797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 smtClean="0"/>
              <a:t>Гуппи</a:t>
            </a:r>
            <a:endParaRPr lang="ru-RU" sz="2000" dirty="0"/>
          </a:p>
        </p:txBody>
      </p:sp>
      <p:sp>
        <p:nvSpPr>
          <p:cNvPr id="9" name="Овал 8"/>
          <p:cNvSpPr/>
          <p:nvPr/>
        </p:nvSpPr>
        <p:spPr>
          <a:xfrm>
            <a:off x="4929190" y="3786190"/>
            <a:ext cx="2143140" cy="214314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6215074" y="3786190"/>
            <a:ext cx="2143140" cy="2143140"/>
          </a:xfrm>
          <a:custGeom>
            <a:avLst/>
            <a:gdLst>
              <a:gd name="connsiteX0" fmla="*/ 0 w 2143140"/>
              <a:gd name="connsiteY0" fmla="*/ 1071570 h 2143140"/>
              <a:gd name="connsiteX1" fmla="*/ 313857 w 2143140"/>
              <a:gd name="connsiteY1" fmla="*/ 313856 h 2143140"/>
              <a:gd name="connsiteX2" fmla="*/ 1071572 w 2143140"/>
              <a:gd name="connsiteY2" fmla="*/ 2 h 2143140"/>
              <a:gd name="connsiteX3" fmla="*/ 1829286 w 2143140"/>
              <a:gd name="connsiteY3" fmla="*/ 313859 h 2143140"/>
              <a:gd name="connsiteX4" fmla="*/ 2143140 w 2143140"/>
              <a:gd name="connsiteY4" fmla="*/ 1071574 h 2143140"/>
              <a:gd name="connsiteX5" fmla="*/ 1829284 w 2143140"/>
              <a:gd name="connsiteY5" fmla="*/ 1829289 h 2143140"/>
              <a:gd name="connsiteX6" fmla="*/ 1071569 w 2143140"/>
              <a:gd name="connsiteY6" fmla="*/ 2143144 h 2143140"/>
              <a:gd name="connsiteX7" fmla="*/ 313855 w 2143140"/>
              <a:gd name="connsiteY7" fmla="*/ 1829288 h 2143140"/>
              <a:gd name="connsiteX8" fmla="*/ 0 w 2143140"/>
              <a:gd name="connsiteY8" fmla="*/ 1071573 h 2143140"/>
              <a:gd name="connsiteX9" fmla="*/ 0 w 2143140"/>
              <a:gd name="connsiteY9" fmla="*/ 1071570 h 2143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43140" h="2143140">
                <a:moveTo>
                  <a:pt x="0" y="1071570"/>
                </a:moveTo>
                <a:cubicBezTo>
                  <a:pt x="0" y="787372"/>
                  <a:pt x="112898" y="514814"/>
                  <a:pt x="313857" y="313856"/>
                </a:cubicBezTo>
                <a:cubicBezTo>
                  <a:pt x="514816" y="112898"/>
                  <a:pt x="787374" y="1"/>
                  <a:pt x="1071572" y="2"/>
                </a:cubicBezTo>
                <a:cubicBezTo>
                  <a:pt x="1355770" y="2"/>
                  <a:pt x="1628328" y="112900"/>
                  <a:pt x="1829286" y="313859"/>
                </a:cubicBezTo>
                <a:cubicBezTo>
                  <a:pt x="2030244" y="514818"/>
                  <a:pt x="2143141" y="787376"/>
                  <a:pt x="2143140" y="1071574"/>
                </a:cubicBezTo>
                <a:cubicBezTo>
                  <a:pt x="2143140" y="1355772"/>
                  <a:pt x="2030243" y="1628330"/>
                  <a:pt x="1829284" y="1829289"/>
                </a:cubicBezTo>
                <a:cubicBezTo>
                  <a:pt x="1628326" y="2030247"/>
                  <a:pt x="1355767" y="2143145"/>
                  <a:pt x="1071569" y="2143144"/>
                </a:cubicBezTo>
                <a:cubicBezTo>
                  <a:pt x="787371" y="2143144"/>
                  <a:pt x="514813" y="2030246"/>
                  <a:pt x="313855" y="1829288"/>
                </a:cubicBezTo>
                <a:cubicBezTo>
                  <a:pt x="112897" y="1628329"/>
                  <a:pt x="0" y="1355771"/>
                  <a:pt x="0" y="1071573"/>
                </a:cubicBezTo>
                <a:lnTo>
                  <a:pt x="0" y="107157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47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500826" y="4572008"/>
            <a:ext cx="71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?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2000240"/>
            <a:ext cx="2889939" cy="2946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00034" y="357166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/>
            <a:r>
              <a:rPr lang="ru-RU" sz="2400" b="1" dirty="0" smtClean="0"/>
              <a:t>В классе 35 учеников. 26 детей умеют играть в шашки, 20 – в шахматы. 16 учеников умеют играть и в шашки и в шахматы. Введите числовой ответ в соответствии с заданиями.</a:t>
            </a:r>
            <a:endParaRPr lang="ru-RU" sz="24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4941169"/>
            <a:ext cx="47672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57356" y="4943315"/>
            <a:ext cx="5786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Играют только в шашки – ? детей.</a:t>
            </a:r>
          </a:p>
          <a:p>
            <a:r>
              <a:rPr lang="ru-RU" b="1" dirty="0" smtClean="0"/>
              <a:t>Играют только в шахматы – ? ребенка.</a:t>
            </a:r>
          </a:p>
          <a:p>
            <a:r>
              <a:rPr lang="ru-RU" b="1" dirty="0" smtClean="0"/>
              <a:t>Играют и в шашки, и в шахматы – 16 детей.</a:t>
            </a:r>
          </a:p>
          <a:p>
            <a:r>
              <a:rPr lang="ru-RU" b="1" dirty="0" smtClean="0"/>
              <a:t>Не играют ни в шашки, ни в шахматы – ? детей.</a:t>
            </a:r>
            <a:endParaRPr lang="ru-RU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3500438"/>
            <a:ext cx="8072494" cy="3000396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     занимаются только танцами  –  ? девочек</a:t>
            </a:r>
          </a:p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     занимаются только музыкой  –  ? девочек</a:t>
            </a:r>
          </a:p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      занимаются и танцами, и музыкой – 6 девочек</a:t>
            </a:r>
          </a:p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      не занимаются ни танцами, ни музыкой – 4 девочки</a:t>
            </a:r>
          </a:p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       Всего в классе девочек   – ?</a:t>
            </a:r>
          </a:p>
          <a:p>
            <a:pPr algn="just"/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285728"/>
            <a:ext cx="3643338" cy="3573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785786" y="3714752"/>
            <a:ext cx="216024" cy="7200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85786" y="4143380"/>
            <a:ext cx="216024" cy="7200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85786" y="4572008"/>
            <a:ext cx="216024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85786" y="5000636"/>
            <a:ext cx="216024" cy="720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571480"/>
            <a:ext cx="53578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2400" b="1" dirty="0" smtClean="0"/>
              <a:t>11 девочек из класса занимаются танцами. 9 – занимаются музыкой. 6 девочек занимаются и танцами, и музыкой. 4 девочки не занимаются ни танцами, ни музыкой. Введите числовые ответы.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58082" y="17144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215074" y="285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11</a:t>
            </a:r>
            <a:endParaRPr lang="ru-RU" b="1" dirty="0"/>
          </a:p>
        </p:txBody>
      </p:sp>
      <p:cxnSp>
        <p:nvCxnSpPr>
          <p:cNvPr id="16" name="Прямая со стрелкой 15"/>
          <p:cNvCxnSpPr>
            <a:stCxn id="14" idx="2"/>
          </p:cNvCxnSpPr>
          <p:nvPr/>
        </p:nvCxnSpPr>
        <p:spPr>
          <a:xfrm rot="16200000" flipH="1">
            <a:off x="6147226" y="932260"/>
            <a:ext cx="1059428" cy="50502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4" idx="2"/>
            <a:endCxn id="9" idx="1"/>
          </p:cNvCxnSpPr>
          <p:nvPr/>
        </p:nvCxnSpPr>
        <p:spPr>
          <a:xfrm rot="16200000" flipH="1">
            <a:off x="6269207" y="810279"/>
            <a:ext cx="1244094" cy="933656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858016" y="1071546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танцы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7500958" y="2000240"/>
            <a:ext cx="909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музыка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8501090" y="35004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9</a:t>
            </a:r>
            <a:endParaRPr lang="ru-RU" b="1" dirty="0"/>
          </a:p>
        </p:txBody>
      </p:sp>
      <p:cxnSp>
        <p:nvCxnSpPr>
          <p:cNvPr id="31" name="Прямая со стрелкой 30"/>
          <p:cNvCxnSpPr>
            <a:stCxn id="30" idx="1"/>
          </p:cNvCxnSpPr>
          <p:nvPr/>
        </p:nvCxnSpPr>
        <p:spPr>
          <a:xfrm rot="10800000">
            <a:off x="7858148" y="2428868"/>
            <a:ext cx="642942" cy="1256236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16200000" flipV="1">
            <a:off x="7036611" y="2250273"/>
            <a:ext cx="1714512" cy="1214446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643702" y="2714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4</a:t>
            </a:r>
            <a:endParaRPr lang="ru-RU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1071546"/>
            <a:ext cx="5486400" cy="566738"/>
          </a:xfrm>
        </p:spPr>
        <p:txBody>
          <a:bodyPr>
            <a:noAutofit/>
          </a:bodyPr>
          <a:lstStyle/>
          <a:p>
            <a:r>
              <a:rPr lang="ru-RU" sz="44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Источники:</a:t>
            </a:r>
            <a:endParaRPr lang="ru-RU" sz="44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00100" y="2143116"/>
            <a:ext cx="7072362" cy="2928958"/>
          </a:xfrm>
        </p:spPr>
        <p:txBody>
          <a:bodyPr>
            <a:normAutofit/>
          </a:bodyPr>
          <a:lstStyle/>
          <a:p>
            <a:r>
              <a:rPr lang="en-US" sz="2400" dirty="0" smtClean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kpolyakov.narod.ru/school/ege.htm</a:t>
            </a:r>
            <a:endParaRPr lang="ru-RU" sz="2400" dirty="0" smtClean="0"/>
          </a:p>
          <a:p>
            <a:r>
              <a:rPr lang="ru-RU" sz="2400" dirty="0" smtClean="0"/>
              <a:t>материалы К.Полякова к ЕГЭ по информатике</a:t>
            </a:r>
          </a:p>
          <a:p>
            <a:endParaRPr lang="ru-RU" sz="2400" dirty="0" smtClean="0"/>
          </a:p>
          <a:p>
            <a:r>
              <a:rPr lang="en-US" sz="2400" dirty="0" smtClean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talan-school.ucoz.ru/index/russkij_jazyk/0-279</a:t>
            </a:r>
            <a:endParaRPr lang="ru-RU" sz="2400" dirty="0" smtClean="0"/>
          </a:p>
          <a:p>
            <a:r>
              <a:rPr lang="ru-RU" sz="2400" b="1" dirty="0" smtClean="0"/>
              <a:t>ЦОР «Учись играючи», </a:t>
            </a:r>
            <a:r>
              <a:rPr lang="ru-RU" sz="2400" b="1" dirty="0" smtClean="0"/>
              <a:t>автор: Г.Анисимова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714488"/>
            <a:ext cx="8643998" cy="1143000"/>
          </a:xfrm>
        </p:spPr>
        <p:txBody>
          <a:bodyPr>
            <a:normAutofit fontScale="90000"/>
          </a:bodyPr>
          <a:lstStyle/>
          <a:p>
            <a:pPr indent="539750"/>
            <a:r>
              <a:rPr lang="ru-RU" sz="3600" dirty="0" smtClean="0"/>
              <a:t>А – множество компьютеров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Овал 2"/>
          <p:cNvSpPr/>
          <p:nvPr/>
        </p:nvSpPr>
        <p:spPr>
          <a:xfrm>
            <a:off x="1071538" y="3143248"/>
            <a:ext cx="2643206" cy="264320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4000" dirty="0" smtClean="0"/>
              <a:t>А</a:t>
            </a:r>
            <a:endParaRPr lang="ru-RU" sz="40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5720" y="2071678"/>
            <a:ext cx="8858280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53975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+mj-lt"/>
                <a:ea typeface="+mj-ea"/>
                <a:cs typeface="+mj-cs"/>
              </a:rPr>
              <a:t>B</a:t>
            </a:r>
            <a:r>
              <a:rPr lang="ru-RU" sz="3600" dirty="0" smtClean="0">
                <a:latin typeface="+mj-lt"/>
                <a:ea typeface="+mj-ea"/>
                <a:cs typeface="+mj-cs"/>
              </a:rPr>
              <a:t> – множество учеников 7-а класса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500694" y="3214686"/>
            <a:ext cx="2643206" cy="264320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ru-RU" sz="4000" dirty="0" smtClean="0"/>
              <a:t>В</a:t>
            </a:r>
            <a:endParaRPr lang="ru-RU" sz="4000" dirty="0"/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Отношение </a:t>
            </a:r>
            <a:r>
              <a:rPr kumimoji="0" lang="ru-RU" sz="4400" b="1" i="0" u="none" strike="noStrike" kern="1200" cap="none" spc="0" normalizeH="0" baseline="0" noProof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непересечения</a:t>
            </a:r>
            <a:endParaRPr kumimoji="0" lang="ru-RU" sz="4400" b="1" i="0" u="none" strike="noStrike" kern="1200" cap="none" spc="0" normalizeH="0" baseline="0" noProof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642910" y="1857364"/>
            <a:ext cx="4357718" cy="4357718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3200" u="sng" dirty="0" smtClean="0"/>
              <a:t>«Цветок»</a:t>
            </a:r>
            <a:endParaRPr lang="ru-RU" sz="3200" u="sng" dirty="0"/>
          </a:p>
        </p:txBody>
      </p:sp>
      <p:sp>
        <p:nvSpPr>
          <p:cNvPr id="5" name="Овал 4"/>
          <p:cNvSpPr/>
          <p:nvPr/>
        </p:nvSpPr>
        <p:spPr>
          <a:xfrm>
            <a:off x="5715008" y="3357562"/>
            <a:ext cx="2643206" cy="264320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ru-RU" sz="2800" u="sng" dirty="0" smtClean="0"/>
              <a:t>«Фиалка»</a:t>
            </a:r>
            <a:endParaRPr lang="ru-RU" sz="2800" u="sng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Отношение вхождения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7362E-19 -5.66474E-6 L -0.46475 -0.01041 " pathEditMode="relative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643998" cy="1143000"/>
          </a:xfrm>
        </p:spPr>
        <p:txBody>
          <a:bodyPr>
            <a:normAutofit fontScale="90000"/>
          </a:bodyPr>
          <a:lstStyle/>
          <a:p>
            <a:pPr indent="539750"/>
            <a:r>
              <a:rPr lang="ru-RU" sz="3600" dirty="0" smtClean="0"/>
              <a:t>А – множество ребят нашего класса, зарегистрированных в социальной сети</a:t>
            </a:r>
            <a:br>
              <a:rPr lang="ru-RU" sz="3600" dirty="0" smtClean="0"/>
            </a:br>
            <a:r>
              <a:rPr lang="ru-RU" sz="3600" dirty="0" smtClean="0"/>
              <a:t> В Контакте.</a:t>
            </a:r>
            <a:r>
              <a:rPr lang="en-US" sz="3600" dirty="0" err="1" smtClean="0"/>
              <a:t>ru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Овал 2"/>
          <p:cNvSpPr/>
          <p:nvPr/>
        </p:nvSpPr>
        <p:spPr>
          <a:xfrm>
            <a:off x="1071538" y="3143248"/>
            <a:ext cx="2643206" cy="264320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4000" dirty="0" smtClean="0"/>
              <a:t>А</a:t>
            </a:r>
            <a:endParaRPr lang="ru-RU" sz="40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5720" y="1643050"/>
            <a:ext cx="8858280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53975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700" dirty="0" smtClean="0">
                <a:latin typeface="+mj-lt"/>
                <a:ea typeface="+mj-ea"/>
                <a:cs typeface="+mj-cs"/>
              </a:rPr>
              <a:t>B</a:t>
            </a:r>
            <a:r>
              <a:rPr lang="ru-RU" sz="4700" dirty="0" smtClean="0">
                <a:latin typeface="+mj-lt"/>
                <a:ea typeface="+mj-ea"/>
                <a:cs typeface="+mj-cs"/>
              </a:rPr>
              <a:t> – множество ребят нашего класса, зарегистрированных в социальной сети </a:t>
            </a:r>
            <a:r>
              <a:rPr lang="en-US" sz="4700" dirty="0" err="1" smtClean="0">
                <a:latin typeface="+mj-lt"/>
                <a:ea typeface="+mj-ea"/>
                <a:cs typeface="+mj-cs"/>
              </a:rPr>
              <a:t>Facebook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500694" y="3214686"/>
            <a:ext cx="2643206" cy="264320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ru-RU" sz="4000" dirty="0" smtClean="0"/>
              <a:t>В</a:t>
            </a:r>
            <a:endParaRPr lang="ru-RU" sz="4000" dirty="0"/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500034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Отношение пересечения</a:t>
            </a:r>
            <a:endParaRPr kumimoji="0" lang="ru-RU" sz="4400" b="1" i="0" u="none" strike="noStrike" kern="1200" cap="none" spc="0" normalizeH="0" baseline="0" noProof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214422"/>
            <a:ext cx="8643998" cy="1143000"/>
          </a:xfrm>
        </p:spPr>
        <p:txBody>
          <a:bodyPr>
            <a:normAutofit fontScale="90000"/>
          </a:bodyPr>
          <a:lstStyle/>
          <a:p>
            <a:pPr indent="539750"/>
            <a:r>
              <a:rPr lang="ru-RU" sz="3600" dirty="0" smtClean="0"/>
              <a:t>А </a:t>
            </a:r>
            <a:r>
              <a:rPr lang="ru-RU" sz="3600" b="1" dirty="0" smtClean="0"/>
              <a:t>и</a:t>
            </a:r>
            <a:r>
              <a:rPr lang="ru-RU" sz="3600" dirty="0" smtClean="0"/>
              <a:t> В – множество ребят нашего класса, зарегистрированных сразу в двух  социальных сетях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Овал 2"/>
          <p:cNvSpPr/>
          <p:nvPr/>
        </p:nvSpPr>
        <p:spPr>
          <a:xfrm>
            <a:off x="1071538" y="3143248"/>
            <a:ext cx="2643206" cy="264320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ru-RU" sz="4000" dirty="0"/>
          </a:p>
        </p:txBody>
      </p:sp>
      <p:sp>
        <p:nvSpPr>
          <p:cNvPr id="5" name="Овал 4"/>
          <p:cNvSpPr/>
          <p:nvPr/>
        </p:nvSpPr>
        <p:spPr>
          <a:xfrm>
            <a:off x="5500694" y="3214686"/>
            <a:ext cx="2643206" cy="264320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endParaRPr lang="ru-RU" sz="40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3143240" y="2928934"/>
            <a:ext cx="3009900" cy="3062287"/>
            <a:chOff x="3143240" y="2857496"/>
            <a:chExt cx="3009900" cy="3133725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43240" y="2857496"/>
              <a:ext cx="3009900" cy="313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" name="TextBox 6"/>
            <p:cNvSpPr txBox="1"/>
            <p:nvPr/>
          </p:nvSpPr>
          <p:spPr>
            <a:xfrm>
              <a:off x="4071934" y="4000504"/>
              <a:ext cx="12144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dirty="0" smtClean="0">
                  <a:solidFill>
                    <a:schemeClr val="bg1"/>
                  </a:solidFill>
                </a:rPr>
                <a:t>А </a:t>
              </a:r>
              <a:r>
                <a:rPr lang="ru-RU" sz="3200" b="1" dirty="0" smtClean="0">
                  <a:solidFill>
                    <a:schemeClr val="bg1"/>
                  </a:solidFill>
                </a:rPr>
                <a:t>и</a:t>
              </a:r>
              <a:r>
                <a:rPr lang="ru-RU" sz="3200" dirty="0" smtClean="0">
                  <a:solidFill>
                    <a:schemeClr val="bg1"/>
                  </a:solidFill>
                </a:rPr>
                <a:t> В</a:t>
              </a:r>
              <a:endParaRPr lang="ru-RU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Заголовок 5"/>
          <p:cNvSpPr txBox="1">
            <a:spLocks/>
          </p:cNvSpPr>
          <p:nvPr/>
        </p:nvSpPr>
        <p:spPr>
          <a:xfrm>
            <a:off x="500034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Отношение пересечения</a:t>
            </a:r>
            <a:endParaRPr kumimoji="0" lang="ru-RU" sz="4400" b="1" i="0" u="none" strike="noStrike" kern="1200" cap="none" spc="0" normalizeH="0" baseline="0" noProof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4104E-6 L 0.17535 0.006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96532E-6 L -0.16719 -0.0039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214422"/>
            <a:ext cx="8643998" cy="1143000"/>
          </a:xfrm>
        </p:spPr>
        <p:txBody>
          <a:bodyPr>
            <a:normAutofit fontScale="90000"/>
          </a:bodyPr>
          <a:lstStyle/>
          <a:p>
            <a:pPr indent="539750"/>
            <a:r>
              <a:rPr lang="ru-RU" sz="3600" dirty="0" smtClean="0"/>
              <a:t>А </a:t>
            </a:r>
            <a:r>
              <a:rPr lang="ru-RU" sz="3600" b="1" dirty="0" smtClean="0"/>
              <a:t>или</a:t>
            </a:r>
            <a:r>
              <a:rPr lang="ru-RU" sz="3600" dirty="0" smtClean="0"/>
              <a:t> В – множество ребят нашего класса, зарегистрированных хотя бы в одной   социальной сети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2285984" y="2928934"/>
            <a:ext cx="4071966" cy="3062287"/>
            <a:chOff x="2285984" y="2928934"/>
            <a:chExt cx="4071966" cy="3062287"/>
          </a:xfrm>
        </p:grpSpPr>
        <p:sp>
          <p:nvSpPr>
            <p:cNvPr id="3" name="Овал 2"/>
            <p:cNvSpPr/>
            <p:nvPr/>
          </p:nvSpPr>
          <p:spPr>
            <a:xfrm>
              <a:off x="2285984" y="3143248"/>
              <a:ext cx="2643206" cy="2643206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ru-RU" sz="4000" dirty="0"/>
            </a:p>
          </p:txBody>
        </p:sp>
        <p:sp>
          <p:nvSpPr>
            <p:cNvPr id="5" name="Овал 4"/>
            <p:cNvSpPr/>
            <p:nvPr/>
          </p:nvSpPr>
          <p:spPr>
            <a:xfrm>
              <a:off x="3714744" y="3143248"/>
              <a:ext cx="2643206" cy="2714644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r"/>
              <a:endParaRPr lang="ru-RU" sz="4000" dirty="0"/>
            </a:p>
          </p:txBody>
        </p:sp>
        <p:grpSp>
          <p:nvGrpSpPr>
            <p:cNvPr id="4" name="Группа 8"/>
            <p:cNvGrpSpPr/>
            <p:nvPr/>
          </p:nvGrpSpPr>
          <p:grpSpPr>
            <a:xfrm>
              <a:off x="2847984" y="2928934"/>
              <a:ext cx="3009900" cy="3062287"/>
              <a:chOff x="3143240" y="2857496"/>
              <a:chExt cx="3009900" cy="3133725"/>
            </a:xfrm>
          </p:grpSpPr>
          <p:pic>
            <p:nvPicPr>
              <p:cNvPr id="6" name="Picture 3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143240" y="2857496"/>
                <a:ext cx="3009900" cy="31337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4071934" y="4000504"/>
                <a:ext cx="1214446" cy="5984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ru-RU" sz="32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2" name="Группа 11"/>
          <p:cNvGrpSpPr/>
          <p:nvPr/>
        </p:nvGrpSpPr>
        <p:grpSpPr>
          <a:xfrm>
            <a:off x="2285984" y="3000372"/>
            <a:ext cx="4733925" cy="3438525"/>
            <a:chOff x="6777037" y="1571612"/>
            <a:chExt cx="4733925" cy="3438525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777037" y="1571612"/>
              <a:ext cx="4733925" cy="3438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TextBox 10"/>
            <p:cNvSpPr txBox="1"/>
            <p:nvPr/>
          </p:nvSpPr>
          <p:spPr>
            <a:xfrm>
              <a:off x="8072462" y="2643182"/>
              <a:ext cx="150554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dirty="0" smtClean="0">
                  <a:solidFill>
                    <a:schemeClr val="bg1"/>
                  </a:solidFill>
                </a:rPr>
                <a:t>А </a:t>
              </a:r>
              <a:r>
                <a:rPr lang="ru-RU" sz="3200" b="1" dirty="0" smtClean="0">
                  <a:solidFill>
                    <a:schemeClr val="bg1"/>
                  </a:solidFill>
                </a:rPr>
                <a:t>или</a:t>
              </a:r>
              <a:r>
                <a:rPr lang="ru-RU" sz="3200" dirty="0" smtClean="0">
                  <a:solidFill>
                    <a:schemeClr val="bg1"/>
                  </a:solidFill>
                </a:rPr>
                <a:t> В</a:t>
              </a:r>
              <a:endParaRPr lang="ru-RU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Заголовок 5"/>
          <p:cNvSpPr txBox="1">
            <a:spLocks/>
          </p:cNvSpPr>
          <p:nvPr/>
        </p:nvSpPr>
        <p:spPr>
          <a:xfrm>
            <a:off x="500034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Отношение объединения</a:t>
            </a:r>
            <a:endParaRPr kumimoji="0" lang="ru-RU" sz="4400" b="1" i="0" u="none" strike="noStrike" kern="1200" cap="none" spc="0" normalizeH="0" baseline="0" noProof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285728"/>
            <a:ext cx="8286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/>
            <a:r>
              <a:rPr lang="ru-RU" sz="3200" dirty="0" smtClean="0"/>
              <a:t>Ребята нашего класса имеют возможность посещать три факультатива: по рисованию, по литературе и по математике.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46922" y="2143116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МАТЕМАТИКА</a:t>
            </a:r>
            <a:endParaRPr lang="ru-RU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7929586" y="2071678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РИСОВАНИЕ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489426" y="5214950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ЛИТЕРАТУРА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2712910"/>
            <a:ext cx="576064" cy="216024"/>
          </a:xfrm>
          <a:prstGeom prst="rect">
            <a:avLst/>
          </a:prstGeom>
          <a:solidFill>
            <a:srgbClr val="3F48CC"/>
          </a:solidFill>
          <a:ln>
            <a:solidFill>
              <a:srgbClr val="3F48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4427422"/>
            <a:ext cx="576064" cy="216024"/>
          </a:xfrm>
          <a:prstGeom prst="rect">
            <a:avLst/>
          </a:prstGeom>
          <a:solidFill>
            <a:srgbClr val="6BA42C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3570166"/>
            <a:ext cx="576064" cy="21602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28596" y="5284678"/>
            <a:ext cx="576064" cy="21602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214414" y="3467401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Посещают только математику</a:t>
            </a:r>
            <a:endParaRPr lang="ru-RU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214414" y="2455127"/>
            <a:ext cx="4500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Посещают только факультатив по литературе</a:t>
            </a:r>
            <a:endParaRPr lang="ru-RU" sz="2400" b="1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38725" y="1785926"/>
            <a:ext cx="4105275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3571876"/>
            <a:ext cx="2643206" cy="1752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82" y="1785926"/>
            <a:ext cx="22860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TextBox 27"/>
          <p:cNvSpPr txBox="1"/>
          <p:nvPr/>
        </p:nvSpPr>
        <p:spPr>
          <a:xfrm>
            <a:off x="1214414" y="4324657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Посещают только рисование</a:t>
            </a:r>
            <a:endParaRPr lang="ru-RU" sz="2400" b="1" dirty="0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1857364"/>
            <a:ext cx="1928826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" name="TextBox 29"/>
          <p:cNvSpPr txBox="1"/>
          <p:nvPr/>
        </p:nvSpPr>
        <p:spPr>
          <a:xfrm>
            <a:off x="1214414" y="5181913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Посещают 2 факультатива</a:t>
            </a:r>
            <a:endParaRPr lang="ru-RU" sz="2400" b="1" dirty="0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1857364"/>
            <a:ext cx="367665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Прямоугольник 31"/>
          <p:cNvSpPr/>
          <p:nvPr/>
        </p:nvSpPr>
        <p:spPr>
          <a:xfrm>
            <a:off x="428596" y="6141934"/>
            <a:ext cx="576064" cy="216024"/>
          </a:xfrm>
          <a:prstGeom prst="rect">
            <a:avLst/>
          </a:prstGeom>
          <a:solidFill>
            <a:srgbClr val="604A7B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1214414" y="6072206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Посещают все 3 факультатива</a:t>
            </a:r>
            <a:endParaRPr lang="ru-RU" sz="2400" b="1" dirty="0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2881318"/>
            <a:ext cx="1357322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3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3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3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3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3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  <p:bldP spid="20" grpId="0"/>
      <p:bldP spid="22" grpId="0"/>
      <p:bldP spid="28" grpId="0"/>
      <p:bldP spid="30" grpId="0"/>
      <p:bldP spid="32" grpId="0" animBg="1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642918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/>
            <a:r>
              <a:rPr lang="ru-RU" sz="2400" b="1" dirty="0" smtClean="0"/>
              <a:t>Многие ребята нашего класса любят футбол, баскетбол и волейбол.  А некоторые - даже два или три из этих видов спорта.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1916832"/>
            <a:ext cx="3990975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11560" y="3998794"/>
            <a:ext cx="576064" cy="21602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3000372"/>
            <a:ext cx="576064" cy="21602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998926"/>
            <a:ext cx="576064" cy="21602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6072206"/>
            <a:ext cx="576064" cy="21602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500438"/>
            <a:ext cx="576064" cy="21602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5517232"/>
            <a:ext cx="576064" cy="2160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4500570"/>
            <a:ext cx="576064" cy="2160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338480" y="2928934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Любят только футбол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5508104" y="2996952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волейбол</a:t>
            </a:r>
            <a:endParaRPr lang="ru-RU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6444208" y="4653136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баскетбол</a:t>
            </a:r>
            <a:endParaRPr lang="ru-RU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7452320" y="3068960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футбол</a:t>
            </a:r>
            <a:endParaRPr lang="ru-RU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1338480" y="3500438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Любят только баскетбол</a:t>
            </a:r>
            <a:endParaRPr lang="ru-RU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1320810" y="6000768"/>
            <a:ext cx="4608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Не любят  волейбол,  баскетбол и футбол </a:t>
            </a:r>
            <a:endParaRPr lang="ru-RU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334490" y="4947834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Любят волейбол и баскетбол</a:t>
            </a:r>
            <a:endParaRPr lang="ru-RU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1331070" y="5445224"/>
            <a:ext cx="3312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Любят все три вида спорта</a:t>
            </a:r>
            <a:endParaRPr lang="ru-RU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1336770" y="4429132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Любят баскетбол и футбол</a:t>
            </a:r>
            <a:endParaRPr lang="ru-RU" sz="16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38350" y="2500306"/>
            <a:ext cx="576064" cy="216024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1332780" y="2428868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Любят только волейбол</a:t>
            </a:r>
            <a:endParaRPr lang="ru-RU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336770" y="3947702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Любят волейбол и футбол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785794"/>
            <a:ext cx="57150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/>
            <a:r>
              <a:rPr lang="ru-RU" sz="2400" b="1" dirty="0" smtClean="0"/>
              <a:t>Известно, что 6 человек из класса играют только в волейбол, 2 – только в футбол,  5 – только в баскетбол. Только в волейбол и футбол умеют играть 3 человека, в футбол и баскетбол – 4, в волейбол и баскетбол – 2.</a:t>
            </a:r>
          </a:p>
          <a:p>
            <a:pPr indent="539750"/>
            <a:r>
              <a:rPr lang="ru-RU" sz="2400" b="1" dirty="0" smtClean="0"/>
              <a:t>Один человек из  класса</a:t>
            </a:r>
          </a:p>
          <a:p>
            <a:r>
              <a:rPr lang="ru-RU" sz="2400" b="1" dirty="0" smtClean="0"/>
              <a:t>умеет играть во все игры, 7 не</a:t>
            </a:r>
          </a:p>
          <a:p>
            <a:r>
              <a:rPr lang="ru-RU" sz="2400" b="1" dirty="0" smtClean="0"/>
              <a:t>умеют играть ни в одну игру.</a:t>
            </a:r>
          </a:p>
          <a:p>
            <a:pPr indent="449263"/>
            <a:r>
              <a:rPr lang="ru-RU" sz="2400" b="1" dirty="0" smtClean="0"/>
              <a:t>Сколько всего человек в классе?</a:t>
            </a:r>
          </a:p>
          <a:p>
            <a:pPr indent="449263"/>
            <a:r>
              <a:rPr lang="ru-RU" sz="2400" b="1" dirty="0" smtClean="0"/>
              <a:t>Сколько человек умеют</a:t>
            </a:r>
          </a:p>
          <a:p>
            <a:r>
              <a:rPr lang="ru-RU" sz="2400" b="1" dirty="0" smtClean="0"/>
              <a:t>играть в футбол?</a:t>
            </a:r>
          </a:p>
          <a:p>
            <a:pPr indent="449263"/>
            <a:r>
              <a:rPr lang="ru-RU" sz="2400" b="1" dirty="0" smtClean="0"/>
              <a:t> Сколько человек умеют</a:t>
            </a:r>
          </a:p>
          <a:p>
            <a:r>
              <a:rPr lang="ru-RU" sz="2400" b="1" dirty="0" smtClean="0"/>
              <a:t>играть в волейбол?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928802"/>
            <a:ext cx="3990975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5429256" y="3143248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Волейбол, </a:t>
            </a:r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444208" y="4653136"/>
            <a:ext cx="1413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Баскетбол,</a:t>
            </a:r>
            <a:r>
              <a:rPr lang="ru-RU" dirty="0" smtClean="0"/>
              <a:t> </a:t>
            </a:r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452320" y="3068960"/>
            <a:ext cx="119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Футбол</a:t>
            </a:r>
            <a:r>
              <a:rPr lang="ru-RU" dirty="0" smtClean="0"/>
              <a:t>, </a:t>
            </a:r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786578" y="31432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358082" y="38576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57950" y="392906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786578" y="36433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072462" y="43576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7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604</Words>
  <Application>Microsoft Office PowerPoint</Application>
  <PresentationFormat>Экран (4:3)</PresentationFormat>
  <Paragraphs>121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Использование кругов Эйлера для решения логических задач</vt:lpstr>
      <vt:lpstr>А – множество компьютеров  </vt:lpstr>
      <vt:lpstr>Отношение вхождения</vt:lpstr>
      <vt:lpstr>А – множество ребят нашего класса, зарегистрированных в социальной сети  В Контакте.ru  </vt:lpstr>
      <vt:lpstr>А и В – множество ребят нашего класса, зарегистрированных сразу в двух  социальных сетях  </vt:lpstr>
      <vt:lpstr>А или В – множество ребят нашего класса, зарегистрированных хотя бы в одной   социальной сети 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Источники: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4b_03</dc:creator>
  <cp:lastModifiedBy>KiselevaNN</cp:lastModifiedBy>
  <cp:revision>90</cp:revision>
  <dcterms:created xsi:type="dcterms:W3CDTF">2011-11-24T05:29:20Z</dcterms:created>
  <dcterms:modified xsi:type="dcterms:W3CDTF">2012-01-13T18:01:28Z</dcterms:modified>
</cp:coreProperties>
</file>