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1" r:id="rId3"/>
    <p:sldId id="259" r:id="rId4"/>
    <p:sldId id="260" r:id="rId5"/>
    <p:sldId id="261" r:id="rId6"/>
    <p:sldId id="262" r:id="rId7"/>
    <p:sldId id="267" r:id="rId8"/>
    <p:sldId id="272" r:id="rId9"/>
    <p:sldId id="273" r:id="rId10"/>
    <p:sldId id="279" r:id="rId11"/>
    <p:sldId id="277" r:id="rId12"/>
    <p:sldId id="278" r:id="rId13"/>
    <p:sldId id="263" r:id="rId14"/>
    <p:sldId id="274" r:id="rId15"/>
    <p:sldId id="264" r:id="rId16"/>
    <p:sldId id="266" r:id="rId17"/>
    <p:sldId id="275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66FF"/>
    <a:srgbClr val="CCCCFF"/>
    <a:srgbClr val="6600CC"/>
    <a:srgbClr val="CCFF33"/>
    <a:srgbClr val="FFFF66"/>
    <a:srgbClr val="CC00CC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74" autoAdjust="0"/>
  </p:normalViewPr>
  <p:slideViewPr>
    <p:cSldViewPr>
      <p:cViewPr varScale="1">
        <p:scale>
          <a:sx n="70" d="100"/>
          <a:sy n="70" d="100"/>
        </p:scale>
        <p:origin x="-8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37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5B70-6433-4DD4-A94B-7845B020F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3D63-F41B-4063-AD7D-E9285A1FB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FF7FA-6D67-40C6-A568-B024FE28F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634A-0A49-4C56-AAAC-407083DD1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CC75B-B1BA-4670-8395-734F354B0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BF8E-27FC-4CF1-BEBC-70EBD6C67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C7F5-7CD7-4A7F-A328-11146EA79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F2B9-A5C7-4087-8922-BB25559BF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EB11-AF54-4B08-8563-BF5899A5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D350-8614-4996-998B-0C6AAC359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465F-C118-4883-8EBA-DE1097E93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9DC0-0B00-4E5D-A222-57A167995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27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B9FDBCB-D927-4ABF-9466-FAB082907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27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8" grpId="0"/>
      <p:bldP spid="7272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27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272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272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272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27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В   ТЕАТРЕ   ДИОНИСА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0350"/>
            <a:ext cx="4032250" cy="7191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dirty="0" smtClean="0"/>
              <a:t>Театр  Ликурга</a:t>
            </a:r>
            <a:endParaRPr lang="ru-RU" dirty="0"/>
          </a:p>
        </p:txBody>
      </p:sp>
      <p:pic>
        <p:nvPicPr>
          <p:cNvPr id="23555" name="Рисунок 4" descr="театр Ликург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484313"/>
            <a:ext cx="7921625" cy="45434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dirty="0" smtClean="0"/>
              <a:t>Театр  в Пергаме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557338"/>
            <a:ext cx="7488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dirty="0" smtClean="0"/>
              <a:t>Театр Диониса</a:t>
            </a:r>
            <a:endParaRPr lang="ru-RU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484313"/>
            <a:ext cx="7056437" cy="4310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4033838" cy="666908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Участниками представлений были только мужчины. Они выступали в мужских или женских их масках, В особой обуви на толстой подошве, чтобы казаться выше ростом. Меняя костюмы и маски, актеры играли по  нескольку ролей в каждом спектакле.  Театральные представления устраивались не ежедневно, а лишь несколько раз в году.</a:t>
            </a:r>
          </a:p>
        </p:txBody>
      </p:sp>
      <p:pic>
        <p:nvPicPr>
          <p:cNvPr id="26627" name="Picture 11" descr="fd51146beec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11638" y="333375"/>
            <a:ext cx="1516062" cy="28797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5" descr="File01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333375"/>
            <a:ext cx="33480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617913"/>
            <a:ext cx="1468437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3617913"/>
            <a:ext cx="180022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913" y="3643313"/>
            <a:ext cx="2097087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32138" y="3013075"/>
            <a:ext cx="2735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Древнегреческие театральные маски</a:t>
            </a:r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3675" y="260350"/>
            <a:ext cx="251142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62300" y="4135438"/>
            <a:ext cx="17367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525" y="3716338"/>
            <a:ext cx="326231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1413" y="363538"/>
            <a:ext cx="274955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4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65513" y="350838"/>
            <a:ext cx="22129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В Древней Греции было два главных вида представлений</a:t>
            </a:r>
          </a:p>
        </p:txBody>
      </p:sp>
      <p:sp>
        <p:nvSpPr>
          <p:cNvPr id="19865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484313"/>
            <a:ext cx="4191000" cy="46148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Комедия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Забавные пьесы или песни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веселых поселян.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демократических Афинах 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их широко развитой политической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жизнью богатейший материал для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Комедий давала сама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политическая жизнь.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Представитель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Аристофан.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              </a:t>
            </a:r>
          </a:p>
        </p:txBody>
      </p:sp>
      <p:sp>
        <p:nvSpPr>
          <p:cNvPr id="198660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43438" y="1557338"/>
            <a:ext cx="3889375" cy="26638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Трагедия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Пьесы серьезного содержания,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часто кончавшиеся гибелью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действующих лиц.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Представители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Эсхил,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Софокл,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Эврипид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                            </a:t>
            </a:r>
          </a:p>
        </p:txBody>
      </p:sp>
      <p:pic>
        <p:nvPicPr>
          <p:cNvPr id="198661" name="Picture 5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2905125"/>
            <a:ext cx="171132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2" name="Picture 6" descr="File01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805238"/>
            <a:ext cx="12700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3" name="Picture 7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74888" y="4484688"/>
            <a:ext cx="2057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aristofa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23528" y="4484686"/>
            <a:ext cx="1796065" cy="225742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8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8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8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7870825" cy="752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Подведем итоги :</a:t>
            </a:r>
          </a:p>
        </p:txBody>
      </p:sp>
      <p:sp>
        <p:nvSpPr>
          <p:cNvPr id="2088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052513"/>
            <a:ext cx="7510463" cy="720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чем отличие и сходство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древнегреческого театра от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театра наших дней ?</a:t>
            </a:r>
          </a:p>
        </p:txBody>
      </p:sp>
      <p:pic>
        <p:nvPicPr>
          <p:cNvPr id="29700" name="Picture 23" descr="OMSK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3738563"/>
            <a:ext cx="3887788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1123950"/>
            <a:ext cx="3600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4111625"/>
            <a:ext cx="35337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3644900"/>
            <a:ext cx="2881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Омский театр драмы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76825" y="4102100"/>
            <a:ext cx="3311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Одесский академический театр оперы и балета</a:t>
            </a:r>
          </a:p>
        </p:txBody>
      </p:sp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875" y="2076450"/>
            <a:ext cx="259238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113" y="765175"/>
          <a:ext cx="6911975" cy="5543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016"/>
                <a:gridCol w="2304016"/>
                <a:gridCol w="2304736"/>
              </a:tblGrid>
              <a:tr h="352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	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Древнегреческий театр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Современный театр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  <a:tr h="35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происходят представления?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особом здании под открытым небом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специальном закрытом здании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  <a:tr h="176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Вместимость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17 тыс. зрителей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тыс</a:t>
                      </a: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человек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  <a:tr h="35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часто происходят представления?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Несколько раз в году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  <a:tr h="52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</a:t>
                      </a: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представления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утра и до захода </a:t>
                      </a: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солнца: ставили подряд несколько спектаклей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 представления с 11 часов, взрослые – </a:t>
                      </a: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вечером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  <a:tr h="1016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Билеты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свинца или обожжённой глины (места в театре были не пронумерованы и поэтому места занимали с ночи)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бумаги (есть нумерация ряда и места)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  <a:tr h="847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может быть зрителем?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Любой, купивший билет (беднякам выдавались деньги для покупки билетов</a:t>
                      </a: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в </a:t>
                      </a: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основном </a:t>
                      </a: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 - граждане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Любой, купивший билет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  <a:tr h="36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Занавес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Есть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  <a:tr h="33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</a:t>
                      </a: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играет в представлении?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актеры</a:t>
                      </a:r>
                      <a:endParaRPr lang="ru-RU" sz="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актеры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  <a:tr h="33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награждают актеров?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Корзина с инжиром и амфора с оливковым маслом, аплодисменты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Аплодисменты, цветы, театральные премии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  <a:tr h="52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исполняет мужские и женские роли?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 </a:t>
                      </a: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представлении участвовало не более трех актеров)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 и женщины (</a:t>
                      </a: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актеров </a:t>
                      </a: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ограничено)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  <a:tr h="35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представления устраиваются?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Трагедии и комедии</a:t>
                      </a:r>
                      <a:endParaRPr lang="ru-RU" sz="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Самые разные</a:t>
                      </a:r>
                      <a:endParaRPr lang="ru-RU" sz="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84" marR="45784" marT="0" marB="0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388" y="188913"/>
            <a:ext cx="7777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Сравнительная таблица</a:t>
            </a:r>
          </a:p>
        </p:txBody>
      </p:sp>
      <p:pic>
        <p:nvPicPr>
          <p:cNvPr id="3077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70838" y="260350"/>
            <a:ext cx="1146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492918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Параграф 39, подготовить рисунок любой понравившейся сцены из произведений Софокла или Аристофана.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471328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5463" y="4365625"/>
            <a:ext cx="15176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9911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b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представление о том, что театр зародился в Греции и стал наиболее массовым и любимым видом искусства.</a:t>
            </a:r>
            <a:br>
              <a:rPr lang="ru-RU" sz="4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6551612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УРОКА 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492375"/>
            <a:ext cx="8424863" cy="3673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92D050"/>
                </a:solidFill>
              </a:rPr>
              <a:t>1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Возникновение театра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u="sng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Здание театра и театральные представления.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u="sng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Трагедии и комедии в древнегреческом театре.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404813"/>
            <a:ext cx="151765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250"/>
            <a:ext cx="6337300" cy="15843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  ПОНЯТИЯ И  ТЕРМИНЫ 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33600"/>
            <a:ext cx="7805738" cy="43910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sz="36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 для зрелищ.</a:t>
            </a:r>
          </a:p>
          <a:p>
            <a:pPr eaLnBrk="1" hangingPunct="1">
              <a:defRPr/>
            </a:pPr>
            <a:r>
              <a:rPr lang="ru-RU" sz="3600" b="1" i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Орхестра</a:t>
            </a:r>
            <a:r>
              <a:rPr lang="ru-RU" sz="36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круглая площадка с жертвенником или статуей Диониса посередине, на которой выступали хор и актеры.</a:t>
            </a:r>
          </a:p>
          <a:p>
            <a:pPr eaLnBrk="1" hangingPunct="1">
              <a:defRPr/>
            </a:pPr>
            <a:r>
              <a:rPr lang="ru-RU" sz="36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Схене</a:t>
            </a:r>
            <a:r>
              <a:rPr lang="ru-RU" sz="36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 , где прикрепляли декорации, хранились маски и костюмы.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" name="Picture 5" descr="25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1725" y="404813"/>
            <a:ext cx="15128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Возникновение театра</a:t>
            </a:r>
          </a:p>
        </p:txBody>
      </p:sp>
      <p:sp>
        <p:nvSpPr>
          <p:cNvPr id="911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241425"/>
            <a:ext cx="4284663" cy="56165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 возник в Греции более 2500 лет назад. Его зарождение связано с празднествами в честь бога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Диониса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покровителя виноделов. </a:t>
            </a:r>
          </a:p>
        </p:txBody>
      </p:sp>
      <p:pic>
        <p:nvPicPr>
          <p:cNvPr id="91149" name="Picture 13" descr="M_1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790825"/>
            <a:ext cx="23749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0" name="Picture 14" descr="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497263"/>
            <a:ext cx="46799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4246563" y="1268413"/>
            <a:ext cx="4897437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Сценки, разыгрываемые участниками праздника, были первыми театральными представлениями. Позже поэты стали сочинять для представлений пьесы. Строители создавали театральные здания. Такие здания появились почти во всех городах Греции.</a:t>
            </a:r>
          </a:p>
        </p:txBody>
      </p:sp>
      <p:pic>
        <p:nvPicPr>
          <p:cNvPr id="8" name="Рисунок 7" descr="1247292788_solomon._wak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48476" y="2420888"/>
            <a:ext cx="1285211" cy="170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Театр и театральные представления в Древней Греции</a:t>
            </a:r>
          </a:p>
        </p:txBody>
      </p:sp>
      <p:sp>
        <p:nvSpPr>
          <p:cNvPr id="172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1628775"/>
            <a:ext cx="8229600" cy="45259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Театр состоит из трех частей:</a:t>
            </a:r>
          </a:p>
        </p:txBody>
      </p:sp>
      <p:sp>
        <p:nvSpPr>
          <p:cNvPr id="172048" name="AutoShape 16"/>
          <p:cNvSpPr>
            <a:spLocks noChangeArrowheads="1"/>
          </p:cNvSpPr>
          <p:nvPr/>
        </p:nvSpPr>
        <p:spPr bwMode="auto">
          <a:xfrm>
            <a:off x="6948488" y="2636838"/>
            <a:ext cx="1295400" cy="1728787"/>
          </a:xfrm>
          <a:prstGeom prst="curvedLeftArrow">
            <a:avLst>
              <a:gd name="adj1" fmla="val 26691"/>
              <a:gd name="adj2" fmla="val 53382"/>
              <a:gd name="adj3" fmla="val 33333"/>
            </a:avLst>
          </a:prstGeom>
          <a:solidFill>
            <a:srgbClr val="6666FF"/>
          </a:solidFill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72049" name="AutoShape 17"/>
          <p:cNvSpPr>
            <a:spLocks noChangeArrowheads="1"/>
          </p:cNvSpPr>
          <p:nvPr/>
        </p:nvSpPr>
        <p:spPr bwMode="auto">
          <a:xfrm>
            <a:off x="3995738" y="2349500"/>
            <a:ext cx="1223962" cy="1800225"/>
          </a:xfrm>
          <a:prstGeom prst="curvedDownArrow">
            <a:avLst>
              <a:gd name="adj1" fmla="val 20000"/>
              <a:gd name="adj2" fmla="val 40000"/>
              <a:gd name="adj3" fmla="val 49027"/>
            </a:avLst>
          </a:prstGeom>
          <a:solidFill>
            <a:srgbClr val="6666FF"/>
          </a:solidFill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72046" name="AutoShape 14"/>
          <p:cNvSpPr>
            <a:spLocks noChangeArrowheads="1"/>
          </p:cNvSpPr>
          <p:nvPr/>
        </p:nvSpPr>
        <p:spPr bwMode="auto">
          <a:xfrm>
            <a:off x="688975" y="2565400"/>
            <a:ext cx="1008063" cy="1871663"/>
          </a:xfrm>
          <a:prstGeom prst="curvedRightArrow">
            <a:avLst>
              <a:gd name="adj1" fmla="val 37134"/>
              <a:gd name="adj2" fmla="val 74268"/>
              <a:gd name="adj3" fmla="val 33333"/>
            </a:avLst>
          </a:prstGeom>
          <a:solidFill>
            <a:srgbClr val="6666FF"/>
          </a:solidFill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611188" y="4621213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места для зрителей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4067175" y="4581525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орхестра</a:t>
            </a:r>
          </a:p>
        </p:txBody>
      </p:sp>
      <p:sp>
        <p:nvSpPr>
          <p:cNvPr id="19465" name="Text Box 20"/>
          <p:cNvSpPr txBox="1">
            <a:spLocks noChangeArrowheads="1"/>
          </p:cNvSpPr>
          <p:nvPr/>
        </p:nvSpPr>
        <p:spPr bwMode="auto">
          <a:xfrm>
            <a:off x="6732588" y="4437063"/>
            <a:ext cx="823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скене</a:t>
            </a:r>
          </a:p>
        </p:txBody>
      </p:sp>
      <p:pic>
        <p:nvPicPr>
          <p:cNvPr id="172053" name="Picture 21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3613" y="5083175"/>
            <a:ext cx="53228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41582406_taormin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60350"/>
            <a:ext cx="3433763" cy="206533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483" name="Picture 4" descr="136-epidavro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903538"/>
            <a:ext cx="4419600" cy="33147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484" name="Picture 3" descr="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260350"/>
            <a:ext cx="3521075" cy="264318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email">
            <a:lum bright="-6000" contrast="12000"/>
          </a:blip>
          <a:srcRect/>
          <a:stretch>
            <a:fillRect/>
          </a:stretch>
        </p:blipFill>
        <p:spPr bwMode="auto">
          <a:xfrm>
            <a:off x="4841875" y="3554413"/>
            <a:ext cx="4162425" cy="266382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32588" y="4724400"/>
            <a:ext cx="958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орхестра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3713" y="4581525"/>
            <a:ext cx="1758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места для зрителей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73950" y="4268788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скене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510588" cy="514508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sz="3600" dirty="0" smtClean="0"/>
              <a:t>Планировка греческого театра была рассчитана на хорошую слышимость, если, стоя в центре орхестры, бросить на камень пола монетку или разорвать клочок бумаги, то звон упавшей монеты, шорох разрываемого листа будут слышны в самом верхнем ряду.</a:t>
            </a:r>
            <a:endParaRPr lang="ru-RU" sz="3600" dirty="0"/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4365625"/>
            <a:ext cx="4724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dirty="0" smtClean="0"/>
              <a:t>Театр в </a:t>
            </a:r>
            <a:r>
              <a:rPr lang="ru-RU" dirty="0" err="1" smtClean="0"/>
              <a:t>Эпидавре</a:t>
            </a:r>
            <a:r>
              <a:rPr lang="ru-RU" dirty="0" smtClean="0"/>
              <a:t>, Греция. </a:t>
            </a:r>
            <a:br>
              <a:rPr lang="ru-RU" dirty="0" smtClean="0"/>
            </a:br>
            <a:r>
              <a:rPr lang="ru-RU" dirty="0" smtClean="0"/>
              <a:t>Современный вид</a:t>
            </a:r>
            <a:endParaRPr lang="ru-RU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676400"/>
            <a:ext cx="7416800" cy="4997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1">
      <a:dk1>
        <a:srgbClr val="602000"/>
      </a:dk1>
      <a:lt1>
        <a:srgbClr val="FFFFFF"/>
      </a:lt1>
      <a:dk2>
        <a:srgbClr val="FF3300"/>
      </a:dk2>
      <a:lt2>
        <a:srgbClr val="FFFFCC"/>
      </a:lt2>
      <a:accent1>
        <a:srgbClr val="FF3300"/>
      </a:accent1>
      <a:accent2>
        <a:srgbClr val="000000"/>
      </a:accent2>
      <a:accent3>
        <a:srgbClr val="FFAD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0">
        <a:dk1>
          <a:srgbClr val="602000"/>
        </a:dk1>
        <a:lt1>
          <a:srgbClr val="FFFFFF"/>
        </a:lt1>
        <a:dk2>
          <a:srgbClr val="FF505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FFB3B3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1">
        <a:dk1>
          <a:srgbClr val="602000"/>
        </a:dk1>
        <a:lt1>
          <a:srgbClr val="FFFFFF"/>
        </a:lt1>
        <a:dk2>
          <a:srgbClr val="FF33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FFAD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539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Tahoma</vt:lpstr>
      <vt:lpstr>Wingdings</vt:lpstr>
      <vt:lpstr>Calibri</vt:lpstr>
      <vt:lpstr>Times New Roman</vt:lpstr>
      <vt:lpstr>Занавес</vt:lpstr>
      <vt:lpstr>В   ТЕАТРЕ   ДИОНИСА</vt:lpstr>
      <vt:lpstr>Цель урока: Сформировать представление о том, что театр зародился в Греции и стал наиболее массовым и любимым видом искусства. </vt:lpstr>
      <vt:lpstr>ПЛАН УРОКА :</vt:lpstr>
      <vt:lpstr>ОСНОВНЫЕ   ПОНЯТИЯ И  ТЕРМИНЫ :</vt:lpstr>
      <vt:lpstr>Возникновение театра</vt:lpstr>
      <vt:lpstr>Театр и театральные представления в Древней Греции</vt:lpstr>
      <vt:lpstr>Слайд 7</vt:lpstr>
      <vt:lpstr>Планировка греческого театра была рассчитана на хорошую слышимость, если, стоя в центре орхестры, бросить на камень пола монетку или разорвать клочок бумаги, то звон упавшей монеты, шорох разрываемого листа будут слышны в самом верхнем ряду.</vt:lpstr>
      <vt:lpstr>Театр в Эпидавре, Греция.  Современный вид</vt:lpstr>
      <vt:lpstr>Театр  Ликурга</vt:lpstr>
      <vt:lpstr>Театр  в Пергаме</vt:lpstr>
      <vt:lpstr>Театр Диониса</vt:lpstr>
      <vt:lpstr>Участниками представлений были только мужчины. Они выступали в мужских или женских их масках, В особой обуви на толстой подошве, чтобы казаться выше ростом. Меняя костюмы и маски, актеры играли по  нескольку ролей в каждом спектакле.  Театральные представления устраивались не ежедневно, а лишь несколько раз в году.</vt:lpstr>
      <vt:lpstr>Слайд 14</vt:lpstr>
      <vt:lpstr>В Древней Греции было два главных вида представлений</vt:lpstr>
      <vt:lpstr>Подведем итоги :</vt:lpstr>
      <vt:lpstr>Слайд 17</vt:lpstr>
      <vt:lpstr>Домашнее задание:  Параграф 39, подготовить рисунок любой понравившейся сцены из произведений Софокла или Аристофана.</vt:lpstr>
      <vt:lpstr>Спасибо 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Лебедкин</dc:creator>
  <cp:lastModifiedBy>Дарёна</cp:lastModifiedBy>
  <cp:revision>44</cp:revision>
  <dcterms:created xsi:type="dcterms:W3CDTF">2006-03-12T12:10:20Z</dcterms:created>
  <dcterms:modified xsi:type="dcterms:W3CDTF">2012-07-15T11:58:49Z</dcterms:modified>
</cp:coreProperties>
</file>