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7" r:id="rId4"/>
    <p:sldId id="265" r:id="rId5"/>
    <p:sldId id="266" r:id="rId6"/>
    <p:sldId id="277" r:id="rId7"/>
    <p:sldId id="278" r:id="rId8"/>
    <p:sldId id="279" r:id="rId9"/>
    <p:sldId id="280" r:id="rId10"/>
    <p:sldId id="281" r:id="rId11"/>
    <p:sldId id="282" r:id="rId12"/>
    <p:sldId id="307" r:id="rId13"/>
    <p:sldId id="283" r:id="rId14"/>
    <p:sldId id="261" r:id="rId15"/>
    <p:sldId id="268" r:id="rId16"/>
    <p:sldId id="269" r:id="rId17"/>
    <p:sldId id="309" r:id="rId18"/>
    <p:sldId id="310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302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1" r:id="rId35"/>
    <p:sldId id="263" r:id="rId36"/>
    <p:sldId id="270" r:id="rId37"/>
    <p:sldId id="271" r:id="rId38"/>
    <p:sldId id="272" r:id="rId39"/>
    <p:sldId id="274" r:id="rId40"/>
    <p:sldId id="304" r:id="rId41"/>
    <p:sldId id="314" r:id="rId42"/>
    <p:sldId id="315" r:id="rId43"/>
    <p:sldId id="303" r:id="rId4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CC"/>
    <a:srgbClr val="000066"/>
    <a:srgbClr val="C00000"/>
    <a:srgbClr val="009900"/>
    <a:srgbClr val="02BA02"/>
    <a:srgbClr val="7AC961"/>
    <a:srgbClr val="0099FF"/>
    <a:srgbClr val="FF37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FF5C98-4086-446F-ABDE-85BC26E72171}" type="datetimeFigureOut">
              <a:rPr lang="ru-RU"/>
              <a:pPr>
                <a:defRPr/>
              </a:pPr>
              <a:t>02.08.2012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A40FDB-331F-409D-BCD1-F52B0FAF5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29A304-DDED-4CE2-8E70-C2FBABD133D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962E-1D40-4912-B56E-F5784B7FB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12737-68AF-4C11-9FFC-9E863501E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ED0D-35B7-409E-A6C0-81048D1CD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6141D-F5EA-4E10-9B7B-413506988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8AC8-9C03-4500-BB0E-97AB64A1B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69DA2-A83F-490D-AD07-A9546E897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B6CE-991D-4098-8F8C-43ACE686B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CDD39-2FCD-4C78-9B8D-621747730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92BDD-227B-478F-8ED0-89852CB8F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12C3-A2D1-4132-9BE6-5C6F1FB24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18C4-1061-45D4-938C-FAFDB3C37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45108-2AC8-45AB-B4E2-4E9412744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69FE-E59C-4B91-95EF-0E3E73131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1364-BC79-4886-B00A-F88919DC5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C0D4-3E76-4B2A-8F4F-9A84E6255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C4FF0-EE84-46F2-BA93-316AAC7F4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2C0D-FB6D-4330-81D9-D9DAA6462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5224-19DC-4246-A282-A20F8F544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DE713-A64B-4CB6-969D-B3057D695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E17F99-DCF7-4AA2-A7EC-C2BB0E8AD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__________Microsoft_Office_Excel1.xls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9;&#1095;&#1080;&#1090;&#1077;&#1083;&#1100;\&#1056;&#1072;&#1073;&#1086;&#1095;&#1080;&#1081;%20&#1089;&#1090;&#1086;&#1083;\&#1043;&#1080;&#1084;&#1085;%20&#1095;&#1080;&#1089;&#1090;&#1086;&#1081;%20&#1074;&#1086;&#1076;&#1077;.avi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ГЕОГРАФИЯ ХИМИЯ БИОЛОГИЯ ФИЗИКА ЭКОЛОГИЯ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БИОЛОГИЯ ЭКОЛОГИЯ ГЕОГРАФИЯ ХИМИЯ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ФИЗИКА ХИМИЯ ЭКОЛОГИЯ БИОЛОГИЯ ГЕОГРАФИЯ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ЭКОЛОГИЯ    ГЕОГРАФИЯ    ХИМИЯ    ФИЗИКА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ХИМИЯ    ФИЗИКА    БИОЛОГИЯ    ГЕОГРАФИЯ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ГЕОГРАФИЯ ЭКОЛОГИЯ ФИЗИКА ХИМИЯ БИОЛОГИЯ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БИОЛОГИЯ    ФИЗИКА    ГЕОГРАФИЯ    ЭКОЛОГИЯ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ХИМИЯ ГЕОГРАФИЯ ЭКОЛОГИЯ ФИЗИКА БИОЛОГИЯ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ЭКОЛОГИЯ ФИЗИКА ХИМИЯ БИОЛОГИЯ ГЕОГРАФИЯ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БИОЛОГИЯ    ГЕОГРАФИЯ    ЭКОЛОГИЯ    ФИЗИКА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 ГЕОГРАФИЯ  ХИМИЯ ФИЗИКА БИОЛОГИЯ ЭКОЛОГИЯ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5050"/>
                </a:solidFill>
                <a:latin typeface="Times New Roman" pitchFamily="18" charset="0"/>
              </a:rPr>
              <a:t>ФИЗИКА    ЭКОЛОГИЯ    ГЕОГРАФИЯ    ХИМИЯ</a:t>
            </a:r>
            <a:r>
              <a:rPr lang="ru-RU" sz="3200" b="1" i="1">
                <a:solidFill>
                  <a:srgbClr val="FF5050"/>
                </a:solidFill>
                <a:latin typeface="Times New Roman" pitchFamily="18" charset="0"/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ru-RU" sz="3200" b="1" i="1">
                <a:solidFill>
                  <a:srgbClr val="0099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1916113"/>
            <a:ext cx="4537075" cy="2592387"/>
          </a:xfrm>
          <a:solidFill>
            <a:srgbClr val="FF0000">
              <a:alpha val="59999"/>
            </a:srgbClr>
          </a:solidFill>
          <a:ln w="3175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</a:rPr>
              <a:t>Я очень добродушная, </a:t>
            </a:r>
            <a:br>
              <a:rPr lang="ru-RU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</a:rPr>
              <a:t>Я мягкая, послушная.</a:t>
            </a:r>
          </a:p>
          <a:p>
            <a:pPr eaLnBrk="1" hangingPunct="1"/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</a:rPr>
              <a:t>Но, когда я захочу,</a:t>
            </a:r>
          </a:p>
          <a:p>
            <a:pPr eaLnBrk="1" hangingPunct="1"/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</a:rPr>
              <a:t>Даже камень источу.</a:t>
            </a:r>
          </a:p>
        </p:txBody>
      </p:sp>
      <p:sp>
        <p:nvSpPr>
          <p:cNvPr id="5124" name="WordArt 16"/>
          <p:cNvSpPr>
            <a:spLocks noChangeArrowheads="1" noChangeShapeType="1" noTextEdit="1"/>
          </p:cNvSpPr>
          <p:nvPr/>
        </p:nvSpPr>
        <p:spPr bwMode="auto">
          <a:xfrm>
            <a:off x="857250" y="6334125"/>
            <a:ext cx="8286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spc="72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5125" name="WordArt 17"/>
          <p:cNvSpPr>
            <a:spLocks noChangeArrowheads="1" noChangeShapeType="1" noTextEdit="1"/>
          </p:cNvSpPr>
          <p:nvPr/>
        </p:nvSpPr>
        <p:spPr bwMode="auto">
          <a:xfrm>
            <a:off x="4787900" y="0"/>
            <a:ext cx="4356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kern="10" spc="72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64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</a:rPr>
              <a:t>Нева -главная водная артерия Санкт-Петербурга.</a:t>
            </a:r>
            <a:br>
              <a:rPr lang="ru-RU" sz="2400" b="1" smtClean="0">
                <a:solidFill>
                  <a:srgbClr val="0033CC"/>
                </a:solidFill>
              </a:rPr>
            </a:br>
            <a:r>
              <a:rPr lang="ru-RU" sz="2400" b="1" smtClean="0">
                <a:solidFill>
                  <a:srgbClr val="0033CC"/>
                </a:solidFill>
              </a:rPr>
              <a:t>Современное экологическое состояние воды.</a:t>
            </a:r>
          </a:p>
        </p:txBody>
      </p:sp>
      <p:sp useBgFill="1"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412875"/>
            <a:ext cx="8642350" cy="5184775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rgbClr val="0000CC"/>
                </a:solidFill>
              </a:rPr>
              <a:t>Река Нева берёт своё начало в Шлиссельбургской губе Ладожского озера и впадает в Невскую губу Финского залива. Длина реки-74 км. Учитывая, что Нева берет начало в Ладожском озере, она несёт воды, которые поступили с обширной площади, находящиеся на территории Республики Карелия , Ленинградской, Новгородской, Псковской, Тверской, Вологодской, Архангельской областей, Витебской области республики Беларусь. Кроме того, 20</a:t>
            </a:r>
            <a:r>
              <a:rPr lang="en-US" sz="2200" smtClean="0">
                <a:solidFill>
                  <a:srgbClr val="0000CC"/>
                </a:solidFill>
              </a:rPr>
              <a:t>% </a:t>
            </a:r>
            <a:r>
              <a:rPr lang="ru-RU" sz="2200" smtClean="0">
                <a:solidFill>
                  <a:srgbClr val="0000CC"/>
                </a:solidFill>
              </a:rPr>
              <a:t>бассейна</a:t>
            </a:r>
            <a:r>
              <a:rPr lang="ru-RU" sz="2200" smtClean="0"/>
              <a:t> </a:t>
            </a:r>
            <a:r>
              <a:rPr lang="ru-RU" sz="2200" smtClean="0">
                <a:solidFill>
                  <a:srgbClr val="0000CC"/>
                </a:solidFill>
              </a:rPr>
              <a:t>Невы находятся в приделах Финляндии.</a:t>
            </a:r>
          </a:p>
          <a:p>
            <a:pPr eaLnBrk="1" hangingPunct="1"/>
            <a:r>
              <a:rPr lang="ru-RU" sz="2200" smtClean="0">
                <a:solidFill>
                  <a:schemeClr val="bg1"/>
                </a:solidFill>
              </a:rPr>
              <a:t>В течении многих лет в Санкт-Петербурге проводятся изучения качества воды в реке Неве. Пробы воды отбирают на 6 участках Невы и ещё на 12 реках дельты Невы. Воду тестируют по 48 параметрам. Среди них - наличие ряда тяжёлых металлов, нефтепродуктов, минеральных солей.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33CC"/>
                </a:solidFill>
              </a:rPr>
              <a:t>Нева-главная водная артерия Санкт-Петербурга.</a:t>
            </a:r>
            <a:br>
              <a:rPr lang="ru-RU" sz="2400" smtClean="0">
                <a:solidFill>
                  <a:srgbClr val="0033CC"/>
                </a:solidFill>
              </a:rPr>
            </a:br>
            <a:r>
              <a:rPr lang="ru-RU" sz="2400" smtClean="0">
                <a:solidFill>
                  <a:srgbClr val="0033CC"/>
                </a:solidFill>
              </a:rPr>
              <a:t>Современное экологическое состояние Невы.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79638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1287463"/>
          <a:ext cx="9144000" cy="5570537"/>
        </p:xfrm>
        <a:graphic>
          <a:graphicData uri="http://schemas.openxmlformats.org/presentationml/2006/ole">
            <p:oleObj spid="_x0000_s3074" name="Диаграмма" r:id="rId3" imgW="5457789" imgH="3324352" progId="Excel.Chart.8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008063"/>
          </a:xfrm>
        </p:spPr>
        <p:txBody>
          <a:bodyPr/>
          <a:lstStyle/>
          <a:p>
            <a:r>
              <a:rPr lang="ru-RU" sz="4000" b="1" u="sng" smtClean="0">
                <a:solidFill>
                  <a:srgbClr val="000066"/>
                </a:solidFill>
              </a:rPr>
              <a:t>ВОДА ДЛЯ БОЛЬШОГО ГОРОДА</a:t>
            </a:r>
            <a:r>
              <a:rPr lang="ru-RU" sz="4000" b="1" smtClean="0">
                <a:solidFill>
                  <a:srgbClr val="000066"/>
                </a:solidFill>
              </a:rPr>
              <a:t/>
            </a:r>
            <a:br>
              <a:rPr lang="ru-RU" sz="4000" b="1" smtClean="0">
                <a:solidFill>
                  <a:srgbClr val="000066"/>
                </a:solidFill>
              </a:rPr>
            </a:br>
            <a:endParaRPr lang="ru-RU" sz="4000" smtClean="0">
              <a:solidFill>
                <a:srgbClr val="000066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2565400"/>
          <a:ext cx="8618537" cy="2016125"/>
        </p:xfrm>
        <a:graphic>
          <a:graphicData uri="http://schemas.openxmlformats.org/drawingml/2006/table">
            <a:tbl>
              <a:tblPr/>
              <a:tblGrid>
                <a:gridCol w="2066538"/>
                <a:gridCol w="3630967"/>
                <a:gridCol w="2920754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66"/>
                          </a:solidFill>
                        </a:rPr>
                        <a:t>Что делают с водой? </a:t>
                      </a:r>
                      <a:endParaRPr lang="ru-RU" sz="24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66"/>
                          </a:solidFill>
                        </a:rPr>
                        <a:t>Что для этого используют?</a:t>
                      </a:r>
                      <a:r>
                        <a:rPr lang="ru-RU" sz="2400" b="1" baseline="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66"/>
                          </a:solidFill>
                        </a:rPr>
                        <a:t>Расходуется ли для этого энергия и химические вещества?</a:t>
                      </a:r>
                      <a:endParaRPr lang="ru-RU" sz="24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02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33CC"/>
                </a:solidFill>
              </a:rPr>
              <a:t>Вода большого города.</a:t>
            </a:r>
          </a:p>
        </p:txBody>
      </p:sp>
      <p:graphicFrame>
        <p:nvGraphicFramePr>
          <p:cNvPr id="30761" name="Group 41"/>
          <p:cNvGraphicFramePr>
            <a:graphicFrameLocks noGrp="1"/>
          </p:cNvGraphicFramePr>
          <p:nvPr>
            <p:ph idx="4294967295"/>
          </p:nvPr>
        </p:nvGraphicFramePr>
        <p:xfrm>
          <a:off x="395288" y="765175"/>
          <a:ext cx="8424862" cy="5994400"/>
        </p:xfrm>
        <a:graphic>
          <a:graphicData uri="http://schemas.openxmlformats.org/drawingml/2006/table">
            <a:tbl>
              <a:tblPr/>
              <a:tblGrid>
                <a:gridCol w="2809875"/>
                <a:gridCol w="2805112"/>
                <a:gridCol w="2809875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Подъём воды с глубины Невы на очистительные установки сооружения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Использование мощных насосов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Расходуется много энергии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Удаление  крупного мусора, содержащегося в воде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Пропускание воды через специальные решётки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Обеззараживание воды – уничтожение бактерий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Добавление гипохлорита натрия. Растворяясь, он выделяет хлор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Расходуются химические вещества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Дополнительное обеззараживание воды – уничтожение бактерий и вирусов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Ультрафиолетовое облучение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Отделение взвешенных примесей, чтобы сделать воду более прозрачной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Добавление специальных химических веществ, которые заставляют мелкие частицы соединяться вместе, образовывать хлопья и оседать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Расходуются химические вещества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Очистка воды от примесей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Воду пропускают через гравий и песок. Взвешенные в воде частицы прилипают, и вода становится прозрачной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Отправка воды потребителям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Мощные насосы закачивают воду в водопроводную систему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Расходуется много энергии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Био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84988"/>
          </a:xfrm>
          <a:solidFill>
            <a:schemeClr val="accent1">
              <a:alpha val="50195"/>
            </a:schemeClr>
          </a:solidFill>
        </p:spPr>
      </p:pic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1692275" y="2565400"/>
            <a:ext cx="5834063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9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60001"/>
                      </a:srgbClr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omic Sans MS"/>
              </a:rPr>
              <a:t>БИОЛОГИЯ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Без воды человек может прожить только три дня, в то время как без пищи 30 – 50 дней.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 разных органах человека содержатся различные доли воды</a:t>
            </a:r>
            <a:r>
              <a:rPr lang="en-US" sz="2400" smtClean="0"/>
              <a:t>:</a:t>
            </a:r>
            <a:r>
              <a:rPr lang="ru-RU" sz="240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EF492D"/>
                </a:solidFill>
              </a:rPr>
              <a:t>   </a:t>
            </a:r>
            <a:r>
              <a:rPr lang="ru-RU" sz="2400" b="1" smtClean="0">
                <a:solidFill>
                  <a:srgbClr val="EF492D"/>
                </a:solidFill>
              </a:rPr>
              <a:t>Головной мозг</a:t>
            </a:r>
            <a:r>
              <a:rPr lang="ru-RU" sz="2400" smtClean="0"/>
              <a:t> : </a:t>
            </a:r>
            <a:r>
              <a:rPr lang="ru-RU" sz="2400" b="1" smtClean="0"/>
              <a:t>серое вещество 83%,белое</a:t>
            </a:r>
            <a:r>
              <a:rPr lang="en-US" sz="2400" b="1" smtClean="0"/>
              <a:t> </a:t>
            </a:r>
            <a:r>
              <a:rPr lang="ru-RU" sz="2400" b="1" smtClean="0"/>
              <a:t>вещество70%</a:t>
            </a:r>
            <a:r>
              <a:rPr lang="en-US" sz="2400" b="1" smtClean="0"/>
              <a:t>;</a:t>
            </a:r>
            <a:endParaRPr lang="ru-RU" sz="2400" b="1" smtClean="0">
              <a:solidFill>
                <a:srgbClr val="EF492D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EF492D"/>
                </a:solidFill>
              </a:rPr>
              <a:t>   </a:t>
            </a:r>
            <a:r>
              <a:rPr lang="ru-RU" sz="2400" b="1" smtClean="0">
                <a:solidFill>
                  <a:srgbClr val="EF492D"/>
                </a:solidFill>
              </a:rPr>
              <a:t>Желудочный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rgbClr val="EF492D"/>
                </a:solidFill>
              </a:rPr>
              <a:t>сок - </a:t>
            </a:r>
            <a:r>
              <a:rPr lang="ru-RU" sz="2400" b="1" smtClean="0"/>
              <a:t>99,5%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</a:t>
            </a:r>
            <a:r>
              <a:rPr lang="ru-RU" sz="2400" b="1" smtClean="0">
                <a:solidFill>
                  <a:srgbClr val="EF492D"/>
                </a:solidFill>
              </a:rPr>
              <a:t>Спинной мозг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rgbClr val="FF4747"/>
                </a:solidFill>
              </a:rPr>
              <a:t>-</a:t>
            </a:r>
            <a:r>
              <a:rPr lang="ru-RU" sz="2400" b="1" smtClean="0"/>
              <a:t> 74,8%                            </a:t>
            </a:r>
            <a:r>
              <a:rPr lang="ru-RU" sz="2400" b="1" smtClean="0">
                <a:solidFill>
                  <a:srgbClr val="EF492D"/>
                </a:solidFill>
              </a:rPr>
              <a:t>Почки </a:t>
            </a:r>
            <a:r>
              <a:rPr lang="ru-RU" sz="2400" smtClean="0">
                <a:solidFill>
                  <a:srgbClr val="EF492D"/>
                </a:solidFill>
              </a:rPr>
              <a:t>-</a:t>
            </a:r>
            <a:r>
              <a:rPr lang="ru-RU" sz="2400" smtClean="0"/>
              <a:t> </a:t>
            </a:r>
            <a:r>
              <a:rPr lang="ru-RU" sz="2400" b="1" smtClean="0"/>
              <a:t>82%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</a:t>
            </a:r>
            <a:r>
              <a:rPr lang="ru-RU" sz="2400" b="1" smtClean="0">
                <a:solidFill>
                  <a:srgbClr val="EF492D"/>
                </a:solidFill>
              </a:rPr>
              <a:t>Сердце - </a:t>
            </a:r>
            <a:r>
              <a:rPr lang="ru-RU" sz="2400" b="1" smtClean="0"/>
              <a:t>79%                                        </a:t>
            </a:r>
            <a:r>
              <a:rPr lang="en-US" sz="2400" b="1" smtClean="0"/>
              <a:t> 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rgbClr val="EF492D"/>
                </a:solidFill>
              </a:rPr>
              <a:t>Легкие - </a:t>
            </a:r>
            <a:r>
              <a:rPr lang="ru-RU" sz="2400" b="1" smtClean="0"/>
              <a:t>79%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</a:t>
            </a:r>
            <a:r>
              <a:rPr lang="ru-RU" sz="2400" b="1" smtClean="0">
                <a:solidFill>
                  <a:srgbClr val="EF492D"/>
                </a:solidFill>
              </a:rPr>
              <a:t>Мышцы -</a:t>
            </a:r>
            <a:r>
              <a:rPr lang="ru-RU" sz="2400" b="1" smtClean="0"/>
              <a:t> 75%                                         </a:t>
            </a:r>
            <a:r>
              <a:rPr lang="ru-RU" sz="2400" b="1" smtClean="0">
                <a:solidFill>
                  <a:srgbClr val="EF492D"/>
                </a:solidFill>
              </a:rPr>
              <a:t>Кожа -</a:t>
            </a:r>
            <a:r>
              <a:rPr lang="ru-RU" sz="2400" b="1" smtClean="0"/>
              <a:t> 72%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</a:t>
            </a:r>
            <a:r>
              <a:rPr lang="ru-RU" sz="2400" b="1" smtClean="0">
                <a:solidFill>
                  <a:srgbClr val="EF492D"/>
                </a:solidFill>
              </a:rPr>
              <a:t>Печень -</a:t>
            </a:r>
            <a:r>
              <a:rPr lang="ru-RU" sz="2400" b="1" smtClean="0"/>
              <a:t> 70%                                         </a:t>
            </a:r>
            <a:r>
              <a:rPr lang="ru-RU" sz="2400" b="1" smtClean="0">
                <a:solidFill>
                  <a:srgbClr val="EF492D"/>
                </a:solidFill>
              </a:rPr>
              <a:t> Скелет - </a:t>
            </a:r>
            <a:r>
              <a:rPr lang="ru-RU" sz="2400" b="1" smtClean="0"/>
              <a:t>46%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</a:t>
            </a:r>
            <a:r>
              <a:rPr lang="ru-RU" sz="2400" b="1" smtClean="0">
                <a:solidFill>
                  <a:srgbClr val="EF492D"/>
                </a:solidFill>
              </a:rPr>
              <a:t>Зубная эмаль -</a:t>
            </a:r>
            <a:r>
              <a:rPr lang="ru-RU" sz="2400" b="1" smtClean="0"/>
              <a:t> 0,25                               </a:t>
            </a:r>
            <a:r>
              <a:rPr lang="ru-RU" sz="2400" b="1" smtClean="0">
                <a:solidFill>
                  <a:srgbClr val="EF492D"/>
                </a:solidFill>
              </a:rPr>
              <a:t>Слюна - </a:t>
            </a:r>
            <a:r>
              <a:rPr lang="ru-RU" sz="2400" b="1" smtClean="0"/>
              <a:t> 99,4 %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</a:t>
            </a:r>
            <a:r>
              <a:rPr lang="en-US" sz="2400" b="1" smtClean="0"/>
              <a:t> 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rgbClr val="EF492D"/>
                </a:solidFill>
              </a:rPr>
              <a:t>Плазма крови - </a:t>
            </a:r>
            <a:r>
              <a:rPr lang="ru-RU" sz="2400" b="1" smtClean="0"/>
              <a:t>92%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</a:t>
            </a:r>
            <a:r>
              <a:rPr lang="en-US" sz="2400" b="1" smtClean="0"/>
              <a:t> 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rgbClr val="EF492D"/>
                </a:solidFill>
              </a:rPr>
              <a:t>Стекловидное тело глаза -</a:t>
            </a:r>
            <a:r>
              <a:rPr lang="ru-RU" sz="2400" b="1" smtClean="0"/>
              <a:t> 99%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 rot="195179">
            <a:off x="1258888" y="0"/>
            <a:ext cx="65532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Вода в организме человека</a:t>
            </a:r>
          </a:p>
        </p:txBody>
      </p: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479010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Вода в растениях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				                 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</a:rPr>
              <a:t>Массовая доля воды, (%)    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</a:rPr>
              <a:t>						         арбуз - 96%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</a:rPr>
              <a:t>						         огурец -95%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</a:rPr>
              <a:t>						         яблоки -80%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</a:rPr>
              <a:t>						         картофель -75%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13" name="Picture 2" descr="V091500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916113"/>
            <a:ext cx="4176712" cy="3132137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r>
              <a:rPr lang="ru-RU" u="sng" smtClean="0">
                <a:solidFill>
                  <a:srgbClr val="000066"/>
                </a:solidFill>
              </a:rPr>
              <a:t>Фотосинтез</a:t>
            </a:r>
            <a:br>
              <a:rPr lang="ru-RU" u="sng" smtClean="0">
                <a:solidFill>
                  <a:srgbClr val="000066"/>
                </a:solidFill>
              </a:rPr>
            </a:br>
            <a:r>
              <a:rPr lang="ru-RU" sz="4000" smtClean="0">
                <a:solidFill>
                  <a:srgbClr val="000066"/>
                </a:solidFill>
              </a:rPr>
              <a:t>Какую роль в этом процессе играет вода? </a:t>
            </a:r>
          </a:p>
        </p:txBody>
      </p:sp>
      <p:pic>
        <p:nvPicPr>
          <p:cNvPr id="18435" name="Содержимое 4" descr="bio23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924175"/>
            <a:ext cx="4038600" cy="2894013"/>
          </a:xfrm>
        </p:spPr>
      </p:pic>
      <p:pic>
        <p:nvPicPr>
          <p:cNvPr id="18436" name="Содержимое 5" descr="synthetic-leaves-produce-electricity_j8biq_54_Q7Ztg_6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8263" y="3141663"/>
            <a:ext cx="3106737" cy="251936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Documents and Settings\ЛД\Рабочий стол\тра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65625"/>
            <a:ext cx="8686800" cy="21256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800" b="1" dirty="0" smtClean="0">
                <a:solidFill>
                  <a:srgbClr val="FFFF00"/>
                </a:solidFill>
              </a:rPr>
              <a:t>                      </a:t>
            </a:r>
            <a:r>
              <a:rPr lang="ru-RU" sz="2400" b="1" dirty="0" smtClean="0">
                <a:solidFill>
                  <a:schemeClr val="accent1">
                    <a:lumMod val="95000"/>
                  </a:schemeClr>
                </a:solidFill>
              </a:rPr>
              <a:t>свет</a:t>
            </a:r>
          </a:p>
          <a:p>
            <a:pPr eaLnBrk="1" hangingPunct="1">
              <a:buFontTx/>
              <a:buNone/>
              <a:defRPr/>
            </a:pPr>
            <a:r>
              <a:rPr lang="ru-RU" sz="4800" b="1" dirty="0" smtClean="0">
                <a:solidFill>
                  <a:schemeClr val="accent1">
                    <a:lumMod val="95000"/>
                  </a:schemeClr>
                </a:solidFill>
              </a:rPr>
              <a:t>6СО</a:t>
            </a:r>
            <a:r>
              <a:rPr lang="ru-RU" sz="4800" b="1" baseline="-25000" dirty="0" smtClean="0">
                <a:solidFill>
                  <a:schemeClr val="accent1">
                    <a:lumMod val="95000"/>
                  </a:schemeClr>
                </a:solidFill>
              </a:rPr>
              <a:t>2</a:t>
            </a:r>
            <a:r>
              <a:rPr lang="ru-RU" sz="4800" b="1" dirty="0" smtClean="0">
                <a:solidFill>
                  <a:schemeClr val="accent1">
                    <a:lumMod val="95000"/>
                  </a:schemeClr>
                </a:solidFill>
              </a:rPr>
              <a:t> + 6Н</a:t>
            </a:r>
            <a:r>
              <a:rPr lang="ru-RU" sz="4800" b="1" baseline="-25000" dirty="0" smtClean="0">
                <a:solidFill>
                  <a:schemeClr val="accent1">
                    <a:lumMod val="95000"/>
                  </a:schemeClr>
                </a:solidFill>
              </a:rPr>
              <a:t>2</a:t>
            </a:r>
            <a:r>
              <a:rPr lang="ru-RU" sz="4800" b="1" dirty="0" smtClean="0">
                <a:solidFill>
                  <a:schemeClr val="accent1">
                    <a:lumMod val="95000"/>
                  </a:schemeClr>
                </a:solidFill>
              </a:rPr>
              <a:t>О </a:t>
            </a:r>
            <a:r>
              <a:rPr lang="ru-RU" sz="4800" b="1" dirty="0" smtClean="0">
                <a:solidFill>
                  <a:schemeClr val="accent1">
                    <a:lumMod val="95000"/>
                  </a:schemeClr>
                </a:solidFill>
                <a:cs typeface="Arial" charset="0"/>
              </a:rPr>
              <a:t>→С</a:t>
            </a:r>
            <a:r>
              <a:rPr lang="ru-RU" sz="4800" b="1" baseline="-25000" dirty="0" smtClean="0">
                <a:solidFill>
                  <a:schemeClr val="accent1">
                    <a:lumMod val="95000"/>
                  </a:schemeClr>
                </a:solidFill>
              </a:rPr>
              <a:t>6</a:t>
            </a:r>
            <a:r>
              <a:rPr lang="ru-RU" sz="4800" b="1" dirty="0" smtClean="0">
                <a:solidFill>
                  <a:schemeClr val="accent1">
                    <a:lumMod val="95000"/>
                  </a:schemeClr>
                </a:solidFill>
                <a:cs typeface="Arial" charset="0"/>
              </a:rPr>
              <a:t>Н</a:t>
            </a:r>
            <a:r>
              <a:rPr lang="ru-RU" sz="4800" b="1" baseline="-25000" dirty="0" smtClean="0">
                <a:solidFill>
                  <a:schemeClr val="accent1">
                    <a:lumMod val="95000"/>
                  </a:schemeClr>
                </a:solidFill>
              </a:rPr>
              <a:t>12</a:t>
            </a:r>
            <a:r>
              <a:rPr lang="ru-RU" sz="4800" b="1" dirty="0" smtClean="0">
                <a:solidFill>
                  <a:schemeClr val="accent1">
                    <a:lumMod val="95000"/>
                  </a:schemeClr>
                </a:solidFill>
                <a:cs typeface="Arial" charset="0"/>
              </a:rPr>
              <a:t>О</a:t>
            </a:r>
            <a:r>
              <a:rPr lang="ru-RU" sz="4800" b="1" baseline="-25000" dirty="0" smtClean="0">
                <a:solidFill>
                  <a:schemeClr val="accent1">
                    <a:lumMod val="95000"/>
                  </a:schemeClr>
                </a:solidFill>
              </a:rPr>
              <a:t>6</a:t>
            </a:r>
            <a:r>
              <a:rPr lang="ru-RU" sz="4800" b="1" dirty="0" smtClean="0">
                <a:solidFill>
                  <a:schemeClr val="accent1">
                    <a:lumMod val="95000"/>
                  </a:schemeClr>
                </a:solidFill>
                <a:cs typeface="Arial" charset="0"/>
              </a:rPr>
              <a:t> + 6О</a:t>
            </a:r>
            <a:r>
              <a:rPr lang="ru-RU" sz="4800" b="1" baseline="-25000" dirty="0" smtClean="0">
                <a:solidFill>
                  <a:schemeClr val="accent1">
                    <a:lumMod val="95000"/>
                  </a:schemeClr>
                </a:solidFill>
              </a:rPr>
              <a:t>2</a:t>
            </a:r>
          </a:p>
          <a:p>
            <a:pPr eaLnBrk="1" hangingPunct="1">
              <a:buFontTx/>
              <a:buNone/>
              <a:defRPr/>
            </a:pPr>
            <a:r>
              <a:rPr lang="ru-RU" sz="4400" b="1" baseline="-25000" dirty="0" smtClean="0">
                <a:solidFill>
                  <a:schemeClr val="accent1">
                    <a:lumMod val="95000"/>
                  </a:schemeClr>
                </a:solidFill>
              </a:rPr>
              <a:t>углекислый   вода         глюкоза       кислород</a:t>
            </a:r>
          </a:p>
          <a:p>
            <a:pPr eaLnBrk="1" hangingPunct="1">
              <a:buFontTx/>
              <a:buNone/>
              <a:defRPr/>
            </a:pPr>
            <a:r>
              <a:rPr lang="ru-RU" sz="4400" b="1" baseline="-25000" dirty="0" smtClean="0">
                <a:solidFill>
                  <a:schemeClr val="accent1">
                    <a:lumMod val="95000"/>
                  </a:schemeClr>
                </a:solidFill>
              </a:rPr>
              <a:t>газ </a:t>
            </a:r>
          </a:p>
          <a:p>
            <a:pPr eaLnBrk="1" hangingPunct="1">
              <a:buFontTx/>
              <a:buNone/>
              <a:defRPr/>
            </a:pPr>
            <a:endParaRPr lang="ru-RU" sz="4800" baseline="-25000" dirty="0" smtClean="0">
              <a:solidFill>
                <a:srgbClr val="FFFFFF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accent1">
                    <a:lumMod val="95000"/>
                  </a:schemeClr>
                </a:solidFill>
              </a:rPr>
              <a:t>Фотосинтез</a:t>
            </a:r>
            <a:r>
              <a:rPr lang="ru-RU" dirty="0" smtClean="0">
                <a:solidFill>
                  <a:schemeClr val="accent1">
                    <a:lumMod val="9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ымянный"/>
          <p:cNvPicPr>
            <a:picLocks noChangeAspect="1" noChangeArrowheads="1"/>
          </p:cNvPicPr>
          <p:nvPr/>
        </p:nvPicPr>
        <p:blipFill>
          <a:blip r:embed="rId2" cstate="email">
            <a:lum bright="52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979613" y="2420938"/>
            <a:ext cx="5184775" cy="1855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9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60001"/>
                      </a:srgbClr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omic Sans MS"/>
              </a:rPr>
              <a:t>ФИЗИКА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Гео"/>
          <p:cNvPicPr>
            <a:picLocks noChangeAspect="1" noChangeArrowheads="1"/>
          </p:cNvPicPr>
          <p:nvPr>
            <p:ph/>
          </p:nvPr>
        </p:nvPicPr>
        <p:blipFill>
          <a:blip r:embed="rId2" cstate="email">
            <a:grayscl/>
          </a:blip>
          <a:srcRect/>
          <a:stretch>
            <a:fillRect/>
          </a:stretch>
        </p:blipFill>
        <p:spPr>
          <a:xfrm>
            <a:off x="1403350" y="0"/>
            <a:ext cx="6759575" cy="6858000"/>
          </a:xfrm>
          <a:noFill/>
        </p:spPr>
      </p:pic>
      <p:sp>
        <p:nvSpPr>
          <p:cNvPr id="6147" name="WordArt 4"/>
          <p:cNvSpPr>
            <a:spLocks noChangeArrowheads="1" noChangeShapeType="1"/>
          </p:cNvSpPr>
          <p:nvPr/>
        </p:nvSpPr>
        <p:spPr bwMode="auto">
          <a:xfrm>
            <a:off x="971550" y="2420938"/>
            <a:ext cx="7273925" cy="226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9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70000"/>
                      </a:srgbClr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omic Sans MS"/>
              </a:rPr>
              <a:t>ГЕОГРАФИЯ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971550" y="5130800"/>
            <a:ext cx="720725" cy="172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 (333)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6034087"/>
          </a:xfrm>
          <a:effectLst>
            <a:outerShdw dist="107763" dir="18900000" algn="ctr" rotWithShape="0">
              <a:srgbClr val="000066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15000" b="1" smtClean="0">
                <a:solidFill>
                  <a:srgbClr val="000099"/>
                </a:solidFill>
                <a:latin typeface="Comic Sans MS" pitchFamily="66" charset="0"/>
              </a:rPr>
              <a:t>ВОДА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7164388" y="4868863"/>
            <a:ext cx="1366837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4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>
                    <a:alpha val="50195"/>
                  </a:srgbClr>
                </a:solidFill>
                <a:latin typeface="Impact"/>
              </a:rPr>
              <a:t>H  O</a:t>
            </a:r>
            <a:endParaRPr lang="ru-RU" sz="5400" b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66CC">
                  <a:alpha val="50195"/>
                </a:srgbClr>
              </a:solidFill>
              <a:latin typeface="Impact"/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7740650" y="5516563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>
                    <a:alpha val="50195"/>
                  </a:srgbClr>
                </a:solidFill>
                <a:latin typeface="Impact"/>
              </a:rPr>
              <a:t>2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1366838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4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>
                    <a:alpha val="50195"/>
                  </a:srgbClr>
                </a:solidFill>
                <a:latin typeface="Impact"/>
              </a:rPr>
              <a:t>H  O</a:t>
            </a:r>
            <a:endParaRPr lang="ru-RU" sz="5400" b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66CC">
                  <a:alpha val="50195"/>
                </a:srgbClr>
              </a:solidFill>
              <a:latin typeface="Impact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900113" y="5516563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>
                    <a:alpha val="50195"/>
                  </a:srgbClr>
                </a:solidFill>
                <a:latin typeface="Impact"/>
              </a:rPr>
              <a:t>2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7777163" y="260350"/>
            <a:ext cx="1366837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4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>
                    <a:alpha val="50195"/>
                  </a:srgbClr>
                </a:solidFill>
                <a:latin typeface="Impact"/>
              </a:rPr>
              <a:t>H  O</a:t>
            </a:r>
            <a:endParaRPr lang="ru-RU" sz="5400" b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66CC">
                  <a:alpha val="50195"/>
                </a:srgbClr>
              </a:solidFill>
              <a:latin typeface="Impact"/>
            </a:endParaRP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8353425" y="908050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>
                    <a:alpha val="50195"/>
                  </a:srgbClr>
                </a:solidFill>
                <a:latin typeface="Impact"/>
              </a:rPr>
              <a:t>2</a:t>
            </a:r>
          </a:p>
        </p:txBody>
      </p:sp>
      <p:sp>
        <p:nvSpPr>
          <p:cNvPr id="21514" name="WordArt 12"/>
          <p:cNvSpPr>
            <a:spLocks noChangeArrowheads="1" noChangeShapeType="1" noTextEdit="1"/>
          </p:cNvSpPr>
          <p:nvPr/>
        </p:nvSpPr>
        <p:spPr bwMode="auto">
          <a:xfrm>
            <a:off x="755650" y="908050"/>
            <a:ext cx="1366838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4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>
                    <a:alpha val="50195"/>
                  </a:srgbClr>
                </a:solidFill>
                <a:latin typeface="Impact"/>
              </a:rPr>
              <a:t>H  O</a:t>
            </a:r>
            <a:endParaRPr lang="ru-RU" sz="5400" b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66CC">
                  <a:alpha val="50195"/>
                </a:srgbClr>
              </a:solidFill>
              <a:latin typeface="Impact"/>
            </a:endParaRPr>
          </a:p>
        </p:txBody>
      </p:sp>
      <p:sp>
        <p:nvSpPr>
          <p:cNvPr id="21515" name="WordArt 13"/>
          <p:cNvSpPr>
            <a:spLocks noChangeArrowheads="1" noChangeShapeType="1" noTextEdit="1"/>
          </p:cNvSpPr>
          <p:nvPr/>
        </p:nvSpPr>
        <p:spPr bwMode="auto">
          <a:xfrm>
            <a:off x="1331913" y="1555750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>
                    <a:alpha val="50195"/>
                  </a:srgbClr>
                </a:solidFill>
                <a:latin typeface="Impact"/>
              </a:rPr>
              <a:t>2</a:t>
            </a:r>
          </a:p>
        </p:txBody>
      </p:sp>
      <p:sp>
        <p:nvSpPr>
          <p:cNvPr id="21516" name="WordArt 11"/>
          <p:cNvSpPr>
            <a:spLocks noChangeArrowheads="1" noChangeShapeType="1" noTextEdit="1"/>
          </p:cNvSpPr>
          <p:nvPr/>
        </p:nvSpPr>
        <p:spPr bwMode="auto">
          <a:xfrm>
            <a:off x="4500563" y="2492375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>
                    <a:alpha val="50195"/>
                  </a:srgbClr>
                </a:solidFill>
                <a:latin typeface="Impact"/>
              </a:rPr>
              <a:t>2</a:t>
            </a:r>
          </a:p>
        </p:txBody>
      </p:sp>
      <p:sp>
        <p:nvSpPr>
          <p:cNvPr id="21517" name="WordArt 10"/>
          <p:cNvSpPr>
            <a:spLocks noChangeArrowheads="1" noChangeShapeType="1" noTextEdit="1"/>
          </p:cNvSpPr>
          <p:nvPr/>
        </p:nvSpPr>
        <p:spPr bwMode="auto">
          <a:xfrm>
            <a:off x="3924300" y="1844675"/>
            <a:ext cx="1366838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4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>
                    <a:alpha val="50195"/>
                  </a:srgbClr>
                </a:solidFill>
                <a:latin typeface="Impact"/>
              </a:rPr>
              <a:t>H  O</a:t>
            </a:r>
            <a:endParaRPr lang="ru-RU" sz="5400" b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66CC">
                  <a:alpha val="50195"/>
                </a:srgbClr>
              </a:solidFill>
              <a:latin typeface="Impac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02-54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>
            <a:lum bright="52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305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3333CC"/>
                </a:solidFill>
                <a:latin typeface="Times New Roman" pitchFamily="18" charset="0"/>
              </a:rPr>
              <a:t>   Вода обладает многими физическими свойствами, резко отличающими её от других жидкостей.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16-299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0668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chemeClr val="bg1"/>
                </a:solidFill>
              </a:rPr>
              <a:t>Вода – жидкость</a:t>
            </a:r>
            <a:r>
              <a:rPr lang="ru-RU" sz="5400" smtClean="0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113"/>
            <a:ext cx="4495800" cy="2665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FFFFFF"/>
                </a:solidFill>
                <a:latin typeface="Times New Roman" pitchFamily="18" charset="0"/>
              </a:rPr>
              <a:t>Но при температуре воздуха ниже 0</a:t>
            </a:r>
            <a:r>
              <a:rPr lang="en-US" sz="360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°C</a:t>
            </a:r>
            <a:r>
              <a:rPr lang="ru-RU" sz="360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3600" smtClean="0">
                <a:solidFill>
                  <a:srgbClr val="FFFFFF"/>
                </a:solidFill>
                <a:latin typeface="Times New Roman" pitchFamily="18" charset="0"/>
              </a:rPr>
              <a:t>п</a:t>
            </a:r>
            <a:r>
              <a:rPr lang="ru-RU" sz="3600" smtClean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ревращается в  лед</a:t>
            </a:r>
            <a:endParaRPr lang="en-US" sz="3600" smtClean="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9" name="Picture 3" descr="01805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6763" y="0"/>
            <a:ext cx="4567237" cy="68580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ature_12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644900"/>
            <a:ext cx="403225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FFFFFF"/>
                </a:solidFill>
                <a:latin typeface="Times New Roman" pitchFamily="18" charset="0"/>
              </a:rPr>
              <a:t>или снег.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27-17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80975" y="0"/>
            <a:ext cx="9721850" cy="10701338"/>
          </a:xfrm>
          <a:solidFill>
            <a:schemeClr val="accent1">
              <a:alpha val="70195"/>
            </a:schemeClr>
          </a:solidFill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6877050" cy="4525963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0556F9"/>
                </a:solidFill>
                <a:latin typeface="Times New Roman" pitchFamily="18" charset="0"/>
              </a:rPr>
              <a:t>Она не имеет вкуса, запаха и цвета. </a:t>
            </a:r>
            <a:endParaRPr lang="ru-RU" sz="400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AC96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140200" cy="40052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400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400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</a:rPr>
              <a:t>   Вода кипит при    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</a:rPr>
              <a:t>t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</a:rPr>
              <a:t> = 100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        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</a:rPr>
              <a:t>И превращается в пар.</a:t>
            </a:r>
          </a:p>
        </p:txBody>
      </p:sp>
      <p:pic>
        <p:nvPicPr>
          <p:cNvPr id="27651" name="Picture 3" descr="Гейзер в горах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84625" y="0"/>
            <a:ext cx="5159375" cy="68580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17171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858962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chemeClr val="bg1"/>
                </a:solidFill>
              </a:rPr>
              <a:t>Она может выглядеть и так.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11188" y="2057400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ature_0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1">
              <a:alpha val="59999"/>
            </a:schemeClr>
          </a:solidFill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4075" y="5949950"/>
            <a:ext cx="7019925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4000" i="1" smtClean="0">
                <a:solidFill>
                  <a:schemeClr val="bg1"/>
                </a:solidFill>
                <a:cs typeface="Arial" charset="0"/>
              </a:rPr>
              <a:t>ρ</a:t>
            </a:r>
            <a:r>
              <a:rPr lang="ru-RU" sz="1400" b="1" i="1" smtClean="0">
                <a:solidFill>
                  <a:schemeClr val="bg1"/>
                </a:solidFill>
                <a:cs typeface="Arial" charset="0"/>
              </a:rPr>
              <a:t>воды</a:t>
            </a:r>
            <a:r>
              <a:rPr lang="ru-RU" sz="4000" b="1" i="1" smtClean="0">
                <a:solidFill>
                  <a:schemeClr val="bg1"/>
                </a:solidFill>
                <a:cs typeface="Arial" charset="0"/>
              </a:rPr>
              <a:t> = 1 г/см</a:t>
            </a:r>
            <a:r>
              <a:rPr lang="ru-RU" sz="4000" b="1" i="1" baseline="30000" smtClean="0">
                <a:solidFill>
                  <a:schemeClr val="bg1"/>
                </a:solidFill>
                <a:cs typeface="Arial" charset="0"/>
              </a:rPr>
              <a:t>3    </a:t>
            </a:r>
            <a:r>
              <a:rPr lang="ru-RU" sz="4000" b="1" i="1" smtClean="0">
                <a:solidFill>
                  <a:schemeClr val="bg1"/>
                </a:solidFill>
                <a:cs typeface="Arial" charset="0"/>
              </a:rPr>
              <a:t>(при 4</a:t>
            </a:r>
            <a:r>
              <a:rPr lang="en-US" sz="4000" b="1" i="1" smtClean="0">
                <a:solidFill>
                  <a:schemeClr val="bg1"/>
                </a:solidFill>
                <a:cs typeface="Arial" charset="0"/>
              </a:rPr>
              <a:t>°C</a:t>
            </a:r>
            <a:r>
              <a:rPr lang="ru-RU" sz="4000" b="1" i="1" smtClean="0">
                <a:solidFill>
                  <a:schemeClr val="bg1"/>
                </a:solidFill>
                <a:cs typeface="Arial" charset="0"/>
              </a:rPr>
              <a:t>)</a:t>
            </a:r>
            <a:r>
              <a:rPr lang="ru-RU" sz="3600" b="1" smtClean="0">
                <a:solidFill>
                  <a:schemeClr val="bg1"/>
                </a:solidFill>
                <a:cs typeface="Arial" charset="0"/>
              </a:rPr>
              <a:t>  </a:t>
            </a:r>
            <a:endParaRPr lang="el-GR" sz="3600" b="1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40-1024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1">
              <a:alpha val="50195"/>
            </a:schemeClr>
          </a:solidFill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6804025" cy="1628775"/>
          </a:xfrm>
          <a:solidFill>
            <a:schemeClr val="accent1">
              <a:alpha val="25098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99"/>
                </a:solidFill>
              </a:rPr>
              <a:t>Вода не проводит электрический ток;</a:t>
            </a:r>
          </a:p>
          <a:p>
            <a:pPr eaLnBrk="1" hangingPunct="1"/>
            <a:r>
              <a:rPr lang="ru-RU" sz="2800" smtClean="0">
                <a:solidFill>
                  <a:srgbClr val="000099"/>
                </a:solidFill>
              </a:rPr>
              <a:t>Плохо проводит тепло;</a:t>
            </a:r>
          </a:p>
          <a:p>
            <a:pPr eaLnBrk="1" hangingPunct="1"/>
            <a:r>
              <a:rPr lang="ru-RU" sz="2800" smtClean="0">
                <a:solidFill>
                  <a:srgbClr val="000099"/>
                </a:solidFill>
              </a:rPr>
              <a:t>Обладает высокой теплоемкостью.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339975" y="1773238"/>
            <a:ext cx="6804025" cy="1873250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>
                <a:solidFill>
                  <a:srgbClr val="000099"/>
                </a:solidFill>
              </a:rPr>
              <a:t> Удельная теплоемкость численно равна количеству теплоты, необходимой для нагревания единицы массы вещества на 1</a:t>
            </a:r>
            <a:r>
              <a:rPr lang="en-US" sz="2800">
                <a:solidFill>
                  <a:srgbClr val="000099"/>
                </a:solidFill>
                <a:cs typeface="Arial" charset="0"/>
              </a:rPr>
              <a:t>°C</a:t>
            </a:r>
            <a:r>
              <a:rPr lang="ru-RU" sz="2800">
                <a:solidFill>
                  <a:srgbClr val="000099"/>
                </a:solidFill>
                <a:cs typeface="Arial" charset="0"/>
              </a:rPr>
              <a:t>.</a:t>
            </a:r>
            <a:endParaRPr lang="en-US" sz="280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789363"/>
            <a:ext cx="6804025" cy="1079500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>
                <a:solidFill>
                  <a:srgbClr val="000099"/>
                </a:solidFill>
              </a:rPr>
              <a:t> Она обозначается буквой «с».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</a:rPr>
              <a:t>c</a:t>
            </a:r>
            <a:r>
              <a:rPr lang="ru-RU" sz="1600" baseline="-25000">
                <a:solidFill>
                  <a:srgbClr val="000099"/>
                </a:solidFill>
              </a:rPr>
              <a:t>воды</a:t>
            </a:r>
            <a:r>
              <a:rPr lang="ru-RU" sz="2800">
                <a:solidFill>
                  <a:srgbClr val="000099"/>
                </a:solidFill>
              </a:rPr>
              <a:t>=4200 Дж/кг </a:t>
            </a:r>
            <a:r>
              <a:rPr lang="en-US" sz="2800">
                <a:solidFill>
                  <a:srgbClr val="000099"/>
                </a:solidFill>
                <a:cs typeface="Arial" charset="0"/>
              </a:rPr>
              <a:t>·</a:t>
            </a:r>
            <a:r>
              <a:rPr lang="ru-RU" sz="280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2800">
                <a:solidFill>
                  <a:srgbClr val="000099"/>
                </a:solidFill>
                <a:cs typeface="Arial" charset="0"/>
              </a:rPr>
              <a:t>°C</a:t>
            </a:r>
            <a:r>
              <a:rPr lang="ru-RU" sz="2800">
                <a:solidFill>
                  <a:srgbClr val="000099"/>
                </a:solidFill>
                <a:cs typeface="Arial" charset="0"/>
              </a:rPr>
              <a:t>        </a:t>
            </a:r>
            <a:r>
              <a:rPr lang="ru-RU" sz="1600" baseline="-25000">
                <a:solidFill>
                  <a:srgbClr val="000099"/>
                </a:solidFill>
              </a:rPr>
              <a:t>   </a:t>
            </a:r>
            <a:endParaRPr lang="en-US" sz="1600" baseline="-250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088A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8432800" y="4740275"/>
          <a:ext cx="139700" cy="92075"/>
        </p:xfrm>
        <a:graphic>
          <a:graphicData uri="http://schemas.openxmlformats.org/presentationml/2006/ole">
            <p:oleObj spid="_x0000_s1026" name="Диаграмма" r:id="rId4" imgW="1438331" imgH="914563" progId="MSGraph.Chart.8">
              <p:embed followColorScheme="full"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9388" y="1989138"/>
          <a:ext cx="4032250" cy="2233612"/>
        </p:xfrm>
        <a:graphic>
          <a:graphicData uri="http://schemas.openxmlformats.org/presentationml/2006/ole">
            <p:oleObj spid="_x0000_s1027" name="Диаграмма" r:id="rId5" imgW="3362442" imgH="2276617" progId="Excel.Chart.8">
              <p:embed/>
            </p:oleObj>
          </a:graphicData>
        </a:graphic>
      </p:graphicFrame>
      <p:sp>
        <p:nvSpPr>
          <p:cNvPr id="1029" name="WordArt 4"/>
          <p:cNvSpPr>
            <a:spLocks noChangeArrowheads="1" noChangeShapeType="1" noTextEdit="1"/>
          </p:cNvSpPr>
          <p:nvPr/>
        </p:nvSpPr>
        <p:spPr bwMode="auto">
          <a:xfrm>
            <a:off x="1619250" y="0"/>
            <a:ext cx="59055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Содержание воды в природе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95288" y="1052513"/>
            <a:ext cx="8135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>
                <a:solidFill>
                  <a:srgbClr val="0033CC"/>
                </a:solidFill>
              </a:rPr>
              <a:t>Вода – это самый распространенный на Земле                                              минерал. 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1500" y="1628775"/>
            <a:ext cx="32115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356100" y="4019550"/>
            <a:ext cx="454501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Запасы воды на Земле 1млн 454тыс м</a:t>
            </a:r>
            <a:r>
              <a:rPr lang="ru-RU" baseline="30000"/>
              <a:t>3</a:t>
            </a:r>
          </a:p>
          <a:p>
            <a:pPr algn="l"/>
            <a:r>
              <a:rPr lang="ru-RU"/>
              <a:t>из них менее2% относится к пресным</a:t>
            </a:r>
          </a:p>
          <a:p>
            <a:pPr algn="l"/>
            <a:r>
              <a:rPr lang="ru-RU"/>
              <a:t>водам, а доступны для использования</a:t>
            </a:r>
          </a:p>
          <a:p>
            <a:pPr algn="l"/>
            <a:r>
              <a:rPr lang="ru-RU"/>
              <a:t>0,3%. Большая часть пресной воды </a:t>
            </a:r>
          </a:p>
          <a:p>
            <a:pPr algn="l"/>
            <a:r>
              <a:rPr lang="ru-RU"/>
              <a:t>недоступна человеку, т.к. содержится в </a:t>
            </a:r>
          </a:p>
          <a:p>
            <a:pPr algn="l"/>
            <a:r>
              <a:rPr lang="ru-RU"/>
              <a:t>Ледниках. Объем воды в Мировом океане</a:t>
            </a:r>
            <a:r>
              <a:rPr lang="en-US"/>
              <a:t> </a:t>
            </a:r>
            <a:r>
              <a:rPr lang="ru-RU"/>
              <a:t>составляет 1370 млн. км</a:t>
            </a:r>
            <a:r>
              <a:rPr lang="ru-RU" baseline="30000"/>
              <a:t>3</a:t>
            </a:r>
            <a:r>
              <a:rPr lang="ru-RU"/>
              <a:t> </a:t>
            </a:r>
          </a:p>
          <a:p>
            <a:pPr algn="l"/>
            <a:r>
              <a:rPr lang="ru-RU"/>
              <a:t>На поверхности Земли 1,39 * 10</a:t>
            </a:r>
            <a:r>
              <a:rPr lang="ru-RU" baseline="30000"/>
              <a:t>18</a:t>
            </a:r>
            <a:r>
              <a:rPr lang="ru-RU"/>
              <a:t> </a:t>
            </a:r>
            <a:r>
              <a:rPr lang="en-US"/>
              <a:t>m </a:t>
            </a:r>
          </a:p>
          <a:p>
            <a:pPr algn="l"/>
            <a:r>
              <a:rPr lang="ru-RU"/>
              <a:t>В атмосфере 1,3* 10</a:t>
            </a:r>
            <a:r>
              <a:rPr lang="ru-RU" baseline="30000"/>
              <a:t>13</a:t>
            </a:r>
            <a:r>
              <a:rPr lang="en-US"/>
              <a:t>m</a:t>
            </a:r>
            <a:endParaRPr lang="ru-RU"/>
          </a:p>
        </p:txBody>
      </p:sp>
      <p:pic>
        <p:nvPicPr>
          <p:cNvPr id="1033" name="Picture 9" descr="Antarctica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4292600"/>
            <a:ext cx="40322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Айсберг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27813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Если бы вода вела себя </a:t>
            </a:r>
            <a:r>
              <a:rPr lang="en-US" smtClean="0">
                <a:solidFill>
                  <a:srgbClr val="000099"/>
                </a:solidFill>
              </a:rPr>
              <a:t>“</a:t>
            </a:r>
            <a:r>
              <a:rPr lang="ru-RU" smtClean="0">
                <a:solidFill>
                  <a:srgbClr val="000099"/>
                </a:solidFill>
              </a:rPr>
              <a:t>как положено</a:t>
            </a:r>
            <a:r>
              <a:rPr lang="en-US" smtClean="0">
                <a:solidFill>
                  <a:srgbClr val="000099"/>
                </a:solidFill>
              </a:rPr>
              <a:t>”</a:t>
            </a:r>
            <a:r>
              <a:rPr lang="ru-RU" smtClean="0">
                <a:solidFill>
                  <a:srgbClr val="000099"/>
                </a:solidFill>
              </a:rPr>
              <a:t>, то Земля стала бы просто неузнаваемой!</a:t>
            </a:r>
            <a:r>
              <a:rPr lang="ru-RU" smtClean="0">
                <a:solidFill>
                  <a:srgbClr val="FF3300"/>
                </a:solidFill>
              </a:rPr>
              <a:t> </a:t>
            </a:r>
            <a:br>
              <a:rPr lang="ru-RU" smtClean="0">
                <a:solidFill>
                  <a:srgbClr val="FF3300"/>
                </a:solidFill>
              </a:rPr>
            </a:br>
            <a:endParaRPr lang="ru-RU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ature_1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7173913"/>
          </a:xfr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546475"/>
            <a:ext cx="9144000" cy="3311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 </a:t>
            </a:r>
            <a:r>
              <a:rPr lang="ru-RU" sz="2800" b="1" dirty="0" smtClean="0">
                <a:solidFill>
                  <a:schemeClr val="accent4"/>
                </a:solidFill>
              </a:rPr>
              <a:t>Все тела при нагревании расширяются, а при охлаждении сжимаются. Все, кроме воды. В интервале </a:t>
            </a:r>
            <a:r>
              <a:rPr lang="en-US" sz="2800" b="1" dirty="0" smtClean="0">
                <a:solidFill>
                  <a:schemeClr val="accent4"/>
                </a:solidFill>
              </a:rPr>
              <a:t>t </a:t>
            </a:r>
            <a:r>
              <a:rPr lang="ru-RU" sz="2800" b="1" dirty="0" smtClean="0">
                <a:solidFill>
                  <a:schemeClr val="accent4"/>
                </a:solidFill>
              </a:rPr>
              <a:t>от 0</a:t>
            </a:r>
            <a:r>
              <a:rPr lang="en-US" sz="2800" b="1" dirty="0" smtClean="0">
                <a:solidFill>
                  <a:schemeClr val="accent4"/>
                </a:solidFill>
                <a:cs typeface="Arial" charset="0"/>
              </a:rPr>
              <a:t>°C </a:t>
            </a:r>
            <a:r>
              <a:rPr lang="ru-RU" sz="2800" b="1" dirty="0" smtClean="0">
                <a:solidFill>
                  <a:schemeClr val="accent4"/>
                </a:solidFill>
                <a:cs typeface="Arial" charset="0"/>
              </a:rPr>
              <a:t>до +4</a:t>
            </a:r>
            <a:r>
              <a:rPr lang="en-US" sz="2800" b="1" dirty="0" smtClean="0">
                <a:solidFill>
                  <a:schemeClr val="accent4"/>
                </a:solidFill>
                <a:cs typeface="Arial" charset="0"/>
              </a:rPr>
              <a:t>°C</a:t>
            </a:r>
            <a:r>
              <a:rPr lang="ru-RU" sz="2800" b="1" dirty="0" smtClean="0">
                <a:solidFill>
                  <a:schemeClr val="accent4"/>
                </a:solidFill>
                <a:cs typeface="Arial" charset="0"/>
              </a:rPr>
              <a:t> вода при охлаждении расширяется, а при нагревании – сжимается. При +4</a:t>
            </a:r>
            <a:r>
              <a:rPr lang="en-US" sz="2800" b="1" dirty="0" smtClean="0">
                <a:solidFill>
                  <a:schemeClr val="accent4"/>
                </a:solidFill>
                <a:cs typeface="Arial" charset="0"/>
              </a:rPr>
              <a:t>°C</a:t>
            </a:r>
            <a:r>
              <a:rPr lang="ru-RU" sz="2800" b="1" dirty="0" smtClean="0">
                <a:solidFill>
                  <a:schemeClr val="accent4"/>
                </a:solidFill>
                <a:cs typeface="Arial" charset="0"/>
              </a:rPr>
              <a:t> вода имеет наибольшую плотность (1000 кг/м</a:t>
            </a:r>
            <a:r>
              <a:rPr lang="ru-RU" sz="2800" b="1" baseline="30000" dirty="0" smtClean="0">
                <a:solidFill>
                  <a:schemeClr val="accent4"/>
                </a:solidFill>
                <a:cs typeface="Arial" charset="0"/>
              </a:rPr>
              <a:t>3</a:t>
            </a:r>
            <a:r>
              <a:rPr lang="ru-RU" sz="2800" b="1" dirty="0" smtClean="0">
                <a:solidFill>
                  <a:schemeClr val="accent4"/>
                </a:solidFill>
                <a:cs typeface="Arial" charset="0"/>
              </a:rPr>
              <a:t>). При более низкой и более высокой </a:t>
            </a:r>
            <a:r>
              <a:rPr lang="en-US" sz="2800" b="1" dirty="0" err="1" smtClean="0">
                <a:solidFill>
                  <a:schemeClr val="accent4"/>
                </a:solidFill>
              </a:rPr>
              <a:t>t</a:t>
            </a:r>
            <a:r>
              <a:rPr lang="en-US" sz="2800" b="1" dirty="0" err="1" smtClean="0">
                <a:solidFill>
                  <a:schemeClr val="accent4"/>
                </a:solidFill>
                <a:cs typeface="Arial" charset="0"/>
              </a:rPr>
              <a:t>°C</a:t>
            </a:r>
            <a:r>
              <a:rPr lang="ru-RU" sz="2800" b="1" dirty="0" smtClean="0">
                <a:solidFill>
                  <a:schemeClr val="accent4"/>
                </a:solidFill>
                <a:cs typeface="Arial" charset="0"/>
              </a:rPr>
              <a:t> плотность воды несколько меньше</a:t>
            </a:r>
            <a:r>
              <a:rPr lang="ru-RU" sz="28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2800" dirty="0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9891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FF0000"/>
                </a:solidFill>
                <a:latin typeface="Times New Roman" pitchFamily="18" charset="0"/>
              </a:rPr>
              <a:t>    Вода, охлаждаясь сверху, опускается вниз, на дно, только до тех пор, пока её </a:t>
            </a: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°C </a:t>
            </a:r>
            <a:r>
              <a:rPr lang="ru-RU" sz="2800" i="1" smtClean="0">
                <a:solidFill>
                  <a:srgbClr val="FF0000"/>
                </a:solidFill>
                <a:latin typeface="Times New Roman" pitchFamily="18" charset="0"/>
              </a:rPr>
              <a:t>не достигнет +4°C. Тогда в стоячем водоеме устанавливается распределение t°C, изображенное на рисунке.</a:t>
            </a:r>
            <a:r>
              <a:rPr lang="ru-RU" sz="2800" smtClean="0">
                <a:latin typeface="Times New Roman" pitchFamily="18" charset="0"/>
              </a:rPr>
              <a:t> </a:t>
            </a:r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33795" name="Picture 3" descr="Реэкспонирование обработка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808163"/>
            <a:ext cx="6732587" cy="5049837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307080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 sz="3600" b="1" i="1">
                <a:solidFill>
                  <a:schemeClr val="bg1"/>
                </a:solidFill>
                <a:latin typeface="Times New Roman" pitchFamily="18" charset="0"/>
              </a:rPr>
              <a:t> Благодаря этому под слоем льда, покрывающим водоем сверху, в воде живут рыбы и другие обитатели водоемов.</a:t>
            </a: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ake-baikal-l70f3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812800"/>
            <a:ext cx="9144000" cy="6045200"/>
          </a:xfr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556F9"/>
                </a:solidFill>
                <a:latin typeface="Times New Roman" pitchFamily="18" charset="0"/>
              </a:rPr>
              <a:t>ВЫВОД: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5329238" cy="2016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   </a:t>
            </a:r>
            <a:r>
              <a:rPr lang="ru-RU" smtClean="0">
                <a:solidFill>
                  <a:srgbClr val="000066"/>
                </a:solidFill>
              </a:rPr>
              <a:t>Вода -  уникальное в природе вещество, важнейшее на планете.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Безымянный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81075"/>
            <a:ext cx="9144000" cy="4941888"/>
          </a:xfrm>
          <a:solidFill>
            <a:schemeClr val="accent1">
              <a:alpha val="50195"/>
            </a:schemeClr>
          </a:solidFill>
        </p:spPr>
      </p:pic>
      <p:sp>
        <p:nvSpPr>
          <p:cNvPr id="36867" name="WordArt 4"/>
          <p:cNvSpPr>
            <a:spLocks noChangeArrowheads="1" noChangeShapeType="1"/>
          </p:cNvSpPr>
          <p:nvPr/>
        </p:nvSpPr>
        <p:spPr bwMode="auto">
          <a:xfrm>
            <a:off x="971550" y="2205038"/>
            <a:ext cx="7273925" cy="226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9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60001"/>
                      </a:srgbClr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omic Sans MS"/>
              </a:rPr>
              <a:t>ХИМИЯ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lake-baikal-l28f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85750" y="0"/>
            <a:ext cx="8143875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Вода</a:t>
            </a:r>
          </a:p>
          <a:p>
            <a:pPr algn="l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«Из атомов мир создавала Природа</a:t>
            </a:r>
          </a:p>
          <a:p>
            <a:pPr algn="l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Два атома легких взяла водорода,</a:t>
            </a:r>
          </a:p>
          <a:p>
            <a:pPr algn="l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Прибавила атом один кислорода,</a:t>
            </a:r>
          </a:p>
          <a:p>
            <a:pPr algn="l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И получилась частица Воды,</a:t>
            </a:r>
          </a:p>
          <a:p>
            <a:pPr algn="l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Море Воды, Океаны и Льды…»</a:t>
            </a:r>
          </a:p>
          <a:p>
            <a:pPr>
              <a:defRPr/>
            </a:pPr>
            <a:endParaRPr lang="ru-RU" sz="3200" b="1" i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4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3" descr="Молекула воды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079500"/>
            <a:ext cx="8604250" cy="5778500"/>
          </a:xfrm>
          <a:noFill/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Химические свойства воды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-127000" y="4930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5013325"/>
            <a:ext cx="91440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0" y="486886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4941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4941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0" y="51577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Nature_0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993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71563"/>
            <a:ext cx="9144000" cy="3786187"/>
          </a:xfrm>
          <a:solidFill>
            <a:srgbClr val="009900">
              <a:alpha val="39999"/>
            </a:srgbClr>
          </a:solidFill>
          <a:ln w="3175">
            <a:solidFill>
              <a:srgbClr val="00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5">
                    <a:lumMod val="95000"/>
                  </a:schemeClr>
                </a:solidFill>
                <a:latin typeface="Times New Roman" pitchFamily="18" charset="0"/>
              </a:rPr>
              <a:t>Молекула воды состоит из двух молекул водорода и одной молекулы кислорода.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>
                    <a:lumMod val="95000"/>
                  </a:schemeClr>
                </a:solidFill>
                <a:latin typeface="Times New Roman" pitchFamily="18" charset="0"/>
              </a:rPr>
              <a:t>Вода - диполь, т.е. частица имеющая отрицательные и</a:t>
            </a:r>
            <a:endParaRPr lang="en-US" sz="2800" dirty="0" smtClean="0">
              <a:solidFill>
                <a:schemeClr val="accent5">
                  <a:lumMod val="95000"/>
                </a:schemeClr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5">
                    <a:lumMod val="95000"/>
                  </a:schemeClr>
                </a:solidFill>
                <a:latin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accent5">
                    <a:lumMod val="95000"/>
                  </a:schemeClr>
                </a:solidFill>
                <a:latin typeface="Times New Roman" pitchFamily="18" charset="0"/>
              </a:rPr>
              <a:t>положительные полюса, т.к. кислород более электроотрицателен, чем водород, и он смещает к себе электроны, на нем возникает частичный отрицательный заряд а на водороде частичный положительный заряд.</a:t>
            </a:r>
          </a:p>
          <a:p>
            <a:pPr eaLnBrk="1" hangingPunct="1">
              <a:buFontTx/>
              <a:buNone/>
              <a:defRPr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SUNRIS~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Водородная связь в</a:t>
            </a:r>
            <a:r>
              <a:rPr lang="ru-RU" sz="4000" smtClean="0">
                <a:solidFill>
                  <a:schemeClr val="bg1"/>
                </a:solidFill>
              </a:rPr>
              <a:t> </a:t>
            </a:r>
            <a:r>
              <a:rPr lang="ru-RU" sz="4000" b="1" i="1" smtClean="0">
                <a:solidFill>
                  <a:schemeClr val="bg1"/>
                </a:solidFill>
              </a:rPr>
              <a:t>молекуле</a:t>
            </a:r>
            <a:r>
              <a:rPr lang="ru-RU" sz="4000" smtClean="0">
                <a:solidFill>
                  <a:schemeClr val="bg1"/>
                </a:solidFill>
              </a:rPr>
              <a:t>        </a:t>
            </a:r>
            <a:r>
              <a:rPr lang="ru-RU" sz="4000" b="1" i="1" smtClean="0">
                <a:solidFill>
                  <a:schemeClr val="bg1"/>
                </a:solidFill>
              </a:rPr>
              <a:t> воды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5038"/>
            <a:ext cx="8435975" cy="3024187"/>
          </a:xfrm>
          <a:solidFill>
            <a:srgbClr val="3366FF">
              <a:alpha val="39999"/>
            </a:srgbClr>
          </a:solidFill>
          <a:ln w="3175"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75000"/>
              </a:lnSpc>
              <a:buFontTx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</a:rPr>
              <a:t>Водородная связь - это способность воды образовывать водородные мостики между атомами кислорода двумя оказавшимися рядом молекул водорода так, что атомы водорода располагаются на отрезке, соединяющем атомы кислорода.  </a:t>
            </a:r>
          </a:p>
          <a:p>
            <a:pPr eaLnBrk="1" hangingPunct="1">
              <a:lnSpc>
                <a:spcPct val="75000"/>
              </a:lnSpc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</a:rPr>
              <a:t>В целом структура воды представляется как смесь всевозможных гидрантных структур, которые могут в ней образоваться.</a:t>
            </a:r>
          </a:p>
          <a:p>
            <a:pPr eaLnBrk="1" hangingPunct="1">
              <a:lnSpc>
                <a:spcPct val="75000"/>
              </a:lnSpc>
            </a:pPr>
            <a:endParaRPr lang="ru-RU" sz="28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5570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785938"/>
            <a:ext cx="59404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6157912" cy="946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Круговорот воды в природе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588125" y="188913"/>
            <a:ext cx="2160588" cy="1582737"/>
          </a:xfrm>
          <a:prstGeom prst="curvedLeftArrow">
            <a:avLst>
              <a:gd name="adj1" fmla="val 20000"/>
              <a:gd name="adj2" fmla="val 40000"/>
              <a:gd name="adj3" fmla="val 45503"/>
            </a:avLst>
          </a:prstGeom>
          <a:gradFill rotWithShape="1">
            <a:gsLst>
              <a:gs pos="0">
                <a:srgbClr val="0099FF"/>
              </a:gs>
              <a:gs pos="100000">
                <a:srgbClr val="00006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08713" y="2214563"/>
            <a:ext cx="29352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>
                <a:solidFill>
                  <a:srgbClr val="0000CC"/>
                </a:solidFill>
              </a:rPr>
              <a:t>Но не нужно думать, </a:t>
            </a:r>
          </a:p>
          <a:p>
            <a:pPr algn="l"/>
            <a:r>
              <a:rPr lang="ru-RU" sz="2000">
                <a:solidFill>
                  <a:srgbClr val="0000CC"/>
                </a:solidFill>
              </a:rPr>
              <a:t>что круговорот – это </a:t>
            </a:r>
          </a:p>
          <a:p>
            <a:pPr algn="l"/>
            <a:r>
              <a:rPr lang="ru-RU" sz="2000">
                <a:solidFill>
                  <a:srgbClr val="0000CC"/>
                </a:solidFill>
              </a:rPr>
              <a:t>панацея от исчерпания </a:t>
            </a:r>
          </a:p>
          <a:p>
            <a:pPr algn="l"/>
            <a:r>
              <a:rPr lang="ru-RU" sz="2000">
                <a:solidFill>
                  <a:srgbClr val="0000CC"/>
                </a:solidFill>
              </a:rPr>
              <a:t>доступных запасов</a:t>
            </a:r>
          </a:p>
          <a:p>
            <a:pPr algn="l"/>
            <a:r>
              <a:rPr lang="ru-RU" sz="2000">
                <a:solidFill>
                  <a:srgbClr val="0000CC"/>
                </a:solidFill>
              </a:rPr>
              <a:t>пресной воды. Все же он </a:t>
            </a:r>
          </a:p>
          <a:p>
            <a:pPr algn="l"/>
            <a:r>
              <a:rPr lang="ru-RU" sz="2000">
                <a:solidFill>
                  <a:srgbClr val="0000CC"/>
                </a:solidFill>
              </a:rPr>
              <a:t>происходит медленно.</a:t>
            </a:r>
            <a:endParaRPr lang="en-US" sz="2000">
              <a:solidFill>
                <a:srgbClr val="0000CC"/>
              </a:solidFill>
            </a:endParaRPr>
          </a:p>
          <a:p>
            <a:pPr algn="l"/>
            <a:endParaRPr lang="en-US" sz="2000">
              <a:solidFill>
                <a:srgbClr val="0000CC"/>
              </a:solidFill>
            </a:endParaRPr>
          </a:p>
          <a:p>
            <a:pPr algn="l"/>
            <a:endParaRPr lang="ru-RU" sz="2000">
              <a:solidFill>
                <a:srgbClr val="0000CC"/>
              </a:solidFill>
            </a:endParaRPr>
          </a:p>
          <a:p>
            <a:pPr algn="l"/>
            <a:r>
              <a:rPr lang="ru-RU" sz="2400" b="1" i="1" u="sng">
                <a:solidFill>
                  <a:srgbClr val="FF0000"/>
                </a:solidFill>
              </a:rPr>
              <a:t>Берегите воду!!!</a:t>
            </a:r>
          </a:p>
          <a:p>
            <a:pPr algn="l"/>
            <a:r>
              <a:rPr lang="ru-RU"/>
              <a:t> </a:t>
            </a:r>
          </a:p>
          <a:p>
            <a:pPr algn="l"/>
            <a:r>
              <a:rPr lang="ru-RU"/>
              <a:t>         </a:t>
            </a: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179388" y="1700213"/>
            <a:ext cx="5337175" cy="5157787"/>
            <a:chOff x="113" y="1071"/>
            <a:chExt cx="3362" cy="3249"/>
          </a:xfrm>
        </p:grpSpPr>
        <p:pic>
          <p:nvPicPr>
            <p:cNvPr id="7175" name="Picture 7" descr="j029382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3" y="1071"/>
              <a:ext cx="1543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158" y="1117"/>
              <a:ext cx="3317" cy="3203"/>
              <a:chOff x="249" y="1117"/>
              <a:chExt cx="3317" cy="3203"/>
            </a:xfrm>
          </p:grpSpPr>
          <p:sp>
            <p:nvSpPr>
              <p:cNvPr id="7177" name="WordArt 9"/>
              <p:cNvSpPr>
                <a:spLocks noChangeArrowheads="1" noChangeShapeType="1" noTextEdit="1"/>
              </p:cNvSpPr>
              <p:nvPr/>
            </p:nvSpPr>
            <p:spPr bwMode="auto">
              <a:xfrm rot="888503">
                <a:off x="431" y="3022"/>
                <a:ext cx="1086" cy="360"/>
              </a:xfrm>
              <a:prstGeom prst="rect">
                <a:avLst/>
              </a:prstGeom>
            </p:spPr>
            <p:txBody>
              <a:bodyPr wrap="none" fromWordArt="1">
                <a:prstTxWarp prst="textCurveDown">
                  <a:avLst>
                    <a:gd name="adj" fmla="val 43477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Сток рек</a:t>
                </a:r>
              </a:p>
            </p:txBody>
          </p:sp>
          <p:sp>
            <p:nvSpPr>
              <p:cNvPr id="7178" name="AutoShape 10"/>
              <p:cNvSpPr>
                <a:spLocks noChangeArrowheads="1"/>
              </p:cNvSpPr>
              <p:nvPr/>
            </p:nvSpPr>
            <p:spPr bwMode="auto">
              <a:xfrm rot="-3215072">
                <a:off x="754" y="3152"/>
                <a:ext cx="306" cy="862"/>
              </a:xfrm>
              <a:prstGeom prst="downArrow">
                <a:avLst>
                  <a:gd name="adj1" fmla="val 50000"/>
                  <a:gd name="adj2" fmla="val 70425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79" name="AutoShape 11"/>
              <p:cNvSpPr>
                <a:spLocks noChangeArrowheads="1"/>
              </p:cNvSpPr>
              <p:nvPr/>
            </p:nvSpPr>
            <p:spPr bwMode="auto">
              <a:xfrm>
                <a:off x="1474" y="4105"/>
                <a:ext cx="1452" cy="215"/>
              </a:xfrm>
              <a:prstGeom prst="leftArrow">
                <a:avLst>
                  <a:gd name="adj1" fmla="val 50000"/>
                  <a:gd name="adj2" fmla="val 168837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92" y="3793"/>
                <a:ext cx="2274" cy="360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5977"/>
                  </a:avLst>
                </a:prstTxWarp>
              </a:bodyPr>
              <a:lstStyle/>
              <a:p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Подземные воды</a:t>
                </a:r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249" y="1525"/>
                <a:ext cx="272" cy="1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ru-RU" sz="2400" b="1">
                    <a:solidFill>
                      <a:srgbClr val="EF492D"/>
                    </a:solidFill>
                  </a:rPr>
                  <a:t>О</a:t>
                </a:r>
              </a:p>
              <a:p>
                <a:pPr algn="l"/>
                <a:r>
                  <a:rPr lang="ru-RU" sz="2400" b="1">
                    <a:solidFill>
                      <a:srgbClr val="EF492D"/>
                    </a:solidFill>
                  </a:rPr>
                  <a:t>С</a:t>
                </a:r>
              </a:p>
              <a:p>
                <a:pPr algn="l"/>
                <a:r>
                  <a:rPr lang="ru-RU" sz="2400" b="1">
                    <a:solidFill>
                      <a:srgbClr val="EF492D"/>
                    </a:solidFill>
                  </a:rPr>
                  <a:t>А</a:t>
                </a:r>
              </a:p>
              <a:p>
                <a:pPr algn="l"/>
                <a:r>
                  <a:rPr lang="ru-RU" sz="2400" b="1">
                    <a:solidFill>
                      <a:srgbClr val="EF492D"/>
                    </a:solidFill>
                  </a:rPr>
                  <a:t>Д</a:t>
                </a:r>
              </a:p>
              <a:p>
                <a:pPr algn="l"/>
                <a:r>
                  <a:rPr lang="ru-RU" sz="2400" b="1">
                    <a:solidFill>
                      <a:srgbClr val="EF492D"/>
                    </a:solidFill>
                  </a:rPr>
                  <a:t>К</a:t>
                </a:r>
              </a:p>
              <a:p>
                <a:pPr algn="l"/>
                <a:r>
                  <a:rPr lang="ru-RU" sz="2400" b="1">
                    <a:solidFill>
                      <a:srgbClr val="EF492D"/>
                    </a:solidFill>
                  </a:rPr>
                  <a:t>И</a:t>
                </a:r>
              </a:p>
              <a:p>
                <a:pPr algn="l"/>
                <a:endParaRPr lang="ru-RU" sz="2400" b="1">
                  <a:solidFill>
                    <a:srgbClr val="EF492D"/>
                  </a:solidFill>
                </a:endParaRPr>
              </a:p>
              <a:p>
                <a:pPr algn="l"/>
                <a:endParaRPr lang="ru-RU" sz="2400" b="1">
                  <a:solidFill>
                    <a:srgbClr val="EF492D"/>
                  </a:solidFill>
                </a:endParaRPr>
              </a:p>
            </p:txBody>
          </p:sp>
          <p:sp>
            <p:nvSpPr>
              <p:cNvPr id="7182" name="AutoShape 14"/>
              <p:cNvSpPr>
                <a:spLocks noChangeArrowheads="1"/>
              </p:cNvSpPr>
              <p:nvPr/>
            </p:nvSpPr>
            <p:spPr bwMode="auto">
              <a:xfrm>
                <a:off x="521" y="1797"/>
                <a:ext cx="272" cy="1020"/>
              </a:xfrm>
              <a:prstGeom prst="downArrow">
                <a:avLst>
                  <a:gd name="adj1" fmla="val 50000"/>
                  <a:gd name="adj2" fmla="val 93750"/>
                </a:avLst>
              </a:prstGeom>
              <a:solidFill>
                <a:srgbClr val="EF492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3" name="AutoShape 15"/>
              <p:cNvSpPr>
                <a:spLocks noChangeArrowheads="1"/>
              </p:cNvSpPr>
              <p:nvPr/>
            </p:nvSpPr>
            <p:spPr bwMode="auto">
              <a:xfrm>
                <a:off x="2744" y="1752"/>
                <a:ext cx="306" cy="1724"/>
              </a:xfrm>
              <a:prstGeom prst="upArrow">
                <a:avLst>
                  <a:gd name="adj1" fmla="val 50000"/>
                  <a:gd name="adj2" fmla="val 14085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4" name="Text Box 16"/>
              <p:cNvSpPr txBox="1">
                <a:spLocks noChangeArrowheads="1"/>
              </p:cNvSpPr>
              <p:nvPr/>
            </p:nvSpPr>
            <p:spPr bwMode="auto">
              <a:xfrm>
                <a:off x="3094" y="1764"/>
                <a:ext cx="220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>
                    <a:solidFill>
                      <a:srgbClr val="FFFF66"/>
                    </a:solidFill>
                  </a:rPr>
                  <a:t>И</a:t>
                </a:r>
              </a:p>
              <a:p>
                <a:pPr algn="l"/>
                <a:r>
                  <a:rPr lang="ru-RU" b="1">
                    <a:solidFill>
                      <a:srgbClr val="FFFF66"/>
                    </a:solidFill>
                  </a:rPr>
                  <a:t>С</a:t>
                </a:r>
              </a:p>
              <a:p>
                <a:pPr algn="l"/>
                <a:r>
                  <a:rPr lang="ru-RU" b="1">
                    <a:solidFill>
                      <a:srgbClr val="FFFF66"/>
                    </a:solidFill>
                  </a:rPr>
                  <a:t>П</a:t>
                </a:r>
              </a:p>
              <a:p>
                <a:pPr algn="l"/>
                <a:r>
                  <a:rPr lang="ru-RU" b="1">
                    <a:solidFill>
                      <a:srgbClr val="FFFF66"/>
                    </a:solidFill>
                  </a:rPr>
                  <a:t>А</a:t>
                </a:r>
              </a:p>
              <a:p>
                <a:pPr algn="l"/>
                <a:r>
                  <a:rPr lang="ru-RU" b="1">
                    <a:solidFill>
                      <a:srgbClr val="FFFF66"/>
                    </a:solidFill>
                  </a:rPr>
                  <a:t>Р</a:t>
                </a:r>
              </a:p>
              <a:p>
                <a:pPr algn="l"/>
                <a:r>
                  <a:rPr lang="ru-RU" b="1">
                    <a:solidFill>
                      <a:srgbClr val="FFFF66"/>
                    </a:solidFill>
                  </a:rPr>
                  <a:t>Е</a:t>
                </a:r>
              </a:p>
              <a:p>
                <a:pPr algn="l"/>
                <a:r>
                  <a:rPr lang="ru-RU" b="1">
                    <a:solidFill>
                      <a:srgbClr val="FFFF66"/>
                    </a:solidFill>
                  </a:rPr>
                  <a:t>Н</a:t>
                </a:r>
              </a:p>
              <a:p>
                <a:pPr algn="l"/>
                <a:r>
                  <a:rPr lang="ru-RU" b="1">
                    <a:solidFill>
                      <a:srgbClr val="FFFF66"/>
                    </a:solidFill>
                  </a:rPr>
                  <a:t>И</a:t>
                </a:r>
              </a:p>
              <a:p>
                <a:pPr algn="l"/>
                <a:r>
                  <a:rPr lang="ru-RU" b="1">
                    <a:solidFill>
                      <a:srgbClr val="FFFF66"/>
                    </a:solidFill>
                  </a:rPr>
                  <a:t>Е</a:t>
                </a:r>
              </a:p>
              <a:p>
                <a:pPr algn="l"/>
                <a:endParaRPr lang="ru-RU" b="1">
                  <a:solidFill>
                    <a:srgbClr val="FFFF66"/>
                  </a:solidFill>
                </a:endParaRPr>
              </a:p>
            </p:txBody>
          </p:sp>
          <p:sp>
            <p:nvSpPr>
              <p:cNvPr id="1230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55" y="1117"/>
                <a:ext cx="1270" cy="63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водородная связь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233488"/>
            <a:ext cx="9144000" cy="5624512"/>
          </a:xfrm>
          <a:noFill/>
        </p:spPr>
      </p:pic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 i="1">
                <a:solidFill>
                  <a:schemeClr val="bg1"/>
                </a:solidFill>
              </a:rPr>
              <a:t>схема водородной связи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r>
              <a:rPr lang="ru-RU" sz="6000" i="1" u="sng" smtClean="0">
                <a:solidFill>
                  <a:srgbClr val="0000CC"/>
                </a:solidFill>
              </a:rPr>
              <a:t>Гимн чистой воде.</a:t>
            </a:r>
            <a:br>
              <a:rPr lang="ru-RU" sz="6000" i="1" u="sng" smtClean="0">
                <a:solidFill>
                  <a:srgbClr val="0000CC"/>
                </a:solidFill>
              </a:rPr>
            </a:br>
            <a:endParaRPr lang="ru-RU" sz="6000" i="1" u="sng" smtClean="0"/>
          </a:p>
        </p:txBody>
      </p:sp>
      <p:pic>
        <p:nvPicPr>
          <p:cNvPr id="8" name="Гимн чистой воде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43000" y="1576388"/>
            <a:ext cx="6858000" cy="4572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3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u="sng" smtClean="0">
                <a:solidFill>
                  <a:schemeClr val="tx1"/>
                </a:solidFill>
              </a:rPr>
              <a:t>Домашнее задание.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000" b="1" smtClean="0">
                <a:solidFill>
                  <a:srgbClr val="0000CC"/>
                </a:solidFill>
              </a:rPr>
              <a:t>Составить синквейн в рабочих тетрадях.</a:t>
            </a:r>
          </a:p>
          <a:p>
            <a:r>
              <a:rPr lang="ru-RU" sz="2000" smtClean="0">
                <a:solidFill>
                  <a:srgbClr val="0000CC"/>
                </a:solidFill>
              </a:rPr>
              <a:t> 1.     Одним словом (именем существительным) выразите тему   сегодняшнего урока</a:t>
            </a:r>
          </a:p>
          <a:p>
            <a:r>
              <a:rPr lang="ru-RU" sz="2000" smtClean="0">
                <a:solidFill>
                  <a:srgbClr val="0000CC"/>
                </a:solidFill>
              </a:rPr>
              <a:t> 2.     Подберите к этому слову 2 прилагательных</a:t>
            </a:r>
          </a:p>
          <a:p>
            <a:r>
              <a:rPr lang="ru-RU" sz="2000" smtClean="0">
                <a:solidFill>
                  <a:srgbClr val="0000CC"/>
                </a:solidFill>
              </a:rPr>
              <a:t> 3.     Подберите к этому слову 3 глагола</a:t>
            </a:r>
          </a:p>
          <a:p>
            <a:r>
              <a:rPr lang="ru-RU" sz="2000" smtClean="0">
                <a:solidFill>
                  <a:srgbClr val="0000CC"/>
                </a:solidFill>
              </a:rPr>
              <a:t> 4.     Составьте фразу, в которой будет отражена значимость этого слова</a:t>
            </a:r>
          </a:p>
          <a:p>
            <a:r>
              <a:rPr lang="ru-RU" sz="2000" smtClean="0">
                <a:solidFill>
                  <a:srgbClr val="0000CC"/>
                </a:solidFill>
              </a:rPr>
              <a:t> 5.     Подберите синоним к этому слову. 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восход над Землей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5888"/>
            <a:ext cx="9144000" cy="6858000"/>
          </a:xfrm>
          <a:solidFill>
            <a:srgbClr val="FFFFFF"/>
          </a:solidFill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4747"/>
                </a:solidFill>
              </a:rPr>
              <a:t>    </a:t>
            </a:r>
            <a:r>
              <a:rPr lang="ru-RU" sz="6000" smtClean="0">
                <a:solidFill>
                  <a:srgbClr val="FF4747"/>
                </a:solidFill>
                <a:latin typeface="Times New Roman" pitchFamily="18" charset="0"/>
              </a:rPr>
              <a:t>УРОК ОКОНЧЕН!!!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4075" y="2420938"/>
            <a:ext cx="4751388" cy="576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FF4747"/>
                </a:solidFill>
                <a:latin typeface="Times New Roman" pitchFamily="18" charset="0"/>
              </a:rPr>
              <a:t>СПАСИБО ЗА ВНИМАНИЕ.</a:t>
            </a:r>
          </a:p>
        </p:txBody>
      </p:sp>
      <p:sp>
        <p:nvSpPr>
          <p:cNvPr id="45061" name="WordArt 6"/>
          <p:cNvSpPr>
            <a:spLocks noChangeArrowheads="1" noChangeShapeType="1" noTextEdit="1"/>
          </p:cNvSpPr>
          <p:nvPr/>
        </p:nvSpPr>
        <p:spPr bwMode="auto">
          <a:xfrm>
            <a:off x="857250" y="6334125"/>
            <a:ext cx="8286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0000CC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Диаграмма" r:id="rId3" imgW="5534052" imgH="3219324" progId="Excel.Chart.8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Экология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068638"/>
            <a:ext cx="9144000" cy="2835275"/>
          </a:xfrm>
          <a:noFill/>
        </p:spPr>
      </p:pic>
      <p:pic>
        <p:nvPicPr>
          <p:cNvPr id="8195" name="Picture 14" descr="З__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>
            <a:lum bright="58000" contrast="-70000"/>
            <a:grayscl/>
          </a:blip>
          <a:srcRect/>
          <a:stretch>
            <a:fillRect/>
          </a:stretch>
        </p:blipFill>
        <p:spPr>
          <a:xfrm>
            <a:off x="3635375" y="333375"/>
            <a:ext cx="1951038" cy="1938338"/>
          </a:xfrm>
          <a:solidFill>
            <a:schemeClr val="accent1">
              <a:alpha val="52156"/>
            </a:schemeClr>
          </a:solidFill>
        </p:spPr>
      </p:pic>
      <p:pic>
        <p:nvPicPr>
          <p:cNvPr id="8196" name="Picture 17" descr="З__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>
            <a:lum bright="64000" contrast="-70000"/>
            <a:grayscl/>
          </a:blip>
          <a:srcRect/>
          <a:stretch>
            <a:fillRect/>
          </a:stretch>
        </p:blipFill>
        <p:spPr>
          <a:xfrm>
            <a:off x="6732588" y="260350"/>
            <a:ext cx="1931987" cy="2036763"/>
          </a:xfrm>
          <a:noFill/>
        </p:spPr>
      </p:pic>
      <p:pic>
        <p:nvPicPr>
          <p:cNvPr id="8197" name="Picture 20" descr="З__1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>
            <a:lum bright="52000" contrast="-70000"/>
            <a:grayscl/>
          </a:blip>
          <a:srcRect/>
          <a:stretch>
            <a:fillRect/>
          </a:stretch>
        </p:blipFill>
        <p:spPr>
          <a:xfrm>
            <a:off x="611188" y="260350"/>
            <a:ext cx="1931987" cy="1936750"/>
          </a:xfrm>
          <a:noFill/>
        </p:spPr>
      </p:pic>
      <p:sp>
        <p:nvSpPr>
          <p:cNvPr id="8198" name="WordArt 4"/>
          <p:cNvSpPr>
            <a:spLocks noChangeArrowheads="1" noChangeShapeType="1"/>
          </p:cNvSpPr>
          <p:nvPr/>
        </p:nvSpPr>
        <p:spPr bwMode="auto">
          <a:xfrm>
            <a:off x="755650" y="1989138"/>
            <a:ext cx="7273925" cy="226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9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60001"/>
                      </a:srgbClr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omic Sans MS"/>
              </a:rPr>
              <a:t>ЭКОЛОГИЯ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1 (374)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9588"/>
          </a:xfrm>
          <a:solidFill>
            <a:schemeClr val="accent1">
              <a:alpha val="50195"/>
            </a:schemeClr>
          </a:solidFill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33CC"/>
                </a:solidFill>
              </a:rPr>
              <a:t>Водонапорная башня Санкт-Петербурга.</a:t>
            </a:r>
          </a:p>
        </p:txBody>
      </p:sp>
      <p:pic>
        <p:nvPicPr>
          <p:cNvPr id="9220" name="Picture 4" descr="Panorama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268413"/>
            <a:ext cx="9144000" cy="2081212"/>
          </a:xfrm>
        </p:spPr>
      </p:pic>
      <p:pic>
        <p:nvPicPr>
          <p:cNvPr id="9221" name="Picture 3" descr="classika2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987675" y="4076700"/>
            <a:ext cx="3313113" cy="2308225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 (374)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0243" name="Picture 2" descr="classika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35829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building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1916113"/>
            <a:ext cx="41592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77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33CC"/>
                </a:solidFill>
              </a:rPr>
              <a:t>Водоочистительная станция.</a:t>
            </a:r>
          </a:p>
        </p:txBody>
      </p:sp>
      <p:pic>
        <p:nvPicPr>
          <p:cNvPr id="11267" name="Picture 3" descr="Безымянный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236663"/>
            <a:ext cx="5472112" cy="5422900"/>
          </a:xfr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948488" y="25654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156325" y="21336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graphicFrame>
        <p:nvGraphicFramePr>
          <p:cNvPr id="27690" name="Group 42"/>
          <p:cNvGraphicFramePr>
            <a:graphicFrameLocks noGrp="1"/>
          </p:cNvGraphicFramePr>
          <p:nvPr>
            <p:ph sz="half" idx="2"/>
          </p:nvPr>
        </p:nvGraphicFramePr>
        <p:xfrm>
          <a:off x="5867400" y="1700213"/>
          <a:ext cx="2847975" cy="3759200"/>
        </p:xfrm>
        <a:graphic>
          <a:graphicData uri="http://schemas.openxmlformats.org/drawingml/2006/table">
            <a:tbl>
              <a:tblPr/>
              <a:tblGrid>
                <a:gridCol w="360363"/>
                <a:gridCol w="2487612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Река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Бассейн  для  отстаивания воды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Колодец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Фильтр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Главный насос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Устройство для хлорирования воды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Водонапорная башня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Водопровод в город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|3.6|4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|2.4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2|0.9|8.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>
            <a:alpha val="50000"/>
          </a:srgbClr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>
            <a:alpha val="50000"/>
          </a:srgbClr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1083</Words>
  <Application>Microsoft Office PowerPoint</Application>
  <PresentationFormat>Экран (4:3)</PresentationFormat>
  <Paragraphs>201</Paragraphs>
  <Slides>43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Calibri</vt:lpstr>
      <vt:lpstr>Times New Roman</vt:lpstr>
      <vt:lpstr>Tahoma</vt:lpstr>
      <vt:lpstr>Comic Sans MS</vt:lpstr>
      <vt:lpstr>Оформление по умолчанию</vt:lpstr>
      <vt:lpstr>Диаграмма Microsoft Graph</vt:lpstr>
      <vt:lpstr>Диаграмма Microsoft Excel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Водонапорная башня Санкт-Петербурга.</vt:lpstr>
      <vt:lpstr>Слайд 8</vt:lpstr>
      <vt:lpstr>Водоочистительная станция.</vt:lpstr>
      <vt:lpstr>Нева -главная водная артерия Санкт-Петербурга. Современное экологическое состояние воды.</vt:lpstr>
      <vt:lpstr>Нева-главная водная артерия Санкт-Петербурга. Современное экологическое состояние Невы.</vt:lpstr>
      <vt:lpstr>ВОДА ДЛЯ БОЛЬШОГО ГОРОДА </vt:lpstr>
      <vt:lpstr>Вода большого города.</vt:lpstr>
      <vt:lpstr>Слайд 14</vt:lpstr>
      <vt:lpstr>Слайд 15</vt:lpstr>
      <vt:lpstr>Вода в растениях</vt:lpstr>
      <vt:lpstr>Фотосинтез Какую роль в этом процессе играет вода? </vt:lpstr>
      <vt:lpstr>Фотосинтез </vt:lpstr>
      <vt:lpstr>Слайд 19</vt:lpstr>
      <vt:lpstr>ВОДА</vt:lpstr>
      <vt:lpstr>Слайд 21</vt:lpstr>
      <vt:lpstr>Вода – жидкость.</vt:lpstr>
      <vt:lpstr>Слайд 23</vt:lpstr>
      <vt:lpstr>или снег.</vt:lpstr>
      <vt:lpstr>Слайд 25</vt:lpstr>
      <vt:lpstr>Слайд 26</vt:lpstr>
      <vt:lpstr>Она может выглядеть и так.</vt:lpstr>
      <vt:lpstr>Слайд 28</vt:lpstr>
      <vt:lpstr>Слайд 29</vt:lpstr>
      <vt:lpstr>Если бы вода вела себя “как положено”, то Земля стала бы просто неузнаваемой!  </vt:lpstr>
      <vt:lpstr>Слайд 31</vt:lpstr>
      <vt:lpstr>Слайд 32</vt:lpstr>
      <vt:lpstr>Слайд 33</vt:lpstr>
      <vt:lpstr>ВЫВОД:</vt:lpstr>
      <vt:lpstr>Слайд 35</vt:lpstr>
      <vt:lpstr>Слайд 36</vt:lpstr>
      <vt:lpstr>Химические свойства воды</vt:lpstr>
      <vt:lpstr>Слайд 38</vt:lpstr>
      <vt:lpstr>Водородная связь в молекуле         воды</vt:lpstr>
      <vt:lpstr>Слайд 40</vt:lpstr>
      <vt:lpstr>Гимн чистой воде. </vt:lpstr>
      <vt:lpstr>Домашнее задание.</vt:lpstr>
      <vt:lpstr>    УРОК ОКОНЧЕН!!!</vt:lpstr>
    </vt:vector>
  </TitlesOfParts>
  <Company>школа №135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Евгеньевна</dc:creator>
  <cp:lastModifiedBy>Дарёна</cp:lastModifiedBy>
  <cp:revision>36</cp:revision>
  <dcterms:created xsi:type="dcterms:W3CDTF">2007-12-08T06:54:48Z</dcterms:created>
  <dcterms:modified xsi:type="dcterms:W3CDTF">2012-08-01T23:22:56Z</dcterms:modified>
</cp:coreProperties>
</file>