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0" r:id="rId4"/>
    <p:sldId id="261" r:id="rId5"/>
    <p:sldId id="263" r:id="rId6"/>
    <p:sldId id="275" r:id="rId7"/>
    <p:sldId id="300" r:id="rId8"/>
    <p:sldId id="276" r:id="rId9"/>
    <p:sldId id="277" r:id="rId10"/>
    <p:sldId id="274" r:id="rId11"/>
    <p:sldId id="301" r:id="rId12"/>
    <p:sldId id="279" r:id="rId13"/>
    <p:sldId id="280" r:id="rId14"/>
    <p:sldId id="282" r:id="rId15"/>
    <p:sldId id="302" r:id="rId16"/>
    <p:sldId id="303" r:id="rId17"/>
    <p:sldId id="264" r:id="rId18"/>
    <p:sldId id="289" r:id="rId19"/>
    <p:sldId id="268" r:id="rId20"/>
    <p:sldId id="290" r:id="rId21"/>
    <p:sldId id="270" r:id="rId22"/>
    <p:sldId id="291" r:id="rId23"/>
    <p:sldId id="29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FF9933"/>
    <a:srgbClr val="FF6699"/>
    <a:srgbClr val="0066FF"/>
    <a:srgbClr val="3333CC"/>
    <a:srgbClr val="FF00FF"/>
    <a:srgbClr val="FFFF00"/>
    <a:srgbClr val="669900"/>
    <a:srgbClr val="0D4E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6068B9-61E6-4091-B0FD-E00C6768250C}" type="datetimeFigureOut">
              <a:rPr lang="ru-RU"/>
              <a:pPr>
                <a:defRPr/>
              </a:pPr>
              <a:t>15.07.2012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4E7E96-B2D6-48C9-9F6F-29B1EDCB2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D0713-1881-4404-8975-1220DF7F8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28B9-7993-4B8F-AD59-8FF88AC77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11AB-0E7D-4590-A8AC-78A1CC175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DE6B-5613-44E9-B8C8-157112749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E50E4-E265-43CE-ABDC-1856ACEC1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C49B-19F4-4AAB-9A81-C503B50BD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9CC3-7F2B-4701-8E7F-7F8AA75D1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2E78-B6C4-487E-A252-A13F45664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4976-BFAF-4048-BAB2-D1DD0E89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5BF-955B-46B6-94C9-98B0D391C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961B-C625-484B-B370-39AAD3EE9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1762A5D-F986-461B-82F3-054753371A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848600" cy="44196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7030A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Отделение </a:t>
            </a:r>
            <a:br>
              <a:rPr lang="ru-RU" sz="5400" b="1" i="1" smtClean="0">
                <a:solidFill>
                  <a:srgbClr val="7030A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</a:br>
            <a:r>
              <a:rPr lang="ru-RU" sz="5400" b="1" i="1" smtClean="0">
                <a:solidFill>
                  <a:srgbClr val="7030A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раннего эстетического развития </a:t>
            </a:r>
          </a:p>
        </p:txBody>
      </p:sp>
      <p:pic>
        <p:nvPicPr>
          <p:cNvPr id="2051" name="Picture 104" descr="D:\РАЗНОЕ\ОФОРМЛЕНИЕ\музыка\62069421_0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917879">
            <a:off x="5019675" y="3716338"/>
            <a:ext cx="42926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90600" y="2971800"/>
            <a:ext cx="7772400" cy="8382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«КАРУСЕЛЬ»</a:t>
            </a:r>
          </a:p>
        </p:txBody>
      </p:sp>
      <p:pic>
        <p:nvPicPr>
          <p:cNvPr id="13316" name="Picture 4" descr="C:\Users\Ксения\Desktop\event-image-post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90600" y="3886200"/>
            <a:ext cx="3429000" cy="2574656"/>
          </a:xfr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 descr="F:\ф-т\хореограф\ЭЖ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381000"/>
            <a:ext cx="35052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:\ф-т\хореограф\ЖЭ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81000"/>
            <a:ext cx="3455988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4953000" y="3886200"/>
            <a:ext cx="3733799" cy="2438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ритмика,  хореография)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Wingdings" pitchFamily="2" charset="2"/>
              </a:rPr>
              <a:t>{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Развитие чувства ритма, координации движений,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танцевальности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, пластики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тела, умения двигаться под музыку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Библиотека\Рабочий стол\Новая папка (2)\хореогр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381000"/>
            <a:ext cx="3810000" cy="268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Библиотека\Рабочий стол\DSC025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953000" y="3581400"/>
            <a:ext cx="3823072" cy="2849563"/>
          </a:xfrm>
          <a:prstGeom prst="rect">
            <a:avLst/>
          </a:prstGeom>
          <a:noFill/>
        </p:spPr>
      </p:pic>
      <p:pic>
        <p:nvPicPr>
          <p:cNvPr id="5" name="Picture 3" descr="C:\Documents and Settings\Библиотека\Рабочий стол\DSC026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5814" y="381001"/>
            <a:ext cx="3684786" cy="271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:\АРХИВ ДШИ. фото\ФОТО\IMG_363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8200" y="3581400"/>
            <a:ext cx="38862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71600" y="3276600"/>
            <a:ext cx="7086600" cy="503238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«</a:t>
            </a:r>
            <a:r>
              <a:rPr lang="ru-RU" sz="3200" b="1" i="1" dirty="0" smtClean="0">
                <a:solidFill>
                  <a:srgbClr val="7575D1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В</a:t>
            </a:r>
            <a:r>
              <a:rPr lang="ru-RU" sz="3200" b="1" i="1" dirty="0" smtClean="0">
                <a:solidFill>
                  <a:srgbClr val="C0000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Е</a:t>
            </a:r>
            <a:r>
              <a:rPr lang="ru-RU" sz="3200" b="1" i="1" dirty="0" smtClean="0">
                <a:solidFill>
                  <a:srgbClr val="92D05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С</a:t>
            </a:r>
            <a:r>
              <a:rPr lang="ru-RU" sz="3200" b="1" i="1" dirty="0" smtClean="0">
                <a:solidFill>
                  <a:srgbClr val="00B0F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Ё</a:t>
            </a:r>
            <a:r>
              <a:rPr lang="ru-RU" sz="3200" b="1" i="1" dirty="0" smtClean="0">
                <a:solidFill>
                  <a:srgbClr val="FF6699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Л</a:t>
            </a:r>
            <a:r>
              <a:rPr lang="ru-RU" sz="3200" b="1" i="1" dirty="0" smtClean="0">
                <a:solidFill>
                  <a:srgbClr val="6B6BCF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А</a:t>
            </a:r>
            <a:r>
              <a:rPr lang="ru-RU" sz="3200" b="1" i="1" dirty="0" smtClean="0">
                <a:solidFill>
                  <a:srgbClr val="FFFF0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Я</a:t>
            </a:r>
            <a:r>
              <a:rPr lang="ru-RU" sz="3200" b="1" i="1" dirty="0" smtClean="0">
                <a:latin typeface="Cambria" pitchFamily="18" charset="0"/>
                <a:ea typeface="Aparajita" pitchFamily="34" charset="0"/>
                <a:cs typeface="Aparajita" pitchFamily="34" charset="0"/>
              </a:rPr>
              <a:t>   </a:t>
            </a:r>
            <a:r>
              <a:rPr lang="ru-RU" sz="3200" b="1" i="1" dirty="0" smtClean="0">
                <a:solidFill>
                  <a:srgbClr val="00B0F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П</a:t>
            </a:r>
            <a:r>
              <a:rPr lang="ru-RU" sz="3200" b="1" i="1" dirty="0" smtClean="0">
                <a:solidFill>
                  <a:srgbClr val="FF000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А</a:t>
            </a:r>
            <a:r>
              <a:rPr lang="ru-RU" sz="3200" b="1" i="1" dirty="0" smtClean="0">
                <a:solidFill>
                  <a:srgbClr val="66990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Л</a:t>
            </a:r>
            <a:r>
              <a:rPr lang="ru-RU" sz="3200" b="1" i="1" dirty="0" smtClean="0">
                <a:solidFill>
                  <a:srgbClr val="FFFF0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И</a:t>
            </a:r>
            <a:r>
              <a:rPr lang="ru-RU" sz="3200" b="1" i="1" dirty="0" smtClean="0">
                <a:solidFill>
                  <a:srgbClr val="A3A3E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Т</a:t>
            </a:r>
            <a:r>
              <a:rPr lang="ru-RU" sz="3200" b="1" i="1" dirty="0" smtClean="0">
                <a:solidFill>
                  <a:srgbClr val="00B05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Р</a:t>
            </a:r>
            <a:r>
              <a:rPr lang="ru-RU" sz="3200" b="1" i="1" dirty="0" smtClean="0">
                <a:solidFill>
                  <a:srgbClr val="FF00FF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А</a:t>
            </a:r>
            <a:r>
              <a:rPr lang="ru-RU" sz="3200" b="1" i="1" dirty="0" smtClean="0">
                <a:solidFill>
                  <a:srgbClr val="3333CC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»</a:t>
            </a:r>
          </a:p>
        </p:txBody>
      </p:sp>
      <p:pic>
        <p:nvPicPr>
          <p:cNvPr id="11267" name="Picture 4" descr="C:\Users\Ксения\Desktop\0_53efc_343ed578_XXXL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81600" y="3962400"/>
            <a:ext cx="3667125" cy="2517775"/>
          </a:xfrm>
          <a:noFill/>
        </p:spPr>
      </p:pic>
      <p:pic>
        <p:nvPicPr>
          <p:cNvPr id="5" name="Picture 3" descr="F:\ф-т\изо\ЖД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53000" y="304800"/>
            <a:ext cx="3689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F:\ф-т\изо\ДЖ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304800"/>
            <a:ext cx="3689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914401" y="3886200"/>
            <a:ext cx="3962400" cy="2667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рисование и художественный труд)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Wingdings" pitchFamily="2" charset="2"/>
              </a:rPr>
              <a:t>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Формирование способностей творчески отражать свои впечатления в графической и пластической форме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Wingdings" pitchFamily="2" charset="2"/>
              </a:rPr>
              <a:t>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 Развитие пространственного воображения, художественных умений и навыков, чувства цвета и формы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Picture 5" descr="C:\Documents and Settings\Библиотека\Рабочий стол\DSC0835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3429000"/>
            <a:ext cx="365760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Библиотека\Рабочий стол\DSC0832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533400"/>
            <a:ext cx="35052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Библиотека\Рабочий стол\DSC083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657600"/>
            <a:ext cx="3684588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Documents and Settings\Библиотека\Рабочий стол\DSC0833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29200" y="762000"/>
            <a:ext cx="36703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20000" cy="45720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66FF"/>
                </a:solidFill>
                <a:latin typeface="Constantia" pitchFamily="18" charset="0"/>
                <a:cs typeface="DilleniaUPC" pitchFamily="18" charset="-34"/>
              </a:rPr>
              <a:t>«СТУПЕНЬКИ  В  МИР ИСКУССТВА»</a:t>
            </a:r>
          </a:p>
        </p:txBody>
      </p:sp>
      <p:pic>
        <p:nvPicPr>
          <p:cNvPr id="13315" name="Picture 4" descr="C:\Users\Ксения\Desktop\c801217a95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62600" y="914400"/>
            <a:ext cx="3265488" cy="2355850"/>
          </a:xfrm>
          <a:noFill/>
        </p:spPr>
      </p:pic>
      <p:pic>
        <p:nvPicPr>
          <p:cNvPr id="13316" name="Picture 2" descr="C:\Documents and Settings\Библиотека\Рабочий стол\флейтисты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581400"/>
            <a:ext cx="2057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Библиотека\Рабочий стол\DSC074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581400"/>
            <a:ext cx="22685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Библиотека\Рабочий стол\ф-но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35814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066800" y="1143000"/>
            <a:ext cx="4191000" cy="1676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Wingdings" pitchFamily="2" charset="2"/>
              </a:rPr>
              <a:t>¯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Углубленные знания по выбранному виду искусства с целью продолжения обучения в ДШИ, ранняя профессиональная ориентация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91440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специализация)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Documents and Settings\Библиотека\Рабочий стол\IMG_05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0600" y="457200"/>
            <a:ext cx="25828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Библиотека\Рабочий стол\акк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3200" y="304801"/>
            <a:ext cx="2225646" cy="305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DSC074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3657600"/>
            <a:ext cx="3765550" cy="282416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9155" name="Picture 3" descr="DSC0748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5400000">
            <a:off x="3560379" y="706820"/>
            <a:ext cx="3013841" cy="2362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53000" y="3657600"/>
            <a:ext cx="3759156" cy="282058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066800" y="3505200"/>
            <a:ext cx="7620000" cy="3124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ЖИВОЙ РОДНИК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»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комплексный предмет)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runningNcircles" pitchFamily="2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Формирование познавательной потребности и активности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runningNcircles" pitchFamily="2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Развитие образного мышления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runningNcircles" pitchFamily="2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Овладение устной речью как инструментом мышления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runningNcircles" pitchFamily="2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Формирование важнейших учебных действий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runningNcircles" pitchFamily="2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Развитие точной моторики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runningNcircles" pitchFamily="2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Воспитание чувства патриотизма средствами искусства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runningNcircles" pitchFamily="2" charset="0"/>
              </a:rPr>
              <a:t>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Создание учебной и социальной мотивации как желания заниматься искусством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7107" name="Picture 3" descr="J:\ОФОРМЛЕНИЕ\КЛИПАРТ, прозрачный фон\клипарт разн\клипарт\be2dd7bbaf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81000"/>
            <a:ext cx="3867150" cy="28784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90600" y="457200"/>
            <a:ext cx="3119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_SignboardCpsNr" pitchFamily="82" charset="-52"/>
              </a:rPr>
              <a:t>«ЖИВОЙ  РОДНИК»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Picture 5" descr="C:\Documents and Settings\Библиотека\Рабочий стол\Новая папка (3)\с малышами 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81000"/>
            <a:ext cx="3937156" cy="28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3" descr="C:\Documents and Settings\Библиотека\Рабочий стол\Новая папка (3)\DSC082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8180" y="3594591"/>
            <a:ext cx="3612420" cy="30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Библиотека\Рабочий стол\Новая папка (3)\DSC081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3581400"/>
            <a:ext cx="395856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Библиотека\Рабочий стол\Новая папка (3)\DSC080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381000"/>
            <a:ext cx="3643314" cy="27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43000" y="381000"/>
            <a:ext cx="3657204" cy="2743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3657600" cy="2697162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7030A0"/>
                </a:solidFill>
              </a:rPr>
              <a:t>Здоровье сберегающие методики и технологии</a:t>
            </a:r>
          </a:p>
        </p:txBody>
      </p:sp>
      <p:pic>
        <p:nvPicPr>
          <p:cNvPr id="30724" name="Picture 3" descr="C:\Documents and Settings\Библиотека\Рабочий стол\IMG_35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7377" y="3581400"/>
            <a:ext cx="380117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C:\Documents and Settings\Библиотека\Рабочий стол\DSC081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199" y="3581400"/>
            <a:ext cx="3826699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Documents and Settings\Библиотека\Рабочий стол\DSC0817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53000" y="475178"/>
            <a:ext cx="3733800" cy="285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153400" cy="10668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B050"/>
                </a:solidFill>
                <a:latin typeface="a_AvanteBs" pitchFamily="34" charset="-52"/>
              </a:rPr>
              <a:t>Психологическое сопровождение педагогического процесса</a:t>
            </a:r>
          </a:p>
        </p:txBody>
      </p:sp>
      <p:pic>
        <p:nvPicPr>
          <p:cNvPr id="6" name="Picture 4" descr="PICT63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60020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4" descr="PICT63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2200" y="1447800"/>
            <a:ext cx="2342894" cy="3126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 descr="C:\Documents and Settings\Библиотека\Рабочий стол\DSC081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05200" y="3429000"/>
            <a:ext cx="2301594" cy="3025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685800"/>
            <a:ext cx="3810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Narrow" pitchFamily="34" charset="0"/>
              </a:rPr>
              <a:t>История создания отделения</a:t>
            </a:r>
            <a:endParaRPr lang="ru-RU" b="1" i="1" dirty="0">
              <a:solidFill>
                <a:schemeClr val="accent6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3076" name="Picture 8" descr="C:\Documents and Settings\Библиотека\Рабочий стол\сканер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81000"/>
            <a:ext cx="3728085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img0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90600" y="3505200"/>
            <a:ext cx="3810000" cy="2879908"/>
          </a:xfr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5" descr="img0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34000" y="3505200"/>
            <a:ext cx="3200400" cy="288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419600" y="3200400"/>
            <a:ext cx="41148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45720" tIns="46800" rIns="45720" bIns="46800"/>
          <a:lstStyle/>
          <a:p>
            <a:pPr algn="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700" b="1" dirty="0">
              <a:solidFill>
                <a:srgbClr val="000066"/>
              </a:solidFill>
              <a:latin typeface="Lucida Sans Unicode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err="1">
                <a:solidFill>
                  <a:srgbClr val="000066"/>
                </a:solidFill>
                <a:latin typeface="Lucida Sans Unicode" pitchFamily="34" charset="0"/>
              </a:rPr>
              <a:t>Инновационно-образовательный</a:t>
            </a:r>
            <a:endParaRPr lang="ru-RU" b="1" dirty="0">
              <a:solidFill>
                <a:srgbClr val="000066"/>
              </a:solidFill>
              <a:latin typeface="Lucida Sans Unicode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66"/>
                </a:solidFill>
                <a:latin typeface="Lucida Sans Unicode" pitchFamily="34" charset="0"/>
              </a:rPr>
              <a:t> комплекс города Горячий Ключ </a:t>
            </a:r>
          </a:p>
          <a:p>
            <a:pPr algn="ct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66"/>
                </a:solidFill>
                <a:latin typeface="Lucida Sans Unicode" pitchFamily="34" charset="0"/>
              </a:rPr>
              <a:t>как модель развивающего </a:t>
            </a:r>
            <a:endParaRPr lang="ru-RU" b="1" dirty="0" smtClean="0">
              <a:solidFill>
                <a:srgbClr val="000066"/>
              </a:solidFill>
              <a:latin typeface="Lucida Sans Unicode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66"/>
                </a:solidFill>
                <a:latin typeface="Lucida Sans Unicode" pitchFamily="34" charset="0"/>
              </a:rPr>
              <a:t>обучения в системе </a:t>
            </a:r>
            <a:r>
              <a:rPr lang="ru-RU" b="1" dirty="0">
                <a:solidFill>
                  <a:srgbClr val="000066"/>
                </a:solidFill>
                <a:latin typeface="Lucida Sans Unicode" pitchFamily="34" charset="0"/>
              </a:rPr>
              <a:t>общего и </a:t>
            </a:r>
            <a:endParaRPr lang="ru-RU" b="1" dirty="0" smtClean="0">
              <a:solidFill>
                <a:srgbClr val="000066"/>
              </a:solidFill>
              <a:latin typeface="Lucida Sans Unicode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66"/>
                </a:solidFill>
                <a:latin typeface="Lucida Sans Unicode" pitchFamily="34" charset="0"/>
              </a:rPr>
              <a:t>дополнительного </a:t>
            </a:r>
            <a:endParaRPr lang="ru-RU" b="1" dirty="0">
              <a:solidFill>
                <a:srgbClr val="000066"/>
              </a:solidFill>
              <a:latin typeface="Lucida Sans Unicode" pitchFamily="34" charset="0"/>
            </a:endParaRPr>
          </a:p>
          <a:p>
            <a:pPr algn="ctr">
              <a:lnSpc>
                <a:spcPct val="90000"/>
              </a:lnSpc>
              <a:spcBef>
                <a:spcPts val="400"/>
              </a:spcBef>
              <a:buSzPct val="68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>
                <a:solidFill>
                  <a:srgbClr val="000066"/>
                </a:solidFill>
                <a:latin typeface="Lucida Sans Unicode" pitchFamily="34" charset="0"/>
              </a:rPr>
              <a:t>образования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3000" y="3023806"/>
            <a:ext cx="2971800" cy="286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1371600" y="304800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6699"/>
                </a:solidFill>
              </a:rPr>
              <a:t>Преемственность </a:t>
            </a:r>
            <a:br>
              <a:rPr lang="ru-RU" sz="3200" b="1" i="1" dirty="0">
                <a:solidFill>
                  <a:srgbClr val="FF6699"/>
                </a:solidFill>
              </a:rPr>
            </a:br>
            <a:r>
              <a:rPr lang="ru-RU" sz="3200" b="1" i="1" dirty="0">
                <a:solidFill>
                  <a:srgbClr val="FF6699"/>
                </a:solidFill>
              </a:rPr>
              <a:t>в  обучении  и развитии</a:t>
            </a:r>
            <a:endParaRPr lang="ru-RU" sz="3200" dirty="0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682625" y="304800"/>
            <a:ext cx="8156575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52600" y="1524000"/>
            <a:ext cx="6324600" cy="11184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C:\Documents and Settings\Библиотека\Рабочий стол\DSC056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14400" y="457200"/>
            <a:ext cx="3529013" cy="2697163"/>
          </a:xfrm>
          <a:noFill/>
        </p:spPr>
      </p:pic>
      <p:pic>
        <p:nvPicPr>
          <p:cNvPr id="34820" name="Picture 3" descr="C:\Documents and Settings\Библиотека\Рабочий стол\DSC056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3733800"/>
            <a:ext cx="212407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4" descr="C:\Documents and Settings\Библиотека\Рабочий стол\DSC056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90600" y="3505200"/>
            <a:ext cx="2286000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5" descr="C:\Documents and Settings\Библиотека\Рабочий стол\DSC0566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53000" y="457200"/>
            <a:ext cx="349885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Библиотека\Рабочий стол\DSC057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0" y="3429000"/>
            <a:ext cx="2379663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6096000" y="685800"/>
            <a:ext cx="2667000" cy="12192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6699"/>
                </a:solidFill>
              </a:rPr>
              <a:t>Наши педагоги</a:t>
            </a:r>
          </a:p>
        </p:txBody>
      </p:sp>
      <p:pic>
        <p:nvPicPr>
          <p:cNvPr id="19459" name="Picture 2" descr="C:\Documents and Settings\Библиотека\Рабочий стол\DSC084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533400"/>
            <a:ext cx="4795838" cy="5738813"/>
          </a:xfr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848600" cy="4419600"/>
          </a:xfrm>
        </p:spPr>
        <p:txBody>
          <a:bodyPr/>
          <a:lstStyle/>
          <a:p>
            <a:pPr eaLnBrk="1" hangingPunct="1"/>
            <a:r>
              <a:rPr lang="ru-RU" sz="5400" b="1" i="1" smtClean="0">
                <a:solidFill>
                  <a:srgbClr val="7030A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Отделение </a:t>
            </a:r>
            <a:br>
              <a:rPr lang="ru-RU" sz="5400" b="1" i="1" smtClean="0">
                <a:solidFill>
                  <a:srgbClr val="7030A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</a:br>
            <a:r>
              <a:rPr lang="ru-RU" sz="5400" b="1" i="1" smtClean="0">
                <a:solidFill>
                  <a:srgbClr val="7030A0"/>
                </a:solidFill>
                <a:latin typeface="Cambria" pitchFamily="18" charset="0"/>
                <a:ea typeface="Aparajita" pitchFamily="34" charset="0"/>
                <a:cs typeface="Aparajita" pitchFamily="34" charset="0"/>
              </a:rPr>
              <a:t>раннего эстетического развития </a:t>
            </a:r>
          </a:p>
        </p:txBody>
      </p:sp>
      <p:pic>
        <p:nvPicPr>
          <p:cNvPr id="20483" name="Picture 104" descr="D:\РАЗНОЕ\ОФОРМЛЕНИЕ\музыка\62069421_0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917879">
            <a:off x="5019675" y="3716338"/>
            <a:ext cx="4292600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Библиотека\Рабочий стол\сканер\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048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Documents and Settings\Библиотека\Рабочий стол\сканер\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24400" y="304800"/>
            <a:ext cx="4114800" cy="2747963"/>
          </a:xfrm>
        </p:spPr>
      </p:pic>
      <p:pic>
        <p:nvPicPr>
          <p:cNvPr id="5124" name="Picture 4" descr="C:\Documents and Settings\Библиотека\Рабочий стол\ор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8200" y="3657600"/>
            <a:ext cx="3886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C:\Documents and Settings\Библиотека\Рабочий стол\сканер\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3657600"/>
            <a:ext cx="39624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Библиотека\Рабочий стол\сканер\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0480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0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505200"/>
            <a:ext cx="3810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993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Documents and Settings\Библиотека\Рабочий стол\сканер\1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76800" y="304800"/>
            <a:ext cx="3810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Библиотека\Рабочий стол\эж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3429000"/>
            <a:ext cx="386660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C:\Documents and Settings\Библиотека\Рабочий стол\сканер\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533400"/>
            <a:ext cx="394017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C:\Documents and Settings\Библиотека\Рабочий стол\сканер\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685800"/>
            <a:ext cx="3352800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 descr="C:\Documents and Settings\Библиотека\Рабочий стол\сканер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48200" y="3657600"/>
            <a:ext cx="3965575" cy="2362200"/>
          </a:xfr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Documents and Settings\Библиотека\Рабочий стол\Новая папка (2)\DSC081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3000" y="381000"/>
            <a:ext cx="3429000" cy="301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Documents and Settings\Библиотека\Рабочий стол\сканер\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3505200"/>
            <a:ext cx="37338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E:\КСЕНЯ\ОФОРМЛЕНИЕ\Сказочные рисунки\Новая папка\rainbow08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562600" y="1338442"/>
            <a:ext cx="2938463" cy="1884183"/>
          </a:xfrm>
          <a:noFill/>
        </p:spPr>
      </p:pic>
      <p:sp>
        <p:nvSpPr>
          <p:cNvPr id="7174" name="Заголовок 1"/>
          <p:cNvSpPr>
            <a:spLocks noGrp="1"/>
          </p:cNvSpPr>
          <p:nvPr>
            <p:ph type="title"/>
          </p:nvPr>
        </p:nvSpPr>
        <p:spPr>
          <a:xfrm>
            <a:off x="4800600" y="381000"/>
            <a:ext cx="3962400" cy="9906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«МУЗЫКАЛЬНАЯ   РАДУГА»</a:t>
            </a:r>
          </a:p>
        </p:txBody>
      </p:sp>
      <p:pic>
        <p:nvPicPr>
          <p:cNvPr id="7175" name="Picture 6" descr="K:\КСЕНЯ\ОФОРМЛЕНИЕ\Анимация\музыка\20071204083924_13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48600" y="2362200"/>
            <a:ext cx="7334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953000" y="3352800"/>
            <a:ext cx="3886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хор и музыкальное воспитание)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sym typeface="Wingdings"/>
              </a:rPr>
              <a:t>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Умение слушать и понимать музыку, воспитание любви к музыке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hangingPunct="0"/>
            <a:r>
              <a:rPr lang="en-US" dirty="0">
                <a:solidFill>
                  <a:srgbClr val="000000"/>
                </a:solidFill>
                <a:latin typeface="Arial"/>
                <a:sym typeface="Wingdings"/>
              </a:rPr>
              <a:t>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Развитие интонационного, гармонического и тембрового слуха, чувства ритма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hangingPunct="0"/>
            <a:r>
              <a:rPr lang="en-US" dirty="0">
                <a:solidFill>
                  <a:srgbClr val="000000"/>
                </a:solidFill>
                <a:latin typeface="Arial"/>
                <a:sym typeface="Wingdings"/>
              </a:rPr>
              <a:t>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Формирование вокально-интонационных навыков элементарного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музицирования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F:\Новая папка\DSC02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8200" y="3505200"/>
            <a:ext cx="383916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Библиотека\Рабочий стол\DSC025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57200"/>
            <a:ext cx="4166261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Библиотека\Рабочий стол\DSC025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533400"/>
            <a:ext cx="3505200" cy="267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Documents and Settings\Библиотека\Рабочий стол\DSC0338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3505200"/>
            <a:ext cx="3810000" cy="29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Ксения\Desktop\0242377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38200" y="228600"/>
            <a:ext cx="4343400" cy="3257550"/>
          </a:xfr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6400" y="1524000"/>
            <a:ext cx="2590800" cy="685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669900"/>
                </a:solidFill>
              </a:rPr>
              <a:t>«</a:t>
            </a:r>
            <a:r>
              <a:rPr lang="ru-RU" sz="2400" b="1" dirty="0" smtClean="0">
                <a:solidFill>
                  <a:srgbClr val="FF0000"/>
                </a:solidFill>
              </a:rPr>
              <a:t>М</a:t>
            </a:r>
            <a:r>
              <a:rPr lang="ru-RU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rgbClr val="0070C0"/>
                </a:solidFill>
              </a:rPr>
              <a:t>С</a:t>
            </a:r>
            <a:r>
              <a:rPr lang="ru-RU" sz="2400" b="1" dirty="0" smtClean="0">
                <a:solidFill>
                  <a:srgbClr val="FF9933"/>
                </a:solidFill>
              </a:rPr>
              <a:t>К</a:t>
            </a:r>
            <a:r>
              <a:rPr lang="ru-RU" sz="2400" b="1" dirty="0" smtClean="0">
                <a:solidFill>
                  <a:srgbClr val="669900"/>
                </a:solidFill>
              </a:rPr>
              <a:t>А</a:t>
            </a:r>
            <a:r>
              <a:rPr lang="ru-RU" sz="2400" b="1" dirty="0" smtClean="0">
                <a:solidFill>
                  <a:srgbClr val="FF6699"/>
                </a:solidFill>
              </a:rPr>
              <a:t>Р</a:t>
            </a:r>
            <a:r>
              <a:rPr lang="ru-RU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А</a:t>
            </a:r>
            <a:r>
              <a:rPr lang="ru-RU" sz="2400" b="1" dirty="0" smtClean="0">
                <a:solidFill>
                  <a:srgbClr val="00B0F0"/>
                </a:solidFill>
              </a:rPr>
              <a:t>Д</a:t>
            </a:r>
            <a:r>
              <a:rPr lang="ru-RU" sz="2400" b="1" dirty="0" smtClean="0">
                <a:solidFill>
                  <a:srgbClr val="669900"/>
                </a:solidFill>
              </a:rPr>
              <a:t>»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334000" y="533400"/>
            <a:ext cx="3352801" cy="2667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комплексный предмет с элементами театральной деятельности)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noProof="1" smtClean="0">
              <a:ln>
                <a:noFill/>
              </a:ln>
              <a:solidFill>
                <a:srgbClr val="000000"/>
              </a:solidFill>
              <a:effectLst/>
              <a:latin typeface="Wingdings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noProof="1" smtClean="0">
                <a:ln>
                  <a:noFill/>
                </a:ln>
                <a:solidFill>
                  <a:srgbClr val="000000"/>
                </a:solidFill>
                <a:effectLst/>
                <a:latin typeface="Wingdings" pitchFamily="2" charset="2"/>
              </a:rPr>
              <a:t>J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Развитие коммуникативных способностей, речи, пластики тела, воображения и образного мышления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 descr="C:\Documents and Settings\Библиотека\Рабочий стол\Новая папка (2)\.ЮБ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6800" y="3657600"/>
            <a:ext cx="388885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Documents and Settings\Библиотека\Рабочий стол\Рисунок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5410200" y="3505200"/>
            <a:ext cx="3276600" cy="2819400"/>
          </a:xfrm>
          <a:prstGeom prst="rect">
            <a:avLst/>
          </a:prstGeom>
          <a:noFill/>
          <a:scene3d>
            <a:camera prst="orthographicFront">
              <a:rot lat="300000" lon="0" rev="0"/>
            </a:camera>
            <a:lightRig rig="threePt" dir="t"/>
          </a:scene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3" descr="C:\Documents and Settings\Библиотека\Рабочий стол\DSC025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533400"/>
            <a:ext cx="3604933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C:\Documents and Settings\Библиотека\Рабочий стол\DSC0256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5263" y="3505200"/>
            <a:ext cx="22035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C:\Documents and Settings\Библиотека\Рабочий стол\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30280" y="3505200"/>
            <a:ext cx="4486658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Библиотека\Рабочий стол\DSC0258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0" y="533400"/>
            <a:ext cx="3955261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893</TotalTime>
  <Words>237</Words>
  <Application>Microsoft Office PowerPoint</Application>
  <PresentationFormat>Экран (4:3)</PresentationFormat>
  <Paragraphs>50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Отделение  раннего эстетического развития </vt:lpstr>
      <vt:lpstr>История создания отделения</vt:lpstr>
      <vt:lpstr>Слайд 3</vt:lpstr>
      <vt:lpstr>Слайд 4</vt:lpstr>
      <vt:lpstr>Слайд 5</vt:lpstr>
      <vt:lpstr>«МУЗЫКАЛЬНАЯ   РАДУГА»</vt:lpstr>
      <vt:lpstr>Слайд 7</vt:lpstr>
      <vt:lpstr>«МАСКАРАД»</vt:lpstr>
      <vt:lpstr>Слайд 9</vt:lpstr>
      <vt:lpstr>«КАРУСЕЛЬ»</vt:lpstr>
      <vt:lpstr>Слайд 11</vt:lpstr>
      <vt:lpstr>«ВЕСЁЛАЯ   ПАЛИТРА»</vt:lpstr>
      <vt:lpstr>Слайд 13</vt:lpstr>
      <vt:lpstr>«СТУПЕНЬКИ  В  МИР ИСКУССТВА»</vt:lpstr>
      <vt:lpstr>Слайд 15</vt:lpstr>
      <vt:lpstr>Слайд 16</vt:lpstr>
      <vt:lpstr>Слайд 17</vt:lpstr>
      <vt:lpstr>Здоровье сберегающие методики и технологии</vt:lpstr>
      <vt:lpstr>Психологическое сопровождение педагогического процесса</vt:lpstr>
      <vt:lpstr>Слайд 20</vt:lpstr>
      <vt:lpstr>Слайд 21</vt:lpstr>
      <vt:lpstr>Наши педагоги</vt:lpstr>
      <vt:lpstr>Отделение  раннего эстетического развития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Дарёна</dc:creator>
  <cp:lastModifiedBy>Дарёна</cp:lastModifiedBy>
  <cp:revision>97</cp:revision>
  <cp:lastPrinted>1601-01-01T00:00:00Z</cp:lastPrinted>
  <dcterms:created xsi:type="dcterms:W3CDTF">1601-01-01T00:00:00Z</dcterms:created>
  <dcterms:modified xsi:type="dcterms:W3CDTF">2012-07-15T12:29:07Z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