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sldIdLst>
    <p:sldId id="256" r:id="rId2"/>
    <p:sldId id="257" r:id="rId3"/>
    <p:sldId id="280" r:id="rId4"/>
    <p:sldId id="292" r:id="rId5"/>
    <p:sldId id="258" r:id="rId6"/>
    <p:sldId id="291" r:id="rId7"/>
    <p:sldId id="283" r:id="rId8"/>
    <p:sldId id="284" r:id="rId9"/>
    <p:sldId id="285" r:id="rId10"/>
    <p:sldId id="286" r:id="rId11"/>
    <p:sldId id="259" r:id="rId12"/>
    <p:sldId id="260" r:id="rId13"/>
    <p:sldId id="261" r:id="rId14"/>
    <p:sldId id="262" r:id="rId15"/>
    <p:sldId id="263" r:id="rId16"/>
    <p:sldId id="264" r:id="rId17"/>
    <p:sldId id="287" r:id="rId18"/>
    <p:sldId id="266" r:id="rId19"/>
    <p:sldId id="268" r:id="rId20"/>
    <p:sldId id="269" r:id="rId21"/>
    <p:sldId id="270" r:id="rId22"/>
    <p:sldId id="271" r:id="rId23"/>
    <p:sldId id="272" r:id="rId24"/>
    <p:sldId id="293" r:id="rId25"/>
    <p:sldId id="273" r:id="rId26"/>
    <p:sldId id="274" r:id="rId27"/>
    <p:sldId id="275" r:id="rId28"/>
    <p:sldId id="276" r:id="rId29"/>
    <p:sldId id="288" r:id="rId30"/>
    <p:sldId id="277" r:id="rId31"/>
    <p:sldId id="278" r:id="rId32"/>
    <p:sldId id="289" r:id="rId33"/>
    <p:sldId id="27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0000CC"/>
    <a:srgbClr val="FFFF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8942" autoAdjust="0"/>
  </p:normalViewPr>
  <p:slideViewPr>
    <p:cSldViewPr>
      <p:cViewPr varScale="1">
        <p:scale>
          <a:sx n="65" d="100"/>
          <a:sy n="65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сердце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вода в организме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0.75000000000000244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легкие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вода в организме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0.85000000000000064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печень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вода в организме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0.86000000000000065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почки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вода в организме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0.83000000000000063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мышцы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вода в организме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0.75000000000000244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мозг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вода в организме</c:v>
                </c:pt>
              </c:strCache>
            </c:strRef>
          </c:cat>
          <c:val>
            <c:numRef>
              <c:f>Лист1!$G$2</c:f>
              <c:numCache>
                <c:formatCode>0%</c:formatCode>
                <c:ptCount val="1"/>
                <c:pt idx="0">
                  <c:v>0.75000000000000244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кровь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вода в организме</c:v>
                </c:pt>
              </c:strCache>
            </c:strRef>
          </c:cat>
          <c:val>
            <c:numRef>
              <c:f>Лист1!$H$2</c:f>
              <c:numCache>
                <c:formatCode>0%</c:formatCode>
                <c:ptCount val="1"/>
                <c:pt idx="0">
                  <c:v>0.83000000000000063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кости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2.0654918135233211E-2"/>
                </c:manualLayout>
              </c:layout>
              <c:dLblPos val="outEnd"/>
              <c:showVal val="1"/>
            </c:dLbl>
            <c:dLblPos val="inEnd"/>
            <c:showVal val="1"/>
          </c:dLbls>
          <c:cat>
            <c:strRef>
              <c:f>Лист1!$A$2</c:f>
              <c:strCache>
                <c:ptCount val="1"/>
                <c:pt idx="0">
                  <c:v>вода в организме</c:v>
                </c:pt>
              </c:strCache>
            </c:strRef>
          </c:cat>
          <c:val>
            <c:numRef>
              <c:f>Лист1!$I$2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gapWidth val="75"/>
        <c:overlap val="40"/>
        <c:axId val="68653824"/>
        <c:axId val="68655360"/>
      </c:barChart>
      <c:catAx>
        <c:axId val="68653824"/>
        <c:scaling>
          <c:orientation val="minMax"/>
        </c:scaling>
        <c:axPos val="b"/>
        <c:majorTickMark val="none"/>
        <c:tickLblPos val="nextTo"/>
        <c:crossAx val="68655360"/>
        <c:crosses val="autoZero"/>
        <c:auto val="1"/>
        <c:lblAlgn val="ctr"/>
        <c:lblOffset val="100"/>
      </c:catAx>
      <c:valAx>
        <c:axId val="686553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686538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воды в организм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099537037037153"/>
                  <c:y val="-0.2274831271091114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с жидкостью</a:t>
                    </a:r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 - 1600 мл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3671296296296362"/>
                  <c:y val="3.482377202849660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solidFill>
                          <a:schemeClr val="bg1"/>
                        </a:solidFill>
                      </a:rPr>
                      <a:t>с пищей</a:t>
                    </a:r>
                    <a:r>
                      <a:rPr lang="ru-RU" sz="1200" baseline="0" dirty="0">
                        <a:solidFill>
                          <a:schemeClr val="bg1"/>
                        </a:solidFill>
                      </a:rPr>
                      <a:t> -</a:t>
                    </a:r>
                    <a:r>
                      <a:rPr lang="ru-RU" sz="1200" dirty="0">
                        <a:solidFill>
                          <a:schemeClr val="bg1"/>
                        </a:solidFill>
                      </a:rPr>
                      <a:t>700</a:t>
                    </a:r>
                    <a:r>
                      <a:rPr lang="ru-RU" sz="1200" baseline="0" dirty="0">
                        <a:solidFill>
                          <a:schemeClr val="bg1"/>
                        </a:solidFill>
                      </a:rPr>
                      <a:t> мл</a:t>
                    </a:r>
                    <a:endParaRPr lang="ru-RU" sz="1200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в процессе распада жиров и углеврдов</a:t>
                    </a:r>
                    <a:r>
                      <a:rPr lang="ru-RU" sz="1200" baseline="0"/>
                      <a:t> - 200 мл</a:t>
                    </a:r>
                    <a:endParaRPr lang="ru-RU" sz="120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3"/>
                <c:pt idx="0">
                  <c:v>с жидкостью</c:v>
                </c:pt>
                <c:pt idx="1">
                  <c:v>с пищей</c:v>
                </c:pt>
                <c:pt idx="2">
                  <c:v>в процессе распада жиров и углеврдов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потери воды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/>
                      <a:t>через почки</a:t>
                    </a:r>
                    <a:r>
                      <a:rPr lang="ru-RU" sz="1400" baseline="0"/>
                      <a:t> - 1500 мл</a:t>
                    </a:r>
                    <a:endParaRPr lang="ru-RU" sz="140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через кожу</a:t>
                    </a:r>
                    <a:r>
                      <a:rPr lang="ru-RU" baseline="0"/>
                      <a:t> - 500 мл</a:t>
                    </a:r>
                    <a:endParaRPr lang="ru-RU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9.9032790172062443E-2"/>
                  <c:y val="3.5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через легкие</a:t>
                    </a:r>
                    <a:r>
                      <a:rPr lang="ru-RU" baseline="0"/>
                      <a:t> -300 мл</a:t>
                    </a:r>
                    <a:endParaRPr lang="ru-RU"/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через пищеварительный тракт-</a:t>
                    </a:r>
                    <a:r>
                      <a:rPr lang="ru-RU" baseline="0"/>
                      <a:t> 200 мл</a:t>
                    </a:r>
                    <a:endParaRPr lang="ru-RU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через почки</c:v>
                </c:pt>
                <c:pt idx="1">
                  <c:v>через кожу</c:v>
                </c:pt>
                <c:pt idx="2">
                  <c:v>через легкие</c:v>
                </c:pt>
                <c:pt idx="3">
                  <c:v>через пищеварительный тракт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хлор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нефтепродукты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0.95000000000000062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фенол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пестициды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тяжелые металы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axId val="70187264"/>
        <c:axId val="70332416"/>
      </c:barChart>
      <c:catAx>
        <c:axId val="70187264"/>
        <c:scaling>
          <c:orientation val="minMax"/>
        </c:scaling>
        <c:axPos val="l"/>
        <c:numFmt formatCode="General" sourceLinked="1"/>
        <c:majorTickMark val="none"/>
        <c:tickLblPos val="nextTo"/>
        <c:crossAx val="70332416"/>
        <c:crosses val="autoZero"/>
        <c:auto val="1"/>
        <c:lblAlgn val="ctr"/>
        <c:lblOffset val="100"/>
      </c:catAx>
      <c:valAx>
        <c:axId val="70332416"/>
        <c:scaling>
          <c:orientation val="minMax"/>
        </c:scaling>
        <c:axPos val="b"/>
        <c:majorGridlines/>
        <c:numFmt formatCode="0%" sourceLinked="1"/>
        <c:majorTickMark val="none"/>
        <c:tickLblPos val="nextTo"/>
        <c:crossAx val="70187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C4C7B-0264-43AA-A84A-91357D79C74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6FBF0D-47D7-457A-95E0-33AADDB12C7B}">
      <dgm:prSet phldrT="[Текст]"/>
      <dgm:spPr/>
      <dgm:t>
        <a:bodyPr/>
        <a:lstStyle/>
        <a:p>
          <a:r>
            <a:rPr lang="ru-RU"/>
            <a:t>ПОКАЗАТЕЛИ КАЧЕСТВА ВОДЫ</a:t>
          </a:r>
        </a:p>
      </dgm:t>
    </dgm:pt>
    <dgm:pt modelId="{BCF22E77-E936-471F-909F-9EA2BEE70227}" type="parTrans" cxnId="{87215CB7-EFB5-4456-9BC9-AD63E9805E8E}">
      <dgm:prSet/>
      <dgm:spPr/>
      <dgm:t>
        <a:bodyPr/>
        <a:lstStyle/>
        <a:p>
          <a:endParaRPr lang="ru-RU"/>
        </a:p>
      </dgm:t>
    </dgm:pt>
    <dgm:pt modelId="{E769DCA8-45D9-4A5D-AEFC-B86A7AFD2223}" type="sibTrans" cxnId="{87215CB7-EFB5-4456-9BC9-AD63E9805E8E}">
      <dgm:prSet/>
      <dgm:spPr/>
      <dgm:t>
        <a:bodyPr/>
        <a:lstStyle/>
        <a:p>
          <a:endParaRPr lang="ru-RU"/>
        </a:p>
      </dgm:t>
    </dgm:pt>
    <dgm:pt modelId="{6C1C2CF6-5084-4032-9FAF-5A8703884EC6}">
      <dgm:prSet phldrT="[Текст]" custT="1"/>
      <dgm:spPr/>
      <dgm:t>
        <a:bodyPr/>
        <a:lstStyle/>
        <a:p>
          <a:r>
            <a:rPr lang="ru-RU" sz="1800" dirty="0"/>
            <a:t>ОРГАНОЛЕПТИЧЕСКИЕ  (ПРИВКУС , ЗАПАХ, ЦВЕТ, МУТНОСТЬ)</a:t>
          </a:r>
        </a:p>
      </dgm:t>
    </dgm:pt>
    <dgm:pt modelId="{B7D1A038-1CD6-4A88-96F2-56FFBB77558B}" type="parTrans" cxnId="{25518EA4-7DF0-4426-A4EB-55932BCD048F}">
      <dgm:prSet/>
      <dgm:spPr/>
      <dgm:t>
        <a:bodyPr/>
        <a:lstStyle/>
        <a:p>
          <a:endParaRPr lang="ru-RU"/>
        </a:p>
      </dgm:t>
    </dgm:pt>
    <dgm:pt modelId="{00871F81-5985-44AE-83A2-F12DA99E290D}" type="sibTrans" cxnId="{25518EA4-7DF0-4426-A4EB-55932BCD048F}">
      <dgm:prSet/>
      <dgm:spPr/>
      <dgm:t>
        <a:bodyPr/>
        <a:lstStyle/>
        <a:p>
          <a:endParaRPr lang="ru-RU"/>
        </a:p>
      </dgm:t>
    </dgm:pt>
    <dgm:pt modelId="{07BCB185-506A-495D-85B6-44C98E12FF06}">
      <dgm:prSet phldrT="[Текст]" custT="1"/>
      <dgm:spPr/>
      <dgm:t>
        <a:bodyPr/>
        <a:lstStyle/>
        <a:p>
          <a:r>
            <a:rPr lang="ru-RU" sz="2000" dirty="0"/>
            <a:t>ТОКСИКОЛОГИЧЕСКИЕ (АЛЮМИНИЙ, СВИНЕЦ, МЫЩЬЯК)</a:t>
          </a:r>
        </a:p>
      </dgm:t>
    </dgm:pt>
    <dgm:pt modelId="{5CEB18CE-C003-430F-B80F-CCD46364A6F1}" type="parTrans" cxnId="{2D3A2DAF-4A94-4F0E-8846-386FB1A5FB0D}">
      <dgm:prSet/>
      <dgm:spPr/>
      <dgm:t>
        <a:bodyPr/>
        <a:lstStyle/>
        <a:p>
          <a:endParaRPr lang="ru-RU"/>
        </a:p>
      </dgm:t>
    </dgm:pt>
    <dgm:pt modelId="{03C2AF83-4A7F-46F0-B18F-ACB09042F46A}" type="sibTrans" cxnId="{2D3A2DAF-4A94-4F0E-8846-386FB1A5FB0D}">
      <dgm:prSet/>
      <dgm:spPr/>
      <dgm:t>
        <a:bodyPr/>
        <a:lstStyle/>
        <a:p>
          <a:endParaRPr lang="ru-RU"/>
        </a:p>
      </dgm:t>
    </dgm:pt>
    <dgm:pt modelId="{9C16132E-618B-49CC-B8C5-D173FEC70470}">
      <dgm:prSet phldrT="[Текст]" custT="1"/>
      <dgm:spPr/>
      <dgm:t>
        <a:bodyPr/>
        <a:lstStyle/>
        <a:p>
          <a:r>
            <a:rPr lang="ru-RU" sz="1800" dirty="0"/>
            <a:t>ВЛИЯЮЩИЕ НА ОРГАНОЛИПТИЧЕСКИЕ СВОЙСТВА (</a:t>
          </a:r>
          <a:r>
            <a:rPr lang="ru-RU" sz="1800" dirty="0" err="1"/>
            <a:t>рН</a:t>
          </a:r>
          <a:r>
            <a:rPr lang="ru-RU" sz="1800" dirty="0"/>
            <a:t>, </a:t>
          </a:r>
          <a:r>
            <a:rPr lang="ru-RU" sz="1800" dirty="0" smtClean="0"/>
            <a:t>ЖЕСТКОСТЬ)</a:t>
          </a:r>
          <a:endParaRPr lang="ru-RU" sz="1800" dirty="0"/>
        </a:p>
      </dgm:t>
    </dgm:pt>
    <dgm:pt modelId="{E309CB27-690B-4608-8603-8DFDB3CB3BBE}" type="parTrans" cxnId="{B197A13E-9016-4B9F-8D54-401655BD957F}">
      <dgm:prSet/>
      <dgm:spPr/>
      <dgm:t>
        <a:bodyPr/>
        <a:lstStyle/>
        <a:p>
          <a:endParaRPr lang="ru-RU"/>
        </a:p>
      </dgm:t>
    </dgm:pt>
    <dgm:pt modelId="{311CC9CB-E899-4D28-9EF9-AEFEF0B747AF}" type="sibTrans" cxnId="{B197A13E-9016-4B9F-8D54-401655BD957F}">
      <dgm:prSet/>
      <dgm:spPr/>
      <dgm:t>
        <a:bodyPr/>
        <a:lstStyle/>
        <a:p>
          <a:endParaRPr lang="ru-RU"/>
        </a:p>
      </dgm:t>
    </dgm:pt>
    <dgm:pt modelId="{CE7A3071-5018-4403-829C-3FC3F2C2B845}">
      <dgm:prSet phldrT="[Текст]" custT="1"/>
      <dgm:spPr/>
      <dgm:t>
        <a:bodyPr/>
        <a:lstStyle/>
        <a:p>
          <a:r>
            <a:rPr lang="ru-RU" sz="1800" dirty="0"/>
            <a:t>ХИМ.ВЕЩЕСТВА, ОБРАЗУЮЩИЕСЯ ПРИ ОБРАБОТКЕ ВОДЫ (ХЛОР, СЕРЕБРО)</a:t>
          </a:r>
        </a:p>
      </dgm:t>
    </dgm:pt>
    <dgm:pt modelId="{2589C771-B52A-4264-922A-F1E8895B8450}" type="parTrans" cxnId="{3862C79B-E9DA-4C45-875C-BF309B44A58B}">
      <dgm:prSet/>
      <dgm:spPr/>
      <dgm:t>
        <a:bodyPr/>
        <a:lstStyle/>
        <a:p>
          <a:endParaRPr lang="ru-RU"/>
        </a:p>
      </dgm:t>
    </dgm:pt>
    <dgm:pt modelId="{CE8AEB15-8DDF-40B9-A7DD-126AF65399F5}" type="sibTrans" cxnId="{3862C79B-E9DA-4C45-875C-BF309B44A58B}">
      <dgm:prSet/>
      <dgm:spPr/>
      <dgm:t>
        <a:bodyPr/>
        <a:lstStyle/>
        <a:p>
          <a:endParaRPr lang="ru-RU"/>
        </a:p>
      </dgm:t>
    </dgm:pt>
    <dgm:pt modelId="{5990F65D-DF92-410D-A3EA-BB8F9DD8537C}" type="pres">
      <dgm:prSet presAssocID="{965C4C7B-0264-43AA-A84A-91357D79C7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938B6-26E1-4BB6-995B-F6140BAD3203}" type="pres">
      <dgm:prSet presAssocID="{076FBF0D-47D7-457A-95E0-33AADDB12C7B}" presName="centerShape" presStyleLbl="node0" presStyleIdx="0" presStyleCnt="1"/>
      <dgm:spPr/>
      <dgm:t>
        <a:bodyPr/>
        <a:lstStyle/>
        <a:p>
          <a:endParaRPr lang="ru-RU"/>
        </a:p>
      </dgm:t>
    </dgm:pt>
    <dgm:pt modelId="{B27EF314-1347-4120-A3A2-614B842957AF}" type="pres">
      <dgm:prSet presAssocID="{B7D1A038-1CD6-4A88-96F2-56FFBB77558B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964C14C-40B1-4800-A1BA-3C5B308A5AF4}" type="pres">
      <dgm:prSet presAssocID="{B7D1A038-1CD6-4A88-96F2-56FFBB77558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BB67C6-ABA4-4907-B906-0B5B8CE763BF}" type="pres">
      <dgm:prSet presAssocID="{6C1C2CF6-5084-4032-9FAF-5A8703884EC6}" presName="node" presStyleLbl="node1" presStyleIdx="0" presStyleCnt="4" custScaleX="198743" custRadScaleRad="100132" custRadScaleInc="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1FB48-A028-45A9-8178-F93E66732A72}" type="pres">
      <dgm:prSet presAssocID="{5CEB18CE-C003-430F-B80F-CCD46364A6F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DB7A29B-FDD3-4AD0-A8CC-FCE35C70BCF2}" type="pres">
      <dgm:prSet presAssocID="{5CEB18CE-C003-430F-B80F-CCD46364A6F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A5CD7E4-5895-4AD5-8667-DDB8582A78FD}" type="pres">
      <dgm:prSet presAssocID="{07BCB185-506A-495D-85B6-44C98E12FF06}" presName="node" presStyleLbl="node1" presStyleIdx="1" presStyleCnt="4" custScaleX="167801" custScaleY="154432" custRadScaleRad="130186" custRadScaleInc="-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77378-7FE7-48AA-9172-497708C663C8}" type="pres">
      <dgm:prSet presAssocID="{E309CB27-690B-4608-8603-8DFDB3CB3BB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A43FBB2-65CE-4C2C-B47E-419D263D9CB7}" type="pres">
      <dgm:prSet presAssocID="{E309CB27-690B-4608-8603-8DFDB3CB3BB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030E38F-6C6C-4123-B96E-D3644E7F08F2}" type="pres">
      <dgm:prSet presAssocID="{9C16132E-618B-49CC-B8C5-D173FEC70470}" presName="node" presStyleLbl="node1" presStyleIdx="2" presStyleCnt="4" custScaleX="23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15959-C7A9-4177-A838-D400B54379D7}" type="pres">
      <dgm:prSet presAssocID="{2589C771-B52A-4264-922A-F1E8895B845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CCD12EA1-002C-4608-B7FA-C33765FBF9C4}" type="pres">
      <dgm:prSet presAssocID="{2589C771-B52A-4264-922A-F1E8895B845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B4C9923-703D-4D65-A2FE-EC40F0460E9B}" type="pres">
      <dgm:prSet presAssocID="{CE7A3071-5018-4403-829C-3FC3F2C2B845}" presName="node" presStyleLbl="node1" presStyleIdx="3" presStyleCnt="4" custScaleX="166781" custScaleY="150037" custRadScaleRad="121960" custRadScaleInc="5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EAE0F-8677-4AF7-A663-5689B8D63D0B}" type="presOf" srcId="{965C4C7B-0264-43AA-A84A-91357D79C741}" destId="{5990F65D-DF92-410D-A3EA-BB8F9DD8537C}" srcOrd="0" destOrd="0" presId="urn:microsoft.com/office/officeart/2005/8/layout/radial5"/>
    <dgm:cxn modelId="{87215CB7-EFB5-4456-9BC9-AD63E9805E8E}" srcId="{965C4C7B-0264-43AA-A84A-91357D79C741}" destId="{076FBF0D-47D7-457A-95E0-33AADDB12C7B}" srcOrd="0" destOrd="0" parTransId="{BCF22E77-E936-471F-909F-9EA2BEE70227}" sibTransId="{E769DCA8-45D9-4A5D-AEFC-B86A7AFD2223}"/>
    <dgm:cxn modelId="{9FC60F66-3BC9-4646-A807-E473DD1C8184}" type="presOf" srcId="{07BCB185-506A-495D-85B6-44C98E12FF06}" destId="{9A5CD7E4-5895-4AD5-8667-DDB8582A78FD}" srcOrd="0" destOrd="0" presId="urn:microsoft.com/office/officeart/2005/8/layout/radial5"/>
    <dgm:cxn modelId="{B197A13E-9016-4B9F-8D54-401655BD957F}" srcId="{076FBF0D-47D7-457A-95E0-33AADDB12C7B}" destId="{9C16132E-618B-49CC-B8C5-D173FEC70470}" srcOrd="2" destOrd="0" parTransId="{E309CB27-690B-4608-8603-8DFDB3CB3BBE}" sibTransId="{311CC9CB-E899-4D28-9EF9-AEFEF0B747AF}"/>
    <dgm:cxn modelId="{3862C79B-E9DA-4C45-875C-BF309B44A58B}" srcId="{076FBF0D-47D7-457A-95E0-33AADDB12C7B}" destId="{CE7A3071-5018-4403-829C-3FC3F2C2B845}" srcOrd="3" destOrd="0" parTransId="{2589C771-B52A-4264-922A-F1E8895B8450}" sibTransId="{CE8AEB15-8DDF-40B9-A7DD-126AF65399F5}"/>
    <dgm:cxn modelId="{2D3A2DAF-4A94-4F0E-8846-386FB1A5FB0D}" srcId="{076FBF0D-47D7-457A-95E0-33AADDB12C7B}" destId="{07BCB185-506A-495D-85B6-44C98E12FF06}" srcOrd="1" destOrd="0" parTransId="{5CEB18CE-C003-430F-B80F-CCD46364A6F1}" sibTransId="{03C2AF83-4A7F-46F0-B18F-ACB09042F46A}"/>
    <dgm:cxn modelId="{0178B9D0-3E85-4BE8-B6FD-3E390D74BDE2}" type="presOf" srcId="{5CEB18CE-C003-430F-B80F-CCD46364A6F1}" destId="{3CF1FB48-A028-45A9-8178-F93E66732A72}" srcOrd="0" destOrd="0" presId="urn:microsoft.com/office/officeart/2005/8/layout/radial5"/>
    <dgm:cxn modelId="{743FEDBC-550F-4AB3-83B3-144512F8DA79}" type="presOf" srcId="{B7D1A038-1CD6-4A88-96F2-56FFBB77558B}" destId="{F964C14C-40B1-4800-A1BA-3C5B308A5AF4}" srcOrd="1" destOrd="0" presId="urn:microsoft.com/office/officeart/2005/8/layout/radial5"/>
    <dgm:cxn modelId="{634EF7B0-7696-4F7E-87E8-E8F64B1857B9}" type="presOf" srcId="{5CEB18CE-C003-430F-B80F-CCD46364A6F1}" destId="{3DB7A29B-FDD3-4AD0-A8CC-FCE35C70BCF2}" srcOrd="1" destOrd="0" presId="urn:microsoft.com/office/officeart/2005/8/layout/radial5"/>
    <dgm:cxn modelId="{FC0A27FE-491F-42C7-9784-12F335F58195}" type="presOf" srcId="{CE7A3071-5018-4403-829C-3FC3F2C2B845}" destId="{7B4C9923-703D-4D65-A2FE-EC40F0460E9B}" srcOrd="0" destOrd="0" presId="urn:microsoft.com/office/officeart/2005/8/layout/radial5"/>
    <dgm:cxn modelId="{2D7DF987-03F1-49B9-AF9A-8067FF83ADBE}" type="presOf" srcId="{E309CB27-690B-4608-8603-8DFDB3CB3BBE}" destId="{CA43FBB2-65CE-4C2C-B47E-419D263D9CB7}" srcOrd="1" destOrd="0" presId="urn:microsoft.com/office/officeart/2005/8/layout/radial5"/>
    <dgm:cxn modelId="{25518EA4-7DF0-4426-A4EB-55932BCD048F}" srcId="{076FBF0D-47D7-457A-95E0-33AADDB12C7B}" destId="{6C1C2CF6-5084-4032-9FAF-5A8703884EC6}" srcOrd="0" destOrd="0" parTransId="{B7D1A038-1CD6-4A88-96F2-56FFBB77558B}" sibTransId="{00871F81-5985-44AE-83A2-F12DA99E290D}"/>
    <dgm:cxn modelId="{F475DEF3-2D9A-4635-8D2D-FA7E37A57459}" type="presOf" srcId="{9C16132E-618B-49CC-B8C5-D173FEC70470}" destId="{0030E38F-6C6C-4123-B96E-D3644E7F08F2}" srcOrd="0" destOrd="0" presId="urn:microsoft.com/office/officeart/2005/8/layout/radial5"/>
    <dgm:cxn modelId="{C4367C85-BD57-41C9-94B4-8BD009A743E5}" type="presOf" srcId="{B7D1A038-1CD6-4A88-96F2-56FFBB77558B}" destId="{B27EF314-1347-4120-A3A2-614B842957AF}" srcOrd="0" destOrd="0" presId="urn:microsoft.com/office/officeart/2005/8/layout/radial5"/>
    <dgm:cxn modelId="{A3D33A87-DD9B-4A17-962E-DEE6F4C2EBF0}" type="presOf" srcId="{E309CB27-690B-4608-8603-8DFDB3CB3BBE}" destId="{7B977378-7FE7-48AA-9172-497708C663C8}" srcOrd="0" destOrd="0" presId="urn:microsoft.com/office/officeart/2005/8/layout/radial5"/>
    <dgm:cxn modelId="{B81A456E-3BE8-4A86-B58B-4EF103E15318}" type="presOf" srcId="{2589C771-B52A-4264-922A-F1E8895B8450}" destId="{CCD12EA1-002C-4608-B7FA-C33765FBF9C4}" srcOrd="1" destOrd="0" presId="urn:microsoft.com/office/officeart/2005/8/layout/radial5"/>
    <dgm:cxn modelId="{8DDA100A-0A57-4D38-A866-88B73EF3212C}" type="presOf" srcId="{076FBF0D-47D7-457A-95E0-33AADDB12C7B}" destId="{549938B6-26E1-4BB6-995B-F6140BAD3203}" srcOrd="0" destOrd="0" presId="urn:microsoft.com/office/officeart/2005/8/layout/radial5"/>
    <dgm:cxn modelId="{3FEFEBA7-A40B-4719-B733-DE31A5FFBF18}" type="presOf" srcId="{6C1C2CF6-5084-4032-9FAF-5A8703884EC6}" destId="{E6BB67C6-ABA4-4907-B906-0B5B8CE763BF}" srcOrd="0" destOrd="0" presId="urn:microsoft.com/office/officeart/2005/8/layout/radial5"/>
    <dgm:cxn modelId="{FD2FF8F9-BDB3-410C-88E2-CA7FB1667E7F}" type="presOf" srcId="{2589C771-B52A-4264-922A-F1E8895B8450}" destId="{F9615959-C7A9-4177-A838-D400B54379D7}" srcOrd="0" destOrd="0" presId="urn:microsoft.com/office/officeart/2005/8/layout/radial5"/>
    <dgm:cxn modelId="{3C78A9BD-41E8-47CA-8E6E-6D1C558BF35E}" type="presParOf" srcId="{5990F65D-DF92-410D-A3EA-BB8F9DD8537C}" destId="{549938B6-26E1-4BB6-995B-F6140BAD3203}" srcOrd="0" destOrd="0" presId="urn:microsoft.com/office/officeart/2005/8/layout/radial5"/>
    <dgm:cxn modelId="{F7198F9B-0105-488E-ADAD-1B571058E650}" type="presParOf" srcId="{5990F65D-DF92-410D-A3EA-BB8F9DD8537C}" destId="{B27EF314-1347-4120-A3A2-614B842957AF}" srcOrd="1" destOrd="0" presId="urn:microsoft.com/office/officeart/2005/8/layout/radial5"/>
    <dgm:cxn modelId="{82880984-3A11-4F21-A96F-AD1BAAD5E6FF}" type="presParOf" srcId="{B27EF314-1347-4120-A3A2-614B842957AF}" destId="{F964C14C-40B1-4800-A1BA-3C5B308A5AF4}" srcOrd="0" destOrd="0" presId="urn:microsoft.com/office/officeart/2005/8/layout/radial5"/>
    <dgm:cxn modelId="{4FBC6ADF-13B1-4A07-81C9-280A3619F892}" type="presParOf" srcId="{5990F65D-DF92-410D-A3EA-BB8F9DD8537C}" destId="{E6BB67C6-ABA4-4907-B906-0B5B8CE763BF}" srcOrd="2" destOrd="0" presId="urn:microsoft.com/office/officeart/2005/8/layout/radial5"/>
    <dgm:cxn modelId="{02A61D98-2A1F-41B4-BB31-8F7038EA05BD}" type="presParOf" srcId="{5990F65D-DF92-410D-A3EA-BB8F9DD8537C}" destId="{3CF1FB48-A028-45A9-8178-F93E66732A72}" srcOrd="3" destOrd="0" presId="urn:microsoft.com/office/officeart/2005/8/layout/radial5"/>
    <dgm:cxn modelId="{AD6C6ABB-C86F-4BC6-9CF8-D741953FE6CF}" type="presParOf" srcId="{3CF1FB48-A028-45A9-8178-F93E66732A72}" destId="{3DB7A29B-FDD3-4AD0-A8CC-FCE35C70BCF2}" srcOrd="0" destOrd="0" presId="urn:microsoft.com/office/officeart/2005/8/layout/radial5"/>
    <dgm:cxn modelId="{15C8F963-127A-43DD-8B27-1E181ECB008B}" type="presParOf" srcId="{5990F65D-DF92-410D-A3EA-BB8F9DD8537C}" destId="{9A5CD7E4-5895-4AD5-8667-DDB8582A78FD}" srcOrd="4" destOrd="0" presId="urn:microsoft.com/office/officeart/2005/8/layout/radial5"/>
    <dgm:cxn modelId="{3DC87BBA-441B-43C3-946B-3B5349B386FB}" type="presParOf" srcId="{5990F65D-DF92-410D-A3EA-BB8F9DD8537C}" destId="{7B977378-7FE7-48AA-9172-497708C663C8}" srcOrd="5" destOrd="0" presId="urn:microsoft.com/office/officeart/2005/8/layout/radial5"/>
    <dgm:cxn modelId="{E4D61453-5D9E-449B-BF6A-E31D76F054F6}" type="presParOf" srcId="{7B977378-7FE7-48AA-9172-497708C663C8}" destId="{CA43FBB2-65CE-4C2C-B47E-419D263D9CB7}" srcOrd="0" destOrd="0" presId="urn:microsoft.com/office/officeart/2005/8/layout/radial5"/>
    <dgm:cxn modelId="{BBBD05AF-E5BA-4152-9071-8A3CF5273BFB}" type="presParOf" srcId="{5990F65D-DF92-410D-A3EA-BB8F9DD8537C}" destId="{0030E38F-6C6C-4123-B96E-D3644E7F08F2}" srcOrd="6" destOrd="0" presId="urn:microsoft.com/office/officeart/2005/8/layout/radial5"/>
    <dgm:cxn modelId="{ABCB7185-9E4F-4D33-AA75-0874840C2129}" type="presParOf" srcId="{5990F65D-DF92-410D-A3EA-BB8F9DD8537C}" destId="{F9615959-C7A9-4177-A838-D400B54379D7}" srcOrd="7" destOrd="0" presId="urn:microsoft.com/office/officeart/2005/8/layout/radial5"/>
    <dgm:cxn modelId="{EB42B970-421C-4419-998A-F976C2EC8C78}" type="presParOf" srcId="{F9615959-C7A9-4177-A838-D400B54379D7}" destId="{CCD12EA1-002C-4608-B7FA-C33765FBF9C4}" srcOrd="0" destOrd="0" presId="urn:microsoft.com/office/officeart/2005/8/layout/radial5"/>
    <dgm:cxn modelId="{EA9FEB05-5F52-4598-946E-866A96AA685F}" type="presParOf" srcId="{5990F65D-DF92-410D-A3EA-BB8F9DD8537C}" destId="{7B4C9923-703D-4D65-A2FE-EC40F0460E9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24807-AC74-48F3-B4E5-2C1596AC4972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0C4A88-08EC-40E8-9645-6C5EEB368F31}">
      <dgm:prSet phldrT="[Текст]"/>
      <dgm:spPr/>
      <dgm:t>
        <a:bodyPr/>
        <a:lstStyle/>
        <a:p>
          <a:r>
            <a:rPr lang="ru-RU"/>
            <a:t>источники загрязнения питьевой воды</a:t>
          </a:r>
        </a:p>
      </dgm:t>
    </dgm:pt>
    <dgm:pt modelId="{D06F32AD-D05F-44F5-8944-F56EBB78B3B4}" type="parTrans" cxnId="{58EDEAE6-62B1-4D85-B62C-584538463752}">
      <dgm:prSet/>
      <dgm:spPr/>
      <dgm:t>
        <a:bodyPr/>
        <a:lstStyle/>
        <a:p>
          <a:endParaRPr lang="ru-RU"/>
        </a:p>
      </dgm:t>
    </dgm:pt>
    <dgm:pt modelId="{9D2CC252-58D3-451B-A85E-9EB62BBEDD88}" type="sibTrans" cxnId="{58EDEAE6-62B1-4D85-B62C-584538463752}">
      <dgm:prSet/>
      <dgm:spPr/>
      <dgm:t>
        <a:bodyPr/>
        <a:lstStyle/>
        <a:p>
          <a:endParaRPr lang="ru-RU"/>
        </a:p>
      </dgm:t>
    </dgm:pt>
    <dgm:pt modelId="{9F32980D-CF70-4056-8205-DBE0BE5BBE12}">
      <dgm:prSet phldrT="[Текст]" custT="1"/>
      <dgm:spPr/>
      <dgm:t>
        <a:bodyPr/>
        <a:lstStyle/>
        <a:p>
          <a:r>
            <a:rPr lang="ru-RU" sz="3200" dirty="0" smtClean="0"/>
            <a:t>коммунальные </a:t>
          </a:r>
          <a:r>
            <a:rPr lang="ru-RU" sz="3200" dirty="0"/>
            <a:t>стоки</a:t>
          </a:r>
        </a:p>
      </dgm:t>
    </dgm:pt>
    <dgm:pt modelId="{7D1CD8FE-F35D-4DD2-84FA-FB1C2F4D7C9C}" type="parTrans" cxnId="{29528232-5F4E-41F1-9E3F-75A7F7CABA44}">
      <dgm:prSet/>
      <dgm:spPr/>
      <dgm:t>
        <a:bodyPr/>
        <a:lstStyle/>
        <a:p>
          <a:endParaRPr lang="ru-RU"/>
        </a:p>
      </dgm:t>
    </dgm:pt>
    <dgm:pt modelId="{DD74762A-D000-4EF9-A51C-55E340662818}" type="sibTrans" cxnId="{29528232-5F4E-41F1-9E3F-75A7F7CABA44}">
      <dgm:prSet/>
      <dgm:spPr/>
      <dgm:t>
        <a:bodyPr/>
        <a:lstStyle/>
        <a:p>
          <a:endParaRPr lang="ru-RU"/>
        </a:p>
      </dgm:t>
    </dgm:pt>
    <dgm:pt modelId="{D3449590-DAA3-43A0-8B74-3DE1D659A6BC}">
      <dgm:prSet phldrT="[Текст]" custT="1"/>
      <dgm:spPr/>
      <dgm:t>
        <a:bodyPr/>
        <a:lstStyle/>
        <a:p>
          <a:r>
            <a:rPr lang="ru-RU" sz="3200" dirty="0" smtClean="0"/>
            <a:t>промышленные     стоки</a:t>
          </a:r>
          <a:endParaRPr lang="ru-RU" sz="3200" dirty="0"/>
        </a:p>
      </dgm:t>
    </dgm:pt>
    <dgm:pt modelId="{7FC5DC24-E3F4-4590-A501-038E12158E6D}" type="parTrans" cxnId="{A5FF6616-E3A3-4414-BB56-F60E454BFC51}">
      <dgm:prSet/>
      <dgm:spPr/>
      <dgm:t>
        <a:bodyPr/>
        <a:lstStyle/>
        <a:p>
          <a:endParaRPr lang="ru-RU"/>
        </a:p>
      </dgm:t>
    </dgm:pt>
    <dgm:pt modelId="{1DE2921A-261B-4387-A695-0CCF9BA312B0}" type="sibTrans" cxnId="{A5FF6616-E3A3-4414-BB56-F60E454BFC51}">
      <dgm:prSet/>
      <dgm:spPr/>
      <dgm:t>
        <a:bodyPr/>
        <a:lstStyle/>
        <a:p>
          <a:endParaRPr lang="ru-RU"/>
        </a:p>
      </dgm:t>
    </dgm:pt>
    <dgm:pt modelId="{FFFD6139-8960-40B1-9371-B512D0F080A1}">
      <dgm:prSet phldrT="[Текст]" custT="1"/>
      <dgm:spPr/>
      <dgm:t>
        <a:bodyPr/>
        <a:lstStyle/>
        <a:p>
          <a:r>
            <a:rPr lang="ru-RU" sz="3200" dirty="0"/>
            <a:t>промышленные отходы</a:t>
          </a:r>
        </a:p>
      </dgm:t>
    </dgm:pt>
    <dgm:pt modelId="{0CFAEF98-8947-4736-A0AE-A9FECB7F22EE}" type="parTrans" cxnId="{4D47787A-CC91-4CF8-A6E5-F60A2DEC6A73}">
      <dgm:prSet/>
      <dgm:spPr/>
      <dgm:t>
        <a:bodyPr/>
        <a:lstStyle/>
        <a:p>
          <a:endParaRPr lang="ru-RU"/>
        </a:p>
      </dgm:t>
    </dgm:pt>
    <dgm:pt modelId="{6C526126-AE66-4A59-9408-16F39AA6DA5C}" type="sibTrans" cxnId="{4D47787A-CC91-4CF8-A6E5-F60A2DEC6A73}">
      <dgm:prSet/>
      <dgm:spPr/>
      <dgm:t>
        <a:bodyPr/>
        <a:lstStyle/>
        <a:p>
          <a:endParaRPr lang="ru-RU"/>
        </a:p>
      </dgm:t>
    </dgm:pt>
    <dgm:pt modelId="{A90B6A44-6009-4B64-A5F2-C6C425606828}">
      <dgm:prSet phldrT="[Текст]" custT="1"/>
      <dgm:spPr/>
      <dgm:t>
        <a:bodyPr/>
        <a:lstStyle/>
        <a:p>
          <a:r>
            <a:rPr lang="ru-RU" sz="3200" dirty="0" smtClean="0"/>
            <a:t>коммунальные </a:t>
          </a:r>
          <a:r>
            <a:rPr lang="ru-RU" sz="3200" dirty="0"/>
            <a:t>отходы</a:t>
          </a:r>
        </a:p>
      </dgm:t>
    </dgm:pt>
    <dgm:pt modelId="{8AE5A134-818C-461B-9F92-C2FDCCCFEBC2}" type="parTrans" cxnId="{FB5C5ED8-6F61-4E35-908C-5775506BC269}">
      <dgm:prSet/>
      <dgm:spPr/>
      <dgm:t>
        <a:bodyPr/>
        <a:lstStyle/>
        <a:p>
          <a:endParaRPr lang="ru-RU"/>
        </a:p>
      </dgm:t>
    </dgm:pt>
    <dgm:pt modelId="{619CB826-9B27-42BE-B58A-B4D6B154E83C}" type="sibTrans" cxnId="{FB5C5ED8-6F61-4E35-908C-5775506BC269}">
      <dgm:prSet/>
      <dgm:spPr/>
      <dgm:t>
        <a:bodyPr/>
        <a:lstStyle/>
        <a:p>
          <a:endParaRPr lang="ru-RU"/>
        </a:p>
      </dgm:t>
    </dgm:pt>
    <dgm:pt modelId="{A2EAB85D-5BF3-409D-9400-A3BC5ABF9C3D}" type="pres">
      <dgm:prSet presAssocID="{97C24807-AC74-48F3-B4E5-2C1596AC49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C9D67-57CE-4BE6-B8E1-9B48EB6307E0}" type="pres">
      <dgm:prSet presAssocID="{FB0C4A88-08EC-40E8-9645-6C5EEB368F31}" presName="centerShape" presStyleLbl="node0" presStyleIdx="0" presStyleCnt="1"/>
      <dgm:spPr/>
      <dgm:t>
        <a:bodyPr/>
        <a:lstStyle/>
        <a:p>
          <a:endParaRPr lang="ru-RU"/>
        </a:p>
      </dgm:t>
    </dgm:pt>
    <dgm:pt modelId="{0B7A8008-C48D-4339-A2FA-729EE6B9B8FC}" type="pres">
      <dgm:prSet presAssocID="{7D1CD8FE-F35D-4DD2-84FA-FB1C2F4D7C9C}" presName="parTrans" presStyleLbl="sibTrans2D1" presStyleIdx="0" presStyleCnt="4" custLinFactNeighborX="-3056" custLinFactNeighborY="4382"/>
      <dgm:spPr/>
      <dgm:t>
        <a:bodyPr/>
        <a:lstStyle/>
        <a:p>
          <a:endParaRPr lang="ru-RU"/>
        </a:p>
      </dgm:t>
    </dgm:pt>
    <dgm:pt modelId="{BC618C9A-3CB5-4084-8D96-B7F5B065DCA6}" type="pres">
      <dgm:prSet presAssocID="{7D1CD8FE-F35D-4DD2-84FA-FB1C2F4D7C9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1E66BBE-4559-4C76-8775-4FEDF3AEF7E5}" type="pres">
      <dgm:prSet presAssocID="{9F32980D-CF70-4056-8205-DBE0BE5BBE12}" presName="node" presStyleLbl="node1" presStyleIdx="0" presStyleCnt="4" custScaleX="249191" custScaleY="107985" custRadScaleRad="95172" custRadScaleInc="5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8A266-B830-4DB4-99B1-D6B354EACA65}" type="pres">
      <dgm:prSet presAssocID="{7FC5DC24-E3F4-4590-A501-038E12158E6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8839F19-BA4F-4453-86C4-640A6B63F7E6}" type="pres">
      <dgm:prSet presAssocID="{7FC5DC24-E3F4-4590-A501-038E12158E6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14D9D36-9C01-4D15-B202-0E771A9518EF}" type="pres">
      <dgm:prSet presAssocID="{D3449590-DAA3-43A0-8B74-3DE1D659A6BC}" presName="node" presStyleLbl="node1" presStyleIdx="1" presStyleCnt="4" custScaleX="177075" custScaleY="193968" custRadScaleRad="119651" custRadScaleInc="-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88EFA-E6FB-4AB9-A51A-A3DAA0E05429}" type="pres">
      <dgm:prSet presAssocID="{0CFAEF98-8947-4736-A0AE-A9FECB7F22E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AAFDBDF-C903-4924-A64B-6B0DE159142D}" type="pres">
      <dgm:prSet presAssocID="{0CFAEF98-8947-4736-A0AE-A9FECB7F22E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E750BC6-F2F1-4068-A58D-C70BB59E7F84}" type="pres">
      <dgm:prSet presAssocID="{FFFD6139-8960-40B1-9371-B512D0F080A1}" presName="node" presStyleLbl="node1" presStyleIdx="2" presStyleCnt="4" custScaleX="238057" custScaleY="120179" custRadScaleRad="96684" custRadScaleInc="-7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5C894-83DD-47A8-8B63-0687C1CF5B45}" type="pres">
      <dgm:prSet presAssocID="{8AE5A134-818C-461B-9F92-C2FDCCCFEBC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C036D0E2-537D-4C72-BBD0-F9988D378588}" type="pres">
      <dgm:prSet presAssocID="{8AE5A134-818C-461B-9F92-C2FDCCCFEBC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3F4C9AE-8CE6-4D55-A444-41E8DCD65C54}" type="pres">
      <dgm:prSet presAssocID="{A90B6A44-6009-4B64-A5F2-C6C425606828}" presName="node" presStyleLbl="node1" presStyleIdx="3" presStyleCnt="4" custScaleX="167246" custScaleY="195410" custRadScaleRad="123433" custRadScaleInc="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6745E-1FF0-4F66-9182-B0447FD5F8B4}" type="presOf" srcId="{0CFAEF98-8947-4736-A0AE-A9FECB7F22EE}" destId="{EAAFDBDF-C903-4924-A64B-6B0DE159142D}" srcOrd="1" destOrd="0" presId="urn:microsoft.com/office/officeart/2005/8/layout/radial5"/>
    <dgm:cxn modelId="{58EDEAE6-62B1-4D85-B62C-584538463752}" srcId="{97C24807-AC74-48F3-B4E5-2C1596AC4972}" destId="{FB0C4A88-08EC-40E8-9645-6C5EEB368F31}" srcOrd="0" destOrd="0" parTransId="{D06F32AD-D05F-44F5-8944-F56EBB78B3B4}" sibTransId="{9D2CC252-58D3-451B-A85E-9EB62BBEDD88}"/>
    <dgm:cxn modelId="{4E6617DC-90B2-4437-88D0-6EFA0C62A739}" type="presOf" srcId="{7D1CD8FE-F35D-4DD2-84FA-FB1C2F4D7C9C}" destId="{0B7A8008-C48D-4339-A2FA-729EE6B9B8FC}" srcOrd="0" destOrd="0" presId="urn:microsoft.com/office/officeart/2005/8/layout/radial5"/>
    <dgm:cxn modelId="{16AB45EA-5DF8-4185-98C7-2D89F5591289}" type="presOf" srcId="{A90B6A44-6009-4B64-A5F2-C6C425606828}" destId="{23F4C9AE-8CE6-4D55-A444-41E8DCD65C54}" srcOrd="0" destOrd="0" presId="urn:microsoft.com/office/officeart/2005/8/layout/radial5"/>
    <dgm:cxn modelId="{2CB08818-F089-4575-B5E7-E470FDAB9B67}" type="presOf" srcId="{8AE5A134-818C-461B-9F92-C2FDCCCFEBC2}" destId="{A5F5C894-83DD-47A8-8B63-0687C1CF5B45}" srcOrd="0" destOrd="0" presId="urn:microsoft.com/office/officeart/2005/8/layout/radial5"/>
    <dgm:cxn modelId="{E3FE7994-02D5-4CA6-99C8-8D1395C7ED22}" type="presOf" srcId="{0CFAEF98-8947-4736-A0AE-A9FECB7F22EE}" destId="{29488EFA-E6FB-4AB9-A51A-A3DAA0E05429}" srcOrd="0" destOrd="0" presId="urn:microsoft.com/office/officeart/2005/8/layout/radial5"/>
    <dgm:cxn modelId="{A4DD04D6-300A-4375-A6E0-932E03DB016A}" type="presOf" srcId="{7FC5DC24-E3F4-4590-A501-038E12158E6D}" destId="{D8839F19-BA4F-4453-86C4-640A6B63F7E6}" srcOrd="1" destOrd="0" presId="urn:microsoft.com/office/officeart/2005/8/layout/radial5"/>
    <dgm:cxn modelId="{2E195BD9-FA04-4BE3-AAE9-BF12D88BCDED}" type="presOf" srcId="{97C24807-AC74-48F3-B4E5-2C1596AC4972}" destId="{A2EAB85D-5BF3-409D-9400-A3BC5ABF9C3D}" srcOrd="0" destOrd="0" presId="urn:microsoft.com/office/officeart/2005/8/layout/radial5"/>
    <dgm:cxn modelId="{4D47787A-CC91-4CF8-A6E5-F60A2DEC6A73}" srcId="{FB0C4A88-08EC-40E8-9645-6C5EEB368F31}" destId="{FFFD6139-8960-40B1-9371-B512D0F080A1}" srcOrd="2" destOrd="0" parTransId="{0CFAEF98-8947-4736-A0AE-A9FECB7F22EE}" sibTransId="{6C526126-AE66-4A59-9408-16F39AA6DA5C}"/>
    <dgm:cxn modelId="{FB5C5ED8-6F61-4E35-908C-5775506BC269}" srcId="{FB0C4A88-08EC-40E8-9645-6C5EEB368F31}" destId="{A90B6A44-6009-4B64-A5F2-C6C425606828}" srcOrd="3" destOrd="0" parTransId="{8AE5A134-818C-461B-9F92-C2FDCCCFEBC2}" sibTransId="{619CB826-9B27-42BE-B58A-B4D6B154E83C}"/>
    <dgm:cxn modelId="{EA4F44CB-A8B3-4D55-ACAE-D5AE182176CC}" type="presOf" srcId="{7D1CD8FE-F35D-4DD2-84FA-FB1C2F4D7C9C}" destId="{BC618C9A-3CB5-4084-8D96-B7F5B065DCA6}" srcOrd="1" destOrd="0" presId="urn:microsoft.com/office/officeart/2005/8/layout/radial5"/>
    <dgm:cxn modelId="{5909B785-EF6A-4943-A6C5-D501D7DB16D2}" type="presOf" srcId="{8AE5A134-818C-461B-9F92-C2FDCCCFEBC2}" destId="{C036D0E2-537D-4C72-BBD0-F9988D378588}" srcOrd="1" destOrd="0" presId="urn:microsoft.com/office/officeart/2005/8/layout/radial5"/>
    <dgm:cxn modelId="{37F642F8-B80D-40D2-9536-F05D80E090E5}" type="presOf" srcId="{FFFD6139-8960-40B1-9371-B512D0F080A1}" destId="{1E750BC6-F2F1-4068-A58D-C70BB59E7F84}" srcOrd="0" destOrd="0" presId="urn:microsoft.com/office/officeart/2005/8/layout/radial5"/>
    <dgm:cxn modelId="{50F8ADB6-DAFD-46D5-BE1A-578F5C4910BF}" type="presOf" srcId="{9F32980D-CF70-4056-8205-DBE0BE5BBE12}" destId="{51E66BBE-4559-4C76-8775-4FEDF3AEF7E5}" srcOrd="0" destOrd="0" presId="urn:microsoft.com/office/officeart/2005/8/layout/radial5"/>
    <dgm:cxn modelId="{A5FF6616-E3A3-4414-BB56-F60E454BFC51}" srcId="{FB0C4A88-08EC-40E8-9645-6C5EEB368F31}" destId="{D3449590-DAA3-43A0-8B74-3DE1D659A6BC}" srcOrd="1" destOrd="0" parTransId="{7FC5DC24-E3F4-4590-A501-038E12158E6D}" sibTransId="{1DE2921A-261B-4387-A695-0CCF9BA312B0}"/>
    <dgm:cxn modelId="{279A5CE2-21E9-4B5A-8119-77221423E825}" type="presOf" srcId="{D3449590-DAA3-43A0-8B74-3DE1D659A6BC}" destId="{A14D9D36-9C01-4D15-B202-0E771A9518EF}" srcOrd="0" destOrd="0" presId="urn:microsoft.com/office/officeart/2005/8/layout/radial5"/>
    <dgm:cxn modelId="{A3B1FAB9-CFC8-4244-8725-B91DE81FBB44}" type="presOf" srcId="{7FC5DC24-E3F4-4590-A501-038E12158E6D}" destId="{B408A266-B830-4DB4-99B1-D6B354EACA65}" srcOrd="0" destOrd="0" presId="urn:microsoft.com/office/officeart/2005/8/layout/radial5"/>
    <dgm:cxn modelId="{7A55571D-84F5-4074-AD52-A9E44478A66B}" type="presOf" srcId="{FB0C4A88-08EC-40E8-9645-6C5EEB368F31}" destId="{22AC9D67-57CE-4BE6-B8E1-9B48EB6307E0}" srcOrd="0" destOrd="0" presId="urn:microsoft.com/office/officeart/2005/8/layout/radial5"/>
    <dgm:cxn modelId="{29528232-5F4E-41F1-9E3F-75A7F7CABA44}" srcId="{FB0C4A88-08EC-40E8-9645-6C5EEB368F31}" destId="{9F32980D-CF70-4056-8205-DBE0BE5BBE12}" srcOrd="0" destOrd="0" parTransId="{7D1CD8FE-F35D-4DD2-84FA-FB1C2F4D7C9C}" sibTransId="{DD74762A-D000-4EF9-A51C-55E340662818}"/>
    <dgm:cxn modelId="{4B4E6259-B46F-4960-87D8-70DEC56D936B}" type="presParOf" srcId="{A2EAB85D-5BF3-409D-9400-A3BC5ABF9C3D}" destId="{22AC9D67-57CE-4BE6-B8E1-9B48EB6307E0}" srcOrd="0" destOrd="0" presId="urn:microsoft.com/office/officeart/2005/8/layout/radial5"/>
    <dgm:cxn modelId="{63D7D60D-3C71-407F-86AF-69977384B5A4}" type="presParOf" srcId="{A2EAB85D-5BF3-409D-9400-A3BC5ABF9C3D}" destId="{0B7A8008-C48D-4339-A2FA-729EE6B9B8FC}" srcOrd="1" destOrd="0" presId="urn:microsoft.com/office/officeart/2005/8/layout/radial5"/>
    <dgm:cxn modelId="{5984C636-472A-403F-8F9C-545F1FDC1DF1}" type="presParOf" srcId="{0B7A8008-C48D-4339-A2FA-729EE6B9B8FC}" destId="{BC618C9A-3CB5-4084-8D96-B7F5B065DCA6}" srcOrd="0" destOrd="0" presId="urn:microsoft.com/office/officeart/2005/8/layout/radial5"/>
    <dgm:cxn modelId="{5B6EB15D-7F36-476D-BC5E-41F1E4350694}" type="presParOf" srcId="{A2EAB85D-5BF3-409D-9400-A3BC5ABF9C3D}" destId="{51E66BBE-4559-4C76-8775-4FEDF3AEF7E5}" srcOrd="2" destOrd="0" presId="urn:microsoft.com/office/officeart/2005/8/layout/radial5"/>
    <dgm:cxn modelId="{69377D1F-9A10-4817-BA59-F22140AC9BFE}" type="presParOf" srcId="{A2EAB85D-5BF3-409D-9400-A3BC5ABF9C3D}" destId="{B408A266-B830-4DB4-99B1-D6B354EACA65}" srcOrd="3" destOrd="0" presId="urn:microsoft.com/office/officeart/2005/8/layout/radial5"/>
    <dgm:cxn modelId="{59D35184-25B1-48CF-97A3-E8000BB56686}" type="presParOf" srcId="{B408A266-B830-4DB4-99B1-D6B354EACA65}" destId="{D8839F19-BA4F-4453-86C4-640A6B63F7E6}" srcOrd="0" destOrd="0" presId="urn:microsoft.com/office/officeart/2005/8/layout/radial5"/>
    <dgm:cxn modelId="{FE760470-182C-45D6-8481-A1A6F7613C1C}" type="presParOf" srcId="{A2EAB85D-5BF3-409D-9400-A3BC5ABF9C3D}" destId="{A14D9D36-9C01-4D15-B202-0E771A9518EF}" srcOrd="4" destOrd="0" presId="urn:microsoft.com/office/officeart/2005/8/layout/radial5"/>
    <dgm:cxn modelId="{F5BC9257-6E98-4629-8220-BE6B7864B286}" type="presParOf" srcId="{A2EAB85D-5BF3-409D-9400-A3BC5ABF9C3D}" destId="{29488EFA-E6FB-4AB9-A51A-A3DAA0E05429}" srcOrd="5" destOrd="0" presId="urn:microsoft.com/office/officeart/2005/8/layout/radial5"/>
    <dgm:cxn modelId="{8E7B77C8-23AF-4039-92CC-6A59AC2AED96}" type="presParOf" srcId="{29488EFA-E6FB-4AB9-A51A-A3DAA0E05429}" destId="{EAAFDBDF-C903-4924-A64B-6B0DE159142D}" srcOrd="0" destOrd="0" presId="urn:microsoft.com/office/officeart/2005/8/layout/radial5"/>
    <dgm:cxn modelId="{8306FBC4-91BF-49AF-B2A3-C1011F39CC0D}" type="presParOf" srcId="{A2EAB85D-5BF3-409D-9400-A3BC5ABF9C3D}" destId="{1E750BC6-F2F1-4068-A58D-C70BB59E7F84}" srcOrd="6" destOrd="0" presId="urn:microsoft.com/office/officeart/2005/8/layout/radial5"/>
    <dgm:cxn modelId="{44DED6A3-6186-46AE-AE5F-E5E84BB6FE8E}" type="presParOf" srcId="{A2EAB85D-5BF3-409D-9400-A3BC5ABF9C3D}" destId="{A5F5C894-83DD-47A8-8B63-0687C1CF5B45}" srcOrd="7" destOrd="0" presId="urn:microsoft.com/office/officeart/2005/8/layout/radial5"/>
    <dgm:cxn modelId="{167AAC99-D983-4EAB-A452-C3A250392BC4}" type="presParOf" srcId="{A5F5C894-83DD-47A8-8B63-0687C1CF5B45}" destId="{C036D0E2-537D-4C72-BBD0-F9988D378588}" srcOrd="0" destOrd="0" presId="urn:microsoft.com/office/officeart/2005/8/layout/radial5"/>
    <dgm:cxn modelId="{F93D3FE3-C89C-404F-85D4-72041085C62D}" type="presParOf" srcId="{A2EAB85D-5BF3-409D-9400-A3BC5ABF9C3D}" destId="{23F4C9AE-8CE6-4D55-A444-41E8DCD65C5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9938B6-26E1-4BB6-995B-F6140BAD3203}">
      <dsp:nvSpPr>
        <dsp:cNvPr id="0" name=""/>
        <dsp:cNvSpPr/>
      </dsp:nvSpPr>
      <dsp:spPr>
        <a:xfrm>
          <a:off x="3782179" y="2202519"/>
          <a:ext cx="1571625" cy="1571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ПОКАЗАТЕЛИ КАЧЕСТВА ВОДЫ</a:t>
          </a:r>
        </a:p>
      </dsp:txBody>
      <dsp:txXfrm>
        <a:off x="3782179" y="2202519"/>
        <a:ext cx="1571625" cy="1571625"/>
      </dsp:txXfrm>
    </dsp:sp>
    <dsp:sp modelId="{B27EF314-1347-4120-A3A2-614B842957AF}">
      <dsp:nvSpPr>
        <dsp:cNvPr id="0" name=""/>
        <dsp:cNvSpPr/>
      </dsp:nvSpPr>
      <dsp:spPr>
        <a:xfrm rot="16200972">
          <a:off x="4401213" y="1629541"/>
          <a:ext cx="33417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00972">
        <a:off x="4401213" y="1629541"/>
        <a:ext cx="334175" cy="534352"/>
      </dsp:txXfrm>
    </dsp:sp>
    <dsp:sp modelId="{E6BB67C6-ABA4-4907-B906-0B5B8CE763BF}">
      <dsp:nvSpPr>
        <dsp:cNvPr id="0" name=""/>
        <dsp:cNvSpPr/>
      </dsp:nvSpPr>
      <dsp:spPr>
        <a:xfrm>
          <a:off x="3006867" y="374"/>
          <a:ext cx="3123494" cy="1571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ОРГАНОЛЕПТИЧЕСКИЕ  (ПРИВКУС , ЗАПАХ, ЦВЕТ, МУТНОСТЬ)</a:t>
          </a:r>
        </a:p>
      </dsp:txBody>
      <dsp:txXfrm>
        <a:off x="3006867" y="374"/>
        <a:ext cx="3123494" cy="1571625"/>
      </dsp:txXfrm>
    </dsp:sp>
    <dsp:sp modelId="{3CF1FB48-A028-45A9-8178-F93E66732A72}">
      <dsp:nvSpPr>
        <dsp:cNvPr id="0" name=""/>
        <dsp:cNvSpPr/>
      </dsp:nvSpPr>
      <dsp:spPr>
        <a:xfrm rot="21519891">
          <a:off x="5520417" y="2694271"/>
          <a:ext cx="402140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519891">
        <a:off x="5520417" y="2694271"/>
        <a:ext cx="402140" cy="534352"/>
      </dsp:txXfrm>
    </dsp:sp>
    <dsp:sp modelId="{9A5CD7E4-5895-4AD5-8667-DDB8582A78FD}">
      <dsp:nvSpPr>
        <dsp:cNvPr id="0" name=""/>
        <dsp:cNvSpPr/>
      </dsp:nvSpPr>
      <dsp:spPr>
        <a:xfrm>
          <a:off x="6111718" y="1708073"/>
          <a:ext cx="2637202" cy="2427091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ТОКСИКОЛОГИЧЕСКИЕ (АЛЮМИНИЙ, СВИНЕЦ, МЫЩЬЯК)</a:t>
          </a:r>
        </a:p>
      </dsp:txBody>
      <dsp:txXfrm>
        <a:off x="6111718" y="1708073"/>
        <a:ext cx="2637202" cy="2427091"/>
      </dsp:txXfrm>
    </dsp:sp>
    <dsp:sp modelId="{7B977378-7FE7-48AA-9172-497708C663C8}">
      <dsp:nvSpPr>
        <dsp:cNvPr id="0" name=""/>
        <dsp:cNvSpPr/>
      </dsp:nvSpPr>
      <dsp:spPr>
        <a:xfrm rot="5400000">
          <a:off x="4401673" y="3811362"/>
          <a:ext cx="332636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4401673" y="3811362"/>
        <a:ext cx="332636" cy="534352"/>
      </dsp:txXfrm>
    </dsp:sp>
    <dsp:sp modelId="{0030E38F-6C6C-4123-B96E-D3644E7F08F2}">
      <dsp:nvSpPr>
        <dsp:cNvPr id="0" name=""/>
        <dsp:cNvSpPr/>
      </dsp:nvSpPr>
      <dsp:spPr>
        <a:xfrm>
          <a:off x="2745921" y="4401761"/>
          <a:ext cx="3644142" cy="1571624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ВЛИЯЮЩИЕ НА ОРГАНОЛИПТИЧЕСКИЕ СВОЙСТВА (</a:t>
          </a:r>
          <a:r>
            <a:rPr lang="ru-RU" sz="1800" kern="1200" dirty="0" err="1"/>
            <a:t>рН</a:t>
          </a:r>
          <a:r>
            <a:rPr lang="ru-RU" sz="1800" kern="1200" dirty="0"/>
            <a:t>, </a:t>
          </a:r>
          <a:r>
            <a:rPr lang="ru-RU" sz="1800" kern="1200" dirty="0" smtClean="0"/>
            <a:t>ЖЕСТКОСТЬ)</a:t>
          </a:r>
          <a:endParaRPr lang="ru-RU" sz="1800" kern="1200" dirty="0"/>
        </a:p>
      </dsp:txBody>
      <dsp:txXfrm>
        <a:off x="2745921" y="4401761"/>
        <a:ext cx="3644142" cy="1571624"/>
      </dsp:txXfrm>
    </dsp:sp>
    <dsp:sp modelId="{F9615959-C7A9-4177-A838-D400B54379D7}">
      <dsp:nvSpPr>
        <dsp:cNvPr id="0" name=""/>
        <dsp:cNvSpPr/>
      </dsp:nvSpPr>
      <dsp:spPr>
        <a:xfrm rot="10936296">
          <a:off x="3343491" y="2678743"/>
          <a:ext cx="310600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936296">
        <a:off x="3343491" y="2678743"/>
        <a:ext cx="310600" cy="534352"/>
      </dsp:txXfrm>
    </dsp:sp>
    <dsp:sp modelId="{7B4C9923-703D-4D65-A2FE-EC40F0460E9B}">
      <dsp:nvSpPr>
        <dsp:cNvPr id="0" name=""/>
        <dsp:cNvSpPr/>
      </dsp:nvSpPr>
      <dsp:spPr>
        <a:xfrm>
          <a:off x="577319" y="1703009"/>
          <a:ext cx="2621171" cy="235801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ХИМ.ВЕЩЕСТВА, ОБРАЗУЮЩИЕСЯ ПРИ ОБРАБОТКЕ ВОДЫ (ХЛОР, СЕРЕБРО)</a:t>
          </a:r>
        </a:p>
      </dsp:txBody>
      <dsp:txXfrm>
        <a:off x="577319" y="1703009"/>
        <a:ext cx="2621171" cy="2358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AC9D67-57CE-4BE6-B8E1-9B48EB6307E0}">
      <dsp:nvSpPr>
        <dsp:cNvPr id="0" name=""/>
        <dsp:cNvSpPr/>
      </dsp:nvSpPr>
      <dsp:spPr>
        <a:xfrm>
          <a:off x="3625777" y="2472112"/>
          <a:ext cx="1803796" cy="18037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источники загрязнения питьевой воды</a:t>
          </a:r>
        </a:p>
      </dsp:txBody>
      <dsp:txXfrm>
        <a:off x="3625777" y="2472112"/>
        <a:ext cx="1803796" cy="1803796"/>
      </dsp:txXfrm>
    </dsp:sp>
    <dsp:sp modelId="{0B7A8008-C48D-4339-A2FA-729EE6B9B8FC}">
      <dsp:nvSpPr>
        <dsp:cNvPr id="0" name=""/>
        <dsp:cNvSpPr/>
      </dsp:nvSpPr>
      <dsp:spPr>
        <a:xfrm rot="16343748">
          <a:off x="4428213" y="1938393"/>
          <a:ext cx="27861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343748">
        <a:off x="4428213" y="1938393"/>
        <a:ext cx="278615" cy="613290"/>
      </dsp:txXfrm>
    </dsp:sp>
    <dsp:sp modelId="{51E66BBE-4559-4C76-8775-4FEDF3AEF7E5}">
      <dsp:nvSpPr>
        <dsp:cNvPr id="0" name=""/>
        <dsp:cNvSpPr/>
      </dsp:nvSpPr>
      <dsp:spPr>
        <a:xfrm>
          <a:off x="2380644" y="0"/>
          <a:ext cx="4494899" cy="19478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коммунальные </a:t>
          </a:r>
          <a:r>
            <a:rPr lang="ru-RU" sz="3200" kern="1200" dirty="0"/>
            <a:t>стоки</a:t>
          </a:r>
        </a:p>
      </dsp:txBody>
      <dsp:txXfrm>
        <a:off x="2380644" y="0"/>
        <a:ext cx="4494899" cy="1947830"/>
      </dsp:txXfrm>
    </dsp:sp>
    <dsp:sp modelId="{B408A266-B830-4DB4-99B1-D6B354EACA65}">
      <dsp:nvSpPr>
        <dsp:cNvPr id="0" name=""/>
        <dsp:cNvSpPr/>
      </dsp:nvSpPr>
      <dsp:spPr>
        <a:xfrm rot="21522780">
          <a:off x="5543913" y="3041432"/>
          <a:ext cx="27615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22780">
        <a:off x="5543913" y="3041432"/>
        <a:ext cx="276154" cy="613290"/>
      </dsp:txXfrm>
    </dsp:sp>
    <dsp:sp modelId="{A14D9D36-9C01-4D15-B202-0E771A9518EF}">
      <dsp:nvSpPr>
        <dsp:cNvPr id="0" name=""/>
        <dsp:cNvSpPr/>
      </dsp:nvSpPr>
      <dsp:spPr>
        <a:xfrm>
          <a:off x="5949926" y="1556784"/>
          <a:ext cx="3194073" cy="3498788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промышленные     стоки</a:t>
          </a:r>
          <a:endParaRPr lang="ru-RU" sz="3200" kern="1200" dirty="0"/>
        </a:p>
      </dsp:txBody>
      <dsp:txXfrm>
        <a:off x="5949926" y="1556784"/>
        <a:ext cx="3194073" cy="3498788"/>
      </dsp:txXfrm>
    </dsp:sp>
    <dsp:sp modelId="{29488EFA-E6FB-4AB9-A51A-A3DAA0E05429}">
      <dsp:nvSpPr>
        <dsp:cNvPr id="0" name=""/>
        <dsp:cNvSpPr/>
      </dsp:nvSpPr>
      <dsp:spPr>
        <a:xfrm rot="5197014">
          <a:off x="4473781" y="4187091"/>
          <a:ext cx="24017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197014">
        <a:off x="4473781" y="4187091"/>
        <a:ext cx="240174" cy="613290"/>
      </dsp:txXfrm>
    </dsp:sp>
    <dsp:sp modelId="{1E750BC6-F2F1-4068-A58D-C70BB59E7F84}">
      <dsp:nvSpPr>
        <dsp:cNvPr id="0" name=""/>
        <dsp:cNvSpPr/>
      </dsp:nvSpPr>
      <dsp:spPr>
        <a:xfrm>
          <a:off x="2524654" y="4726224"/>
          <a:ext cx="4294064" cy="2167785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промышленные отходы</a:t>
          </a:r>
        </a:p>
      </dsp:txBody>
      <dsp:txXfrm>
        <a:off x="2524654" y="4726224"/>
        <a:ext cx="4294064" cy="2167785"/>
      </dsp:txXfrm>
    </dsp:sp>
    <dsp:sp modelId="{A5F5C894-83DD-47A8-8B63-0687C1CF5B45}">
      <dsp:nvSpPr>
        <dsp:cNvPr id="0" name=""/>
        <dsp:cNvSpPr/>
      </dsp:nvSpPr>
      <dsp:spPr>
        <a:xfrm rot="10838947">
          <a:off x="3168978" y="3053801"/>
          <a:ext cx="32285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38947">
        <a:off x="3168978" y="3053801"/>
        <a:ext cx="322858" cy="613290"/>
      </dsp:txXfrm>
    </dsp:sp>
    <dsp:sp modelId="{23F4C9AE-8CE6-4D55-A444-41E8DCD65C54}">
      <dsp:nvSpPr>
        <dsp:cNvPr id="0" name=""/>
        <dsp:cNvSpPr/>
      </dsp:nvSpPr>
      <dsp:spPr>
        <a:xfrm>
          <a:off x="0" y="1577404"/>
          <a:ext cx="3016778" cy="352479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коммунальные </a:t>
          </a:r>
          <a:r>
            <a:rPr lang="ru-RU" sz="3200" kern="1200" dirty="0"/>
            <a:t>отходы</a:t>
          </a:r>
        </a:p>
      </dsp:txBody>
      <dsp:txXfrm>
        <a:off x="0" y="1577404"/>
        <a:ext cx="3016778" cy="3524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2413" y="16764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32413" y="3810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6C80E9-2A8B-4DBD-A816-4FB91A6385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gi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Наиля\Рабочий стол\Новая папка\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8640"/>
            <a:ext cx="48600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НАУЧНО-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ИССЛЕДОВАТЕЛЬСКАЯ РАБОТА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98267"/>
            <a:ext cx="464400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 ВОДНЫЙ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ОБМЕН </a:t>
            </a:r>
            <a:r>
              <a:rPr lang="ru-RU" sz="2800" b="1" i="1" dirty="0" smtClean="0">
                <a:solidFill>
                  <a:srgbClr val="00CC00"/>
                </a:solidFill>
              </a:rPr>
              <a:t>ЗНАЧЕНИЕ ВОДЫ ДЛЯ ЗДОРОВЬЯ ЧЕЛОВЕКА.»</a:t>
            </a:r>
            <a:endParaRPr lang="ru-RU" sz="2800" dirty="0" smtClean="0">
              <a:solidFill>
                <a:srgbClr val="00CC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337251"/>
            <a:ext cx="4860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ИСПОЛНИТЕЛИ: ШАГАПОВА АЛИНА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(3 КЛАСС)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ШАГАПОВА Н.М.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РУКОВОДИТЕЛЬ РАБОТЫ: СОЗОНОВА Е. 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95736" y="6309320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МЕНДЕЛЕЕВСК-2011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786478" cy="1214446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990099"/>
                </a:solidFill>
              </a:rPr>
              <a:t/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Лентой серебристой вьётся, 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Мы привыкли, что вода –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Наша спутница всегда!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endParaRPr lang="ru-RU" sz="2400" dirty="0" smtClean="0"/>
          </a:p>
        </p:txBody>
      </p:sp>
      <p:pic>
        <p:nvPicPr>
          <p:cNvPr id="6" name="Picture 7" descr="50599_1280_10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285875" y="1791494"/>
            <a:ext cx="657225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Вода присутствует во всех тканях нашего организма, хотя распределена </a:t>
            </a:r>
            <a:r>
              <a:rPr lang="ru-RU" sz="2000" dirty="0" smtClean="0">
                <a:solidFill>
                  <a:srgbClr val="0000CC"/>
                </a:solidFill>
              </a:rPr>
              <a:t>  неравномерно</a:t>
            </a:r>
            <a:endParaRPr lang="ru-RU" sz="2000" dirty="0">
              <a:solidFill>
                <a:srgbClr val="0000CC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052736"/>
          <a:ext cx="83529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5607917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Вода служит для движения жизненной энергии в нашем организме. При помощи этой энергии мы и живём. Эта энергия в воде и есть сама ЖИЗНЬ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Содержание воды в организме обеспечивается балансом её поступления и выведения. Взрослый человек употребляет в среднем 2500 мл воды в сутки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772816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Потери воды из организма.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556792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C:\Documents and Settings\Наиля\Рабочий стол\Новая папка\NEPT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51520" y="-73796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Недостаток воды в организме тяжело переноситься человеком: появляется чувство жажды, сухости во рту. Водный обмен у детей протекает быстрее, чем у взрослых.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26876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Организм ребенка на 80 %  состоит из воды, взрослого человека - на 70%, количество воды в организме старого человека падает до 60%.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6903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Это значит, что вода является основой жизни. Уходит вода, уходит и жизнь. Процесс старения сопровождается потерей воды - обезвоживанием.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1-2 % </a:t>
            </a:r>
            <a:r>
              <a:rPr lang="ru-RU" sz="2000" dirty="0" smtClean="0"/>
              <a:t>обезвоживания - человек начинает испытывать чувство жажды, беспокойство, усталость, начинается головная боль, появляются небольшие затруднения с речью, дыхание приобретает неприятный запах.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Стадии обезвоживания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4-5% </a:t>
            </a:r>
            <a:r>
              <a:rPr lang="ru-RU" sz="2000" dirty="0" smtClean="0"/>
              <a:t>обезвоживания – появляются головокружение, тошнота, раздражительность и невероятная усталость.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57301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6-8% </a:t>
            </a:r>
            <a:r>
              <a:rPr lang="ru-RU" sz="2000" dirty="0" smtClean="0"/>
              <a:t>обезвоживания – изменяется облик и цвет лица, появляется агрессивность.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72514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Гибель клеток начинается при </a:t>
            </a:r>
            <a:r>
              <a:rPr lang="ru-RU" sz="2800" b="1" i="1" dirty="0" smtClean="0"/>
              <a:t>10% </a:t>
            </a:r>
            <a:r>
              <a:rPr lang="ru-RU" sz="2000" dirty="0" smtClean="0"/>
              <a:t>обезвоживания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2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обезвоживания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CC"/>
                </a:solidFill>
              </a:rPr>
              <a:t>- люди не пьют воду, потому что могут не чувствовать жажду.</a:t>
            </a:r>
          </a:p>
          <a:p>
            <a:r>
              <a:rPr lang="ru-RU" dirty="0">
                <a:solidFill>
                  <a:srgbClr val="0000CC"/>
                </a:solidFill>
              </a:rPr>
              <a:t>в организм постоянно поступают с пищей вещества – </a:t>
            </a:r>
            <a:r>
              <a:rPr lang="ru-RU" dirty="0" err="1" smtClean="0">
                <a:solidFill>
                  <a:srgbClr val="0000CC"/>
                </a:solidFill>
              </a:rPr>
              <a:t>обезвоживатели</a:t>
            </a:r>
            <a:r>
              <a:rPr lang="ru-RU" dirty="0">
                <a:solidFill>
                  <a:srgbClr val="0000CC"/>
                </a:solidFill>
              </a:rPr>
              <a:t>: кофе, крепкий чай, алкоголь, угольная и фосфорная кислоты из различных газировок, красители и ароматические отдушки, пиво, консервы и копчености.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7000" contrast="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052736"/>
            <a:ext cx="1200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Анемия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48680"/>
            <a:ext cx="2864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Бронхиальная астма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48680"/>
            <a:ext cx="1504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Лейкемия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1196752"/>
            <a:ext cx="2088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Заболевания пищеварительного тракта: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1814627"/>
            <a:ext cx="1584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Болезни сердца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068960"/>
            <a:ext cx="180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Дерматозы и экземы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2996952"/>
            <a:ext cx="25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хрупкость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скелета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005064"/>
            <a:ext cx="1677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Облысение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11560" y="4200763"/>
            <a:ext cx="1475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Цирроз печени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5301208"/>
            <a:ext cx="18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</a:rPr>
              <a:t>Болезни щитовидной железы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5229200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Несварение желудка и кишок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4725144"/>
            <a:ext cx="2304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Злокачественные </a:t>
            </a:r>
            <a:r>
              <a:rPr lang="ru-RU" sz="2000" dirty="0" smtClean="0">
                <a:solidFill>
                  <a:srgbClr val="0000FF"/>
                </a:solidFill>
              </a:rPr>
              <a:t>опухоли </a:t>
            </a:r>
            <a:r>
              <a:rPr lang="ru-RU" sz="2000" dirty="0" smtClean="0">
                <a:solidFill>
                  <a:srgbClr val="0000FF"/>
                </a:solidFill>
              </a:rPr>
              <a:t>почек, мочевого пузыря, легких, кожи, печени, желудка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87824" y="1301280"/>
            <a:ext cx="22322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в воде таких химических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элементов, как мышьяк, железо, фтор, ртуть, медь, свинец, цинк может привести к </a:t>
            </a:r>
            <a:r>
              <a:rPr lang="ru-RU" sz="2000" b="1" i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азвитию таких болезней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7889" grpId="0"/>
      <p:bldP spid="9" grpId="1"/>
      <p:bldP spid="10" grpId="0"/>
      <p:bldP spid="11" grpId="0"/>
      <p:bldP spid="37890" grpId="0"/>
      <p:bldP spid="13" grpId="0"/>
      <p:bldP spid="14" grpId="0"/>
      <p:bldP spid="15" grpId="0"/>
      <p:bldP spid="378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67544" y="793448"/>
            <a:ext cx="838842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бы избежать этого, необходимо следовать простым правилам жизни: ежедневно пить 2-3 литра чистой воды (помимо чая, кофе супа), исключить из рациона </a:t>
            </a:r>
            <a:r>
              <a:rPr lang="ru-RU" sz="3200" dirty="0" smtClean="0">
                <a:solidFill>
                  <a:srgbClr val="FF0000"/>
                </a:solidFill>
              </a:rPr>
              <a:t> искусственные химические продукты.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6258" name="Picture 2" descr="C:\Documents and Settings\Наиля\Рабочий стол\Новая папка\37-1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404664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бы избежать этого, необходимо следовать простым правилам жизни: ежедневно пить 1,5-2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литра чистой воды (помимо чая, кофе, супа), исключить из рациона искусственные химические продукты.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" y="4415135"/>
            <a:ext cx="8676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человек принимает загрязненную жесткую воду, то следственно часто болеет.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Показатели качества воды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548680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ВЫБОР ТЕМЫ: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1196752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Вода может оказывать на здоровье людей не только положительное, но и отрицательное влияние. Сейчас в связи с ухудшением экологической ситуации проблема, связанная с качеством воды стала наиболее актуальной.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 волнует, какую воду мы пьём, и как это влияет на наше здоровье.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5536" y="4077072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ЦЕЛЬ РАБОТЫ: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Ознакомиться с качеством питьевой воды и ее влиянием  на процессы жизнедеятельности человека.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санитарным нормам любая вода, которая течёт из крана , </a:t>
            </a:r>
            <a:r>
              <a:rPr lang="ru-RU" sz="2400" dirty="0" smtClean="0"/>
              <a:t>должна </a:t>
            </a:r>
            <a:r>
              <a:rPr lang="ru-RU" sz="2400" dirty="0" smtClean="0"/>
              <a:t>отвечать стандартам питьевой воды. </a:t>
            </a:r>
            <a:endParaRPr lang="ru-RU" sz="2400" dirty="0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23528" y="2636912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последние десятилетия поверхностные и подземные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водоисточники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России подвергаются интенсивному загрязнению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23528" y="4581128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Ухудшение качества воды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водоисточников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привело к тому, что во многих районах  питьевая вода не отвечает  гигиеническим требованиям.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43" grpId="0"/>
      <p:bldP spid="1126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539552" y="168315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Запах хлора, ржавая накипь в чайнике…  Все это обязательно будет при использовании водопроводной воды, и это только то, что можно увидеть.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563888" y="1957482"/>
            <a:ext cx="48600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ведь самые опасные загрязнения – тяжелые металлы, пестициды и бактерии не видно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невооружен-ным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глазом. И все это изо дня в день оказывается в нашем чайнике, медленно отравляя не только нас, но и наших близких.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5053825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Где же взять чистую воду? Существует несколько способов очистки воды – кипячение, отстаивание, очищение активированным углем, фильтрация.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55298" name="Picture 2" descr="D:\картинки\WinXP рисунки\WinXp (16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02" y="1700808"/>
            <a:ext cx="283939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" grpId="0"/>
      <p:bldP spid="114690" grpId="1"/>
      <p:bldP spid="92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79512" y="27603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Лабораторно доказано, что бытовые фильтры удаляют из воды: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0" y="764704"/>
          <a:ext cx="81369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51520" y="5373797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Для регионов с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жесткой водой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выпускаются модули, которые не только очищают воду, но и умягчают ее, предотвращая выпадение солей жесткости и образование накипи.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Наиля\Рабочий стол\Новая папка\Sкра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26631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73016"/>
            <a:ext cx="1728192" cy="265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340768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Наиля\Рабочий стол\Новая папка\кран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19675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26064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i="1" dirty="0" smtClean="0"/>
              <a:t>Разновидность бытовых фильтров </a:t>
            </a:r>
            <a:r>
              <a:rPr lang="ru-RU" sz="2400" b="1" i="1" dirty="0" smtClean="0"/>
              <a:t>  для  воды                             				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64625"/>
            <a:ext cx="52565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сегодняшний день Россия занимает второе место в мире по запасам пресной воды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20%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мировых запасов). На её территории находится около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миллионов рек и озёр. Бассейны великих рек Волги, Оби, Енисея, Лены, Камы охватывают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65%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общей территории страны.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Наиля\Рабочий стол\Новая папка\SDC12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408379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1844824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нашей республике</a:t>
            </a:r>
            <a:r>
              <a:rPr lang="ru-RU" sz="2400" b="1" dirty="0" smtClean="0"/>
              <a:t> 2300 </a:t>
            </a:r>
            <a:r>
              <a:rPr lang="ru-RU" dirty="0" smtClean="0"/>
              <a:t>родников и колодцев. </a:t>
            </a:r>
            <a:endParaRPr lang="ru-RU" dirty="0"/>
          </a:p>
        </p:txBody>
      </p:sp>
      <p:pic>
        <p:nvPicPr>
          <p:cNvPr id="1027" name="Picture 3" descr="C:\Documents and Settings\Наиля\Рабочий стол\Новая папка\SDC13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2400267" cy="1656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71800" y="2708920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</a:t>
            </a:r>
            <a:r>
              <a:rPr lang="ru-RU" sz="2400" b="1" dirty="0" smtClean="0"/>
              <a:t> 264 </a:t>
            </a:r>
            <a:r>
              <a:rPr lang="ru-RU" dirty="0" smtClean="0"/>
              <a:t>из них вода не соответствует санитарным нормам.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645024"/>
            <a:ext cx="83894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Татарстане более </a:t>
            </a:r>
            <a:r>
              <a:rPr lang="ru-RU" sz="2400" b="1" dirty="0" smtClean="0"/>
              <a:t>400 </a:t>
            </a:r>
            <a:r>
              <a:rPr lang="ru-RU" dirty="0" smtClean="0"/>
              <a:t>источников загрязнения подземных вод. В первую очередь,  это </a:t>
            </a:r>
            <a:r>
              <a:rPr lang="ru-RU" dirty="0" err="1" smtClean="0"/>
              <a:t>сельхозобъекты</a:t>
            </a:r>
            <a:r>
              <a:rPr lang="ru-RU" dirty="0" smtClean="0"/>
              <a:t> и нефтяные разработки. </a:t>
            </a:r>
            <a:r>
              <a:rPr lang="ru-RU" dirty="0" smtClean="0"/>
              <a:t>Несмотря </a:t>
            </a:r>
            <a:r>
              <a:rPr lang="ru-RU" dirty="0" smtClean="0"/>
              <a:t>на то, что в нефтяных районах многие родники и колодцы благоустроены, пить оттуда воду специалисты не советуют.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869160"/>
            <a:ext cx="8065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На большей части республики из-за геологических особенностей подземная вода слишком жёсткая.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4452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Специалисты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предупреждают, что по санитарным нормам родниковая вода должна вытекать из врытой в землю трубы, кроме того, у «правильного» родника должны быть водопроводная канава, навес, озеленение вокруг и главное – охранная огороженная зона в радиусе 30 метров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19672" y="188640"/>
            <a:ext cx="7092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 Менделеевск расположен на правом берегу реки Камы и на реке Тойма(проток Камы). Прежде всего, это город – «Химик», на территории которого находятся 2 крупных химических заводов. Наличие химических заводов в черте города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обязует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вести строгий контроль за качеством питьевой воды.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Наиля\Рабочий стол\Новая папка\SDC1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308126" cy="172819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2073332"/>
            <a:ext cx="86409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сентябре 2011 года исполниться 22 года с начала эксплуатации Менделеевской станции очистки воды. Проектная мощность станции составляет 12000 куб.м в сутки. На сегодняшний день она производит 6000- 7000 куб.м в сутки и удовлетворяет потребности в питьевой воде население города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Менделеевск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деревни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Мунайка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Качество питьевой воды ежедневно контролируется.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4166948"/>
            <a:ext cx="39604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Жители рабочего поселка входящего в состав города Менделеевск используют артезианскую водопроводную воду из скважин, а также воду из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Камашевского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родника.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 descr="C:\Documents and Settings\Наиля\Рабочий стол\Новая папка\SDC13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73624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1"/>
      <p:bldP spid="1027" grpId="0"/>
      <p:bldP spid="10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54868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того, чтобы узнать какую воду пьём, мы отобрали образцы воды из разных источников </a:t>
            </a:r>
            <a:endParaRPr lang="ru-RU" dirty="0"/>
          </a:p>
        </p:txBody>
      </p:sp>
      <p:pic>
        <p:nvPicPr>
          <p:cNvPr id="30722" name="Picture 2" descr="C:\Documents and Settings\Наиля\Рабочий стол\Новая папка\SDC13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131840" cy="2348880"/>
          </a:xfrm>
          <a:prstGeom prst="rect">
            <a:avLst/>
          </a:prstGeom>
          <a:noFill/>
        </p:spPr>
      </p:pic>
      <p:pic>
        <p:nvPicPr>
          <p:cNvPr id="30723" name="Picture 3" descr="C:\Documents and Settings\Наиля\Рабочий стол\Новая папка\SDC13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060848"/>
            <a:ext cx="3168352" cy="2376264"/>
          </a:xfrm>
          <a:prstGeom prst="rect">
            <a:avLst/>
          </a:prstGeom>
          <a:noFill/>
        </p:spPr>
      </p:pic>
      <p:pic>
        <p:nvPicPr>
          <p:cNvPr id="30724" name="Picture 4" descr="C:\Documents and Settings\Наиля\Рабочий стол\Новая папка\SDC13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168352" cy="2376264"/>
          </a:xfrm>
          <a:prstGeom prst="rect">
            <a:avLst/>
          </a:prstGeom>
          <a:noFill/>
        </p:spPr>
      </p:pic>
      <p:pic>
        <p:nvPicPr>
          <p:cNvPr id="30725" name="Picture 5" descr="C:\Documents and Settings\Наиля\Рабочий стол\Новая папка\SDC13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556792"/>
            <a:ext cx="264629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3843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определили их состав в лаборатории</a:t>
            </a:r>
            <a:endParaRPr lang="ru-RU" dirty="0"/>
          </a:p>
        </p:txBody>
      </p:sp>
      <p:pic>
        <p:nvPicPr>
          <p:cNvPr id="31746" name="Picture 2" descr="C:\Documents and Settings\Наиля\Рабочий стол\Новая папка\SDC13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384376" cy="2538282"/>
          </a:xfrm>
          <a:prstGeom prst="rect">
            <a:avLst/>
          </a:prstGeom>
          <a:noFill/>
        </p:spPr>
      </p:pic>
      <p:pic>
        <p:nvPicPr>
          <p:cNvPr id="6" name="Рисунок 5" descr="C:\Documents and Settings\Наиля\Рабочий стол\Новая папка\ав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3456210" cy="25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Наиля\Рабочий стол\Новая папка\п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764704"/>
            <a:ext cx="3443634" cy="2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Наиля\Рабочий стол\Новая папка\лаб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988840"/>
            <a:ext cx="334116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Наиля\Рабочий стол\Новая папка\а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573016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501008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Наиля\Рабочий стол\Новая папка\SDC139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4293096"/>
            <a:ext cx="3312368" cy="236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908720"/>
          <a:ext cx="806489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48138"/>
                <a:gridCol w="1344149"/>
                <a:gridCol w="1440161"/>
                <a:gridCol w="1248137"/>
                <a:gridCol w="1344149"/>
              </a:tblGrid>
              <a:tr h="116589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Норма по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СанПиНу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2.1.4.1074-01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Колонка (поселок)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Водопровод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(г.Менделеевск)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Родник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Камашевский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Колодец   д.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Мунайка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5873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7,2</a:t>
                      </a:r>
                      <a:endParaRPr lang="ru-RU" dirty="0"/>
                    </a:p>
                  </a:txBody>
                  <a:tcPr/>
                </a:tc>
              </a:tr>
              <a:tr h="6277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/б 20 град.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14,85</a:t>
                      </a:r>
                      <a:endParaRPr lang="ru-RU" dirty="0"/>
                    </a:p>
                  </a:txBody>
                  <a:tcPr/>
                </a:tc>
              </a:tr>
              <a:tr h="6277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/б 1,5 мг/л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1,41</a:t>
                      </a:r>
                      <a:endParaRPr lang="ru-RU" dirty="0"/>
                    </a:p>
                  </a:txBody>
                  <a:tcPr/>
                </a:tc>
              </a:tr>
              <a:tr h="35873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щелочность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/>
                </a:tc>
              </a:tr>
              <a:tr h="35873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жесткость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/б  7,0°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7,4</a:t>
                      </a:r>
                      <a:endParaRPr lang="ru-RU" dirty="0"/>
                    </a:p>
                  </a:txBody>
                  <a:tcPr/>
                </a:tc>
              </a:tr>
              <a:tr h="6277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железо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/б 0,3 мг/л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,073</a:t>
                      </a:r>
                      <a:endParaRPr lang="ru-RU" dirty="0"/>
                    </a:p>
                  </a:txBody>
                  <a:tcPr/>
                </a:tc>
              </a:tr>
              <a:tr h="6383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хлор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0,3 до 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5873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5873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Результаты лабораторных анализов отобранных образцов воды.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386081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Изучить органолептические (цвет, запах, вкус, прозрачность), химические и биологические показатели качества воды.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Выяснить какое влияние оказывает качество воды на здоровье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Оценить качество воды, используемой населением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г.Менделеевск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пищевых целей.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Выявить способы очистки воды.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Дать рекомендации по улучшению качества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того, чтобы узнать, какую воду использует население нашего города, мы провели опрос общественного мнения о качестве питьевой воды и привычках её потребления . В опросе участвовало 30 человек.</a:t>
            </a:r>
            <a:endParaRPr lang="ru-RU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3568" y="773844"/>
            <a:ext cx="367240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АНКЕТА.</a:t>
            </a:r>
            <a:endParaRPr kumimoji="0" lang="ru-RU" sz="240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52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.Считаете ли Вы, что вода в нашем районе экологически чистая?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Да/ Нет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52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Считаете ли Вы, что необходимо очищать воду перед употреблением в пищу?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Да/ Нет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52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Какую воду Вы пьёте?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а. Минеральную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б. Питьевую в бутылках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в. Водопроводную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г. Кипячённую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д. фильтрованную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чего Вы обычно покупаете питьевую/ минеральную воду?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а. утолить жажду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б.утолить жажду во время спортивных тренировок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в. По медицинским показаниям (с лечебной целью)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г. Для профилактики (полезно для здоровья)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д. для приготовления пищи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е. для застолья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ж. другое ( запишите ______)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44008" y="1680484"/>
            <a:ext cx="424745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Какую питьевую/ минеральную воду Вы обычно покупаете ?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а. сильно газированную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б. средне газированную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в. Слабо газированную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г. Негазированную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д. трудно сказать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Считаете ли Вы, что от качества воды зависит наше здоровье?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Какая вода наиболее полезная по-вашему мнению?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а. минеральная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б. питьевая в бутылках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в. Водопроводная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г. Кипячённая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д. фильтрованная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772" grpId="0"/>
      <p:bldP spid="327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6246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100% </a:t>
            </a:r>
            <a:r>
              <a:rPr lang="ru-RU" dirty="0" smtClean="0"/>
              <a:t>опрошенных считают, что от качества воды зависит наше здоровье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19675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90% </a:t>
            </a:r>
            <a:r>
              <a:rPr lang="ru-RU" dirty="0" smtClean="0"/>
              <a:t>уверены, что вода в нашем районе экологически  не чистая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91% </a:t>
            </a:r>
            <a:r>
              <a:rPr lang="ru-RU" dirty="0" smtClean="0"/>
              <a:t>опрошенных считают, что перед употреблением воду необходимо очищать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78092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Однако фильтрованную воду пьют только </a:t>
            </a:r>
            <a:r>
              <a:rPr lang="ru-RU" sz="2400" b="1" i="1" dirty="0" smtClean="0">
                <a:solidFill>
                  <a:srgbClr val="0000FF"/>
                </a:solidFill>
              </a:rPr>
              <a:t>24% </a:t>
            </a:r>
            <a:r>
              <a:rPr lang="ru-RU" dirty="0" smtClean="0"/>
              <a:t>опрошенных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645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Так же люди пьют водопроводную </a:t>
            </a:r>
            <a:r>
              <a:rPr lang="ru-RU" sz="2400" b="1" i="1" dirty="0" smtClean="0">
                <a:solidFill>
                  <a:srgbClr val="0000FF"/>
                </a:solidFill>
              </a:rPr>
              <a:t>(38%) </a:t>
            </a:r>
            <a:r>
              <a:rPr lang="ru-RU" dirty="0" smtClean="0"/>
              <a:t>и кипяченную </a:t>
            </a:r>
            <a:r>
              <a:rPr lang="ru-RU" sz="2400" b="1" i="1" dirty="0" smtClean="0">
                <a:solidFill>
                  <a:srgbClr val="0000FF"/>
                </a:solidFill>
              </a:rPr>
              <a:t>(68%) </a:t>
            </a:r>
            <a:r>
              <a:rPr lang="ru-RU" dirty="0" smtClean="0"/>
              <a:t>воду.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3651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Многие пьют </a:t>
            </a:r>
            <a:r>
              <a:rPr lang="ru-RU" dirty="0" err="1" smtClean="0"/>
              <a:t>сильногазированную</a:t>
            </a:r>
            <a:r>
              <a:rPr lang="ru-RU" dirty="0" smtClean="0"/>
              <a:t>  </a:t>
            </a:r>
            <a:r>
              <a:rPr lang="ru-RU" sz="2400" b="1" i="1" dirty="0" smtClean="0">
                <a:solidFill>
                  <a:srgbClr val="0000FF"/>
                </a:solidFill>
              </a:rPr>
              <a:t>(30%) </a:t>
            </a:r>
            <a:r>
              <a:rPr lang="ru-RU" dirty="0" smtClean="0"/>
              <a:t>и </a:t>
            </a:r>
            <a:r>
              <a:rPr lang="ru-RU" dirty="0" err="1" smtClean="0"/>
              <a:t>среднегазированную</a:t>
            </a:r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(33%) </a:t>
            </a:r>
            <a:r>
              <a:rPr lang="ru-RU" dirty="0" smtClean="0"/>
              <a:t>воду в бутылках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3732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 используют её в основном для утоления жажды </a:t>
            </a:r>
            <a:r>
              <a:rPr lang="ru-RU" sz="2400" b="1" i="1" dirty="0" smtClean="0">
                <a:solidFill>
                  <a:srgbClr val="0000FF"/>
                </a:solidFill>
              </a:rPr>
              <a:t>(68%) </a:t>
            </a:r>
            <a:r>
              <a:rPr lang="ru-RU" dirty="0" smtClean="0"/>
              <a:t>и для застолья </a:t>
            </a:r>
            <a:r>
              <a:rPr lang="ru-RU" sz="2400" b="1" i="1" dirty="0" smtClean="0">
                <a:solidFill>
                  <a:srgbClr val="0000FF"/>
                </a:solidFill>
              </a:rPr>
              <a:t>(27%)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611560" y="724055"/>
            <a:ext cx="75963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Выводы: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Санитарным нормам качества соответствует все анализируемые образцы, превышение норм наблюдается только по жесткости у образцов, отобранных с колонки (поселок), с колодца 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Мунайка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Камашевского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родника.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Качество воды оказывает существенное влияние на здоровье людей.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 образом, первая гипотеза, поставленная нами,  была подтверждена частично. Что касается второй гипотезы, то она была полностью подтверждена в результате обзора литературы.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419872" y="188640"/>
            <a:ext cx="37176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Заключение. Рекомендации.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Высококачественная вода, отвечающая санитарно-гигиеническим требованиям, является одним из непременных условий сохранения здоровья людей.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0608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Но чтобы она приносила пользу, ее необходимо очистить от всяких вредных примесей и доставить чистой человеку.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17032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Мы настоятельно рекомендуем полностью заменить  жесткую и загрязненную воду на очищенную, фильтрованную воду.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6531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Вода, которую мы покупаем в бутылках, должна быть обязательно не газированной и без различных добавок.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949280"/>
            <a:ext cx="4840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Газированная вода вредна для организма.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3903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ВЫБОР  ЗА ВАМИ.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2129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ЧИСТАЯ ВОДА – ЗАЛОГ ЗДОРОВЬЯ И ДОЛГОЛЕТИЯ 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Нами были рассмотрены следующие вопросы: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1.  </a:t>
            </a:r>
            <a:r>
              <a:rPr lang="ru-RU" dirty="0" smtClean="0"/>
              <a:t>Вода в природе.	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  Вода в организме человека.	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 Баланс воды в организме.	</a:t>
            </a:r>
          </a:p>
          <a:p>
            <a:r>
              <a:rPr lang="ru-RU" b="1" dirty="0" smtClean="0"/>
              <a:t>4</a:t>
            </a:r>
            <a:r>
              <a:rPr lang="ru-RU" b="1" dirty="0" smtClean="0"/>
              <a:t>. </a:t>
            </a:r>
            <a:r>
              <a:rPr lang="ru-RU" dirty="0" smtClean="0"/>
              <a:t>Болезни</a:t>
            </a:r>
            <a:r>
              <a:rPr lang="ru-RU" dirty="0" smtClean="0"/>
              <a:t>, вызванные недостатком воды в организме.	</a:t>
            </a:r>
          </a:p>
          <a:p>
            <a:r>
              <a:rPr lang="ru-RU" b="1" dirty="0" smtClean="0"/>
              <a:t>5.</a:t>
            </a:r>
            <a:r>
              <a:rPr lang="ru-RU" dirty="0" smtClean="0"/>
              <a:t> </a:t>
            </a:r>
            <a:r>
              <a:rPr lang="ru-RU" dirty="0" smtClean="0"/>
              <a:t>Состав </a:t>
            </a:r>
            <a:r>
              <a:rPr lang="ru-RU" dirty="0" smtClean="0"/>
              <a:t>воды.	</a:t>
            </a:r>
          </a:p>
          <a:p>
            <a:r>
              <a:rPr lang="ru-RU" b="1" dirty="0" smtClean="0"/>
              <a:t>6.</a:t>
            </a:r>
            <a:r>
              <a:rPr lang="ru-RU" dirty="0" smtClean="0"/>
              <a:t> Загрязнение воды.</a:t>
            </a:r>
          </a:p>
          <a:p>
            <a:r>
              <a:rPr lang="ru-RU" b="1" dirty="0" smtClean="0"/>
              <a:t>7.</a:t>
            </a:r>
            <a:r>
              <a:rPr lang="ru-RU" dirty="0" smtClean="0"/>
              <a:t> Способы очистки воды.	</a:t>
            </a:r>
          </a:p>
          <a:p>
            <a:r>
              <a:rPr lang="ru-RU" b="1" dirty="0" smtClean="0"/>
              <a:t>8.</a:t>
            </a:r>
            <a:r>
              <a:rPr lang="ru-RU" dirty="0" smtClean="0"/>
              <a:t> Экспериментальная часть.	</a:t>
            </a:r>
          </a:p>
          <a:p>
            <a:r>
              <a:rPr lang="ru-RU" dirty="0" smtClean="0"/>
              <a:t>    а) отбор образцов воды;</a:t>
            </a:r>
          </a:p>
          <a:p>
            <a:r>
              <a:rPr lang="ru-RU" dirty="0" smtClean="0"/>
              <a:t>    б) результаты лабораторных анализов;</a:t>
            </a:r>
          </a:p>
          <a:p>
            <a:r>
              <a:rPr lang="ru-RU" dirty="0" smtClean="0"/>
              <a:t>    в)  результаты анкетного опроса.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9</a:t>
            </a:r>
            <a:r>
              <a:rPr lang="ru-RU" dirty="0" smtClean="0"/>
              <a:t>. Выводы</a:t>
            </a: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10. </a:t>
            </a:r>
            <a:r>
              <a:rPr lang="ru-RU" dirty="0" smtClean="0"/>
              <a:t>Рекомендации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271994"/>
            <a:ext cx="8424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Задумывались ли Вы над тем, что такое вода и какую она играет роль в нашей жизни?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528" y="1988840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Вода- самое известное малоизученное и самое загадочное вещество на Земле, это основа жизни на Земле и основа для существования любого живого существа на планете.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9309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Вода – весьма распространенное на Земле вещество. Почти ¾ поверхности земного шара покрыты водой, образующей океан, моря, реки и озера. 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Количество воды на Земле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1692275" y="1484313"/>
          <a:ext cx="8999538" cy="4783137"/>
        </p:xfrm>
        <a:graphic>
          <a:graphicData uri="http://schemas.openxmlformats.org/presentationml/2006/ole">
            <p:oleObj spid="_x0000_s123906" name="Chart" r:id="rId3" imgW="3657600" imgH="1781251" progId="Excel.Sheet.8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51500" y="2060575"/>
          <a:ext cx="4022725" cy="2376488"/>
        </p:xfrm>
        <a:graphic>
          <a:graphicData uri="http://schemas.openxmlformats.org/presentationml/2006/ole">
            <p:oleObj spid="_x0000_s123907" name="Chart" r:id="rId4" imgW="4248267" imgH="2295538" progId="MSGraph.Chart.8">
              <p:embed followColorScheme="full"/>
            </p:oleObj>
          </a:graphicData>
        </a:graphic>
      </p:graphicFrame>
      <p:pic>
        <p:nvPicPr>
          <p:cNvPr id="46085" name="Picture 5" descr="earth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27088" y="2205038"/>
            <a:ext cx="3197225" cy="3078162"/>
          </a:xfrm>
          <a:noFill/>
          <a:ln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6072230" cy="15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0099"/>
                </a:solidFill>
              </a:rPr>
              <a:t>Вы слыхали о воде?</a:t>
            </a:r>
          </a:p>
          <a:p>
            <a:r>
              <a:rPr lang="ru-RU" sz="2400" b="1" dirty="0">
                <a:solidFill>
                  <a:srgbClr val="990099"/>
                </a:solidFill>
              </a:rPr>
              <a:t>Говорят, она везде!</a:t>
            </a:r>
          </a:p>
          <a:p>
            <a:r>
              <a:rPr lang="ru-RU" sz="2400" b="1" dirty="0">
                <a:solidFill>
                  <a:srgbClr val="990099"/>
                </a:solidFill>
              </a:rPr>
              <a:t>В луже, в море, в океане</a:t>
            </a:r>
          </a:p>
          <a:p>
            <a:r>
              <a:rPr lang="ru-RU" sz="2400" b="1" dirty="0">
                <a:solidFill>
                  <a:srgbClr val="990099"/>
                </a:solidFill>
              </a:rPr>
              <a:t>И в водопроводном кране.</a:t>
            </a:r>
          </a:p>
        </p:txBody>
      </p:sp>
      <p:pic>
        <p:nvPicPr>
          <p:cNvPr id="10" name="Picture 4" descr="u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0750" y="2148681"/>
            <a:ext cx="47625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286544" cy="857256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/>
            </a:r>
            <a:br>
              <a:rPr lang="ru-RU" sz="2800" b="1" dirty="0" smtClean="0">
                <a:solidFill>
                  <a:srgbClr val="990099"/>
                </a:solidFill>
              </a:rPr>
            </a:br>
            <a:r>
              <a:rPr lang="ru-RU" sz="2800" b="1" dirty="0" smtClean="0">
                <a:solidFill>
                  <a:srgbClr val="990099"/>
                </a:solidFill>
              </a:rPr>
              <a:t>Как сосулька,  замерзает,</a:t>
            </a:r>
            <a:r>
              <a:rPr lang="ru-RU" b="1" dirty="0" smtClean="0">
                <a:solidFill>
                  <a:srgbClr val="990099"/>
                </a:solidFill>
              </a:rPr>
              <a:t/>
            </a:r>
            <a:br>
              <a:rPr lang="ru-RU" b="1" dirty="0" smtClean="0">
                <a:solidFill>
                  <a:srgbClr val="990099"/>
                </a:solidFill>
              </a:rPr>
            </a:br>
            <a:endParaRPr lang="ru-RU" dirty="0" smtClean="0"/>
          </a:p>
        </p:txBody>
      </p:sp>
      <p:pic>
        <p:nvPicPr>
          <p:cNvPr id="8" name="Picture 4" descr="сосуль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4700" y="1600200"/>
            <a:ext cx="60546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1011222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В лес туманом заползает,</a:t>
            </a:r>
            <a:br>
              <a:rPr lang="ru-RU" sz="2800" b="1" dirty="0" smtClean="0">
                <a:solidFill>
                  <a:srgbClr val="990099"/>
                </a:solidFill>
              </a:rPr>
            </a:br>
            <a:endParaRPr lang="ru-RU" sz="2800" dirty="0" smtClean="0"/>
          </a:p>
        </p:txBody>
      </p:sp>
      <p:pic>
        <p:nvPicPr>
          <p:cNvPr id="6" name="Picture 4" descr="тума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62087" y="1862931"/>
            <a:ext cx="621982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Picture 7" descr="34255_1024_7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071678"/>
            <a:ext cx="63579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1733</Words>
  <Application>Microsoft Office PowerPoint</Application>
  <PresentationFormat>Экран (4:3)</PresentationFormat>
  <Paragraphs>243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Chart</vt:lpstr>
      <vt:lpstr>Слайд 1</vt:lpstr>
      <vt:lpstr>Слайд 2</vt:lpstr>
      <vt:lpstr>Слайд 3</vt:lpstr>
      <vt:lpstr>Нами были рассмотрены следующие вопросы:</vt:lpstr>
      <vt:lpstr>Слайд 5</vt:lpstr>
      <vt:lpstr>Количество воды на Земле</vt:lpstr>
      <vt:lpstr>Вы слыхали о воде? Говорят, она везде! В луже, в море, в океане И в водопроводном кране.</vt:lpstr>
      <vt:lpstr> Как сосулька,  замерзает, </vt:lpstr>
      <vt:lpstr>В лес туманом заползает, </vt:lpstr>
      <vt:lpstr> Лентой серебристой вьётся,  Мы привыкли, что вода – Наша спутница всегда! </vt:lpstr>
      <vt:lpstr>Слайд 11</vt:lpstr>
      <vt:lpstr>Слайд 12</vt:lpstr>
      <vt:lpstr>Слайд 13</vt:lpstr>
      <vt:lpstr>Слайд 14</vt:lpstr>
      <vt:lpstr>Стадии обезвоживания</vt:lpstr>
      <vt:lpstr>Причины обезвоживания</vt:lpstr>
      <vt:lpstr>Слайд 17</vt:lpstr>
      <vt:lpstr>Слайд 18</vt:lpstr>
      <vt:lpstr>Показатели качества воды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Результаты лабораторных анализов отобранных образцов воды.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Наиля</cp:lastModifiedBy>
  <cp:revision>100</cp:revision>
  <dcterms:modified xsi:type="dcterms:W3CDTF">2011-04-26T17:28:09Z</dcterms:modified>
</cp:coreProperties>
</file>