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76" r:id="rId4"/>
    <p:sldId id="277" r:id="rId5"/>
    <p:sldId id="280" r:id="rId6"/>
    <p:sldId id="279" r:id="rId7"/>
    <p:sldId id="278" r:id="rId8"/>
    <p:sldId id="287" r:id="rId9"/>
    <p:sldId id="282" r:id="rId10"/>
    <p:sldId id="281" r:id="rId11"/>
    <p:sldId id="284" r:id="rId12"/>
    <p:sldId id="288" r:id="rId13"/>
    <p:sldId id="286" r:id="rId14"/>
    <p:sldId id="285" r:id="rId15"/>
    <p:sldId id="291" r:id="rId16"/>
    <p:sldId id="292" r:id="rId17"/>
    <p:sldId id="289" r:id="rId18"/>
    <p:sldId id="283" r:id="rId19"/>
    <p:sldId id="293" r:id="rId20"/>
    <p:sldId id="297" r:id="rId21"/>
    <p:sldId id="298" r:id="rId22"/>
    <p:sldId id="299" r:id="rId23"/>
    <p:sldId id="26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800"/>
    <a:srgbClr val="9E4F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10.07.2012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10.07.2012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2.emf"/><Relationship Id="rId4" Type="http://schemas.openxmlformats.org/officeDocument/2006/relationships/package" Target="../embeddings/_________Microsoft_Word1.docx"/></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flipV="1">
            <a:off x="457200" y="381000"/>
            <a:ext cx="8229600" cy="1371600"/>
          </a:xfrm>
        </p:spPr>
        <p:txBody>
          <a:bodyPr/>
          <a:lstStyle/>
          <a:p>
            <a:pPr eaLnBrk="1" hangingPunct="1">
              <a:defRPr/>
            </a:pPr>
            <a:r>
              <a:rPr lang="ru-RU" sz="4000" dirty="0" smtClean="0"/>
              <a:t>  </a:t>
            </a:r>
            <a:br>
              <a:rPr lang="ru-RU" sz="4000" dirty="0" smtClean="0"/>
            </a:br>
            <a:endParaRPr lang="ru-RU" sz="4000" dirty="0" smtClean="0"/>
          </a:p>
        </p:txBody>
      </p:sp>
      <p:sp>
        <p:nvSpPr>
          <p:cNvPr id="5124" name="Rectangle 7"/>
          <p:cNvSpPr>
            <a:spLocks noChangeArrowheads="1"/>
          </p:cNvSpPr>
          <p:nvPr/>
        </p:nvSpPr>
        <p:spPr bwMode="auto">
          <a:xfrm>
            <a:off x="457200" y="228600"/>
            <a:ext cx="3962400" cy="369888"/>
          </a:xfrm>
          <a:prstGeom prst="rect">
            <a:avLst/>
          </a:prstGeom>
          <a:noFill/>
          <a:ln w="9525">
            <a:noFill/>
            <a:miter lim="800000"/>
            <a:headEnd/>
            <a:tailEnd/>
          </a:ln>
        </p:spPr>
        <p:txBody>
          <a:bodyPr>
            <a:spAutoFit/>
          </a:bodyPr>
          <a:lstStyle/>
          <a:p>
            <a:pPr algn="ctr"/>
            <a:endParaRPr lang="ru-RU" b="1">
              <a:solidFill>
                <a:schemeClr val="tx2"/>
              </a:solidFill>
              <a:latin typeface="Arial" charset="0"/>
            </a:endParaRPr>
          </a:p>
        </p:txBody>
      </p:sp>
      <p:sp>
        <p:nvSpPr>
          <p:cNvPr id="7" name="Прямоугольник 6"/>
          <p:cNvSpPr/>
          <p:nvPr/>
        </p:nvSpPr>
        <p:spPr>
          <a:xfrm>
            <a:off x="1500166" y="5074050"/>
            <a:ext cx="7215238" cy="1569660"/>
          </a:xfrm>
          <a:prstGeom prst="rect">
            <a:avLst/>
          </a:prstGeom>
        </p:spPr>
        <p:txBody>
          <a:bodyPr wrap="square">
            <a:spAutoFit/>
          </a:bodyPr>
          <a:lstStyle/>
          <a:p>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sz="2400" b="1" i="1" dirty="0" smtClean="0">
                <a:solidFill>
                  <a:srgbClr val="703800"/>
                </a:solidFill>
                <a:latin typeface="Times New Roman" pitchFamily="18" charset="0"/>
                <a:cs typeface="Times New Roman" pitchFamily="18" charset="0"/>
              </a:rPr>
              <a:t>«Юноши с особенным вниманием и особенной любовью должны изучать его жизнь , носить в  душе своей его величавый образ»</a:t>
            </a:r>
          </a:p>
          <a:p>
            <a:r>
              <a:rPr lang="ru-RU" sz="2400" b="1" i="1" dirty="0" smtClean="0">
                <a:solidFill>
                  <a:srgbClr val="703800"/>
                </a:solidFill>
                <a:latin typeface="Times New Roman" pitchFamily="18" charset="0"/>
                <a:cs typeface="Times New Roman" pitchFamily="18" charset="0"/>
              </a:rPr>
              <a:t>                      </a:t>
            </a:r>
            <a:r>
              <a:rPr lang="en-US" sz="2400" b="1" i="1" dirty="0" smtClean="0">
                <a:solidFill>
                  <a:srgbClr val="703800"/>
                </a:solidFill>
                <a:latin typeface="Times New Roman" pitchFamily="18" charset="0"/>
                <a:cs typeface="Times New Roman" pitchFamily="18" charset="0"/>
              </a:rPr>
              <a:t>                                      </a:t>
            </a:r>
            <a:r>
              <a:rPr lang="ru-RU" sz="2400" b="1" i="1" dirty="0" smtClean="0">
                <a:solidFill>
                  <a:srgbClr val="703800"/>
                </a:solidFill>
                <a:latin typeface="Times New Roman" pitchFamily="18" charset="0"/>
                <a:cs typeface="Times New Roman" pitchFamily="18" charset="0"/>
              </a:rPr>
              <a:t> В.Г. Белинский.</a:t>
            </a:r>
            <a:endParaRPr lang="ru-RU" sz="2400" i="1" dirty="0">
              <a:solidFill>
                <a:srgbClr val="703800"/>
              </a:solidFill>
            </a:endParaRPr>
          </a:p>
        </p:txBody>
      </p:sp>
      <p:pic>
        <p:nvPicPr>
          <p:cNvPr id="1026" name="Picture 2"/>
          <p:cNvPicPr>
            <a:picLocks noChangeAspect="1" noChangeArrowheads="1"/>
          </p:cNvPicPr>
          <p:nvPr/>
        </p:nvPicPr>
        <p:blipFill>
          <a:blip r:embed="rId2" cstate="print"/>
          <a:srcRect/>
          <a:stretch>
            <a:fillRect/>
          </a:stretch>
        </p:blipFill>
        <p:spPr bwMode="auto">
          <a:xfrm>
            <a:off x="2714612" y="-79311"/>
            <a:ext cx="4429156" cy="4917275"/>
          </a:xfrm>
          <a:prstGeom prst="rect">
            <a:avLst/>
          </a:prstGeom>
          <a:noFill/>
          <a:ln w="9525">
            <a:noFill/>
            <a:miter lim="800000"/>
            <a:headEnd/>
            <a:tailEnd/>
          </a:ln>
          <a:effectLst/>
        </p:spPr>
      </p:pic>
      <p:sp>
        <p:nvSpPr>
          <p:cNvPr id="8" name="Прямоугольник 7"/>
          <p:cNvSpPr/>
          <p:nvPr/>
        </p:nvSpPr>
        <p:spPr>
          <a:xfrm>
            <a:off x="3410245" y="4500570"/>
            <a:ext cx="3162019" cy="338554"/>
          </a:xfrm>
          <a:prstGeom prst="rect">
            <a:avLst/>
          </a:prstGeom>
        </p:spPr>
        <p:txBody>
          <a:bodyPr wrap="none">
            <a:spAutoFit/>
          </a:bodyPr>
          <a:lstStyle/>
          <a:p>
            <a:r>
              <a:rPr lang="ru-RU" sz="1600" b="1" i="1" u="sng" dirty="0" smtClean="0">
                <a:solidFill>
                  <a:srgbClr val="703800"/>
                </a:solidFill>
                <a:effectLst>
                  <a:outerShdw blurRad="38100" dist="38100" dir="2700000" algn="tl">
                    <a:srgbClr val="000000">
                      <a:alpha val="43137"/>
                    </a:srgbClr>
                  </a:outerShdw>
                </a:effectLst>
                <a:latin typeface="Times New Roman" pitchFamily="18" charset="0"/>
                <a:cs typeface="Times New Roman" pitchFamily="18" charset="0"/>
              </a:rPr>
              <a:t>19 ноября</a:t>
            </a:r>
            <a:r>
              <a:rPr lang="ru-RU" sz="1600" b="1" i="1" dirty="0" smtClean="0">
                <a:solidFill>
                  <a:srgbClr val="703800"/>
                </a:solidFill>
                <a:effectLst>
                  <a:outerShdw blurRad="38100" dist="38100" dir="2700000" algn="tl">
                    <a:srgbClr val="000000">
                      <a:alpha val="43137"/>
                    </a:srgbClr>
                  </a:outerShdw>
                </a:effectLst>
                <a:latin typeface="Times New Roman" pitchFamily="18" charset="0"/>
                <a:cs typeface="Times New Roman" pitchFamily="18" charset="0"/>
              </a:rPr>
              <a:t> 1711 — </a:t>
            </a:r>
            <a:r>
              <a:rPr lang="ru-RU" sz="1600" b="1" i="1" u="sng" dirty="0" smtClean="0">
                <a:solidFill>
                  <a:srgbClr val="703800"/>
                </a:solidFill>
                <a:effectLst>
                  <a:outerShdw blurRad="38100" dist="38100" dir="2700000" algn="tl">
                    <a:srgbClr val="000000">
                      <a:alpha val="43137"/>
                    </a:srgbClr>
                  </a:outerShdw>
                </a:effectLst>
                <a:latin typeface="Times New Roman" pitchFamily="18" charset="0"/>
                <a:cs typeface="Times New Roman" pitchFamily="18" charset="0"/>
              </a:rPr>
              <a:t>15 апреля</a:t>
            </a:r>
            <a:r>
              <a:rPr lang="ru-RU" sz="1600" b="1" i="1" dirty="0" smtClean="0">
                <a:solidFill>
                  <a:srgbClr val="703800"/>
                </a:solidFill>
                <a:effectLst>
                  <a:outerShdw blurRad="38100" dist="38100" dir="2700000" algn="tl">
                    <a:srgbClr val="000000">
                      <a:alpha val="43137"/>
                    </a:srgbClr>
                  </a:outerShdw>
                </a:effectLst>
                <a:latin typeface="Times New Roman" pitchFamily="18" charset="0"/>
                <a:cs typeface="Times New Roman" pitchFamily="18" charset="0"/>
              </a:rPr>
              <a:t> 1765</a:t>
            </a:r>
            <a:endParaRPr lang="ru-RU" sz="1600" b="1" dirty="0">
              <a:solidFill>
                <a:srgbClr val="7038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0"/>
            <a:ext cx="7929618" cy="1631216"/>
          </a:xfrm>
          <a:prstGeom prst="rect">
            <a:avLst/>
          </a:prstGeom>
        </p:spPr>
        <p:txBody>
          <a:bodyPr wrap="square">
            <a:spAutoFit/>
          </a:bodyPr>
          <a:lstStyle/>
          <a:p>
            <a:r>
              <a:rPr lang="ru-RU" sz="2000" b="1" dirty="0" smtClean="0">
                <a:solidFill>
                  <a:srgbClr val="703800"/>
                </a:solidFill>
                <a:latin typeface="Times New Roman" pitchFamily="18" charset="0"/>
                <a:cs typeface="Times New Roman" pitchFamily="18" charset="0"/>
              </a:rPr>
              <a:t>  Как ученый Ломоносов отличался необычайной широтой интересов; обогатил своими открытиями физику, химию, астрономию, географию, технику, геологию, историю, филологию; стремился использовать науку для поднятия благосостояния страны.</a:t>
            </a:r>
            <a:endParaRPr lang="ru-RU" sz="2000" dirty="0"/>
          </a:p>
        </p:txBody>
      </p:sp>
      <p:pic>
        <p:nvPicPr>
          <p:cNvPr id="5" name="Picture 20" descr="http://t2.gstatic.com/images?q=tbn:ANd9GcTLutnK-QFX8wL5Kkg9o1UzzsOki0_-yJ6a9vHO21ZVyZIFzdP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2071678"/>
            <a:ext cx="1188469" cy="1785950"/>
          </a:xfrm>
          <a:prstGeom prst="rect">
            <a:avLst/>
          </a:prstGeom>
          <a:noFill/>
        </p:spPr>
      </p:pic>
      <p:pic>
        <p:nvPicPr>
          <p:cNvPr id="6" name="Picture 12" descr="http://t2.gstatic.com/images?q=tbn:ANd9GcScnpUjxIzQaTL4ngxbgb6_dV3AO45QOGTamB4bp3Lh2iPSOm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4678" y="1357298"/>
            <a:ext cx="1214446" cy="1916425"/>
          </a:xfrm>
          <a:prstGeom prst="rect">
            <a:avLst/>
          </a:prstGeom>
          <a:noFill/>
        </p:spPr>
      </p:pic>
      <p:pic>
        <p:nvPicPr>
          <p:cNvPr id="7" name="Picture 8" descr="http://t2.gstatic.com/images?q=tbn:ANd9GcS7-FrNQ5gAwfPJAXXZ9YSEdEOn_Z7RS94YFWJUGkf5FW25km_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4480" y="1643050"/>
            <a:ext cx="1240448" cy="1823793"/>
          </a:xfrm>
          <a:prstGeom prst="rect">
            <a:avLst/>
          </a:prstGeom>
          <a:noFill/>
        </p:spPr>
      </p:pic>
      <p:pic>
        <p:nvPicPr>
          <p:cNvPr id="8" name="Picture 16" descr="http://t2.gstatic.com/images?q=tbn:ANd9GcRLQiN0rl_Qc62IqDgVAR5RAoE5W6w5jTPXt9A_fVNl-X63BKuX5w"/>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16" y="2928934"/>
            <a:ext cx="2011561" cy="1534110"/>
          </a:xfrm>
          <a:prstGeom prst="rect">
            <a:avLst/>
          </a:prstGeom>
          <a:noFill/>
        </p:spPr>
      </p:pic>
      <p:pic>
        <p:nvPicPr>
          <p:cNvPr id="9" name="Picture 22" descr="http://t0.gstatic.com/images?q=tbn:ANd9GcRGjBw6TpyRTvalMWPEK9ykNEhiAhhJEWNzrsA7Htfn12AYuIJBXQ"/>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00760" y="4857760"/>
            <a:ext cx="1260055" cy="1757757"/>
          </a:xfrm>
          <a:prstGeom prst="rect">
            <a:avLst/>
          </a:prstGeom>
          <a:noFill/>
        </p:spPr>
      </p:pic>
      <p:pic>
        <p:nvPicPr>
          <p:cNvPr id="10" name="Picture 4" descr="http://t2.gstatic.com/images?q=tbn:ANd9GcTlhFF4XO4oFVM3ylBggTDAlCsy4sip6QiK0wc60kdxDmvULBARl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29520" y="4643446"/>
            <a:ext cx="1391296" cy="2000264"/>
          </a:xfrm>
          <a:prstGeom prst="rect">
            <a:avLst/>
          </a:prstGeom>
          <a:noFill/>
        </p:spPr>
      </p:pic>
      <p:pic>
        <p:nvPicPr>
          <p:cNvPr id="11" name="Picture 2" descr="http://t2.gstatic.com/images?q=tbn:ANd9GcQhkjP92Clw-ie3EtbBRyyFPVLNp_MK4KRPHqjNG-heTXkZXZLenw"/>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5720" y="4429132"/>
            <a:ext cx="1271179" cy="1857388"/>
          </a:xfrm>
          <a:prstGeom prst="rect">
            <a:avLst/>
          </a:prstGeom>
          <a:noFill/>
        </p:spPr>
      </p:pic>
      <p:pic>
        <p:nvPicPr>
          <p:cNvPr id="12" name="Picture 6" descr="http://t1.gstatic.com/images?q=tbn:ANd9GcTZ_zKf9AozhQptHK7us7qCIozVvH-H5iRZTaKt3JsNNCa1I___aA"/>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85918" y="4071942"/>
            <a:ext cx="1285884" cy="1928849"/>
          </a:xfrm>
          <a:prstGeom prst="rect">
            <a:avLst/>
          </a:prstGeom>
          <a:noFill/>
        </p:spPr>
      </p:pic>
      <p:pic>
        <p:nvPicPr>
          <p:cNvPr id="13" name="Picture 10" descr="http://t3.gstatic.com/images?q=tbn:ANd9GcQf43t8ltbmDxDt36oncxD1Hmcxoq00_tkucCRaj4aQHxCjsxJziA"/>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72066" y="1285860"/>
            <a:ext cx="1239659" cy="1756183"/>
          </a:xfrm>
          <a:prstGeom prst="rect">
            <a:avLst/>
          </a:prstGeom>
          <a:noFill/>
        </p:spPr>
      </p:pic>
      <p:pic>
        <p:nvPicPr>
          <p:cNvPr id="14" name="Picture 14" descr="http://t1.gstatic.com/images?q=tbn:ANd9GcRiy8SGH3Cx8RnSrP9k344C71i5Gn23UCICHRE9ruyDpcuk1Nfu"/>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00892" y="1357298"/>
            <a:ext cx="1928794" cy="1444735"/>
          </a:xfrm>
          <a:prstGeom prst="rect">
            <a:avLst/>
          </a:prstGeom>
          <a:noFill/>
        </p:spPr>
      </p:pic>
      <p:pic>
        <p:nvPicPr>
          <p:cNvPr id="16" name="Picture 4" descr="C:\Users\Мир Связи\Documents\Файлы Mail.Ru Агента\full1279458123.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143240" y="3429000"/>
            <a:ext cx="1208697" cy="1798991"/>
          </a:xfrm>
          <a:prstGeom prst="rect">
            <a:avLst/>
          </a:prstGeom>
          <a:noFill/>
        </p:spPr>
      </p:pic>
      <p:pic>
        <p:nvPicPr>
          <p:cNvPr id="17" name="Picture 3" descr="C:\Users\Мир Связи\Documents\Файлы Mail.Ru Агента\47344093.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500562" y="3143248"/>
            <a:ext cx="2286016" cy="1651012"/>
          </a:xfrm>
          <a:prstGeom prst="rect">
            <a:avLst/>
          </a:prstGeom>
          <a:ln>
            <a:noFill/>
          </a:ln>
          <a:effectLst>
            <a:softEdge rad="112500"/>
          </a:effectLst>
        </p:spPr>
      </p:pic>
      <p:sp>
        <p:nvSpPr>
          <p:cNvPr id="18" name="TextBox 17"/>
          <p:cNvSpPr txBox="1"/>
          <p:nvPr/>
        </p:nvSpPr>
        <p:spPr>
          <a:xfrm>
            <a:off x="1714480" y="6000768"/>
            <a:ext cx="4304768" cy="400110"/>
          </a:xfrm>
          <a:prstGeom prst="rect">
            <a:avLst/>
          </a:prstGeom>
          <a:noFill/>
        </p:spPr>
        <p:txBody>
          <a:bodyPr wrap="none" rtlCol="0">
            <a:spAutoFit/>
          </a:bodyPr>
          <a:lstStyle/>
          <a:p>
            <a:r>
              <a:rPr lang="ru-RU" sz="2000" b="1" dirty="0" smtClean="0">
                <a:solidFill>
                  <a:srgbClr val="703800"/>
                </a:solidFill>
                <a:latin typeface="Times New Roman" pitchFamily="18" charset="0"/>
                <a:cs typeface="Times New Roman" pitchFamily="18" charset="0"/>
              </a:rPr>
              <a:t>Некоторые труды М.В Ломоносова </a:t>
            </a:r>
            <a:endParaRPr lang="ru-RU" sz="2000" b="1" dirty="0">
              <a:solidFill>
                <a:srgbClr val="7038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0.7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par>
                                <p:cTn id="22" presetID="55"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par>
                          <p:cTn id="27" fill="hold">
                            <p:stCondLst>
                              <p:cond delay="3000"/>
                            </p:stCondLst>
                            <p:childTnLst>
                              <p:par>
                                <p:cTn id="28" presetID="55"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par>
                                <p:cTn id="33" presetID="55"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0.70"/>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par>
                          <p:cTn id="38" fill="hold">
                            <p:stCondLst>
                              <p:cond delay="4000"/>
                            </p:stCondLst>
                            <p:childTnLst>
                              <p:par>
                                <p:cTn id="39" presetID="55"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par>
                                <p:cTn id="44" presetID="55"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strVal val="#ppt_w*0.70"/>
                                          </p:val>
                                        </p:tav>
                                        <p:tav tm="100000">
                                          <p:val>
                                            <p:strVal val="#ppt_w"/>
                                          </p:val>
                                        </p:tav>
                                      </p:tavLst>
                                    </p:anim>
                                    <p:anim calcmode="lin" valueType="num">
                                      <p:cBhvr>
                                        <p:cTn id="47" dur="1000" fill="hold"/>
                                        <p:tgtEl>
                                          <p:spTgt spid="16"/>
                                        </p:tgtEl>
                                        <p:attrNameLst>
                                          <p:attrName>ppt_h</p:attrName>
                                        </p:attrNameLst>
                                      </p:cBhvr>
                                      <p:tavLst>
                                        <p:tav tm="0">
                                          <p:val>
                                            <p:strVal val="#ppt_h"/>
                                          </p:val>
                                        </p:tav>
                                        <p:tav tm="100000">
                                          <p:val>
                                            <p:strVal val="#ppt_h"/>
                                          </p:val>
                                        </p:tav>
                                      </p:tavLst>
                                    </p:anim>
                                    <p:animEffect transition="in" filter="fade">
                                      <p:cBhvr>
                                        <p:cTn id="48" dur="1000"/>
                                        <p:tgtEl>
                                          <p:spTgt spid="16"/>
                                        </p:tgtEl>
                                      </p:cBhvr>
                                    </p:animEffect>
                                  </p:childTnLst>
                                </p:cTn>
                              </p:par>
                            </p:childTnLst>
                          </p:cTn>
                        </p:par>
                        <p:par>
                          <p:cTn id="49" fill="hold">
                            <p:stCondLst>
                              <p:cond delay="5000"/>
                            </p:stCondLst>
                            <p:childTnLst>
                              <p:par>
                                <p:cTn id="50" presetID="55"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par>
                                <p:cTn id="55" presetID="55"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par>
                          <p:cTn id="60" fill="hold">
                            <p:stCondLst>
                              <p:cond delay="6000"/>
                            </p:stCondLst>
                            <p:childTnLst>
                              <p:par>
                                <p:cTn id="61" presetID="55"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strVal val="#ppt_w*0.70"/>
                                          </p:val>
                                        </p:tav>
                                        <p:tav tm="100000">
                                          <p:val>
                                            <p:strVal val="#ppt_w"/>
                                          </p:val>
                                        </p:tav>
                                      </p:tavLst>
                                    </p:anim>
                                    <p:anim calcmode="lin" valueType="num">
                                      <p:cBhvr>
                                        <p:cTn id="64" dur="1000" fill="hold"/>
                                        <p:tgtEl>
                                          <p:spTgt spid="14"/>
                                        </p:tgtEl>
                                        <p:attrNameLst>
                                          <p:attrName>ppt_h</p:attrName>
                                        </p:attrNameLst>
                                      </p:cBhvr>
                                      <p:tavLst>
                                        <p:tav tm="0">
                                          <p:val>
                                            <p:strVal val="#ppt_h"/>
                                          </p:val>
                                        </p:tav>
                                        <p:tav tm="100000">
                                          <p:val>
                                            <p:strVal val="#ppt_h"/>
                                          </p:val>
                                        </p:tav>
                                      </p:tavLst>
                                    </p:anim>
                                    <p:animEffect transition="in" filter="fade">
                                      <p:cBhvr>
                                        <p:cTn id="65" dur="1000"/>
                                        <p:tgtEl>
                                          <p:spTgt spid="14"/>
                                        </p:tgtEl>
                                      </p:cBhvr>
                                    </p:animEffect>
                                  </p:childTnLst>
                                </p:cTn>
                              </p:par>
                              <p:par>
                                <p:cTn id="66" presetID="55"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ppt_w</p:attrName>
                                        </p:attrNameLst>
                                      </p:cBhvr>
                                      <p:tavLst>
                                        <p:tav tm="0">
                                          <p:val>
                                            <p:strVal val="#ppt_w*0.70"/>
                                          </p:val>
                                        </p:tav>
                                        <p:tav tm="100000">
                                          <p:val>
                                            <p:strVal val="#ppt_w"/>
                                          </p:val>
                                        </p:tav>
                                      </p:tavLst>
                                    </p:anim>
                                    <p:anim calcmode="lin" valueType="num">
                                      <p:cBhvr>
                                        <p:cTn id="69" dur="1000" fill="hold"/>
                                        <p:tgtEl>
                                          <p:spTgt spid="8"/>
                                        </p:tgtEl>
                                        <p:attrNameLst>
                                          <p:attrName>ppt_h</p:attrName>
                                        </p:attrNameLst>
                                      </p:cBhvr>
                                      <p:tavLst>
                                        <p:tav tm="0">
                                          <p:val>
                                            <p:strVal val="#ppt_h"/>
                                          </p:val>
                                        </p:tav>
                                        <p:tav tm="100000">
                                          <p:val>
                                            <p:strVal val="#ppt_h"/>
                                          </p:val>
                                        </p:tav>
                                      </p:tavLst>
                                    </p:anim>
                                    <p:animEffect transition="in" filter="fade">
                                      <p:cBhvr>
                                        <p:cTn id="70" dur="1000"/>
                                        <p:tgtEl>
                                          <p:spTgt spid="8"/>
                                        </p:tgtEl>
                                      </p:cBhvr>
                                    </p:animEffect>
                                  </p:childTnLst>
                                </p:cTn>
                              </p:par>
                            </p:childTnLst>
                          </p:cTn>
                        </p:par>
                        <p:par>
                          <p:cTn id="71" fill="hold">
                            <p:stCondLst>
                              <p:cond delay="7000"/>
                            </p:stCondLst>
                            <p:childTnLst>
                              <p:par>
                                <p:cTn id="72" presetID="55" presetClass="entr" presetSubtype="0"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1000" fill="hold"/>
                                        <p:tgtEl>
                                          <p:spTgt spid="9"/>
                                        </p:tgtEl>
                                        <p:attrNameLst>
                                          <p:attrName>ppt_w</p:attrName>
                                        </p:attrNameLst>
                                      </p:cBhvr>
                                      <p:tavLst>
                                        <p:tav tm="0">
                                          <p:val>
                                            <p:strVal val="#ppt_w*0.70"/>
                                          </p:val>
                                        </p:tav>
                                        <p:tav tm="100000">
                                          <p:val>
                                            <p:strVal val="#ppt_w"/>
                                          </p:val>
                                        </p:tav>
                                      </p:tavLst>
                                    </p:anim>
                                    <p:anim calcmode="lin" valueType="num">
                                      <p:cBhvr>
                                        <p:cTn id="75" dur="1000" fill="hold"/>
                                        <p:tgtEl>
                                          <p:spTgt spid="9"/>
                                        </p:tgtEl>
                                        <p:attrNameLst>
                                          <p:attrName>ppt_h</p:attrName>
                                        </p:attrNameLst>
                                      </p:cBhvr>
                                      <p:tavLst>
                                        <p:tav tm="0">
                                          <p:val>
                                            <p:strVal val="#ppt_h"/>
                                          </p:val>
                                        </p:tav>
                                        <p:tav tm="100000">
                                          <p:val>
                                            <p:strVal val="#ppt_h"/>
                                          </p:val>
                                        </p:tav>
                                      </p:tavLst>
                                    </p:anim>
                                    <p:animEffect transition="in" filter="fade">
                                      <p:cBhvr>
                                        <p:cTn id="76" dur="1000"/>
                                        <p:tgtEl>
                                          <p:spTgt spid="9"/>
                                        </p:tgtEl>
                                      </p:cBhvr>
                                    </p:animEffect>
                                  </p:childTnLst>
                                </p:cTn>
                              </p:par>
                              <p:par>
                                <p:cTn id="77" presetID="55" presetClass="entr" presetSubtype="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1000" fill="hold"/>
                                        <p:tgtEl>
                                          <p:spTgt spid="10"/>
                                        </p:tgtEl>
                                        <p:attrNameLst>
                                          <p:attrName>ppt_w</p:attrName>
                                        </p:attrNameLst>
                                      </p:cBhvr>
                                      <p:tavLst>
                                        <p:tav tm="0">
                                          <p:val>
                                            <p:strVal val="#ppt_w*0.70"/>
                                          </p:val>
                                        </p:tav>
                                        <p:tav tm="100000">
                                          <p:val>
                                            <p:strVal val="#ppt_w"/>
                                          </p:val>
                                        </p:tav>
                                      </p:tavLst>
                                    </p:anim>
                                    <p:anim calcmode="lin" valueType="num">
                                      <p:cBhvr>
                                        <p:cTn id="80" dur="1000" fill="hold"/>
                                        <p:tgtEl>
                                          <p:spTgt spid="10"/>
                                        </p:tgtEl>
                                        <p:attrNameLst>
                                          <p:attrName>ppt_h</p:attrName>
                                        </p:attrNameLst>
                                      </p:cBhvr>
                                      <p:tavLst>
                                        <p:tav tm="0">
                                          <p:val>
                                            <p:strVal val="#ppt_h"/>
                                          </p:val>
                                        </p:tav>
                                        <p:tav tm="100000">
                                          <p:val>
                                            <p:strVal val="#ppt_h"/>
                                          </p:val>
                                        </p:tav>
                                      </p:tavLst>
                                    </p:anim>
                                    <p:animEffect transition="in" filter="fade">
                                      <p:cBhvr>
                                        <p:cTn id="8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642910" y="142852"/>
            <a:ext cx="8072494" cy="523220"/>
          </a:xfrm>
          <a:prstGeom prst="rect">
            <a:avLst/>
          </a:prstGeom>
        </p:spPr>
        <p:txBody>
          <a:bodyPr wrap="square">
            <a:spAutoFit/>
          </a:bodyPr>
          <a:lstStyle/>
          <a:p>
            <a:r>
              <a:rPr lang="ru-RU" sz="2800" b="1" dirty="0" smtClean="0">
                <a:solidFill>
                  <a:srgbClr val="FF0000"/>
                </a:solidFill>
                <a:latin typeface="Times New Roman" pitchFamily="18" charset="0"/>
                <a:cs typeface="Times New Roman" pitchFamily="18" charset="0"/>
              </a:rPr>
              <a:t>Вклад Ломоносова в науки         Химия</a:t>
            </a:r>
            <a:endParaRPr lang="ru-RU" sz="2800" dirty="0">
              <a:solidFill>
                <a:srgbClr val="FF0000"/>
              </a:solidFill>
            </a:endParaRPr>
          </a:p>
        </p:txBody>
      </p:sp>
      <p:sp>
        <p:nvSpPr>
          <p:cNvPr id="14" name="Прямоугольник 13"/>
          <p:cNvSpPr/>
          <p:nvPr/>
        </p:nvSpPr>
        <p:spPr>
          <a:xfrm>
            <a:off x="285720" y="857232"/>
            <a:ext cx="7286644" cy="923330"/>
          </a:xfrm>
          <a:prstGeom prst="rect">
            <a:avLst/>
          </a:prstGeom>
        </p:spPr>
        <p:txBody>
          <a:bodyPr wrap="square">
            <a:spAutoFit/>
          </a:bodyPr>
          <a:lstStyle/>
          <a:p>
            <a:pPr>
              <a:lnSpc>
                <a:spcPct val="90000"/>
              </a:lnSpc>
              <a:buFont typeface="Wingdings" pitchFamily="2" charset="2"/>
              <a:buChar char="Ø"/>
            </a:pPr>
            <a:r>
              <a:rPr lang="ru-RU" sz="2000" b="1" dirty="0" smtClean="0">
                <a:solidFill>
                  <a:srgbClr val="703800"/>
                </a:solidFill>
                <a:latin typeface="Times New Roman" pitchFamily="18" charset="0"/>
                <a:cs typeface="Times New Roman" pitchFamily="18" charset="0"/>
              </a:rPr>
              <a:t> Открыл первую химическую лабораторию в России</a:t>
            </a:r>
          </a:p>
          <a:p>
            <a:pPr>
              <a:lnSpc>
                <a:spcPct val="90000"/>
              </a:lnSpc>
              <a:buFont typeface="Wingdings" pitchFamily="2" charset="2"/>
              <a:buChar char="Ø"/>
            </a:pPr>
            <a:r>
              <a:rPr lang="ru-RU" sz="2000" b="1" dirty="0" smtClean="0">
                <a:solidFill>
                  <a:srgbClr val="703800"/>
                </a:solidFill>
                <a:latin typeface="Times New Roman" pitchFamily="18" charset="0"/>
                <a:cs typeface="Times New Roman" pitchFamily="18" charset="0"/>
              </a:rPr>
              <a:t>Составил рецепт для приготовления фарфоровых масс</a:t>
            </a:r>
          </a:p>
          <a:p>
            <a:pPr>
              <a:lnSpc>
                <a:spcPct val="90000"/>
              </a:lnSpc>
              <a:buFont typeface="Wingdings" pitchFamily="2" charset="2"/>
              <a:buChar char="Ø"/>
            </a:pPr>
            <a:r>
              <a:rPr lang="ru-RU" sz="2000" b="1" dirty="0" smtClean="0">
                <a:solidFill>
                  <a:srgbClr val="703800"/>
                </a:solidFill>
                <a:latin typeface="Times New Roman" pitchFamily="18" charset="0"/>
                <a:cs typeface="Times New Roman" pitchFamily="18" charset="0"/>
              </a:rPr>
              <a:t>Разработал принципы новой науки «Физической химии»</a:t>
            </a:r>
            <a:endParaRPr lang="ru-RU" sz="2000" b="1" dirty="0">
              <a:solidFill>
                <a:srgbClr val="703800"/>
              </a:solidFill>
              <a:latin typeface="Times New Roman" pitchFamily="18" charset="0"/>
              <a:cs typeface="Times New Roman" pitchFamily="18" charset="0"/>
            </a:endParaRPr>
          </a:p>
        </p:txBody>
      </p:sp>
      <p:sp>
        <p:nvSpPr>
          <p:cNvPr id="19" name="Прямоугольник 18"/>
          <p:cNvSpPr/>
          <p:nvPr/>
        </p:nvSpPr>
        <p:spPr>
          <a:xfrm>
            <a:off x="285720" y="3857628"/>
            <a:ext cx="8572560" cy="2554545"/>
          </a:xfrm>
          <a:prstGeom prst="rect">
            <a:avLst/>
          </a:prstGeom>
        </p:spPr>
        <p:txBody>
          <a:bodyPr wrap="square">
            <a:spAutoFit/>
          </a:bodyPr>
          <a:lstStyle/>
          <a:p>
            <a:r>
              <a:rPr lang="ru-RU" sz="2000" b="1" dirty="0" smtClean="0">
                <a:solidFill>
                  <a:srgbClr val="703800"/>
                </a:solidFill>
                <a:latin typeface="Times New Roman" pitchFamily="18" charset="0"/>
                <a:cs typeface="Times New Roman" pitchFamily="18" charset="0"/>
              </a:rPr>
              <a:t> Очень печально, что потомки не сумели сохранить до нашего времени ни химической лаборатории, ни дома на Мойке, где размещалась домашняя лаборатория, ни многочисленных приборов, изготовленных собственноручно Ломоносовым. Остался только замечательный лабораторный дневник «Химические и оптические записи», который раскрывает огромную экспериментальную работу, охватывающую самые разнообразные научные, инструментальные и технические задачи.</a:t>
            </a:r>
            <a:endParaRPr lang="ru-RU" sz="2000" b="1" dirty="0">
              <a:solidFill>
                <a:srgbClr val="703800"/>
              </a:solidFill>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00826" y="1857364"/>
            <a:ext cx="2389187" cy="19224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strVal val="#ppt_w*0.70"/>
                                          </p:val>
                                        </p:tav>
                                        <p:tav tm="100000">
                                          <p:val>
                                            <p:strVal val="#ppt_w"/>
                                          </p:val>
                                        </p:tav>
                                      </p:tavLst>
                                    </p:anim>
                                    <p:anim calcmode="lin" valueType="num">
                                      <p:cBhvr>
                                        <p:cTn id="14" dur="1000" fill="hold"/>
                                        <p:tgtEl>
                                          <p:spTgt spid="14"/>
                                        </p:tgtEl>
                                        <p:attrNameLst>
                                          <p:attrName>ppt_h</p:attrName>
                                        </p:attrNameLst>
                                      </p:cBhvr>
                                      <p:tavLst>
                                        <p:tav tm="0">
                                          <p:val>
                                            <p:strVal val="#ppt_h"/>
                                          </p:val>
                                        </p:tav>
                                        <p:tav tm="100000">
                                          <p:val>
                                            <p:strVal val="#ppt_h"/>
                                          </p:val>
                                        </p:tav>
                                      </p:tavLst>
                                    </p:anim>
                                    <p:animEffect transition="in" filter="fade">
                                      <p:cBhvr>
                                        <p:cTn id="15" dur="1000"/>
                                        <p:tgtEl>
                                          <p:spTgt spid="14"/>
                                        </p:tgtEl>
                                      </p:cBhvr>
                                    </p:animEffect>
                                  </p:childTnLst>
                                </p:cTn>
                              </p:par>
                              <p:par>
                                <p:cTn id="16" presetID="55" presetClass="entr" presetSubtype="0" fill="hold" nodeType="withEffect">
                                  <p:stCondLst>
                                    <p:cond delay="0"/>
                                  </p:stCondLst>
                                  <p:childTnLst>
                                    <p:set>
                                      <p:cBhvr>
                                        <p:cTn id="17" dur="1" fill="hold">
                                          <p:stCondLst>
                                            <p:cond delay="0"/>
                                          </p:stCondLst>
                                        </p:cTn>
                                        <p:tgtEl>
                                          <p:spTgt spid="10243"/>
                                        </p:tgtEl>
                                        <p:attrNameLst>
                                          <p:attrName>style.visibility</p:attrName>
                                        </p:attrNameLst>
                                      </p:cBhvr>
                                      <p:to>
                                        <p:strVal val="visible"/>
                                      </p:to>
                                    </p:set>
                                    <p:anim calcmode="lin" valueType="num">
                                      <p:cBhvr>
                                        <p:cTn id="18" dur="1000" fill="hold"/>
                                        <p:tgtEl>
                                          <p:spTgt spid="10243"/>
                                        </p:tgtEl>
                                        <p:attrNameLst>
                                          <p:attrName>ppt_w</p:attrName>
                                        </p:attrNameLst>
                                      </p:cBhvr>
                                      <p:tavLst>
                                        <p:tav tm="0">
                                          <p:val>
                                            <p:strVal val="#ppt_w*0.70"/>
                                          </p:val>
                                        </p:tav>
                                        <p:tav tm="100000">
                                          <p:val>
                                            <p:strVal val="#ppt_w"/>
                                          </p:val>
                                        </p:tav>
                                      </p:tavLst>
                                    </p:anim>
                                    <p:anim calcmode="lin" valueType="num">
                                      <p:cBhvr>
                                        <p:cTn id="19" dur="1000" fill="hold"/>
                                        <p:tgtEl>
                                          <p:spTgt spid="10243"/>
                                        </p:tgtEl>
                                        <p:attrNameLst>
                                          <p:attrName>ppt_h</p:attrName>
                                        </p:attrNameLst>
                                      </p:cBhvr>
                                      <p:tavLst>
                                        <p:tav tm="0">
                                          <p:val>
                                            <p:strVal val="#ppt_h"/>
                                          </p:val>
                                        </p:tav>
                                        <p:tav tm="100000">
                                          <p:val>
                                            <p:strVal val="#ppt_h"/>
                                          </p:val>
                                        </p:tav>
                                      </p:tavLst>
                                    </p:anim>
                                    <p:animEffect transition="in" filter="fade">
                                      <p:cBhvr>
                                        <p:cTn id="20" dur="1000"/>
                                        <p:tgtEl>
                                          <p:spTgt spid="10243"/>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0.7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357554" y="285728"/>
            <a:ext cx="2000264" cy="523220"/>
          </a:xfrm>
          <a:prstGeom prst="rect">
            <a:avLst/>
          </a:prstGeom>
        </p:spPr>
        <p:txBody>
          <a:bodyPr wrap="square">
            <a:spAutoFit/>
          </a:bodyPr>
          <a:lstStyle/>
          <a:p>
            <a:r>
              <a:rPr lang="ru-RU" sz="2800" b="1" dirty="0" smtClean="0">
                <a:solidFill>
                  <a:srgbClr val="FF0000"/>
                </a:solidFill>
                <a:latin typeface="Times New Roman" pitchFamily="18" charset="0"/>
                <a:cs typeface="Times New Roman" pitchFamily="18" charset="0"/>
              </a:rPr>
              <a:t>Физика</a:t>
            </a:r>
            <a:endParaRPr lang="ru-RU" sz="2800" dirty="0">
              <a:solidFill>
                <a:srgbClr val="FF0000"/>
              </a:solidFill>
            </a:endParaRPr>
          </a:p>
        </p:txBody>
      </p:sp>
      <p:sp>
        <p:nvSpPr>
          <p:cNvPr id="17" name="Прямоугольник 16"/>
          <p:cNvSpPr/>
          <p:nvPr/>
        </p:nvSpPr>
        <p:spPr>
          <a:xfrm>
            <a:off x="571472" y="1071546"/>
            <a:ext cx="8215370" cy="3477875"/>
          </a:xfrm>
          <a:prstGeom prst="rect">
            <a:avLst/>
          </a:prstGeom>
        </p:spPr>
        <p:txBody>
          <a:bodyPr wrap="square">
            <a:spAutoFit/>
          </a:bodyPr>
          <a:lstStyle/>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Доказал, что причиной теплоты является внутреннее вращательное движение связанной материи</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Сконструировал термометр</a:t>
            </a:r>
            <a:endParaRPr lang="en-US" sz="2000" b="1" dirty="0" smtClean="0">
              <a:solidFill>
                <a:srgbClr val="703800"/>
              </a:solidFill>
              <a:latin typeface="Times New Roman" pitchFamily="18" charset="0"/>
              <a:cs typeface="Times New Roman" pitchFamily="18" charset="0"/>
            </a:endParaRP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Закон сохранения силы</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Закон сохранения энергии движения</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Теория упругости среды</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Предположил, что все тела состоят из корпускул — молекул, которые являются «собраниями» элементов — атомов</a:t>
            </a:r>
          </a:p>
          <a:p>
            <a:pPr>
              <a:buFont typeface="Wingdings" pitchFamily="2" charset="2"/>
              <a:buChar char="Ø"/>
              <a:defRPr/>
            </a:pPr>
            <a:endParaRPr lang="en-US" sz="2000" b="1" dirty="0" smtClean="0">
              <a:solidFill>
                <a:srgbClr val="703800"/>
              </a:solidFill>
              <a:latin typeface="Times New Roman" pitchFamily="18" charset="0"/>
              <a:cs typeface="Times New Roman" pitchFamily="18" charset="0"/>
            </a:endParaRPr>
          </a:p>
          <a:p>
            <a:pPr>
              <a:buFont typeface="Wingdings" pitchFamily="2" charset="2"/>
              <a:buChar char="Ø"/>
              <a:defRPr/>
            </a:pPr>
            <a:endParaRPr lang="ru-RU" sz="2000" b="1" dirty="0" smtClean="0">
              <a:solidFill>
                <a:srgbClr val="703800"/>
              </a:solidFill>
            </a:endParaRPr>
          </a:p>
          <a:p>
            <a:pPr>
              <a:buFont typeface="Wingdings" pitchFamily="2" charset="2"/>
              <a:buChar char="Ø"/>
              <a:defRPr/>
            </a:pPr>
            <a:endParaRPr lang="ru-RU" sz="2000" b="1" dirty="0" smtClean="0">
              <a:solidFill>
                <a:srgbClr val="703800"/>
              </a:solidFill>
              <a:latin typeface="Times New Roman" pitchFamily="18" charset="0"/>
              <a:cs typeface="Times New Roman" pitchFamily="18" charset="0"/>
            </a:endParaRPr>
          </a:p>
        </p:txBody>
      </p:sp>
      <p:pic>
        <p:nvPicPr>
          <p:cNvPr id="6167" name="Picture 23"/>
          <p:cNvPicPr>
            <a:picLocks noChangeAspect="1" noChangeArrowheads="1"/>
          </p:cNvPicPr>
          <p:nvPr/>
        </p:nvPicPr>
        <p:blipFill>
          <a:blip r:embed="rId2" cstate="print"/>
          <a:srcRect r="4135"/>
          <a:stretch>
            <a:fillRect/>
          </a:stretch>
        </p:blipFill>
        <p:spPr bwMode="auto">
          <a:xfrm>
            <a:off x="1785918" y="3857628"/>
            <a:ext cx="3143272" cy="232970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par>
                                <p:cTn id="16" presetID="55" presetClass="entr" presetSubtype="0" fill="hold" nodeType="withEffect">
                                  <p:stCondLst>
                                    <p:cond delay="0"/>
                                  </p:stCondLst>
                                  <p:childTnLst>
                                    <p:set>
                                      <p:cBhvr>
                                        <p:cTn id="17" dur="1" fill="hold">
                                          <p:stCondLst>
                                            <p:cond delay="0"/>
                                          </p:stCondLst>
                                        </p:cTn>
                                        <p:tgtEl>
                                          <p:spTgt spid="6167"/>
                                        </p:tgtEl>
                                        <p:attrNameLst>
                                          <p:attrName>style.visibility</p:attrName>
                                        </p:attrNameLst>
                                      </p:cBhvr>
                                      <p:to>
                                        <p:strVal val="visible"/>
                                      </p:to>
                                    </p:set>
                                    <p:anim calcmode="lin" valueType="num">
                                      <p:cBhvr>
                                        <p:cTn id="18" dur="1000" fill="hold"/>
                                        <p:tgtEl>
                                          <p:spTgt spid="6167"/>
                                        </p:tgtEl>
                                        <p:attrNameLst>
                                          <p:attrName>ppt_w</p:attrName>
                                        </p:attrNameLst>
                                      </p:cBhvr>
                                      <p:tavLst>
                                        <p:tav tm="0">
                                          <p:val>
                                            <p:strVal val="#ppt_w*0.70"/>
                                          </p:val>
                                        </p:tav>
                                        <p:tav tm="100000">
                                          <p:val>
                                            <p:strVal val="#ppt_w"/>
                                          </p:val>
                                        </p:tav>
                                      </p:tavLst>
                                    </p:anim>
                                    <p:anim calcmode="lin" valueType="num">
                                      <p:cBhvr>
                                        <p:cTn id="19" dur="1000" fill="hold"/>
                                        <p:tgtEl>
                                          <p:spTgt spid="6167"/>
                                        </p:tgtEl>
                                        <p:attrNameLst>
                                          <p:attrName>ppt_h</p:attrName>
                                        </p:attrNameLst>
                                      </p:cBhvr>
                                      <p:tavLst>
                                        <p:tav tm="0">
                                          <p:val>
                                            <p:strVal val="#ppt_h"/>
                                          </p:val>
                                        </p:tav>
                                        <p:tav tm="100000">
                                          <p:val>
                                            <p:strVal val="#ppt_h"/>
                                          </p:val>
                                        </p:tav>
                                      </p:tavLst>
                                    </p:anim>
                                    <p:animEffect transition="in" filter="fade">
                                      <p:cBhvr>
                                        <p:cTn id="20" dur="1000"/>
                                        <p:tgtEl>
                                          <p:spTgt spid="6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2180212" cy="523220"/>
          </a:xfrm>
          <a:prstGeom prst="rect">
            <a:avLst/>
          </a:prstGeom>
        </p:spPr>
        <p:txBody>
          <a:bodyPr wrap="none">
            <a:spAutoFit/>
          </a:bodyPr>
          <a:lstStyle/>
          <a:p>
            <a:r>
              <a:rPr lang="ru-RU" sz="2800" b="1" dirty="0" smtClean="0">
                <a:solidFill>
                  <a:srgbClr val="FF0000"/>
                </a:solidFill>
                <a:latin typeface="Times New Roman" pitchFamily="18" charset="0"/>
                <a:cs typeface="Times New Roman" pitchFamily="18" charset="0"/>
              </a:rPr>
              <a:t>Астрономия</a:t>
            </a:r>
            <a:endParaRPr lang="ru-RU" sz="2800" dirty="0">
              <a:solidFill>
                <a:srgbClr val="FF0000"/>
              </a:solidFill>
            </a:endParaRPr>
          </a:p>
        </p:txBody>
      </p:sp>
      <p:sp>
        <p:nvSpPr>
          <p:cNvPr id="3" name="Прямоугольник 2"/>
          <p:cNvSpPr/>
          <p:nvPr/>
        </p:nvSpPr>
        <p:spPr>
          <a:xfrm>
            <a:off x="214282" y="928671"/>
            <a:ext cx="6215106" cy="2862322"/>
          </a:xfrm>
          <a:prstGeom prst="rect">
            <a:avLst/>
          </a:prstGeom>
        </p:spPr>
        <p:txBody>
          <a:bodyPr wrap="square">
            <a:spAutoFit/>
          </a:bodyPr>
          <a:lstStyle/>
          <a:p>
            <a:pPr>
              <a:buFont typeface="Wingdings" pitchFamily="2" charset="2"/>
              <a:buChar char="Ø"/>
            </a:pPr>
            <a:r>
              <a:rPr lang="ru-RU" sz="2000" b="1" dirty="0" smtClean="0">
                <a:solidFill>
                  <a:srgbClr val="703800"/>
                </a:solidFill>
                <a:latin typeface="Times New Roman" pitchFamily="18" charset="0"/>
                <a:cs typeface="Times New Roman" pitchFamily="18" charset="0"/>
              </a:rPr>
              <a:t>Усовершенствовал подзорную трубу, которую называл «</a:t>
            </a:r>
            <a:r>
              <a:rPr lang="ru-RU" sz="2000" b="1" dirty="0" err="1" smtClean="0">
                <a:solidFill>
                  <a:srgbClr val="703800"/>
                </a:solidFill>
                <a:latin typeface="Times New Roman" pitchFamily="18" charset="0"/>
                <a:cs typeface="Times New Roman" pitchFamily="18" charset="0"/>
              </a:rPr>
              <a:t>ночезрительной</a:t>
            </a:r>
            <a:r>
              <a:rPr lang="ru-RU" sz="2000" b="1" dirty="0" smtClean="0">
                <a:solidFill>
                  <a:srgbClr val="703800"/>
                </a:solidFill>
                <a:latin typeface="Times New Roman" pitchFamily="18" charset="0"/>
                <a:cs typeface="Times New Roman" pitchFamily="18" charset="0"/>
              </a:rPr>
              <a:t>» прибор «для сгущения света»</a:t>
            </a:r>
          </a:p>
          <a:p>
            <a:pPr>
              <a:buFont typeface="Wingdings" pitchFamily="2" charset="2"/>
              <a:buChar char="Ø"/>
            </a:pPr>
            <a:r>
              <a:rPr lang="ru-RU" sz="2000" b="1" dirty="0" smtClean="0">
                <a:solidFill>
                  <a:srgbClr val="703800"/>
                </a:solidFill>
                <a:latin typeface="Times New Roman" pitchFamily="18" charset="0"/>
                <a:cs typeface="Times New Roman" pitchFamily="18" charset="0"/>
              </a:rPr>
              <a:t>Открыл атмосферу на Венере</a:t>
            </a:r>
          </a:p>
          <a:p>
            <a:pPr>
              <a:buFont typeface="Wingdings" pitchFamily="2" charset="2"/>
              <a:buChar char="Ø"/>
            </a:pPr>
            <a:r>
              <a:rPr lang="ru-RU" sz="2000" b="1" dirty="0" smtClean="0">
                <a:solidFill>
                  <a:srgbClr val="703800"/>
                </a:solidFill>
                <a:latin typeface="Times New Roman" pitchFamily="18" charset="0"/>
                <a:cs typeface="Times New Roman" pitchFamily="18" charset="0"/>
              </a:rPr>
              <a:t>Создал теорию </a:t>
            </a:r>
            <a:r>
              <a:rPr lang="ru-RU" sz="2000" b="1" dirty="0" err="1" smtClean="0">
                <a:solidFill>
                  <a:srgbClr val="703800"/>
                </a:solidFill>
                <a:latin typeface="Times New Roman" pitchFamily="18" charset="0"/>
                <a:cs typeface="Times New Roman" pitchFamily="18" charset="0"/>
              </a:rPr>
              <a:t>самосвечения</a:t>
            </a:r>
            <a:r>
              <a:rPr lang="ru-RU" sz="2000" b="1" dirty="0" smtClean="0">
                <a:solidFill>
                  <a:srgbClr val="703800"/>
                </a:solidFill>
                <a:latin typeface="Times New Roman" pitchFamily="18" charset="0"/>
                <a:cs typeface="Times New Roman" pitchFamily="18" charset="0"/>
              </a:rPr>
              <a:t> комет и полярных сияний.</a:t>
            </a:r>
          </a:p>
          <a:p>
            <a:r>
              <a:rPr lang="ru-RU" sz="2000" dirty="0" smtClean="0"/>
              <a:t/>
            </a:r>
            <a:br>
              <a:rPr lang="ru-RU" sz="2000" dirty="0" smtClean="0"/>
            </a:br>
            <a:endParaRPr lang="ru-RU" sz="2000" b="1" dirty="0" smtClean="0">
              <a:solidFill>
                <a:srgbClr val="703800"/>
              </a:solidFill>
              <a:latin typeface="Times New Roman" pitchFamily="18" charset="0"/>
              <a:cs typeface="Times New Roman" pitchFamily="18" charset="0"/>
            </a:endParaRPr>
          </a:p>
          <a:p>
            <a:pPr>
              <a:buFont typeface="Wingdings" pitchFamily="2" charset="2"/>
              <a:buChar char="Ø"/>
            </a:pPr>
            <a:endParaRPr lang="ru-RU" sz="2000" b="1" dirty="0" smtClean="0">
              <a:solidFill>
                <a:srgbClr val="703800"/>
              </a:solidFill>
              <a:latin typeface="Times New Roman" pitchFamily="18" charset="0"/>
              <a:cs typeface="Times New Roman" pitchFamily="18" charset="0"/>
            </a:endParaRPr>
          </a:p>
        </p:txBody>
      </p:sp>
      <p:pic>
        <p:nvPicPr>
          <p:cNvPr id="4" name="Picture 12" descr="8"/>
          <p:cNvPicPr>
            <a:picLocks noChangeAspect="1" noChangeArrowheads="1"/>
          </p:cNvPicPr>
          <p:nvPr/>
        </p:nvPicPr>
        <p:blipFill>
          <a:blip r:embed="rId2" cstate="print"/>
          <a:srcRect/>
          <a:stretch>
            <a:fillRect/>
          </a:stretch>
        </p:blipFill>
        <p:spPr bwMode="auto">
          <a:xfrm>
            <a:off x="6429388" y="285728"/>
            <a:ext cx="2427527" cy="3357586"/>
          </a:xfrm>
          <a:prstGeom prst="rect">
            <a:avLst/>
          </a:prstGeom>
          <a:noFill/>
          <a:ln w="9525">
            <a:noFill/>
            <a:miter lim="800000"/>
            <a:headEnd/>
            <a:tailEnd/>
          </a:ln>
        </p:spPr>
      </p:pic>
      <p:sp>
        <p:nvSpPr>
          <p:cNvPr id="5" name="Прямоугольник 4"/>
          <p:cNvSpPr/>
          <p:nvPr/>
        </p:nvSpPr>
        <p:spPr>
          <a:xfrm>
            <a:off x="428596" y="3214686"/>
            <a:ext cx="1574534" cy="523220"/>
          </a:xfrm>
          <a:prstGeom prst="rect">
            <a:avLst/>
          </a:prstGeom>
        </p:spPr>
        <p:txBody>
          <a:bodyPr wrap="none">
            <a:spAutoFit/>
          </a:bodyPr>
          <a:lstStyle/>
          <a:p>
            <a:r>
              <a:rPr lang="ru-RU" sz="2800" b="1" dirty="0" smtClean="0">
                <a:solidFill>
                  <a:srgbClr val="FF0000"/>
                </a:solidFill>
                <a:latin typeface="Times New Roman" pitchFamily="18" charset="0"/>
                <a:cs typeface="Times New Roman" pitchFamily="18" charset="0"/>
              </a:rPr>
              <a:t>История</a:t>
            </a:r>
            <a:endParaRPr lang="ru-RU" sz="2800" dirty="0">
              <a:solidFill>
                <a:srgbClr val="FF0000"/>
              </a:solidFill>
            </a:endParaRPr>
          </a:p>
        </p:txBody>
      </p:sp>
      <p:sp>
        <p:nvSpPr>
          <p:cNvPr id="6" name="Прямоугольник 5"/>
          <p:cNvSpPr/>
          <p:nvPr/>
        </p:nvSpPr>
        <p:spPr>
          <a:xfrm>
            <a:off x="285720" y="4000504"/>
            <a:ext cx="6072230" cy="707886"/>
          </a:xfrm>
          <a:prstGeom prst="rect">
            <a:avLst/>
          </a:prstGeom>
        </p:spPr>
        <p:txBody>
          <a:bodyPr wrap="square">
            <a:spAutoFit/>
          </a:bodyPr>
          <a:lstStyle/>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Написал 1-ый том Российской истории</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Составил «Краткий Летописец с родословием»</a:t>
            </a:r>
          </a:p>
        </p:txBody>
      </p:sp>
      <p:pic>
        <p:nvPicPr>
          <p:cNvPr id="7" name="Picture 2" descr="D:\школа\клип\Клип_21_измен.размер.jpg"/>
          <p:cNvPicPr>
            <a:picLocks noChangeAspect="1" noChangeArrowheads="1"/>
          </p:cNvPicPr>
          <p:nvPr/>
        </p:nvPicPr>
        <p:blipFill>
          <a:blip r:embed="rId3" cstate="print"/>
          <a:srcRect/>
          <a:stretch>
            <a:fillRect/>
          </a:stretch>
        </p:blipFill>
        <p:spPr bwMode="auto">
          <a:xfrm>
            <a:off x="6500826" y="4286256"/>
            <a:ext cx="1500198" cy="22719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1000"/>
                            </p:stCondLst>
                            <p:childTnLst>
                              <p:par>
                                <p:cTn id="29" presetID="55"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par>
                                <p:cTn id="34" presetID="55"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0.70"/>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04"/>
            <a:ext cx="1917384" cy="523220"/>
          </a:xfrm>
          <a:prstGeom prst="rect">
            <a:avLst/>
          </a:prstGeom>
        </p:spPr>
        <p:txBody>
          <a:bodyPr wrap="none">
            <a:spAutoFit/>
          </a:bodyPr>
          <a:lstStyle/>
          <a:p>
            <a:r>
              <a:rPr lang="ru-RU" sz="2800" b="1" dirty="0" smtClean="0">
                <a:solidFill>
                  <a:srgbClr val="FF0000"/>
                </a:solidFill>
                <a:latin typeface="Times New Roman" pitchFamily="18" charset="0"/>
                <a:cs typeface="Times New Roman" pitchFamily="18" charset="0"/>
              </a:rPr>
              <a:t>География</a:t>
            </a:r>
            <a:endParaRPr lang="ru-RU" sz="2800" dirty="0">
              <a:solidFill>
                <a:srgbClr val="FF0000"/>
              </a:solidFill>
            </a:endParaRPr>
          </a:p>
        </p:txBody>
      </p:sp>
      <p:sp>
        <p:nvSpPr>
          <p:cNvPr id="3" name="Прямоугольник 2"/>
          <p:cNvSpPr/>
          <p:nvPr/>
        </p:nvSpPr>
        <p:spPr>
          <a:xfrm>
            <a:off x="500034" y="1000108"/>
            <a:ext cx="8501122" cy="1323439"/>
          </a:xfrm>
          <a:prstGeom prst="rect">
            <a:avLst/>
          </a:prstGeom>
        </p:spPr>
        <p:txBody>
          <a:bodyPr wrap="square">
            <a:spAutoFit/>
          </a:bodyPr>
          <a:lstStyle/>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Составил «Полярную карту»</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Разработал приборы для морского кораблевождения</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Доказал существование материка на Южном полюсе (Антарктиды)</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Доказал возможность Северного морского пути в Индию</a:t>
            </a:r>
          </a:p>
        </p:txBody>
      </p:sp>
      <p:sp>
        <p:nvSpPr>
          <p:cNvPr id="4" name="Прямоугольник 3"/>
          <p:cNvSpPr/>
          <p:nvPr/>
        </p:nvSpPr>
        <p:spPr>
          <a:xfrm>
            <a:off x="642910" y="3000372"/>
            <a:ext cx="2286016" cy="523220"/>
          </a:xfrm>
          <a:prstGeom prst="rect">
            <a:avLst/>
          </a:prstGeom>
        </p:spPr>
        <p:txBody>
          <a:bodyPr wrap="square">
            <a:spAutoFit/>
          </a:bodyPr>
          <a:lstStyle/>
          <a:p>
            <a:r>
              <a:rPr lang="ru-RU" sz="2800" b="1" dirty="0" smtClean="0">
                <a:solidFill>
                  <a:srgbClr val="FF0000"/>
                </a:solidFill>
                <a:latin typeface="Times New Roman" pitchFamily="18" charset="0"/>
                <a:cs typeface="Times New Roman" pitchFamily="18" charset="0"/>
              </a:rPr>
              <a:t>Геология</a:t>
            </a:r>
            <a:endParaRPr lang="ru-RU" sz="2800" dirty="0">
              <a:solidFill>
                <a:srgbClr val="FF0000"/>
              </a:solidFill>
            </a:endParaRPr>
          </a:p>
        </p:txBody>
      </p:sp>
      <p:sp>
        <p:nvSpPr>
          <p:cNvPr id="5" name="Прямоугольник 4"/>
          <p:cNvSpPr/>
          <p:nvPr/>
        </p:nvSpPr>
        <p:spPr>
          <a:xfrm>
            <a:off x="571472" y="3571876"/>
            <a:ext cx="6000792" cy="1938992"/>
          </a:xfrm>
          <a:prstGeom prst="rect">
            <a:avLst/>
          </a:prstGeom>
        </p:spPr>
        <p:txBody>
          <a:bodyPr wrap="square">
            <a:spAutoFit/>
          </a:bodyPr>
          <a:lstStyle/>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Теория возникновения минералов и металлов</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Теория о причине землетрясений</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Ломоносов первым в России обратил внимание на историю самой Земли и на причины образования полезных ископаемых. Михаил Васильевич составил каталог минералов России</a:t>
            </a:r>
          </a:p>
        </p:txBody>
      </p:sp>
      <p:pic>
        <p:nvPicPr>
          <p:cNvPr id="6" name="Picture 2" descr="D:\школа\клип\Клип_20_измен.размер.jpg"/>
          <p:cNvPicPr>
            <a:picLocks noChangeAspect="1" noChangeArrowheads="1"/>
          </p:cNvPicPr>
          <p:nvPr/>
        </p:nvPicPr>
        <p:blipFill>
          <a:blip r:embed="rId2" cstate="print"/>
          <a:srcRect/>
          <a:stretch>
            <a:fillRect/>
          </a:stretch>
        </p:blipFill>
        <p:spPr bwMode="auto">
          <a:xfrm>
            <a:off x="6389937" y="2928934"/>
            <a:ext cx="2585628" cy="35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0.70"/>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par>
                                <p:cTn id="29" presetID="55"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43042" y="357166"/>
            <a:ext cx="4572000" cy="1077218"/>
          </a:xfrm>
          <a:prstGeom prst="rect">
            <a:avLst/>
          </a:prstGeom>
        </p:spPr>
        <p:txBody>
          <a:bodyPr>
            <a:spAutoFit/>
          </a:bodyPr>
          <a:lstStyle/>
          <a:p>
            <a:r>
              <a:rPr lang="ru-RU" sz="2800" b="1" dirty="0" smtClean="0">
                <a:solidFill>
                  <a:srgbClr val="FF0000"/>
                </a:solidFill>
                <a:latin typeface="Times New Roman" pitchFamily="18" charset="0"/>
                <a:cs typeface="Times New Roman" pitchFamily="18" charset="0"/>
              </a:rPr>
              <a:t>Литература и языкознание</a:t>
            </a:r>
          </a:p>
          <a:p>
            <a:r>
              <a:rPr lang="ru-RU" dirty="0" smtClean="0"/>
              <a:t/>
            </a:r>
            <a:br>
              <a:rPr lang="ru-RU" dirty="0" smtClean="0"/>
            </a:br>
            <a:endParaRPr lang="ru-RU" dirty="0"/>
          </a:p>
        </p:txBody>
      </p:sp>
      <p:sp>
        <p:nvSpPr>
          <p:cNvPr id="6" name="Прямоугольник 5"/>
          <p:cNvSpPr/>
          <p:nvPr/>
        </p:nvSpPr>
        <p:spPr>
          <a:xfrm>
            <a:off x="500034" y="928670"/>
            <a:ext cx="8072494" cy="1938992"/>
          </a:xfrm>
          <a:prstGeom prst="rect">
            <a:avLst/>
          </a:prstGeom>
        </p:spPr>
        <p:txBody>
          <a:bodyPr wrap="square">
            <a:spAutoFit/>
          </a:bodyPr>
          <a:lstStyle/>
          <a:p>
            <a:pPr>
              <a:buFont typeface="Wingdings" pitchFamily="2" charset="2"/>
              <a:buChar char="Ø"/>
            </a:pPr>
            <a:r>
              <a:rPr lang="ru-RU" sz="2000" b="1" dirty="0" smtClean="0">
                <a:solidFill>
                  <a:srgbClr val="703800"/>
                </a:solidFill>
                <a:latin typeface="Times New Roman" pitchFamily="18" charset="0"/>
                <a:cs typeface="Times New Roman" pitchFamily="18" charset="0"/>
              </a:rPr>
              <a:t>Создал теорию стилей в русском языке и разработал правила грамматики русского языка</a:t>
            </a:r>
          </a:p>
          <a:p>
            <a:pPr>
              <a:buFont typeface="Wingdings" pitchFamily="2" charset="2"/>
              <a:buChar char="Ø"/>
            </a:pPr>
            <a:r>
              <a:rPr lang="ru-RU" sz="2000" b="1" dirty="0" smtClean="0">
                <a:solidFill>
                  <a:srgbClr val="703800"/>
                </a:solidFill>
                <a:latin typeface="Times New Roman" pitchFamily="18" charset="0"/>
                <a:cs typeface="Times New Roman" pitchFamily="18" charset="0"/>
              </a:rPr>
              <a:t>Разработал новые стихотворные размеры</a:t>
            </a:r>
          </a:p>
          <a:p>
            <a:pPr>
              <a:buFont typeface="Wingdings" pitchFamily="2" charset="2"/>
              <a:buChar char="Ø"/>
            </a:pPr>
            <a:r>
              <a:rPr lang="ru-RU" sz="2000" b="1" dirty="0" smtClean="0">
                <a:solidFill>
                  <a:srgbClr val="703800"/>
                </a:solidFill>
                <a:latin typeface="Times New Roman" pitchFamily="18" charset="0"/>
                <a:cs typeface="Times New Roman" pitchFamily="18" charset="0"/>
              </a:rPr>
              <a:t>Открыл, что славянский язык принадлежит к древнейшим индоевропейским языкам. Установил тот  факт, что древнерусский язык произошел из славянского языка</a:t>
            </a:r>
            <a:endParaRPr lang="ru-RU" sz="2000" b="1" dirty="0">
              <a:solidFill>
                <a:srgbClr val="703800"/>
              </a:solidFill>
              <a:latin typeface="Times New Roman" pitchFamily="18" charset="0"/>
              <a:cs typeface="Times New Roman" pitchFamily="18" charset="0"/>
            </a:endParaRPr>
          </a:p>
        </p:txBody>
      </p:sp>
      <p:sp>
        <p:nvSpPr>
          <p:cNvPr id="7" name="Прямоугольник 6"/>
          <p:cNvSpPr/>
          <p:nvPr/>
        </p:nvSpPr>
        <p:spPr>
          <a:xfrm>
            <a:off x="1571604" y="3214686"/>
            <a:ext cx="5715024" cy="523220"/>
          </a:xfrm>
          <a:prstGeom prst="rect">
            <a:avLst/>
          </a:prstGeom>
        </p:spPr>
        <p:txBody>
          <a:bodyPr wrap="square">
            <a:spAutoFit/>
          </a:bodyPr>
          <a:lstStyle/>
          <a:p>
            <a:r>
              <a:rPr lang="ru-RU" sz="2800" b="1" dirty="0" smtClean="0">
                <a:solidFill>
                  <a:srgbClr val="FF0000"/>
                </a:solidFill>
                <a:latin typeface="Times New Roman" pitchFamily="18" charset="0"/>
                <a:cs typeface="Times New Roman" pitchFamily="18" charset="0"/>
              </a:rPr>
              <a:t>Изобразительное искусство</a:t>
            </a:r>
            <a:endParaRPr lang="ru-RU" dirty="0">
              <a:solidFill>
                <a:srgbClr val="FF0000"/>
              </a:solidFill>
            </a:endParaRPr>
          </a:p>
        </p:txBody>
      </p:sp>
      <p:sp>
        <p:nvSpPr>
          <p:cNvPr id="8" name="Прямоугольник 7"/>
          <p:cNvSpPr/>
          <p:nvPr/>
        </p:nvSpPr>
        <p:spPr>
          <a:xfrm>
            <a:off x="571472" y="3857628"/>
            <a:ext cx="7647991" cy="1938992"/>
          </a:xfrm>
          <a:prstGeom prst="rect">
            <a:avLst/>
          </a:prstGeom>
        </p:spPr>
        <p:txBody>
          <a:bodyPr wrap="none">
            <a:spAutoFit/>
          </a:bodyPr>
          <a:lstStyle/>
          <a:p>
            <a:pPr>
              <a:buFont typeface="Wingdings" pitchFamily="2" charset="2"/>
              <a:buChar char="Ø"/>
            </a:pPr>
            <a:r>
              <a:rPr lang="ru-RU" sz="2000" b="1" dirty="0" smtClean="0">
                <a:solidFill>
                  <a:srgbClr val="703800"/>
                </a:solidFill>
                <a:latin typeface="Times New Roman" pitchFamily="18" charset="0"/>
                <a:cs typeface="Times New Roman" pitchFamily="18" charset="0"/>
              </a:rPr>
              <a:t>Создал русское мозаичное искусство</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Открыл секрет изготовления смальты</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Изготовил 40 мозаичных картин</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Избран почетным членом Петербургской Академии художеств</a:t>
            </a:r>
          </a:p>
          <a:p>
            <a:pPr>
              <a:buFont typeface="Wingdings" pitchFamily="2" charset="2"/>
              <a:buChar char="Ø"/>
              <a:defRPr/>
            </a:pPr>
            <a:r>
              <a:rPr lang="ru-RU" sz="2000" b="1" dirty="0" smtClean="0">
                <a:solidFill>
                  <a:srgbClr val="703800"/>
                </a:solidFill>
                <a:latin typeface="Times New Roman" pitchFamily="18" charset="0"/>
                <a:cs typeface="Times New Roman" pitchFamily="18" charset="0"/>
              </a:rPr>
              <a:t>Открыл мозаичную мастерскую</a:t>
            </a:r>
          </a:p>
          <a:p>
            <a:pPr>
              <a:buFont typeface="Wingdings" pitchFamily="2" charset="2"/>
              <a:buChar char="Ø"/>
            </a:pPr>
            <a:endParaRPr lang="ru-RU" sz="2000" dirty="0">
              <a:solidFill>
                <a:srgbClr val="7038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школа\клип\Клип_24_измен.размер.jpg"/>
          <p:cNvPicPr>
            <a:picLocks noChangeAspect="1" noChangeArrowheads="1"/>
          </p:cNvPicPr>
          <p:nvPr/>
        </p:nvPicPr>
        <p:blipFill>
          <a:blip r:embed="rId2" cstate="print"/>
          <a:srcRect/>
          <a:stretch>
            <a:fillRect/>
          </a:stretch>
        </p:blipFill>
        <p:spPr bwMode="auto">
          <a:xfrm>
            <a:off x="500034" y="214290"/>
            <a:ext cx="1928826" cy="2558735"/>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3643306" y="142852"/>
            <a:ext cx="4432300" cy="3376612"/>
          </a:xfrm>
          <a:prstGeom prst="rect">
            <a:avLst/>
          </a:prstGeom>
          <a:noFill/>
          <a:ln w="9525">
            <a:noFill/>
            <a:miter lim="800000"/>
            <a:headEnd/>
            <a:tailEnd/>
          </a:ln>
          <a:effectLst/>
        </p:spPr>
      </p:pic>
      <p:sp>
        <p:nvSpPr>
          <p:cNvPr id="5" name="Прямоугольник 4"/>
          <p:cNvSpPr/>
          <p:nvPr/>
        </p:nvSpPr>
        <p:spPr>
          <a:xfrm>
            <a:off x="285720" y="2786058"/>
            <a:ext cx="2928958" cy="923330"/>
          </a:xfrm>
          <a:prstGeom prst="rect">
            <a:avLst/>
          </a:prstGeom>
        </p:spPr>
        <p:txBody>
          <a:bodyPr wrap="square">
            <a:spAutoFit/>
          </a:bodyPr>
          <a:lstStyle/>
          <a:p>
            <a:r>
              <a:rPr lang="ru-RU" b="1" dirty="0" smtClean="0">
                <a:solidFill>
                  <a:srgbClr val="703800"/>
                </a:solidFill>
                <a:latin typeface="Times New Roman" pitchFamily="18" charset="0"/>
              </a:rPr>
              <a:t>Петр Первый. </a:t>
            </a:r>
          </a:p>
          <a:p>
            <a:r>
              <a:rPr lang="ru-RU" b="1" dirty="0" smtClean="0">
                <a:solidFill>
                  <a:srgbClr val="703800"/>
                </a:solidFill>
                <a:latin typeface="Times New Roman" pitchFamily="18" charset="0"/>
              </a:rPr>
              <a:t>Мозаика работы</a:t>
            </a:r>
          </a:p>
          <a:p>
            <a:r>
              <a:rPr lang="ru-RU" b="1" dirty="0" smtClean="0">
                <a:solidFill>
                  <a:srgbClr val="703800"/>
                </a:solidFill>
                <a:latin typeface="Times New Roman" pitchFamily="18" charset="0"/>
              </a:rPr>
              <a:t> М. В. Ломоносова</a:t>
            </a:r>
            <a:endParaRPr lang="ru-RU" b="1" dirty="0">
              <a:solidFill>
                <a:srgbClr val="703800"/>
              </a:solidFill>
              <a:latin typeface="Times New Roman" pitchFamily="18" charset="0"/>
            </a:endParaRPr>
          </a:p>
        </p:txBody>
      </p:sp>
      <p:sp>
        <p:nvSpPr>
          <p:cNvPr id="6" name="Прямоугольник 5"/>
          <p:cNvSpPr/>
          <p:nvPr/>
        </p:nvSpPr>
        <p:spPr>
          <a:xfrm>
            <a:off x="3714744" y="3571876"/>
            <a:ext cx="4572000" cy="646331"/>
          </a:xfrm>
          <a:prstGeom prst="rect">
            <a:avLst/>
          </a:prstGeom>
        </p:spPr>
        <p:txBody>
          <a:bodyPr>
            <a:spAutoFit/>
          </a:bodyPr>
          <a:lstStyle/>
          <a:p>
            <a:r>
              <a:rPr lang="ru-RU" b="1" dirty="0" smtClean="0">
                <a:solidFill>
                  <a:srgbClr val="703800"/>
                </a:solidFill>
                <a:latin typeface="Times New Roman" pitchFamily="18" charset="0"/>
              </a:rPr>
              <a:t>Самая известная мозаичная работа Ломоносова — «Полтавская баталия» </a:t>
            </a:r>
            <a:endParaRPr lang="ru-RU" b="1" dirty="0">
              <a:solidFill>
                <a:srgbClr val="703800"/>
              </a:solidFill>
              <a:latin typeface="Times New Roman" pitchFamily="18" charset="0"/>
            </a:endParaRPr>
          </a:p>
        </p:txBody>
      </p:sp>
      <p:pic>
        <p:nvPicPr>
          <p:cNvPr id="133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224" y="3857628"/>
            <a:ext cx="2071702" cy="2723932"/>
          </a:xfrm>
          <a:prstGeom prst="rect">
            <a:avLst/>
          </a:prstGeom>
          <a:noFill/>
          <a:ln w="9525">
            <a:noFill/>
            <a:miter lim="800000"/>
            <a:headEnd/>
            <a:tailEnd/>
          </a:ln>
          <a:effectLst/>
        </p:spPr>
      </p:pic>
      <p:sp>
        <p:nvSpPr>
          <p:cNvPr id="8" name="Прямоугольник 7"/>
          <p:cNvSpPr/>
          <p:nvPr/>
        </p:nvSpPr>
        <p:spPr>
          <a:xfrm>
            <a:off x="3143240" y="5429264"/>
            <a:ext cx="5429288" cy="923330"/>
          </a:xfrm>
          <a:prstGeom prst="rect">
            <a:avLst/>
          </a:prstGeom>
        </p:spPr>
        <p:txBody>
          <a:bodyPr wrap="square">
            <a:spAutoFit/>
          </a:bodyPr>
          <a:lstStyle/>
          <a:p>
            <a:r>
              <a:rPr lang="ru-RU" b="1" dirty="0" smtClean="0">
                <a:solidFill>
                  <a:srgbClr val="703800"/>
                </a:solidFill>
                <a:latin typeface="Times New Roman" pitchFamily="18" charset="0"/>
                <a:cs typeface="Times New Roman" pitchFamily="18" charset="0"/>
              </a:rPr>
              <a:t>«Михайло Ломоносов» - этот единственный мозаичный портрет М.В.Ломоносова был выполнен только в </a:t>
            </a:r>
            <a:r>
              <a:rPr lang="en-US" b="1" dirty="0" smtClean="0">
                <a:solidFill>
                  <a:srgbClr val="703800"/>
                </a:solidFill>
                <a:latin typeface="Times New Roman" pitchFamily="18" charset="0"/>
                <a:cs typeface="Times New Roman" pitchFamily="18" charset="0"/>
              </a:rPr>
              <a:t>XXI</a:t>
            </a:r>
            <a:r>
              <a:rPr lang="ru-RU" b="1" dirty="0" smtClean="0">
                <a:solidFill>
                  <a:srgbClr val="703800"/>
                </a:solidFill>
                <a:latin typeface="Times New Roman" pitchFamily="18" charset="0"/>
                <a:cs typeface="Times New Roman" pitchFamily="18" charset="0"/>
              </a:rPr>
              <a:t> веке </a:t>
            </a:r>
            <a:endParaRPr lang="ru-RU" b="1" dirty="0">
              <a:solidFill>
                <a:srgbClr val="7038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 calcmode="lin" valueType="num">
                                      <p:cBhvr>
                                        <p:cTn id="19" dur="1000" fill="hold"/>
                                        <p:tgtEl>
                                          <p:spTgt spid="13314"/>
                                        </p:tgtEl>
                                        <p:attrNameLst>
                                          <p:attrName>ppt_w</p:attrName>
                                        </p:attrNameLst>
                                      </p:cBhvr>
                                      <p:tavLst>
                                        <p:tav tm="0">
                                          <p:val>
                                            <p:strVal val="#ppt_w*0.70"/>
                                          </p:val>
                                        </p:tav>
                                        <p:tav tm="100000">
                                          <p:val>
                                            <p:strVal val="#ppt_w"/>
                                          </p:val>
                                        </p:tav>
                                      </p:tavLst>
                                    </p:anim>
                                    <p:anim calcmode="lin" valueType="num">
                                      <p:cBhvr>
                                        <p:cTn id="20" dur="1000" fill="hold"/>
                                        <p:tgtEl>
                                          <p:spTgt spid="13314"/>
                                        </p:tgtEl>
                                        <p:attrNameLst>
                                          <p:attrName>ppt_h</p:attrName>
                                        </p:attrNameLst>
                                      </p:cBhvr>
                                      <p:tavLst>
                                        <p:tav tm="0">
                                          <p:val>
                                            <p:strVal val="#ppt_h"/>
                                          </p:val>
                                        </p:tav>
                                        <p:tav tm="100000">
                                          <p:val>
                                            <p:strVal val="#ppt_h"/>
                                          </p:val>
                                        </p:tav>
                                      </p:tavLst>
                                    </p:anim>
                                    <p:animEffect transition="in" filter="fade">
                                      <p:cBhvr>
                                        <p:cTn id="21" dur="1000"/>
                                        <p:tgtEl>
                                          <p:spTgt spid="1331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3315"/>
                                        </p:tgtEl>
                                        <p:attrNameLst>
                                          <p:attrName>style.visibility</p:attrName>
                                        </p:attrNameLst>
                                      </p:cBhvr>
                                      <p:to>
                                        <p:strVal val="visible"/>
                                      </p:to>
                                    </p:set>
                                    <p:anim calcmode="lin" valueType="num">
                                      <p:cBhvr>
                                        <p:cTn id="31" dur="1000" fill="hold"/>
                                        <p:tgtEl>
                                          <p:spTgt spid="13315"/>
                                        </p:tgtEl>
                                        <p:attrNameLst>
                                          <p:attrName>ppt_w</p:attrName>
                                        </p:attrNameLst>
                                      </p:cBhvr>
                                      <p:tavLst>
                                        <p:tav tm="0">
                                          <p:val>
                                            <p:strVal val="#ppt_w*0.70"/>
                                          </p:val>
                                        </p:tav>
                                        <p:tav tm="100000">
                                          <p:val>
                                            <p:strVal val="#ppt_w"/>
                                          </p:val>
                                        </p:tav>
                                      </p:tavLst>
                                    </p:anim>
                                    <p:anim calcmode="lin" valueType="num">
                                      <p:cBhvr>
                                        <p:cTn id="32" dur="1000" fill="hold"/>
                                        <p:tgtEl>
                                          <p:spTgt spid="13315"/>
                                        </p:tgtEl>
                                        <p:attrNameLst>
                                          <p:attrName>ppt_h</p:attrName>
                                        </p:attrNameLst>
                                      </p:cBhvr>
                                      <p:tavLst>
                                        <p:tav tm="0">
                                          <p:val>
                                            <p:strVal val="#ppt_h"/>
                                          </p:val>
                                        </p:tav>
                                        <p:tav tm="100000">
                                          <p:val>
                                            <p:strVal val="#ppt_h"/>
                                          </p:val>
                                        </p:tav>
                                      </p:tavLst>
                                    </p:anim>
                                    <p:animEffect transition="in" filter="fade">
                                      <p:cBhvr>
                                        <p:cTn id="33" dur="1000"/>
                                        <p:tgtEl>
                                          <p:spTgt spid="1331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57290" y="214290"/>
            <a:ext cx="6118663" cy="523220"/>
          </a:xfrm>
          <a:prstGeom prst="rect">
            <a:avLst/>
          </a:prstGeom>
        </p:spPr>
        <p:txBody>
          <a:bodyPr wrap="none">
            <a:spAutoFit/>
          </a:bodyPr>
          <a:lstStyle/>
          <a:p>
            <a:r>
              <a:rPr lang="ru-RU" sz="2800" b="1" dirty="0" smtClean="0">
                <a:solidFill>
                  <a:srgbClr val="FF0000"/>
                </a:solidFill>
                <a:latin typeface="Times New Roman" pitchFamily="18" charset="0"/>
                <a:cs typeface="Times New Roman" pitchFamily="18" charset="0"/>
              </a:rPr>
              <a:t>Работы Ломоносова в науке о стекле</a:t>
            </a:r>
            <a:endParaRPr lang="ru-RU" sz="2800" b="1" dirty="0">
              <a:solidFill>
                <a:srgbClr val="FF0000"/>
              </a:solidFill>
              <a:latin typeface="Times New Roman" pitchFamily="18" charset="0"/>
              <a:cs typeface="Times New Roman" pitchFamily="18" charset="0"/>
            </a:endParaRPr>
          </a:p>
        </p:txBody>
      </p:sp>
      <p:sp>
        <p:nvSpPr>
          <p:cNvPr id="6" name="Прямоугольник 5"/>
          <p:cNvSpPr/>
          <p:nvPr/>
        </p:nvSpPr>
        <p:spPr>
          <a:xfrm>
            <a:off x="214282" y="642918"/>
            <a:ext cx="6143668" cy="2862322"/>
          </a:xfrm>
          <a:prstGeom prst="rect">
            <a:avLst/>
          </a:prstGeom>
        </p:spPr>
        <p:txBody>
          <a:bodyPr wrap="square">
            <a:spAutoFit/>
          </a:bodyPr>
          <a:lstStyle/>
          <a:p>
            <a:r>
              <a:rPr lang="ru-RU" b="1" dirty="0" smtClean="0">
                <a:solidFill>
                  <a:srgbClr val="703800"/>
                </a:solidFill>
                <a:latin typeface="Times New Roman" pitchFamily="18" charset="0"/>
                <a:cs typeface="Times New Roman" pitchFamily="18" charset="0"/>
              </a:rPr>
              <a:t>  Ломоносовым разработана технология цветных стёкол. Эту методику Михаил Васильевич применял в промышленной варке цветного стекла и при создании изделий из него.  В 1751 году Санкт-Петербургский Стеклянный завод через Академию наук заказал исследования по разработке цветных стёкол М.В. Ломоносову. Михаил Васильевич первым заявляет о необходимости знания химии для создания стёкол.</a:t>
            </a:r>
          </a:p>
          <a:p>
            <a:r>
              <a:rPr lang="ru-RU" dirty="0" smtClean="0"/>
              <a:t/>
            </a:r>
            <a:br>
              <a:rPr lang="ru-RU" dirty="0" smtClean="0"/>
            </a:br>
            <a:endParaRPr lang="ru-RU" dirty="0"/>
          </a:p>
        </p:txBody>
      </p:sp>
      <p:sp>
        <p:nvSpPr>
          <p:cNvPr id="8" name="Прямоугольник 7"/>
          <p:cNvSpPr/>
          <p:nvPr/>
        </p:nvSpPr>
        <p:spPr>
          <a:xfrm>
            <a:off x="285720" y="3571876"/>
            <a:ext cx="6357982" cy="2616101"/>
          </a:xfrm>
          <a:prstGeom prst="rect">
            <a:avLst/>
          </a:prstGeom>
        </p:spPr>
        <p:txBody>
          <a:bodyPr wrap="square">
            <a:spAutoFit/>
          </a:bodyPr>
          <a:lstStyle/>
          <a:p>
            <a:r>
              <a:rPr lang="ru-RU" sz="2000" b="1" dirty="0" smtClean="0">
                <a:solidFill>
                  <a:srgbClr val="703800"/>
                </a:solidFill>
                <a:latin typeface="Times New Roman" pitchFamily="18" charset="0"/>
                <a:cs typeface="Times New Roman" pitchFamily="18" charset="0"/>
              </a:rPr>
              <a:t>  </a:t>
            </a:r>
            <a:r>
              <a:rPr lang="ru-RU" b="1" dirty="0" smtClean="0">
                <a:solidFill>
                  <a:srgbClr val="703800"/>
                </a:solidFill>
                <a:latin typeface="Times New Roman" pitchFamily="18" charset="0"/>
                <a:cs typeface="Times New Roman" pitchFamily="18" charset="0"/>
              </a:rPr>
              <a:t>В России фарфор был известен со второй половины </a:t>
            </a:r>
            <a:r>
              <a:rPr lang="en-US" b="1" dirty="0" smtClean="0">
                <a:solidFill>
                  <a:srgbClr val="703800"/>
                </a:solidFill>
                <a:latin typeface="Times New Roman" pitchFamily="18" charset="0"/>
                <a:cs typeface="Times New Roman" pitchFamily="18" charset="0"/>
              </a:rPr>
              <a:t>XVI </a:t>
            </a:r>
            <a:r>
              <a:rPr lang="ru-RU" b="1" dirty="0" smtClean="0">
                <a:solidFill>
                  <a:srgbClr val="703800"/>
                </a:solidFill>
                <a:latin typeface="Times New Roman" pitchFamily="18" charset="0"/>
                <a:cs typeface="Times New Roman" pitchFamily="18" charset="0"/>
              </a:rPr>
              <a:t>века. Над способом производства фарфора из отечественных материалов работал М. В. Ломоносов</a:t>
            </a:r>
            <a:r>
              <a:rPr lang="ru-RU" dirty="0" smtClean="0">
                <a:solidFill>
                  <a:srgbClr val="660066"/>
                </a:solidFill>
                <a:latin typeface="Times New Roman" pitchFamily="18" charset="0"/>
                <a:cs typeface="Times New Roman" pitchFamily="18" charset="0"/>
              </a:rPr>
              <a:t>. </a:t>
            </a:r>
            <a:r>
              <a:rPr lang="ru-RU" b="1" dirty="0" smtClean="0">
                <a:solidFill>
                  <a:srgbClr val="703800"/>
                </a:solidFill>
                <a:latin typeface="Times New Roman" pitchFamily="18" charset="0"/>
                <a:cs typeface="Times New Roman" pitchFamily="18" charset="0"/>
              </a:rPr>
              <a:t>Михаил Васильевич получил такие образцы, которые по белизне, блеску и прозрачности были лучше саксонского, считавшегося лучшим в Европе до появления русского фарфора.</a:t>
            </a:r>
          </a:p>
          <a:p>
            <a:r>
              <a:rPr lang="ru-RU" b="1" dirty="0" smtClean="0">
                <a:solidFill>
                  <a:srgbClr val="703800"/>
                </a:solidFill>
                <a:latin typeface="Times New Roman" pitchFamily="18" charset="0"/>
                <a:cs typeface="Times New Roman" pitchFamily="18" charset="0"/>
              </a:rPr>
              <a:t>Первый в России фарфоровый завод был открыт в Петербурге. </a:t>
            </a:r>
            <a:endParaRPr lang="ru-RU" dirty="0">
              <a:solidFill>
                <a:srgbClr val="660066"/>
              </a:solidFill>
              <a:latin typeface="Times New Roman" pitchFamily="18" charset="0"/>
              <a:cs typeface="Times New Roman" pitchFamily="18" charset="0"/>
            </a:endParaRPr>
          </a:p>
        </p:txBody>
      </p:sp>
      <p:sp>
        <p:nvSpPr>
          <p:cNvPr id="9" name="TextBox 8"/>
          <p:cNvSpPr txBox="1"/>
          <p:nvPr/>
        </p:nvSpPr>
        <p:spPr>
          <a:xfrm>
            <a:off x="1857356" y="3071810"/>
            <a:ext cx="2857064" cy="523220"/>
          </a:xfrm>
          <a:prstGeom prst="rect">
            <a:avLst/>
          </a:prstGeom>
          <a:noFill/>
        </p:spPr>
        <p:txBody>
          <a:bodyPr wrap="none" rtlCol="0">
            <a:spAutoFit/>
          </a:bodyPr>
          <a:lstStyle/>
          <a:p>
            <a:pPr algn="ctr"/>
            <a:r>
              <a:rPr lang="ru-RU" sz="2800" b="1" dirty="0" smtClean="0">
                <a:solidFill>
                  <a:srgbClr val="FF0000"/>
                </a:solidFill>
                <a:latin typeface="Times New Roman" pitchFamily="18" charset="0"/>
                <a:cs typeface="Times New Roman" pitchFamily="18" charset="0"/>
              </a:rPr>
              <a:t>Русский фарфор</a:t>
            </a:r>
            <a:endParaRPr lang="ru-RU" sz="2800" b="1" dirty="0">
              <a:solidFill>
                <a:srgbClr val="FF0000"/>
              </a:solidFill>
              <a:latin typeface="Times New Roman" pitchFamily="18" charset="0"/>
              <a:cs typeface="Times New Roman" pitchFamily="18" charset="0"/>
            </a:endParaRPr>
          </a:p>
        </p:txBody>
      </p:sp>
      <p:pic>
        <p:nvPicPr>
          <p:cNvPr id="12291" name="Picture 3" descr="C:\Documents and Settings\Admin\Мои документы\Мои рисунки\200px-Vase_of_St_Peterburg_s_Glass_Factory_Second_half_of_XVIII_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6578" y="714356"/>
            <a:ext cx="1609732" cy="243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55" presetClass="entr" presetSubtype="0" fill="hold" nodeType="withEffect">
                                  <p:stCondLst>
                                    <p:cond delay="0"/>
                                  </p:stCondLst>
                                  <p:childTnLst>
                                    <p:set>
                                      <p:cBhvr>
                                        <p:cTn id="17" dur="1" fill="hold">
                                          <p:stCondLst>
                                            <p:cond delay="0"/>
                                          </p:stCondLst>
                                        </p:cTn>
                                        <p:tgtEl>
                                          <p:spTgt spid="12291"/>
                                        </p:tgtEl>
                                        <p:attrNameLst>
                                          <p:attrName>style.visibility</p:attrName>
                                        </p:attrNameLst>
                                      </p:cBhvr>
                                      <p:to>
                                        <p:strVal val="visible"/>
                                      </p:to>
                                    </p:set>
                                    <p:anim calcmode="lin" valueType="num">
                                      <p:cBhvr>
                                        <p:cTn id="18" dur="1000" fill="hold"/>
                                        <p:tgtEl>
                                          <p:spTgt spid="12291"/>
                                        </p:tgtEl>
                                        <p:attrNameLst>
                                          <p:attrName>ppt_w</p:attrName>
                                        </p:attrNameLst>
                                      </p:cBhvr>
                                      <p:tavLst>
                                        <p:tav tm="0">
                                          <p:val>
                                            <p:strVal val="#ppt_w*0.70"/>
                                          </p:val>
                                        </p:tav>
                                        <p:tav tm="100000">
                                          <p:val>
                                            <p:strVal val="#ppt_w"/>
                                          </p:val>
                                        </p:tav>
                                      </p:tavLst>
                                    </p:anim>
                                    <p:anim calcmode="lin" valueType="num">
                                      <p:cBhvr>
                                        <p:cTn id="19" dur="1000" fill="hold"/>
                                        <p:tgtEl>
                                          <p:spTgt spid="12291"/>
                                        </p:tgtEl>
                                        <p:attrNameLst>
                                          <p:attrName>ppt_h</p:attrName>
                                        </p:attrNameLst>
                                      </p:cBhvr>
                                      <p:tavLst>
                                        <p:tav tm="0">
                                          <p:val>
                                            <p:strVal val="#ppt_h"/>
                                          </p:val>
                                        </p:tav>
                                        <p:tav tm="100000">
                                          <p:val>
                                            <p:strVal val="#ppt_h"/>
                                          </p:val>
                                        </p:tav>
                                      </p:tavLst>
                                    </p:anim>
                                    <p:animEffect transition="in" filter="fade">
                                      <p:cBhvr>
                                        <p:cTn id="20" dur="1000"/>
                                        <p:tgtEl>
                                          <p:spTgt spid="12291"/>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par>
                          <p:cTn id="28" fill="hold">
                            <p:stCondLst>
                              <p:cond delay="1000"/>
                            </p:stCondLst>
                            <p:childTnLst>
                              <p:par>
                                <p:cTn id="29" presetID="55"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071942"/>
            <a:ext cx="8429684" cy="2031325"/>
          </a:xfrm>
          <a:prstGeom prst="rect">
            <a:avLst/>
          </a:prstGeom>
        </p:spPr>
        <p:txBody>
          <a:bodyPr wrap="square">
            <a:spAutoFit/>
          </a:bodyPr>
          <a:lstStyle/>
          <a:p>
            <a:r>
              <a:rPr lang="ru-RU" b="1" dirty="0" smtClean="0">
                <a:solidFill>
                  <a:srgbClr val="703800"/>
                </a:solidFill>
                <a:latin typeface="Times New Roman" pitchFamily="18" charset="0"/>
                <a:cs typeface="Times New Roman" pitchFamily="18" charset="0"/>
              </a:rPr>
              <a:t> В рамках </a:t>
            </a:r>
            <a:r>
              <a:rPr lang="ru-RU" b="1" dirty="0" err="1" smtClean="0">
                <a:solidFill>
                  <a:srgbClr val="703800"/>
                </a:solidFill>
                <a:latin typeface="Times New Roman" pitchFamily="18" charset="0"/>
                <a:cs typeface="Times New Roman" pitchFamily="18" charset="0"/>
              </a:rPr>
              <a:t>метеоисследований</a:t>
            </a:r>
            <a:r>
              <a:rPr lang="ru-RU" b="1" dirty="0" smtClean="0">
                <a:solidFill>
                  <a:srgbClr val="703800"/>
                </a:solidFill>
                <a:latin typeface="Times New Roman" pitchFamily="18" charset="0"/>
                <a:cs typeface="Times New Roman" pitchFamily="18" charset="0"/>
              </a:rPr>
              <a:t>, в том числе измерений на разных высотах (температура, давление и т. д.), М. В. Ломоносов, независимо от идеи Леонардо да Винчи, чьи труды найдены много позже, разработал летательный аппарат вертикального взлёта — первый прототип  вертолёта, при двух равных винтах на параллельных осях, равноудалённых от центра тяжести и оси прибора. Однако он не подразумевал пилотируемых полётов — только подъём </a:t>
            </a:r>
            <a:r>
              <a:rPr lang="ru-RU" b="1" dirty="0" err="1" smtClean="0">
                <a:solidFill>
                  <a:srgbClr val="703800"/>
                </a:solidFill>
                <a:latin typeface="Times New Roman" pitchFamily="18" charset="0"/>
                <a:cs typeface="Times New Roman" pitchFamily="18" charset="0"/>
              </a:rPr>
              <a:t>метеоприборов</a:t>
            </a:r>
            <a:r>
              <a:rPr lang="ru-RU" b="1" dirty="0" smtClean="0">
                <a:solidFill>
                  <a:srgbClr val="703800"/>
                </a:solidFill>
                <a:latin typeface="Times New Roman" pitchFamily="18" charset="0"/>
                <a:cs typeface="Times New Roman" pitchFamily="18" charset="0"/>
              </a:rPr>
              <a:t>.</a:t>
            </a:r>
            <a:endParaRPr lang="ru-RU" dirty="0"/>
          </a:p>
        </p:txBody>
      </p:sp>
      <p:pic>
        <p:nvPicPr>
          <p:cNvPr id="11266" name="Picture 2" descr="C:\Documents and Settings\Admin\Мои документы\Мои рисунки\220px-Lomonocov_s_Aerodynamic_Machine_01.jpg"/>
          <p:cNvPicPr>
            <a:picLocks noChangeAspect="1" noChangeArrowheads="1"/>
          </p:cNvPicPr>
          <p:nvPr/>
        </p:nvPicPr>
        <p:blipFill>
          <a:blip r:embed="rId2" cstate="print"/>
          <a:srcRect/>
          <a:stretch>
            <a:fillRect/>
          </a:stretch>
        </p:blipFill>
        <p:spPr bwMode="auto">
          <a:xfrm>
            <a:off x="3286116" y="785794"/>
            <a:ext cx="2432903" cy="3286148"/>
          </a:xfrm>
          <a:prstGeom prst="rect">
            <a:avLst/>
          </a:prstGeom>
          <a:noFill/>
        </p:spPr>
      </p:pic>
      <p:sp>
        <p:nvSpPr>
          <p:cNvPr id="4" name="Прямоугольник 3"/>
          <p:cNvSpPr/>
          <p:nvPr/>
        </p:nvSpPr>
        <p:spPr>
          <a:xfrm>
            <a:off x="2357422" y="142852"/>
            <a:ext cx="4571573" cy="523220"/>
          </a:xfrm>
          <a:prstGeom prst="rect">
            <a:avLst/>
          </a:prstGeom>
        </p:spPr>
        <p:txBody>
          <a:bodyPr wrap="none">
            <a:spAutoFit/>
          </a:bodyPr>
          <a:lstStyle/>
          <a:p>
            <a:r>
              <a:rPr lang="ru-RU" sz="2800" b="1" dirty="0" smtClean="0">
                <a:solidFill>
                  <a:srgbClr val="FF0000"/>
                </a:solidFill>
                <a:latin typeface="Times New Roman" pitchFamily="18" charset="0"/>
                <a:cs typeface="Times New Roman" pitchFamily="18" charset="0"/>
              </a:rPr>
              <a:t>Ломоносов и метеорология</a:t>
            </a:r>
            <a:endParaRPr lang="ru-RU"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par>
                                <p:cTn id="16" presetID="55" presetClass="entr" presetSubtype="0" fill="hold" nodeType="withEffect">
                                  <p:stCondLst>
                                    <p:cond delay="0"/>
                                  </p:stCondLst>
                                  <p:childTnLst>
                                    <p:set>
                                      <p:cBhvr>
                                        <p:cTn id="17" dur="1" fill="hold">
                                          <p:stCondLst>
                                            <p:cond delay="0"/>
                                          </p:stCondLst>
                                        </p:cTn>
                                        <p:tgtEl>
                                          <p:spTgt spid="11266"/>
                                        </p:tgtEl>
                                        <p:attrNameLst>
                                          <p:attrName>style.visibility</p:attrName>
                                        </p:attrNameLst>
                                      </p:cBhvr>
                                      <p:to>
                                        <p:strVal val="visible"/>
                                      </p:to>
                                    </p:set>
                                    <p:anim calcmode="lin" valueType="num">
                                      <p:cBhvr>
                                        <p:cTn id="18" dur="1000" fill="hold"/>
                                        <p:tgtEl>
                                          <p:spTgt spid="11266"/>
                                        </p:tgtEl>
                                        <p:attrNameLst>
                                          <p:attrName>ppt_w</p:attrName>
                                        </p:attrNameLst>
                                      </p:cBhvr>
                                      <p:tavLst>
                                        <p:tav tm="0">
                                          <p:val>
                                            <p:strVal val="#ppt_w*0.70"/>
                                          </p:val>
                                        </p:tav>
                                        <p:tav tm="100000">
                                          <p:val>
                                            <p:strVal val="#ppt_w"/>
                                          </p:val>
                                        </p:tav>
                                      </p:tavLst>
                                    </p:anim>
                                    <p:anim calcmode="lin" valueType="num">
                                      <p:cBhvr>
                                        <p:cTn id="19" dur="1000" fill="hold"/>
                                        <p:tgtEl>
                                          <p:spTgt spid="11266"/>
                                        </p:tgtEl>
                                        <p:attrNameLst>
                                          <p:attrName>ppt_h</p:attrName>
                                        </p:attrNameLst>
                                      </p:cBhvr>
                                      <p:tavLst>
                                        <p:tav tm="0">
                                          <p:val>
                                            <p:strVal val="#ppt_h"/>
                                          </p:val>
                                        </p:tav>
                                        <p:tav tm="100000">
                                          <p:val>
                                            <p:strVal val="#ppt_h"/>
                                          </p:val>
                                        </p:tav>
                                      </p:tavLst>
                                    </p:anim>
                                    <p:animEffect transition="in" filter="fade">
                                      <p:cBhvr>
                                        <p:cTn id="20"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1866" t="4464" r="2984" b="4017"/>
          <a:stretch>
            <a:fillRect/>
          </a:stretch>
        </p:blipFill>
        <p:spPr bwMode="auto">
          <a:xfrm>
            <a:off x="2285984" y="642918"/>
            <a:ext cx="4572032" cy="3675555"/>
          </a:xfrm>
          <a:prstGeom prst="rect">
            <a:avLst/>
          </a:prstGeom>
          <a:noFill/>
          <a:ln w="9525">
            <a:noFill/>
            <a:miter lim="800000"/>
            <a:headEnd/>
            <a:tailEnd/>
          </a:ln>
          <a:effectLst/>
        </p:spPr>
      </p:pic>
      <p:sp>
        <p:nvSpPr>
          <p:cNvPr id="6" name="Прямоугольник 5"/>
          <p:cNvSpPr/>
          <p:nvPr/>
        </p:nvSpPr>
        <p:spPr>
          <a:xfrm>
            <a:off x="1571604" y="4500570"/>
            <a:ext cx="6643734" cy="923330"/>
          </a:xfrm>
          <a:prstGeom prst="rect">
            <a:avLst/>
          </a:prstGeom>
        </p:spPr>
        <p:txBody>
          <a:bodyPr wrap="square">
            <a:spAutoFit/>
          </a:bodyPr>
          <a:lstStyle/>
          <a:p>
            <a:r>
              <a:rPr lang="ru-RU" b="1" dirty="0" smtClean="0">
                <a:solidFill>
                  <a:srgbClr val="703800"/>
                </a:solidFill>
                <a:latin typeface="Times New Roman" pitchFamily="18" charset="0"/>
              </a:rPr>
              <a:t>   В 1755 по инициативе Ломоносова и по его проекту был основан Московский университет</a:t>
            </a:r>
            <a:r>
              <a:rPr lang="en-US" b="1" dirty="0" smtClean="0">
                <a:solidFill>
                  <a:srgbClr val="703800"/>
                </a:solidFill>
                <a:latin typeface="Times New Roman" pitchFamily="18" charset="0"/>
              </a:rPr>
              <a:t> (</a:t>
            </a:r>
            <a:r>
              <a:rPr lang="ru-RU" b="1" dirty="0" smtClean="0">
                <a:solidFill>
                  <a:srgbClr val="703800"/>
                </a:solidFill>
                <a:latin typeface="Times New Roman" pitchFamily="18" charset="0"/>
              </a:rPr>
              <a:t>МГУ), «открытый для всех лиц, способных к наукам», а не только для дворян.</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flipV="1">
            <a:off x="457200" y="381000"/>
            <a:ext cx="8229600" cy="1371600"/>
          </a:xfrm>
        </p:spPr>
        <p:txBody>
          <a:bodyPr/>
          <a:lstStyle/>
          <a:p>
            <a:pPr eaLnBrk="1" hangingPunct="1">
              <a:defRPr/>
            </a:pPr>
            <a:r>
              <a:rPr lang="ru-RU" sz="4000" dirty="0" smtClean="0"/>
              <a:t>  </a:t>
            </a:r>
            <a:br>
              <a:rPr lang="ru-RU" sz="4000" dirty="0" smtClean="0"/>
            </a:br>
            <a:endParaRPr lang="ru-RU" sz="4000" dirty="0" smtClean="0"/>
          </a:p>
        </p:txBody>
      </p:sp>
      <p:sp>
        <p:nvSpPr>
          <p:cNvPr id="5124" name="Rectangle 7"/>
          <p:cNvSpPr>
            <a:spLocks noChangeArrowheads="1"/>
          </p:cNvSpPr>
          <p:nvPr/>
        </p:nvSpPr>
        <p:spPr bwMode="auto">
          <a:xfrm>
            <a:off x="571472" y="785794"/>
            <a:ext cx="3962400" cy="369888"/>
          </a:xfrm>
          <a:prstGeom prst="rect">
            <a:avLst/>
          </a:prstGeom>
          <a:noFill/>
          <a:ln w="9525">
            <a:noFill/>
            <a:miter lim="800000"/>
            <a:headEnd/>
            <a:tailEnd/>
          </a:ln>
        </p:spPr>
        <p:txBody>
          <a:bodyPr>
            <a:spAutoFit/>
          </a:bodyPr>
          <a:lstStyle/>
          <a:p>
            <a:pPr algn="ctr"/>
            <a:endParaRPr lang="ru-RU" b="1">
              <a:solidFill>
                <a:schemeClr val="tx2"/>
              </a:solidFill>
              <a:latin typeface="Arial" charset="0"/>
            </a:endParaRPr>
          </a:p>
        </p:txBody>
      </p:sp>
      <p:sp>
        <p:nvSpPr>
          <p:cNvPr id="8" name="Прямоугольник 7"/>
          <p:cNvSpPr/>
          <p:nvPr/>
        </p:nvSpPr>
        <p:spPr>
          <a:xfrm>
            <a:off x="1214414" y="1071546"/>
            <a:ext cx="5000628" cy="2523768"/>
          </a:xfrm>
          <a:prstGeom prst="rect">
            <a:avLst/>
          </a:prstGeom>
        </p:spPr>
        <p:txBody>
          <a:bodyPr wrap="square">
            <a:spAutoFit/>
          </a:bodyPr>
          <a:lstStyle/>
          <a:p>
            <a:r>
              <a:rPr lang="ru-RU" sz="2400" b="1" i="1" dirty="0" smtClean="0">
                <a:solidFill>
                  <a:srgbClr val="703800"/>
                </a:solidFill>
                <a:latin typeface="Times New Roman" pitchFamily="18" charset="0"/>
                <a:cs typeface="Times New Roman" pitchFamily="18" charset="0"/>
              </a:rPr>
              <a:t>«В жизни гения есть что-то вечное, что не теряет никогда интереса, и это заставляет людей интересоваться жизнью великих людей любой эпохи. </a:t>
            </a:r>
            <a:br>
              <a:rPr lang="ru-RU" sz="2400" b="1" i="1" dirty="0" smtClean="0">
                <a:solidFill>
                  <a:srgbClr val="703800"/>
                </a:solidFill>
                <a:latin typeface="Times New Roman" pitchFamily="18" charset="0"/>
                <a:cs typeface="Times New Roman" pitchFamily="18" charset="0"/>
              </a:rPr>
            </a:br>
            <a:r>
              <a:rPr lang="ru-RU" sz="2000" b="1" i="1" dirty="0" smtClean="0">
                <a:solidFill>
                  <a:srgbClr val="703800"/>
                </a:solidFill>
                <a:latin typeface="Times New Roman" pitchFamily="18" charset="0"/>
                <a:cs typeface="Times New Roman" pitchFamily="18" charset="0"/>
              </a:rPr>
              <a:t/>
            </a:r>
            <a:br>
              <a:rPr lang="ru-RU" sz="2000" b="1" i="1" dirty="0" smtClean="0">
                <a:solidFill>
                  <a:srgbClr val="703800"/>
                </a:solidFill>
                <a:latin typeface="Times New Roman" pitchFamily="18" charset="0"/>
                <a:cs typeface="Times New Roman" pitchFamily="18" charset="0"/>
              </a:rPr>
            </a:br>
            <a:endParaRPr lang="ru-RU" dirty="0"/>
          </a:p>
        </p:txBody>
      </p:sp>
      <p:sp>
        <p:nvSpPr>
          <p:cNvPr id="10" name="Прямоугольник 9"/>
          <p:cNvSpPr/>
          <p:nvPr/>
        </p:nvSpPr>
        <p:spPr>
          <a:xfrm>
            <a:off x="1142976" y="3357562"/>
            <a:ext cx="7715304" cy="2585323"/>
          </a:xfrm>
          <a:prstGeom prst="rect">
            <a:avLst/>
          </a:prstGeom>
        </p:spPr>
        <p:txBody>
          <a:bodyPr wrap="square">
            <a:spAutoFit/>
          </a:bodyPr>
          <a:lstStyle/>
          <a:p>
            <a:r>
              <a:rPr lang="ru-RU" sz="2400" b="1" i="1" dirty="0" smtClean="0">
                <a:solidFill>
                  <a:srgbClr val="703800"/>
                </a:solidFill>
                <a:latin typeface="Times New Roman" pitchFamily="18" charset="0"/>
                <a:cs typeface="Times New Roman" pitchFamily="18" charset="0"/>
              </a:rPr>
              <a:t>Благодаря гениальности, в облике Ломоносова, в его жизни и деятельности можно много найти того, что захватывает и что интересно и полезно понять, вне зависимости от того, что между нами лежит пропасть в 200 лет» </a:t>
            </a:r>
          </a:p>
          <a:p>
            <a:r>
              <a:rPr lang="ru-RU" sz="2400" b="1" i="1" dirty="0" smtClean="0">
                <a:solidFill>
                  <a:srgbClr val="703800"/>
                </a:solidFill>
                <a:latin typeface="Times New Roman" pitchFamily="18" charset="0"/>
                <a:cs typeface="Times New Roman" pitchFamily="18" charset="0"/>
              </a:rPr>
              <a:t>                                       </a:t>
            </a:r>
            <a:r>
              <a:rPr lang="en-US" sz="2400" b="1" i="1" dirty="0" smtClean="0">
                <a:solidFill>
                  <a:srgbClr val="703800"/>
                </a:solidFill>
                <a:latin typeface="Times New Roman" pitchFamily="18" charset="0"/>
                <a:cs typeface="Times New Roman" pitchFamily="18" charset="0"/>
              </a:rPr>
              <a:t>             </a:t>
            </a:r>
            <a:r>
              <a:rPr lang="ru-RU" sz="2400" b="1" i="1" dirty="0" smtClean="0">
                <a:solidFill>
                  <a:srgbClr val="703800"/>
                </a:solidFill>
                <a:latin typeface="Times New Roman" pitchFamily="18" charset="0"/>
                <a:cs typeface="Times New Roman" pitchFamily="18" charset="0"/>
              </a:rPr>
              <a:t>Н.Г.Чернышевский</a:t>
            </a:r>
          </a:p>
          <a:p>
            <a:r>
              <a:rPr lang="ru-RU" dirty="0" smtClean="0"/>
              <a:t>                                      </a:t>
            </a:r>
            <a:endParaRPr lang="ru-RU" dirty="0"/>
          </a:p>
        </p:txBody>
      </p:sp>
      <p:pic>
        <p:nvPicPr>
          <p:cNvPr id="11" name="Picture 4" descr="post-3616-1158587111"/>
          <p:cNvPicPr>
            <a:picLocks noChangeAspect="1" noChangeArrowheads="1"/>
          </p:cNvPicPr>
          <p:nvPr/>
        </p:nvPicPr>
        <p:blipFill>
          <a:blip r:embed="rId2" cstate="print">
            <a:clrChange>
              <a:clrFrom>
                <a:srgbClr val="FFFDFF"/>
              </a:clrFrom>
              <a:clrTo>
                <a:srgbClr val="FFFDFF">
                  <a:alpha val="0"/>
                </a:srgbClr>
              </a:clrTo>
            </a:clrChange>
          </a:blip>
          <a:srcRect/>
          <a:stretch>
            <a:fillRect/>
          </a:stretch>
        </p:blipFill>
        <p:spPr bwMode="auto">
          <a:xfrm>
            <a:off x="6286512" y="0"/>
            <a:ext cx="2752108" cy="357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857232"/>
            <a:ext cx="3214710" cy="2850011"/>
          </a:xfrm>
          <a:prstGeom prst="rect">
            <a:avLst/>
          </a:prstGeom>
        </p:spPr>
        <p:txBody>
          <a:bodyPr wrap="square">
            <a:spAutoFit/>
          </a:bodyPr>
          <a:lstStyle/>
          <a:p>
            <a:pPr>
              <a:lnSpc>
                <a:spcPct val="80000"/>
              </a:lnSpc>
              <a:buFont typeface="Wingdings" pitchFamily="2" charset="2"/>
              <a:buNone/>
              <a:defRPr/>
            </a:pPr>
            <a:r>
              <a:rPr lang="ru-RU" sz="2800" b="1" i="1" dirty="0" smtClean="0">
                <a:solidFill>
                  <a:srgbClr val="703800"/>
                </a:solidFill>
                <a:latin typeface="Times New Roman" pitchFamily="18" charset="0"/>
                <a:cs typeface="Times New Roman" pitchFamily="18" charset="0"/>
              </a:rPr>
              <a:t>«Историк, Химик, </a:t>
            </a:r>
          </a:p>
          <a:p>
            <a:pPr>
              <a:lnSpc>
                <a:spcPct val="80000"/>
              </a:lnSpc>
              <a:buFont typeface="Wingdings" pitchFamily="2" charset="2"/>
              <a:buNone/>
              <a:defRPr/>
            </a:pPr>
            <a:r>
              <a:rPr lang="ru-RU" sz="2800" b="1" i="1" dirty="0" smtClean="0">
                <a:solidFill>
                  <a:srgbClr val="703800"/>
                </a:solidFill>
                <a:latin typeface="Times New Roman" pitchFamily="18" charset="0"/>
                <a:cs typeface="Times New Roman" pitchFamily="18" charset="0"/>
              </a:rPr>
              <a:t>Механик, Геолог, </a:t>
            </a:r>
          </a:p>
          <a:p>
            <a:pPr>
              <a:lnSpc>
                <a:spcPct val="80000"/>
              </a:lnSpc>
              <a:buFont typeface="Wingdings" pitchFamily="2" charset="2"/>
              <a:buNone/>
              <a:defRPr/>
            </a:pPr>
            <a:r>
              <a:rPr lang="ru-RU" sz="2800" b="1" i="1" dirty="0" smtClean="0">
                <a:solidFill>
                  <a:srgbClr val="703800"/>
                </a:solidFill>
                <a:latin typeface="Times New Roman" pitchFamily="18" charset="0"/>
                <a:cs typeface="Times New Roman" pitchFamily="18" charset="0"/>
              </a:rPr>
              <a:t>Художник и Стихотворец,</a:t>
            </a:r>
          </a:p>
          <a:p>
            <a:pPr>
              <a:lnSpc>
                <a:spcPct val="80000"/>
              </a:lnSpc>
              <a:buFont typeface="Wingdings" pitchFamily="2" charset="2"/>
              <a:buNone/>
              <a:defRPr/>
            </a:pPr>
            <a:r>
              <a:rPr lang="ru-RU" sz="2800" b="1" i="1" dirty="0" smtClean="0">
                <a:solidFill>
                  <a:srgbClr val="703800"/>
                </a:solidFill>
                <a:latin typeface="Times New Roman" pitchFamily="18" charset="0"/>
                <a:cs typeface="Times New Roman" pitchFamily="18" charset="0"/>
              </a:rPr>
              <a:t> он всё испытал и всё прошёл»</a:t>
            </a:r>
          </a:p>
          <a:p>
            <a:pPr>
              <a:lnSpc>
                <a:spcPct val="80000"/>
              </a:lnSpc>
              <a:buFont typeface="Wingdings" pitchFamily="2" charset="2"/>
              <a:buNone/>
              <a:defRPr/>
            </a:pPr>
            <a:r>
              <a:rPr lang="ru-RU" sz="2800" b="1" i="1" dirty="0" smtClean="0">
                <a:solidFill>
                  <a:srgbClr val="703800"/>
                </a:solidFill>
                <a:latin typeface="Times New Roman" pitchFamily="18" charset="0"/>
                <a:cs typeface="Times New Roman" pitchFamily="18" charset="0"/>
              </a:rPr>
              <a:t>                 А.С.Пушкин</a:t>
            </a:r>
            <a:endParaRPr lang="ru-RU" sz="2800" i="1" dirty="0">
              <a:solidFill>
                <a:srgbClr val="703800"/>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cstate="print"/>
          <a:srcRect/>
          <a:stretch>
            <a:fillRect/>
          </a:stretch>
        </p:blipFill>
        <p:spPr bwMode="auto">
          <a:xfrm>
            <a:off x="4214810" y="357166"/>
            <a:ext cx="3929090" cy="55007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0100" y="0"/>
            <a:ext cx="7010400" cy="1816100"/>
          </a:xfrm>
          <a:prstGeom prst="rect">
            <a:avLst/>
          </a:prstGeom>
        </p:spPr>
        <p:txBody>
          <a:bodyPr>
            <a:spAutoFit/>
          </a:bodyPr>
          <a:lstStyle/>
          <a:p>
            <a:pPr>
              <a:defRPr/>
            </a:pPr>
            <a:r>
              <a:rPr lang="ru-RU" sz="2800" b="1" i="1" dirty="0">
                <a:solidFill>
                  <a:srgbClr val="703800"/>
                </a:solidFill>
                <a:latin typeface="Times New Roman" pitchFamily="18" charset="0"/>
                <a:cs typeface="Times New Roman" pitchFamily="18" charset="0"/>
              </a:rPr>
              <a:t>Конкурс </a:t>
            </a:r>
            <a:r>
              <a:rPr lang="en-US" sz="2800" b="1" i="1" dirty="0">
                <a:solidFill>
                  <a:srgbClr val="703800"/>
                </a:solidFill>
                <a:latin typeface="Times New Roman" pitchFamily="18" charset="0"/>
                <a:cs typeface="Times New Roman" pitchFamily="18" charset="0"/>
              </a:rPr>
              <a:t>  </a:t>
            </a:r>
            <a:r>
              <a:rPr lang="ru-RU" sz="2800" b="1" i="1" dirty="0">
                <a:solidFill>
                  <a:srgbClr val="703800"/>
                </a:solidFill>
                <a:latin typeface="Times New Roman" pitchFamily="18" charset="0"/>
                <a:cs typeface="Times New Roman" pitchFamily="18" charset="0"/>
              </a:rPr>
              <a:t> </a:t>
            </a:r>
            <a:r>
              <a:rPr lang="ru-RU" sz="2800" b="1" i="1" u="sng" dirty="0">
                <a:solidFill>
                  <a:srgbClr val="703800"/>
                </a:solidFill>
                <a:effectLst>
                  <a:outerShdw blurRad="38100" dist="38100" dir="2700000" algn="tl">
                    <a:srgbClr val="000000">
                      <a:alpha val="43137"/>
                    </a:srgbClr>
                  </a:outerShdw>
                </a:effectLst>
                <a:latin typeface="Times New Roman" pitchFamily="18" charset="0"/>
                <a:cs typeface="Times New Roman" pitchFamily="18" charset="0"/>
              </a:rPr>
              <a:t>«Гордость Отечества»  </a:t>
            </a:r>
            <a:r>
              <a:rPr lang="ru-RU" sz="2800" b="1" i="1" dirty="0">
                <a:solidFill>
                  <a:srgbClr val="703800"/>
                </a:solidFill>
                <a:latin typeface="Times New Roman" pitchFamily="18" charset="0"/>
                <a:cs typeface="Times New Roman" pitchFamily="18" charset="0"/>
              </a:rPr>
              <a:t>(</a:t>
            </a:r>
            <a:r>
              <a:rPr lang="ru-RU" sz="2800" b="1" i="1" dirty="0" smtClean="0">
                <a:solidFill>
                  <a:srgbClr val="703800"/>
                </a:solidFill>
                <a:latin typeface="Times New Roman" pitchFamily="18" charset="0"/>
                <a:cs typeface="Times New Roman" pitchFamily="18" charset="0"/>
              </a:rPr>
              <a:t>посвящен </a:t>
            </a:r>
            <a:r>
              <a:rPr lang="ru-RU" sz="2800" b="1" i="1" dirty="0">
                <a:solidFill>
                  <a:srgbClr val="703800"/>
                </a:solidFill>
                <a:latin typeface="Times New Roman" pitchFamily="18" charset="0"/>
                <a:cs typeface="Times New Roman" pitchFamily="18" charset="0"/>
              </a:rPr>
              <a:t>300-летию со дня рождения </a:t>
            </a:r>
            <a:r>
              <a:rPr lang="ru-RU" sz="2800" b="1" i="1" dirty="0" smtClean="0">
                <a:solidFill>
                  <a:srgbClr val="703800"/>
                </a:solidFill>
                <a:latin typeface="Times New Roman" pitchFamily="18" charset="0"/>
                <a:cs typeface="Times New Roman" pitchFamily="18" charset="0"/>
              </a:rPr>
              <a:t>М.В.Ломоносова</a:t>
            </a:r>
            <a:r>
              <a:rPr lang="en-US" sz="2800" b="1" i="1" dirty="0" smtClean="0">
                <a:solidFill>
                  <a:srgbClr val="703800"/>
                </a:solidFill>
                <a:latin typeface="Times New Roman" pitchFamily="18" charset="0"/>
                <a:cs typeface="Times New Roman" pitchFamily="18" charset="0"/>
              </a:rPr>
              <a:t>)</a:t>
            </a:r>
            <a:r>
              <a:rPr lang="ru-RU" sz="2800" b="1" i="1" dirty="0" smtClean="0">
                <a:solidFill>
                  <a:srgbClr val="703800"/>
                </a:solidFill>
                <a:latin typeface="Times New Roman" pitchFamily="18" charset="0"/>
                <a:cs typeface="Times New Roman" pitchFamily="18" charset="0"/>
              </a:rPr>
              <a:t> </a:t>
            </a:r>
            <a:r>
              <a:rPr lang="ru-RU" sz="2800" dirty="0"/>
              <a:t/>
            </a:r>
            <a:br>
              <a:rPr lang="ru-RU" sz="2800" dirty="0"/>
            </a:br>
            <a:endParaRPr lang="ru-RU" sz="2800" dirty="0"/>
          </a:p>
        </p:txBody>
      </p:sp>
      <p:sp>
        <p:nvSpPr>
          <p:cNvPr id="41985" name="Rectangle 1"/>
          <p:cNvSpPr>
            <a:spLocks noChangeArrowheads="1"/>
          </p:cNvSpPr>
          <p:nvPr/>
        </p:nvSpPr>
        <p:spPr bwMode="auto">
          <a:xfrm>
            <a:off x="1090626" y="1524000"/>
            <a:ext cx="5410200" cy="646113"/>
          </a:xfrm>
          <a:prstGeom prst="rect">
            <a:avLst/>
          </a:prstGeom>
          <a:noFill/>
          <a:ln w="9525">
            <a:noFill/>
            <a:miter lim="800000"/>
            <a:headEnd/>
            <a:tailEnd/>
          </a:ln>
        </p:spPr>
        <p:txBody>
          <a:bodyPr anchor="ctr">
            <a:spAutoFit/>
          </a:bodyPr>
          <a:lstStyle/>
          <a:p>
            <a:pPr eaLnBrk="0" hangingPunct="0"/>
            <a:r>
              <a:rPr lang="ru-RU" b="1" i="1" u="sng" dirty="0">
                <a:solidFill>
                  <a:srgbClr val="703800"/>
                </a:solidFill>
                <a:latin typeface="Georgia" pitchFamily="18" charset="0"/>
                <a:cs typeface="Times New Roman" pitchFamily="18" charset="0"/>
              </a:rPr>
              <a:t>1. Конкурс</a:t>
            </a:r>
            <a:r>
              <a:rPr lang="ru-RU" b="1" i="1" u="sng" dirty="0">
                <a:latin typeface="Georgia" pitchFamily="18" charset="0"/>
                <a:cs typeface="Times New Roman" pitchFamily="18" charset="0"/>
              </a:rPr>
              <a:t> </a:t>
            </a:r>
            <a:r>
              <a:rPr lang="ru-RU" b="1" i="1" u="sng" dirty="0">
                <a:solidFill>
                  <a:srgbClr val="703800"/>
                </a:solidFill>
                <a:latin typeface="Calibri" pitchFamily="34" charset="0"/>
                <a:cs typeface="Times New Roman" pitchFamily="18" charset="0"/>
              </a:rPr>
              <a:t>«</a:t>
            </a:r>
            <a:r>
              <a:rPr lang="ru-RU" b="1" i="1" u="sng" dirty="0">
                <a:solidFill>
                  <a:srgbClr val="703800"/>
                </a:solidFill>
                <a:latin typeface="Georgia" pitchFamily="18" charset="0"/>
                <a:cs typeface="Times New Roman" pitchFamily="18" charset="0"/>
              </a:rPr>
              <a:t>Биографический»</a:t>
            </a:r>
            <a:endParaRPr lang="en-US" b="1" i="1" u="sng" dirty="0">
              <a:solidFill>
                <a:srgbClr val="703800"/>
              </a:solidFill>
            </a:endParaRPr>
          </a:p>
          <a:p>
            <a:pPr eaLnBrk="0" hangingPunct="0"/>
            <a:endParaRPr lang="ru-RU" dirty="0"/>
          </a:p>
        </p:txBody>
      </p:sp>
      <p:sp>
        <p:nvSpPr>
          <p:cNvPr id="8" name="Прямоугольник 7"/>
          <p:cNvSpPr>
            <a:spLocks noChangeArrowheads="1"/>
          </p:cNvSpPr>
          <p:nvPr/>
        </p:nvSpPr>
        <p:spPr bwMode="auto">
          <a:xfrm>
            <a:off x="1000156" y="2514600"/>
            <a:ext cx="8001000" cy="646113"/>
          </a:xfrm>
          <a:prstGeom prst="rect">
            <a:avLst/>
          </a:prstGeom>
          <a:noFill/>
          <a:ln w="9525">
            <a:noFill/>
            <a:miter lim="800000"/>
            <a:headEnd/>
            <a:tailEnd/>
          </a:ln>
        </p:spPr>
        <p:txBody>
          <a:bodyPr>
            <a:spAutoFit/>
          </a:bodyPr>
          <a:lstStyle/>
          <a:p>
            <a:pPr eaLnBrk="0" hangingPunct="0"/>
            <a:r>
              <a:rPr lang="en-US" b="1" i="1" u="sng" dirty="0">
                <a:solidFill>
                  <a:srgbClr val="703800"/>
                </a:solidFill>
                <a:latin typeface="Georgia" pitchFamily="18" charset="0"/>
              </a:rPr>
              <a:t>3</a:t>
            </a:r>
            <a:r>
              <a:rPr lang="ru-RU" b="1" i="1" u="sng" dirty="0">
                <a:solidFill>
                  <a:srgbClr val="703800"/>
                </a:solidFill>
              </a:rPr>
              <a:t>. </a:t>
            </a:r>
            <a:r>
              <a:rPr lang="ru-RU" b="1" i="1" u="sng" dirty="0">
                <a:solidFill>
                  <a:srgbClr val="703800"/>
                </a:solidFill>
                <a:latin typeface="Georgia" pitchFamily="18" charset="0"/>
              </a:rPr>
              <a:t>Конкурс «Составьте молекулу своего вещества и дайте ему название»</a:t>
            </a:r>
            <a:endParaRPr lang="en-US" b="1" i="1" u="sng" dirty="0">
              <a:solidFill>
                <a:srgbClr val="703800"/>
              </a:solidFill>
              <a:latin typeface="Georgia" pitchFamily="18" charset="0"/>
            </a:endParaRPr>
          </a:p>
        </p:txBody>
      </p:sp>
      <p:sp>
        <p:nvSpPr>
          <p:cNvPr id="9" name="Прямоугольник 8"/>
          <p:cNvSpPr>
            <a:spLocks noChangeArrowheads="1"/>
          </p:cNvSpPr>
          <p:nvPr/>
        </p:nvSpPr>
        <p:spPr bwMode="auto">
          <a:xfrm>
            <a:off x="1019196" y="2057400"/>
            <a:ext cx="6553200" cy="369888"/>
          </a:xfrm>
          <a:prstGeom prst="rect">
            <a:avLst/>
          </a:prstGeom>
          <a:noFill/>
          <a:ln w="9525">
            <a:noFill/>
            <a:miter lim="800000"/>
            <a:headEnd/>
            <a:tailEnd/>
          </a:ln>
        </p:spPr>
        <p:txBody>
          <a:bodyPr>
            <a:spAutoFit/>
          </a:bodyPr>
          <a:lstStyle/>
          <a:p>
            <a:pPr eaLnBrk="0" hangingPunct="0"/>
            <a:r>
              <a:rPr lang="ru-RU" b="1" i="1" u="sng" dirty="0">
                <a:solidFill>
                  <a:srgbClr val="703800"/>
                </a:solidFill>
                <a:latin typeface="Georgia" pitchFamily="18" charset="0"/>
              </a:rPr>
              <a:t>2. </a:t>
            </a:r>
            <a:r>
              <a:rPr lang="ru-RU" b="1" i="1" u="sng" dirty="0" smtClean="0">
                <a:solidFill>
                  <a:srgbClr val="703800"/>
                </a:solidFill>
                <a:latin typeface="Georgia" pitchFamily="18" charset="0"/>
              </a:rPr>
              <a:t>Конкурс «Реши </a:t>
            </a:r>
            <a:r>
              <a:rPr lang="ru-RU" b="1" i="1" u="sng" dirty="0">
                <a:solidFill>
                  <a:srgbClr val="703800"/>
                </a:solidFill>
                <a:latin typeface="Georgia" pitchFamily="18" charset="0"/>
              </a:rPr>
              <a:t>логическую</a:t>
            </a:r>
            <a:r>
              <a:rPr lang="ru-RU" b="1" i="1" u="sng" dirty="0">
                <a:latin typeface="Georgia" pitchFamily="18" charset="0"/>
              </a:rPr>
              <a:t> </a:t>
            </a:r>
            <a:r>
              <a:rPr lang="ru-RU" b="1" i="1" u="sng" dirty="0">
                <a:solidFill>
                  <a:srgbClr val="703800"/>
                </a:solidFill>
                <a:latin typeface="Georgia" pitchFamily="18" charset="0"/>
              </a:rPr>
              <a:t>задачу»</a:t>
            </a:r>
            <a:endParaRPr lang="en-US" b="1" i="1" u="sng" dirty="0">
              <a:solidFill>
                <a:srgbClr val="703800"/>
              </a:solidFill>
              <a:latin typeface="Georgia" pitchFamily="18" charset="0"/>
            </a:endParaRPr>
          </a:p>
        </p:txBody>
      </p:sp>
      <p:sp>
        <p:nvSpPr>
          <p:cNvPr id="10" name="Прямоугольник 9"/>
          <p:cNvSpPr>
            <a:spLocks noChangeArrowheads="1"/>
          </p:cNvSpPr>
          <p:nvPr/>
        </p:nvSpPr>
        <p:spPr bwMode="auto">
          <a:xfrm>
            <a:off x="1022346" y="3657600"/>
            <a:ext cx="3049588" cy="369888"/>
          </a:xfrm>
          <a:prstGeom prst="rect">
            <a:avLst/>
          </a:prstGeom>
          <a:noFill/>
          <a:ln w="9525">
            <a:noFill/>
            <a:miter lim="800000"/>
            <a:headEnd/>
            <a:tailEnd/>
          </a:ln>
        </p:spPr>
        <p:txBody>
          <a:bodyPr wrap="none">
            <a:spAutoFit/>
          </a:bodyPr>
          <a:lstStyle/>
          <a:p>
            <a:r>
              <a:rPr lang="ru-RU" b="1" i="1" u="sng" dirty="0">
                <a:solidFill>
                  <a:srgbClr val="703800"/>
                </a:solidFill>
                <a:latin typeface="Georgia" pitchFamily="18" charset="0"/>
              </a:rPr>
              <a:t>5. Конкурс «Мозаика» </a:t>
            </a:r>
            <a:endParaRPr lang="ru-RU" dirty="0">
              <a:solidFill>
                <a:srgbClr val="703800"/>
              </a:solidFill>
              <a:latin typeface="Georgia" pitchFamily="18" charset="0"/>
            </a:endParaRPr>
          </a:p>
        </p:txBody>
      </p:sp>
      <p:sp>
        <p:nvSpPr>
          <p:cNvPr id="11" name="Прямоугольник 10"/>
          <p:cNvSpPr>
            <a:spLocks noChangeArrowheads="1"/>
          </p:cNvSpPr>
          <p:nvPr/>
        </p:nvSpPr>
        <p:spPr bwMode="auto">
          <a:xfrm>
            <a:off x="1023933" y="3200400"/>
            <a:ext cx="2905125" cy="369888"/>
          </a:xfrm>
          <a:prstGeom prst="rect">
            <a:avLst/>
          </a:prstGeom>
          <a:noFill/>
          <a:ln w="9525">
            <a:noFill/>
            <a:miter lim="800000"/>
            <a:headEnd/>
            <a:tailEnd/>
          </a:ln>
        </p:spPr>
        <p:txBody>
          <a:bodyPr wrap="none">
            <a:spAutoFit/>
          </a:bodyPr>
          <a:lstStyle/>
          <a:p>
            <a:r>
              <a:rPr lang="ru-RU" b="1" i="1" u="sng" dirty="0">
                <a:solidFill>
                  <a:srgbClr val="703800"/>
                </a:solidFill>
                <a:latin typeface="Georgia" pitchFamily="18" charset="0"/>
              </a:rPr>
              <a:t>4. Конкурс «Буриме» </a:t>
            </a:r>
            <a:endParaRPr lang="ru-RU" dirty="0">
              <a:solidFill>
                <a:srgbClr val="703800"/>
              </a:solidFill>
              <a:latin typeface="Georgia" pitchFamily="18" charset="0"/>
            </a:endParaRPr>
          </a:p>
        </p:txBody>
      </p:sp>
      <p:sp>
        <p:nvSpPr>
          <p:cNvPr id="41986" name="Rectangle 2"/>
          <p:cNvSpPr>
            <a:spLocks noChangeArrowheads="1"/>
          </p:cNvSpPr>
          <p:nvPr/>
        </p:nvSpPr>
        <p:spPr bwMode="auto">
          <a:xfrm>
            <a:off x="1004894" y="4114800"/>
            <a:ext cx="4495800" cy="369888"/>
          </a:xfrm>
          <a:prstGeom prst="rect">
            <a:avLst/>
          </a:prstGeom>
          <a:noFill/>
          <a:ln w="9525">
            <a:noFill/>
            <a:miter lim="800000"/>
            <a:headEnd/>
            <a:tailEnd/>
          </a:ln>
        </p:spPr>
        <p:txBody>
          <a:bodyPr anchor="ctr">
            <a:spAutoFit/>
          </a:bodyPr>
          <a:lstStyle/>
          <a:p>
            <a:pPr eaLnBrk="0" hangingPunct="0"/>
            <a:r>
              <a:rPr lang="ru-RU" b="1" i="1" u="sng" dirty="0">
                <a:solidFill>
                  <a:srgbClr val="703800"/>
                </a:solidFill>
                <a:latin typeface="Georgia" pitchFamily="18" charset="0"/>
                <a:cs typeface="Times New Roman" pitchFamily="18" charset="0"/>
              </a:rPr>
              <a:t>6.Конкурс </a:t>
            </a:r>
            <a:r>
              <a:rPr lang="ru-RU" b="1" i="1" u="sng" dirty="0">
                <a:solidFill>
                  <a:srgbClr val="703800"/>
                </a:solidFill>
                <a:latin typeface="Calibri" pitchFamily="34" charset="0"/>
                <a:cs typeface="Times New Roman" pitchFamily="18" charset="0"/>
              </a:rPr>
              <a:t>«</a:t>
            </a:r>
            <a:r>
              <a:rPr lang="ru-RU" b="1" i="1" u="sng" dirty="0">
                <a:solidFill>
                  <a:srgbClr val="703800"/>
                </a:solidFill>
                <a:latin typeface="Georgia" pitchFamily="18" charset="0"/>
                <a:cs typeface="Times New Roman" pitchFamily="18" charset="0"/>
              </a:rPr>
              <a:t>Найди свою звезду</a:t>
            </a:r>
            <a:r>
              <a:rPr lang="ru-RU" b="1" i="1" u="sng" dirty="0">
                <a:solidFill>
                  <a:srgbClr val="703800"/>
                </a:solidFill>
                <a:latin typeface="Calibri" pitchFamily="34" charset="0"/>
                <a:cs typeface="Times New Roman" pitchFamily="18" charset="0"/>
              </a:rPr>
              <a:t>»</a:t>
            </a:r>
            <a:r>
              <a:rPr lang="ru-RU" b="1" i="1" u="sng" dirty="0">
                <a:solidFill>
                  <a:srgbClr val="703800"/>
                </a:solidFill>
                <a:latin typeface="Georgia" pitchFamily="18" charset="0"/>
                <a:cs typeface="Times New Roman" pitchFamily="18" charset="0"/>
              </a:rPr>
              <a:t>  </a:t>
            </a:r>
            <a:endParaRPr lang="ru-RU" dirty="0">
              <a:solidFill>
                <a:srgbClr val="703800"/>
              </a:solidFill>
            </a:endParaRPr>
          </a:p>
        </p:txBody>
      </p:sp>
      <p:sp>
        <p:nvSpPr>
          <p:cNvPr id="13" name="Управляющая кнопка: настраиваемая 12">
            <a:hlinkClick r:id="" action="ppaction://hlinkshowjump?jump=nextslide" highlightClick="1"/>
          </p:cNvPr>
          <p:cNvSpPr/>
          <p:nvPr/>
        </p:nvSpPr>
        <p:spPr>
          <a:xfrm>
            <a:off x="4772028" y="3810000"/>
            <a:ext cx="157162" cy="119066"/>
          </a:xfrm>
          <a:prstGeom prst="actionButtonBlank">
            <a:avLst/>
          </a:prstGeom>
          <a:solidFill>
            <a:srgbClr val="703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9707" name="Рисунок 13" descr="photo_56_bi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00958" y="214290"/>
            <a:ext cx="1441565" cy="16335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p:cTn id="7" dur="500" fill="hold"/>
                                        <p:tgtEl>
                                          <p:spTgt spid="41985"/>
                                        </p:tgtEl>
                                        <p:attrNameLst>
                                          <p:attrName>ppt_w</p:attrName>
                                        </p:attrNameLst>
                                      </p:cBhvr>
                                      <p:tavLst>
                                        <p:tav tm="0">
                                          <p:val>
                                            <p:fltVal val="0"/>
                                          </p:val>
                                        </p:tav>
                                        <p:tav tm="100000">
                                          <p:val>
                                            <p:strVal val="#ppt_w"/>
                                          </p:val>
                                        </p:tav>
                                      </p:tavLst>
                                    </p:anim>
                                    <p:anim calcmode="lin" valueType="num">
                                      <p:cBhvr>
                                        <p:cTn id="8" dur="500" fill="hold"/>
                                        <p:tgtEl>
                                          <p:spTgt spid="4198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1986"/>
                                        </p:tgtEl>
                                        <p:attrNameLst>
                                          <p:attrName>style.visibility</p:attrName>
                                        </p:attrNameLst>
                                      </p:cBhvr>
                                      <p:to>
                                        <p:strVal val="visible"/>
                                      </p:to>
                                    </p:set>
                                    <p:anim calcmode="lin" valueType="num">
                                      <p:cBhvr>
                                        <p:cTn id="41" dur="500" fill="hold"/>
                                        <p:tgtEl>
                                          <p:spTgt spid="41986"/>
                                        </p:tgtEl>
                                        <p:attrNameLst>
                                          <p:attrName>ppt_w</p:attrName>
                                        </p:attrNameLst>
                                      </p:cBhvr>
                                      <p:tavLst>
                                        <p:tav tm="0">
                                          <p:val>
                                            <p:fltVal val="0"/>
                                          </p:val>
                                        </p:tav>
                                        <p:tav tm="100000">
                                          <p:val>
                                            <p:strVal val="#ppt_w"/>
                                          </p:val>
                                        </p:tav>
                                      </p:tavLst>
                                    </p:anim>
                                    <p:anim calcmode="lin" valueType="num">
                                      <p:cBhvr>
                                        <p:cTn id="42" dur="500" fill="hold"/>
                                        <p:tgtEl>
                                          <p:spTgt spid="419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p:bldP spid="8" grpId="0"/>
      <p:bldP spid="9" grpId="0"/>
      <p:bldP spid="10" grpId="0"/>
      <p:bldP spid="11" grpId="0"/>
      <p:bldP spid="41986"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386635" y="0"/>
          <a:ext cx="9530635" cy="7358114"/>
        </p:xfrm>
        <a:graphic>
          <a:graphicData uri="http://schemas.openxmlformats.org/presentationml/2006/ole">
            <mc:AlternateContent xmlns:mc="http://schemas.openxmlformats.org/markup-compatibility/2006">
              <mc:Choice xmlns:v="urn:schemas-microsoft-com:vml" Requires="v">
                <p:oleObj spid="_x0000_s16387" name="Документ" r:id="rId4" imgW="9808125" imgH="7570092" progId="Word.Document.12">
                  <p:embed/>
                </p:oleObj>
              </mc:Choice>
              <mc:Fallback>
                <p:oleObj name="Документ" r:id="rId4" imgW="9808125" imgH="7570092"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35" y="0"/>
                        <a:ext cx="9530635" cy="7358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a:xfrm flipV="1">
            <a:off x="457200" y="381000"/>
            <a:ext cx="8229600" cy="1371600"/>
          </a:xfrm>
        </p:spPr>
        <p:txBody>
          <a:bodyPr/>
          <a:lstStyle/>
          <a:p>
            <a:pPr eaLnBrk="1" hangingPunct="1">
              <a:defRPr/>
            </a:pPr>
            <a:r>
              <a:rPr lang="ru-RU" sz="4000" dirty="0" smtClean="0"/>
              <a:t>  </a:t>
            </a:r>
            <a:br>
              <a:rPr lang="ru-RU" sz="4000" dirty="0" smtClean="0"/>
            </a:br>
            <a:endParaRPr lang="ru-RU" sz="4000" dirty="0" smtClean="0"/>
          </a:p>
        </p:txBody>
      </p:sp>
      <p:sp>
        <p:nvSpPr>
          <p:cNvPr id="5124" name="Rectangle 7"/>
          <p:cNvSpPr>
            <a:spLocks noChangeArrowheads="1"/>
          </p:cNvSpPr>
          <p:nvPr/>
        </p:nvSpPr>
        <p:spPr bwMode="auto">
          <a:xfrm>
            <a:off x="457200" y="228600"/>
            <a:ext cx="3962400" cy="369888"/>
          </a:xfrm>
          <a:prstGeom prst="rect">
            <a:avLst/>
          </a:prstGeom>
          <a:noFill/>
          <a:ln w="9525">
            <a:noFill/>
            <a:miter lim="800000"/>
            <a:headEnd/>
            <a:tailEnd/>
          </a:ln>
        </p:spPr>
        <p:txBody>
          <a:bodyPr>
            <a:spAutoFit/>
          </a:bodyPr>
          <a:lstStyle/>
          <a:p>
            <a:pPr algn="ctr"/>
            <a:endParaRPr lang="ru-RU" b="1">
              <a:solidFill>
                <a:schemeClr val="tx2"/>
              </a:solidFill>
              <a:latin typeface="Arial" charset="0"/>
            </a:endParaRPr>
          </a:p>
        </p:txBody>
      </p:sp>
      <p:sp>
        <p:nvSpPr>
          <p:cNvPr id="9" name="Прямоугольник 8"/>
          <p:cNvSpPr/>
          <p:nvPr/>
        </p:nvSpPr>
        <p:spPr>
          <a:xfrm>
            <a:off x="4286248" y="571480"/>
            <a:ext cx="4429156" cy="4031873"/>
          </a:xfrm>
          <a:prstGeom prst="rect">
            <a:avLst/>
          </a:prstGeom>
        </p:spPr>
        <p:txBody>
          <a:bodyPr wrap="square">
            <a:spAutoFit/>
          </a:bodyPr>
          <a:lstStyle/>
          <a:p>
            <a:r>
              <a:rPr lang="ru-RU" sz="3200" b="1" i="1" dirty="0" smtClean="0">
                <a:solidFill>
                  <a:srgbClr val="703800"/>
                </a:solidFill>
                <a:effectLst>
                  <a:outerShdw blurRad="38100" dist="38100" dir="2700000" algn="tl">
                    <a:srgbClr val="000000">
                      <a:alpha val="43137"/>
                    </a:srgbClr>
                  </a:outerShdw>
                </a:effectLst>
                <a:latin typeface="Times New Roman" pitchFamily="18" charset="0"/>
                <a:cs typeface="Times New Roman" pitchFamily="18" charset="0"/>
              </a:rPr>
              <a:t> «Многие звезды украшали русское небо восемнадцатого столетия. Звездою первой величины явилась слава Михаила Ломоносова»  </a:t>
            </a:r>
          </a:p>
          <a:p>
            <a:pPr algn="r"/>
            <a:r>
              <a:rPr lang="ru-RU" sz="3200" b="1" i="1" dirty="0" smtClean="0">
                <a:solidFill>
                  <a:srgbClr val="703800"/>
                </a:solidFill>
                <a:effectLst>
                  <a:outerShdw blurRad="38100" dist="38100" dir="2700000" algn="tl">
                    <a:srgbClr val="000000">
                      <a:alpha val="43137"/>
                    </a:srgbClr>
                  </a:outerShdw>
                </a:effectLst>
                <a:latin typeface="Times New Roman" pitchFamily="18" charset="0"/>
                <a:cs typeface="Times New Roman" pitchFamily="18" charset="0"/>
              </a:rPr>
              <a:t> Б. Шергин</a:t>
            </a:r>
            <a:endParaRPr lang="ru-RU" sz="3200" dirty="0">
              <a:solidFill>
                <a:srgbClr val="70380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0100" y="285728"/>
            <a:ext cx="3098523" cy="4071966"/>
          </a:xfrm>
          <a:prstGeom prst="rect">
            <a:avLst/>
          </a:prstGeom>
          <a:noFill/>
          <a:ln w="9525">
            <a:noFill/>
            <a:miter lim="800000"/>
            <a:headEnd/>
            <a:tailEnd/>
          </a:ln>
          <a:effectLst/>
        </p:spPr>
      </p:pic>
      <p:sp>
        <p:nvSpPr>
          <p:cNvPr id="11" name="Прямоугольник 10"/>
          <p:cNvSpPr/>
          <p:nvPr/>
        </p:nvSpPr>
        <p:spPr>
          <a:xfrm>
            <a:off x="4143372" y="239982"/>
            <a:ext cx="4786346" cy="4832092"/>
          </a:xfrm>
          <a:prstGeom prst="rect">
            <a:avLst/>
          </a:prstGeom>
        </p:spPr>
        <p:txBody>
          <a:bodyPr wrap="square">
            <a:spAutoFit/>
          </a:bodyPr>
          <a:lstStyle/>
          <a:p>
            <a:r>
              <a:rPr lang="ru-RU" sz="2800" b="1" i="1" dirty="0" smtClean="0">
                <a:solidFill>
                  <a:srgbClr val="703800"/>
                </a:solidFill>
                <a:effectLst>
                  <a:outerShdw blurRad="38100" dist="38100" dir="2700000" algn="tl">
                    <a:srgbClr val="000000">
                      <a:alpha val="43137"/>
                    </a:srgbClr>
                  </a:outerShdw>
                </a:effectLst>
                <a:latin typeface="Times New Roman" pitchFamily="18" charset="0"/>
                <a:cs typeface="Times New Roman" pitchFamily="18" charset="0"/>
              </a:rPr>
              <a:t>Благодаря гениальности, в облике Ломоносова, в его жизни и деятельности можно много найти того, что захватывает и что интересно и полезно понять, вне зависимости от того, что между нами лежит пропасть в 200 лет» </a:t>
            </a:r>
          </a:p>
          <a:p>
            <a:r>
              <a:rPr lang="ru-RU" sz="2800" b="1" i="1" dirty="0" smtClean="0">
                <a:solidFill>
                  <a:srgbClr val="703800"/>
                </a:solidFill>
                <a:effectLst>
                  <a:outerShdw blurRad="38100" dist="38100" dir="2700000" algn="tl">
                    <a:srgbClr val="000000">
                      <a:alpha val="43137"/>
                    </a:srgbClr>
                  </a:outerShdw>
                </a:effectLst>
                <a:latin typeface="Times New Roman" pitchFamily="18" charset="0"/>
                <a:cs typeface="Times New Roman" pitchFamily="18" charset="0"/>
              </a:rPr>
              <a:t>                                    Н.Г.Чернышевский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1" nodeType="clickEffect">
                                  <p:stCondLst>
                                    <p:cond delay="0"/>
                                  </p:stCondLst>
                                  <p:childTnLst>
                                    <p:anim calcmode="lin" valueType="num">
                                      <p:cBhvr>
                                        <p:cTn id="13" dur="1000"/>
                                        <p:tgtEl>
                                          <p:spTgt spid="9"/>
                                        </p:tgtEl>
                                        <p:attrNameLst>
                                          <p:attrName>ppt_w</p:attrName>
                                        </p:attrNameLst>
                                      </p:cBhvr>
                                      <p:tavLst>
                                        <p:tav tm="0">
                                          <p:val>
                                            <p:strVal val="ppt_w"/>
                                          </p:val>
                                        </p:tav>
                                        <p:tav tm="100000">
                                          <p:val>
                                            <p:strVal val="ppt_w*0.70"/>
                                          </p:val>
                                        </p:tav>
                                      </p:tavLst>
                                    </p:anim>
                                    <p:anim calcmode="lin" valueType="num">
                                      <p:cBhvr>
                                        <p:cTn id="14" dur="1000"/>
                                        <p:tgtEl>
                                          <p:spTgt spid="9"/>
                                        </p:tgtEl>
                                        <p:attrNameLst>
                                          <p:attrName>ppt_h</p:attrName>
                                        </p:attrNameLst>
                                      </p:cBhvr>
                                      <p:tavLst>
                                        <p:tav tm="0">
                                          <p:val>
                                            <p:strVal val="ppt_h"/>
                                          </p:val>
                                        </p:tav>
                                        <p:tav tm="100000">
                                          <p:val>
                                            <p:strVal val="ppt_h"/>
                                          </p:val>
                                        </p:tav>
                                      </p:tavLst>
                                    </p:anim>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strVal val="#ppt_w*0.7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2.gstatic.com/images?q=tbn:ANd9GcSyb3wCsPMMncsa6CwA072zRTMCL9npfXX9psRbqJKcKIh08FDr"/>
          <p:cNvPicPr>
            <a:picLocks noChangeAspect="1" noChangeArrowheads="1"/>
          </p:cNvPicPr>
          <p:nvPr/>
        </p:nvPicPr>
        <p:blipFill>
          <a:blip r:embed="rId2" cstate="print"/>
          <a:srcRect/>
          <a:stretch>
            <a:fillRect/>
          </a:stretch>
        </p:blipFill>
        <p:spPr bwMode="auto">
          <a:xfrm>
            <a:off x="857224" y="785794"/>
            <a:ext cx="3786214" cy="2519555"/>
          </a:xfrm>
          <a:prstGeom prst="rect">
            <a:avLst/>
          </a:prstGeom>
          <a:noFill/>
        </p:spPr>
      </p:pic>
      <p:sp>
        <p:nvSpPr>
          <p:cNvPr id="7" name="Прямоугольник 6"/>
          <p:cNvSpPr/>
          <p:nvPr/>
        </p:nvSpPr>
        <p:spPr>
          <a:xfrm>
            <a:off x="4714876" y="2071654"/>
            <a:ext cx="3071834" cy="1015663"/>
          </a:xfrm>
          <a:prstGeom prst="rect">
            <a:avLst/>
          </a:prstGeom>
        </p:spPr>
        <p:txBody>
          <a:bodyPr wrap="square">
            <a:spAutoFit/>
          </a:bodyPr>
          <a:lstStyle/>
          <a:p>
            <a:r>
              <a:rPr lang="ru-RU" sz="2000" b="1" i="1" dirty="0" smtClean="0">
                <a:solidFill>
                  <a:srgbClr val="703800"/>
                </a:solidFill>
                <a:latin typeface="Times New Roman" pitchFamily="18" charset="0"/>
                <a:cs typeface="Times New Roman" pitchFamily="18" charset="0"/>
              </a:rPr>
              <a:t>Деревня </a:t>
            </a:r>
            <a:r>
              <a:rPr lang="ru-RU" sz="2000" b="1" i="1" dirty="0" err="1" smtClean="0">
                <a:solidFill>
                  <a:srgbClr val="703800"/>
                </a:solidFill>
                <a:latin typeface="Times New Roman" pitchFamily="18" charset="0"/>
                <a:cs typeface="Times New Roman" pitchFamily="18" charset="0"/>
              </a:rPr>
              <a:t>Мишанская</a:t>
            </a:r>
            <a:r>
              <a:rPr lang="ru-RU" sz="2000" b="1" i="1" dirty="0" smtClean="0">
                <a:solidFill>
                  <a:srgbClr val="703800"/>
                </a:solidFill>
                <a:latin typeface="Times New Roman" pitchFamily="18" charset="0"/>
                <a:cs typeface="Times New Roman" pitchFamily="18" charset="0"/>
              </a:rPr>
              <a:t>, позже слившаяся с деревней Денисовкой.</a:t>
            </a:r>
            <a:endParaRPr lang="ru-RU" sz="2000" b="1" dirty="0">
              <a:solidFill>
                <a:srgbClr val="703800"/>
              </a:solidFill>
              <a:latin typeface="Times New Roman" pitchFamily="18" charset="0"/>
              <a:cs typeface="Times New Roman" pitchFamily="18" charset="0"/>
            </a:endParaRPr>
          </a:p>
        </p:txBody>
      </p:sp>
      <p:sp>
        <p:nvSpPr>
          <p:cNvPr id="8" name="Прямоугольник 7"/>
          <p:cNvSpPr/>
          <p:nvPr/>
        </p:nvSpPr>
        <p:spPr>
          <a:xfrm>
            <a:off x="857224" y="3643290"/>
            <a:ext cx="7786774" cy="1200329"/>
          </a:xfrm>
          <a:prstGeom prst="rect">
            <a:avLst/>
          </a:prstGeom>
        </p:spPr>
        <p:txBody>
          <a:bodyPr wrap="square">
            <a:spAutoFit/>
          </a:bodyPr>
          <a:lstStyle/>
          <a:p>
            <a:r>
              <a:rPr lang="ru-RU" sz="2400" b="1" dirty="0" smtClean="0">
                <a:solidFill>
                  <a:srgbClr val="703800"/>
                </a:solidFill>
                <a:latin typeface="Times New Roman" pitchFamily="18" charset="0"/>
                <a:cs typeface="Times New Roman" pitchFamily="18" charset="0"/>
              </a:rPr>
              <a:t>Согласно писцовым книгам, именно в </a:t>
            </a:r>
            <a:r>
              <a:rPr lang="ru-RU" sz="2400" b="1" dirty="0" err="1" smtClean="0">
                <a:solidFill>
                  <a:srgbClr val="703800"/>
                </a:solidFill>
                <a:latin typeface="Times New Roman" pitchFamily="18" charset="0"/>
                <a:cs typeface="Times New Roman" pitchFamily="18" charset="0"/>
              </a:rPr>
              <a:t>Мишанинской</a:t>
            </a:r>
            <a:r>
              <a:rPr lang="ru-RU" sz="2400" b="1" dirty="0" smtClean="0">
                <a:solidFill>
                  <a:srgbClr val="703800"/>
                </a:solidFill>
                <a:latin typeface="Times New Roman" pitchFamily="18" charset="0"/>
                <a:cs typeface="Times New Roman" pitchFamily="18" charset="0"/>
              </a:rPr>
              <a:t> 8 ноября (19-го по новому стилю) 1711 года у помора Василия Ломоносова родился сын Михайло. </a:t>
            </a:r>
            <a:endParaRPr lang="ru-RU" sz="2400" b="1" dirty="0">
              <a:solidFill>
                <a:srgbClr val="7038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t2.gstatic.com/images?q=tbn:ANd9GcRbZ_EpQK_Hg-DBOM11G3gWyZABHkckA3rNWxFJ6obH6nGPQ9gx"/>
          <p:cNvPicPr>
            <a:picLocks noChangeAspect="1" noChangeArrowheads="1"/>
          </p:cNvPicPr>
          <p:nvPr/>
        </p:nvPicPr>
        <p:blipFill>
          <a:blip r:embed="rId2" cstate="print"/>
          <a:srcRect/>
          <a:stretch>
            <a:fillRect/>
          </a:stretch>
        </p:blipFill>
        <p:spPr bwMode="auto">
          <a:xfrm>
            <a:off x="642910" y="428604"/>
            <a:ext cx="3571900" cy="2376939"/>
          </a:xfrm>
          <a:prstGeom prst="rect">
            <a:avLst/>
          </a:prstGeom>
          <a:noFill/>
        </p:spPr>
      </p:pic>
      <p:sp>
        <p:nvSpPr>
          <p:cNvPr id="8" name="Прямоугольник 7"/>
          <p:cNvSpPr/>
          <p:nvPr/>
        </p:nvSpPr>
        <p:spPr>
          <a:xfrm>
            <a:off x="1071538" y="4133214"/>
            <a:ext cx="7215238" cy="1938992"/>
          </a:xfrm>
          <a:prstGeom prst="rect">
            <a:avLst/>
          </a:prstGeom>
        </p:spPr>
        <p:txBody>
          <a:bodyPr wrap="square">
            <a:spAutoFit/>
          </a:bodyPr>
          <a:lstStyle/>
          <a:p>
            <a:r>
              <a:rPr lang="ru-RU" sz="2000" b="1" dirty="0" smtClean="0">
                <a:solidFill>
                  <a:srgbClr val="703800"/>
                </a:solidFill>
                <a:latin typeface="Times New Roman" pitchFamily="18" charset="0"/>
                <a:cs typeface="Times New Roman" pitchFamily="18" charset="0"/>
              </a:rPr>
              <a:t>  В 11-12 лет Михайло начал учиться грамоте. Его первым учителем был дьячок местной церкви. Он прочитал все, что было под рукой. У соседа нашлись славянская «Грамматика» </a:t>
            </a:r>
            <a:r>
              <a:rPr lang="ru-RU" sz="2000" b="1" dirty="0" err="1" smtClean="0">
                <a:solidFill>
                  <a:srgbClr val="703800"/>
                </a:solidFill>
                <a:latin typeface="Times New Roman" pitchFamily="18" charset="0"/>
                <a:cs typeface="Times New Roman" pitchFamily="18" charset="0"/>
              </a:rPr>
              <a:t>Мелентия</a:t>
            </a:r>
            <a:r>
              <a:rPr lang="ru-RU" sz="2000" b="1" dirty="0" smtClean="0">
                <a:solidFill>
                  <a:srgbClr val="703800"/>
                </a:solidFill>
                <a:latin typeface="Times New Roman" pitchFamily="18" charset="0"/>
                <a:cs typeface="Times New Roman" pitchFamily="18" charset="0"/>
              </a:rPr>
              <a:t> </a:t>
            </a:r>
            <a:r>
              <a:rPr lang="ru-RU" sz="2000" b="1" dirty="0" err="1" smtClean="0">
                <a:solidFill>
                  <a:srgbClr val="703800"/>
                </a:solidFill>
                <a:latin typeface="Times New Roman" pitchFamily="18" charset="0"/>
                <a:cs typeface="Times New Roman" pitchFamily="18" charset="0"/>
              </a:rPr>
              <a:t>Смотрицкого</a:t>
            </a:r>
            <a:r>
              <a:rPr lang="ru-RU" sz="2000" b="1" dirty="0" smtClean="0">
                <a:solidFill>
                  <a:srgbClr val="703800"/>
                </a:solidFill>
                <a:latin typeface="Times New Roman" pitchFamily="18" charset="0"/>
                <a:cs typeface="Times New Roman" pitchFamily="18" charset="0"/>
              </a:rPr>
              <a:t> и «Арифметика» Леонтия Магницкого. Он их читал с таким усердием, что выучил наизусть.</a:t>
            </a:r>
            <a:endParaRPr lang="ru-RU" sz="2000" b="1" dirty="0">
              <a:solidFill>
                <a:srgbClr val="7038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l="1736" t="4924" r="2777" b="3993"/>
          <a:stretch>
            <a:fillRect/>
          </a:stretch>
        </p:blipFill>
        <p:spPr bwMode="auto">
          <a:xfrm>
            <a:off x="4643438" y="1142984"/>
            <a:ext cx="3929090" cy="264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Мир Связи\Documents\Файлы Mail.Ru Агента\63748928_e32d82ecf685.jpg"/>
          <p:cNvPicPr>
            <a:picLocks noChangeAspect="1" noChangeArrowheads="1"/>
          </p:cNvPicPr>
          <p:nvPr/>
        </p:nvPicPr>
        <p:blipFill>
          <a:blip r:embed="rId2" cstate="email">
            <a:extLst>
              <a:ext uri="{28A0092B-C50C-407E-A947-70E740481C1C}">
                <a14:useLocalDpi xmlns:a14="http://schemas.microsoft.com/office/drawing/2010/main"/>
              </a:ext>
            </a:extLst>
          </a:blip>
          <a:srcRect b="4090"/>
          <a:stretch>
            <a:fillRect/>
          </a:stretch>
        </p:blipFill>
        <p:spPr bwMode="auto">
          <a:xfrm>
            <a:off x="428596" y="214290"/>
            <a:ext cx="1714512" cy="2476501"/>
          </a:xfrm>
          <a:prstGeom prst="rect">
            <a:avLst/>
          </a:prstGeom>
          <a:noFill/>
        </p:spPr>
      </p:pic>
      <p:sp>
        <p:nvSpPr>
          <p:cNvPr id="4" name="Прямоугольник 3"/>
          <p:cNvSpPr/>
          <p:nvPr/>
        </p:nvSpPr>
        <p:spPr>
          <a:xfrm>
            <a:off x="2357422" y="0"/>
            <a:ext cx="6286544" cy="4093428"/>
          </a:xfrm>
          <a:prstGeom prst="rect">
            <a:avLst/>
          </a:prstGeom>
        </p:spPr>
        <p:txBody>
          <a:bodyPr wrap="square">
            <a:spAutoFit/>
          </a:bodyPr>
          <a:lstStyle/>
          <a:p>
            <a:r>
              <a:rPr lang="ru-RU" sz="2000" b="1" dirty="0" smtClean="0">
                <a:solidFill>
                  <a:srgbClr val="703800"/>
                </a:solidFill>
                <a:latin typeface="Times New Roman" pitchFamily="18" charset="0"/>
                <a:cs typeface="Times New Roman" pitchFamily="18" charset="0"/>
              </a:rPr>
              <a:t>К 14 годам юный помор грамотно и чётко писал. Жизнь его в родном доме делалась невыносимой, наполненной постоянными ссорами с мачехой. И чем шире становились интересы юноши, тем безысходнее казалась ему окружающая действительность. Особенно ожесточала мачеху страсть Ломоносова к книгам.</a:t>
            </a:r>
          </a:p>
          <a:p>
            <a:r>
              <a:rPr lang="ru-RU" sz="2000" b="1" dirty="0" smtClean="0">
                <a:solidFill>
                  <a:srgbClr val="703800"/>
                </a:solidFill>
                <a:latin typeface="Times New Roman" pitchFamily="18" charset="0"/>
                <a:cs typeface="Times New Roman" pitchFamily="18" charset="0"/>
              </a:rPr>
              <a:t>Отец решил по-своему образумить его и решил женить, но Михайло притворился больным и от женитьбы отговорился. </a:t>
            </a:r>
          </a:p>
          <a:p>
            <a:r>
              <a:rPr lang="ru-RU" sz="2000" b="1" dirty="0" smtClean="0">
                <a:solidFill>
                  <a:srgbClr val="703800"/>
                </a:solidFill>
                <a:latin typeface="Times New Roman" pitchFamily="18" charset="0"/>
                <a:cs typeface="Times New Roman" pitchFamily="18" charset="0"/>
              </a:rPr>
              <a:t>Получив «неявным образом», паспорт,, 19-летний Ломоносов ушел в Москву с обозом мороженой рыбы в декабре 1730 года. </a:t>
            </a:r>
            <a:endParaRPr lang="ru-RU" sz="2000" b="1" dirty="0">
              <a:solidFill>
                <a:srgbClr val="703800"/>
              </a:solidFill>
              <a:latin typeface="Times New Roman" pitchFamily="18" charset="0"/>
              <a:cs typeface="Times New Roman" pitchFamily="18" charset="0"/>
            </a:endParaRPr>
          </a:p>
        </p:txBody>
      </p:sp>
      <p:pic>
        <p:nvPicPr>
          <p:cNvPr id="6" name="Picture 2" descr="Картинка 14 из 4846"/>
          <p:cNvPicPr>
            <a:picLocks noChangeAspect="1" noChangeArrowheads="1"/>
          </p:cNvPicPr>
          <p:nvPr/>
        </p:nvPicPr>
        <p:blipFill>
          <a:blip r:embed="rId3" cstate="print"/>
          <a:srcRect/>
          <a:stretch>
            <a:fillRect/>
          </a:stretch>
        </p:blipFill>
        <p:spPr bwMode="auto">
          <a:xfrm>
            <a:off x="428596" y="4071918"/>
            <a:ext cx="2071702" cy="2693213"/>
          </a:xfrm>
          <a:prstGeom prst="rect">
            <a:avLst/>
          </a:prstGeom>
          <a:noFill/>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1631" y="4143380"/>
            <a:ext cx="3429024" cy="25717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par>
                          <p:cTn id="24" fill="hold">
                            <p:stCondLst>
                              <p:cond delay="1000"/>
                            </p:stCondLst>
                            <p:childTnLst>
                              <p:par>
                                <p:cTn id="25" presetID="55" presetClass="entr" presetSubtype="0" fill="hold" nodeType="after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p:cTn id="27" dur="1000" fill="hold"/>
                                        <p:tgtEl>
                                          <p:spTgt spid="4098"/>
                                        </p:tgtEl>
                                        <p:attrNameLst>
                                          <p:attrName>ppt_w</p:attrName>
                                        </p:attrNameLst>
                                      </p:cBhvr>
                                      <p:tavLst>
                                        <p:tav tm="0">
                                          <p:val>
                                            <p:strVal val="#ppt_w*0.70"/>
                                          </p:val>
                                        </p:tav>
                                        <p:tav tm="100000">
                                          <p:val>
                                            <p:strVal val="#ppt_w"/>
                                          </p:val>
                                        </p:tav>
                                      </p:tavLst>
                                    </p:anim>
                                    <p:anim calcmode="lin" valueType="num">
                                      <p:cBhvr>
                                        <p:cTn id="28" dur="1000" fill="hold"/>
                                        <p:tgtEl>
                                          <p:spTgt spid="4098"/>
                                        </p:tgtEl>
                                        <p:attrNameLst>
                                          <p:attrName>ppt_h</p:attrName>
                                        </p:attrNameLst>
                                      </p:cBhvr>
                                      <p:tavLst>
                                        <p:tav tm="0">
                                          <p:val>
                                            <p:strVal val="#ppt_h"/>
                                          </p:val>
                                        </p:tav>
                                        <p:tav tm="100000">
                                          <p:val>
                                            <p:strVal val="#ppt_h"/>
                                          </p:val>
                                        </p:tav>
                                      </p:tavLst>
                                    </p:anim>
                                    <p:animEffect transition="in" filter="fade">
                                      <p:cBhvr>
                                        <p:cTn id="2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4320139"/>
            <a:ext cx="7643834" cy="1323439"/>
          </a:xfrm>
          <a:prstGeom prst="rect">
            <a:avLst/>
          </a:prstGeom>
        </p:spPr>
        <p:txBody>
          <a:bodyPr wrap="square">
            <a:spAutoFit/>
          </a:bodyPr>
          <a:lstStyle/>
          <a:p>
            <a:r>
              <a:rPr lang="ru-RU" sz="2000" b="1" dirty="0" smtClean="0">
                <a:solidFill>
                  <a:srgbClr val="703800"/>
                </a:solidFill>
                <a:latin typeface="Times New Roman" pitchFamily="18" charset="0"/>
              </a:rPr>
              <a:t> В 1730 году поступил в Славяно-греко-латинскую академию в Москве, где он не только приобрёл вкус к научным занятиям, но изучил латинский язык, познакомился с разными науками и учебными дисциплинами.</a:t>
            </a:r>
            <a:endParaRPr lang="ru-RU" sz="2000" dirty="0">
              <a:solidFill>
                <a:srgbClr val="703800"/>
              </a:solidFill>
            </a:endParaRPr>
          </a:p>
        </p:txBody>
      </p:sp>
      <p:pic>
        <p:nvPicPr>
          <p:cNvPr id="6146" name="Picture 2"/>
          <p:cNvPicPr>
            <a:picLocks noChangeAspect="1" noChangeArrowheads="1"/>
          </p:cNvPicPr>
          <p:nvPr/>
        </p:nvPicPr>
        <p:blipFill>
          <a:blip r:embed="rId2" cstate="print"/>
          <a:srcRect/>
          <a:stretch>
            <a:fillRect/>
          </a:stretch>
        </p:blipFill>
        <p:spPr bwMode="auto">
          <a:xfrm>
            <a:off x="2000232" y="428604"/>
            <a:ext cx="4714908" cy="35151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714348" y="357166"/>
            <a:ext cx="3650427" cy="2802649"/>
          </a:xfrm>
          <a:prstGeom prst="rect">
            <a:avLst/>
          </a:prstGeom>
          <a:noFill/>
          <a:ln w="9525">
            <a:noFill/>
            <a:miter lim="800000"/>
            <a:headEnd/>
            <a:tailEnd/>
          </a:ln>
          <a:effectLst/>
        </p:spPr>
      </p:pic>
      <p:sp>
        <p:nvSpPr>
          <p:cNvPr id="4" name="Прямоугольник 3"/>
          <p:cNvSpPr/>
          <p:nvPr/>
        </p:nvSpPr>
        <p:spPr>
          <a:xfrm>
            <a:off x="4429124" y="1071546"/>
            <a:ext cx="4143404" cy="1015663"/>
          </a:xfrm>
          <a:prstGeom prst="rect">
            <a:avLst/>
          </a:prstGeom>
        </p:spPr>
        <p:txBody>
          <a:bodyPr wrap="square">
            <a:spAutoFit/>
          </a:bodyPr>
          <a:lstStyle/>
          <a:p>
            <a:r>
              <a:rPr lang="ru-RU" sz="2000" b="1" dirty="0" smtClean="0">
                <a:solidFill>
                  <a:srgbClr val="703800"/>
                </a:solidFill>
                <a:latin typeface="Times New Roman" pitchFamily="18" charset="0"/>
                <a:cs typeface="Times New Roman" pitchFamily="18" charset="0"/>
              </a:rPr>
              <a:t>В ноябре 1735года в числе 12-ти лучших учеников отправили в Петербургскую академию наук.</a:t>
            </a:r>
            <a:endParaRPr lang="ru-RU" sz="2000" dirty="0">
              <a:solidFill>
                <a:srgbClr val="703800"/>
              </a:solidFill>
            </a:endParaRPr>
          </a:p>
        </p:txBody>
      </p:sp>
      <p:grpSp>
        <p:nvGrpSpPr>
          <p:cNvPr id="9" name="Группа 8"/>
          <p:cNvGrpSpPr/>
          <p:nvPr/>
        </p:nvGrpSpPr>
        <p:grpSpPr>
          <a:xfrm>
            <a:off x="4500562" y="3357562"/>
            <a:ext cx="4643438" cy="2873051"/>
            <a:chOff x="4500562" y="3357562"/>
            <a:chExt cx="4643438" cy="2873051"/>
          </a:xfrm>
        </p:grpSpPr>
        <p:sp>
          <p:nvSpPr>
            <p:cNvPr id="5" name="Прямоугольник 4"/>
            <p:cNvSpPr/>
            <p:nvPr/>
          </p:nvSpPr>
          <p:spPr>
            <a:xfrm>
              <a:off x="4500562" y="3357562"/>
              <a:ext cx="4143404" cy="2554545"/>
            </a:xfrm>
            <a:prstGeom prst="rect">
              <a:avLst/>
            </a:prstGeom>
          </p:spPr>
          <p:txBody>
            <a:bodyPr wrap="square">
              <a:spAutoFit/>
            </a:bodyPr>
            <a:lstStyle/>
            <a:p>
              <a:r>
                <a:rPr lang="ru-RU" sz="2000" b="1" dirty="0" smtClean="0">
                  <a:solidFill>
                    <a:srgbClr val="703800"/>
                  </a:solidFill>
                  <a:latin typeface="Times New Roman" pitchFamily="18" charset="0"/>
                </a:rPr>
                <a:t> Осенью 1736 г. трое лучших студентов, в том числе Ломоносов, были отправлены Академией Наук в Германию, для обучения математике, физике, химии философии и металлургии. </a:t>
              </a:r>
              <a:endParaRPr lang="en-US" sz="2000" b="1" dirty="0" smtClean="0">
                <a:solidFill>
                  <a:srgbClr val="703800"/>
                </a:solidFill>
                <a:latin typeface="Times New Roman" pitchFamily="18" charset="0"/>
              </a:endParaRPr>
            </a:p>
            <a:p>
              <a:endParaRPr lang="en-US" sz="2000" b="1" dirty="0" smtClean="0">
                <a:solidFill>
                  <a:srgbClr val="703800"/>
                </a:solidFill>
                <a:latin typeface="Times New Roman" pitchFamily="18" charset="0"/>
              </a:endParaRPr>
            </a:p>
            <a:p>
              <a:endParaRPr lang="ru-RU" sz="2000" dirty="0">
                <a:solidFill>
                  <a:srgbClr val="703800"/>
                </a:solidFill>
              </a:endParaRPr>
            </a:p>
          </p:txBody>
        </p:sp>
        <p:sp>
          <p:nvSpPr>
            <p:cNvPr id="7" name="Прямоугольник 6"/>
            <p:cNvSpPr/>
            <p:nvPr/>
          </p:nvSpPr>
          <p:spPr>
            <a:xfrm>
              <a:off x="4572000" y="5214950"/>
              <a:ext cx="4572000" cy="1015663"/>
            </a:xfrm>
            <a:prstGeom prst="rect">
              <a:avLst/>
            </a:prstGeom>
          </p:spPr>
          <p:txBody>
            <a:bodyPr>
              <a:spAutoFit/>
            </a:bodyPr>
            <a:lstStyle/>
            <a:p>
              <a:r>
                <a:rPr lang="ru-RU" sz="2000" b="1" dirty="0" smtClean="0">
                  <a:solidFill>
                    <a:srgbClr val="703800"/>
                  </a:solidFill>
                  <a:latin typeface="Times New Roman" pitchFamily="18" charset="0"/>
                  <a:cs typeface="Times New Roman" pitchFamily="18" charset="0"/>
                </a:rPr>
                <a:t>В Марбурге Ломоносов пробыл до 1739. Здесь он получил обширное и основательное образование.</a:t>
              </a:r>
              <a:endParaRPr lang="ru-RU" sz="2000" b="1" dirty="0">
                <a:solidFill>
                  <a:srgbClr val="703800"/>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910" y="3367107"/>
            <a:ext cx="3735387" cy="27765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par>
                                <p:cTn id="17" presetID="55"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1000" fill="hold"/>
                                        <p:tgtEl>
                                          <p:spTgt spid="7170"/>
                                        </p:tgtEl>
                                        <p:attrNameLst>
                                          <p:attrName>ppt_w</p:attrName>
                                        </p:attrNameLst>
                                      </p:cBhvr>
                                      <p:tavLst>
                                        <p:tav tm="0">
                                          <p:val>
                                            <p:strVal val="#ppt_w*0.70"/>
                                          </p:val>
                                        </p:tav>
                                        <p:tav tm="100000">
                                          <p:val>
                                            <p:strVal val="#ppt_w"/>
                                          </p:val>
                                        </p:tav>
                                      </p:tavLst>
                                    </p:anim>
                                    <p:anim calcmode="lin" valueType="num">
                                      <p:cBhvr>
                                        <p:cTn id="20" dur="1000" fill="hold"/>
                                        <p:tgtEl>
                                          <p:spTgt spid="7170"/>
                                        </p:tgtEl>
                                        <p:attrNameLst>
                                          <p:attrName>ppt_h</p:attrName>
                                        </p:attrNameLst>
                                      </p:cBhvr>
                                      <p:tavLst>
                                        <p:tav tm="0">
                                          <p:val>
                                            <p:strVal val="#ppt_h"/>
                                          </p:val>
                                        </p:tav>
                                        <p:tav tm="100000">
                                          <p:val>
                                            <p:strVal val="#ppt_h"/>
                                          </p:val>
                                        </p:tav>
                                      </p:tavLst>
                                    </p:anim>
                                    <p:animEffect transition="in" filter="fade">
                                      <p:cBhvr>
                                        <p:cTn id="2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29058" y="2071678"/>
            <a:ext cx="4751315" cy="1015663"/>
          </a:xfrm>
          <a:prstGeom prst="rect">
            <a:avLst/>
          </a:prstGeom>
        </p:spPr>
        <p:txBody>
          <a:bodyPr>
            <a:spAutoFit/>
          </a:bodyPr>
          <a:lstStyle/>
          <a:p>
            <a:r>
              <a:rPr lang="ru-RU" sz="2000" b="1" dirty="0" smtClean="0">
                <a:solidFill>
                  <a:srgbClr val="703800"/>
                </a:solidFill>
                <a:latin typeface="Times New Roman" pitchFamily="18" charset="0"/>
                <a:cs typeface="Times New Roman" pitchFamily="18" charset="0"/>
              </a:rPr>
              <a:t>Возвратившись в Россию в 1745 году, Ломоносов стал первым русским профессором, членом Академии наук.</a:t>
            </a:r>
            <a:endParaRPr lang="ru-RU" sz="2000" dirty="0">
              <a:solidFill>
                <a:srgbClr val="703800"/>
              </a:solidFill>
            </a:endParaRPr>
          </a:p>
        </p:txBody>
      </p:sp>
      <p:pic>
        <p:nvPicPr>
          <p:cNvPr id="4" name="Picture 2" descr="http://im0-tub-ru.yandex.net/i?id=14479145-09-16f-63754"/>
          <p:cNvPicPr>
            <a:picLocks noChangeAspect="1" noChangeArrowheads="1"/>
          </p:cNvPicPr>
          <p:nvPr/>
        </p:nvPicPr>
        <p:blipFill>
          <a:blip r:embed="rId2" cstate="print"/>
          <a:srcRect/>
          <a:stretch>
            <a:fillRect/>
          </a:stretch>
        </p:blipFill>
        <p:spPr bwMode="auto">
          <a:xfrm>
            <a:off x="604155" y="142852"/>
            <a:ext cx="3031459" cy="3500462"/>
          </a:xfrm>
          <a:prstGeom prst="rect">
            <a:avLst/>
          </a:prstGeom>
          <a:noFill/>
        </p:spPr>
      </p:pic>
      <p:sp>
        <p:nvSpPr>
          <p:cNvPr id="7" name="Прямоугольник 6"/>
          <p:cNvSpPr/>
          <p:nvPr/>
        </p:nvSpPr>
        <p:spPr>
          <a:xfrm>
            <a:off x="3929058" y="214290"/>
            <a:ext cx="4857784" cy="1631216"/>
          </a:xfrm>
          <a:prstGeom prst="rect">
            <a:avLst/>
          </a:prstGeom>
        </p:spPr>
        <p:txBody>
          <a:bodyPr wrap="square">
            <a:spAutoFit/>
          </a:bodyPr>
          <a:lstStyle/>
          <a:p>
            <a:r>
              <a:rPr lang="en-US" sz="2000" b="1" dirty="0" smtClean="0">
                <a:solidFill>
                  <a:srgbClr val="703800"/>
                </a:solidFill>
                <a:latin typeface="Times New Roman" pitchFamily="18" charset="0"/>
                <a:cs typeface="Times New Roman" pitchFamily="18" charset="0"/>
              </a:rPr>
              <a:t> </a:t>
            </a:r>
            <a:r>
              <a:rPr lang="ru-RU" sz="2000" b="1" dirty="0" smtClean="0">
                <a:solidFill>
                  <a:srgbClr val="703800"/>
                </a:solidFill>
                <a:latin typeface="Times New Roman" pitchFamily="18" charset="0"/>
                <a:cs typeface="Times New Roman" pitchFamily="18" charset="0"/>
              </a:rPr>
              <a:t>В 1741 году по приказу Академии Ломоносов возвращается в Петербург и вскоре становится адъюнктом по физике при Петербургской Академии наук.</a:t>
            </a:r>
            <a:endParaRPr lang="ru-RU" sz="2000" b="1" dirty="0">
              <a:solidFill>
                <a:srgbClr val="703800"/>
              </a:solidFill>
              <a:latin typeface="Times New Roman" pitchFamily="18" charset="0"/>
              <a:cs typeface="Times New Roman" pitchFamily="18" charset="0"/>
            </a:endParaRPr>
          </a:p>
        </p:txBody>
      </p:sp>
      <p:sp>
        <p:nvSpPr>
          <p:cNvPr id="10" name="TextBox 9"/>
          <p:cNvSpPr txBox="1"/>
          <p:nvPr/>
        </p:nvSpPr>
        <p:spPr>
          <a:xfrm>
            <a:off x="4572000" y="5214950"/>
            <a:ext cx="3571900" cy="707886"/>
          </a:xfrm>
          <a:prstGeom prst="rect">
            <a:avLst/>
          </a:prstGeom>
          <a:noFill/>
        </p:spPr>
        <p:txBody>
          <a:bodyPr wrap="square" rtlCol="0">
            <a:spAutoFit/>
          </a:bodyPr>
          <a:lstStyle/>
          <a:p>
            <a:r>
              <a:rPr lang="ru-RU" sz="2000" b="1" dirty="0" smtClean="0">
                <a:solidFill>
                  <a:srgbClr val="703800"/>
                </a:solidFill>
                <a:latin typeface="Times New Roman" pitchFamily="18" charset="0"/>
                <a:cs typeface="Times New Roman" pitchFamily="18" charset="0"/>
              </a:rPr>
              <a:t>Диплом профессора химии</a:t>
            </a:r>
          </a:p>
          <a:p>
            <a:r>
              <a:rPr lang="ru-RU" sz="2000" b="1" dirty="0" smtClean="0">
                <a:solidFill>
                  <a:srgbClr val="703800"/>
                </a:solidFill>
                <a:latin typeface="Times New Roman" pitchFamily="18" charset="0"/>
                <a:cs typeface="Times New Roman" pitchFamily="18" charset="0"/>
              </a:rPr>
              <a:t>       М.В.Ломоносова</a:t>
            </a:r>
            <a:endParaRPr lang="ru-RU" sz="2000" b="1" dirty="0">
              <a:solidFill>
                <a:srgbClr val="703800"/>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2" y="3214686"/>
            <a:ext cx="2500330" cy="19838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par>
                          <p:cTn id="17" fill="hold">
                            <p:stCondLst>
                              <p:cond delay="1000"/>
                            </p:stCondLst>
                            <p:childTnLst>
                              <p:par>
                                <p:cTn id="18" presetID="55"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0.70"/>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57422" y="500042"/>
            <a:ext cx="6572296" cy="1015663"/>
          </a:xfrm>
          <a:prstGeom prst="rect">
            <a:avLst/>
          </a:prstGeom>
        </p:spPr>
        <p:txBody>
          <a:bodyPr wrap="square">
            <a:spAutoFit/>
          </a:bodyPr>
          <a:lstStyle/>
          <a:p>
            <a:r>
              <a:rPr lang="ru-RU" sz="2000" b="1" dirty="0" smtClean="0">
                <a:solidFill>
                  <a:srgbClr val="703800"/>
                </a:solidFill>
                <a:latin typeface="Times New Roman" pitchFamily="18" charset="0"/>
                <a:cs typeface="Times New Roman" pitchFamily="18" charset="0"/>
              </a:rPr>
              <a:t> Михаил Васильевич занимался исследованиями по математике, физике, астрономии, географии, геологии, биологии, языкознанию, философии, истории.</a:t>
            </a:r>
            <a:endParaRPr lang="ru-RU" sz="2000" b="1" dirty="0">
              <a:solidFill>
                <a:srgbClr val="703800"/>
              </a:solidFill>
              <a:latin typeface="Times New Roman" pitchFamily="18" charset="0"/>
              <a:cs typeface="Times New Roman" pitchFamily="18" charset="0"/>
            </a:endParaRPr>
          </a:p>
        </p:txBody>
      </p:sp>
      <p:pic>
        <p:nvPicPr>
          <p:cNvPr id="6" name="Picture 4" descr="http://im8-tub-ru.yandex.net/i?id=387086352-09-72"/>
          <p:cNvPicPr>
            <a:picLocks noChangeAspect="1" noChangeArrowheads="1"/>
          </p:cNvPicPr>
          <p:nvPr/>
        </p:nvPicPr>
        <p:blipFill>
          <a:blip r:embed="rId2" cstate="print"/>
          <a:srcRect/>
          <a:stretch>
            <a:fillRect/>
          </a:stretch>
        </p:blipFill>
        <p:spPr bwMode="auto">
          <a:xfrm>
            <a:off x="357158" y="214290"/>
            <a:ext cx="1762948" cy="1857388"/>
          </a:xfrm>
          <a:prstGeom prst="rect">
            <a:avLst/>
          </a:prstGeom>
          <a:noFill/>
        </p:spPr>
      </p:pic>
      <p:sp>
        <p:nvSpPr>
          <p:cNvPr id="11" name="Прямоугольник 10"/>
          <p:cNvSpPr/>
          <p:nvPr/>
        </p:nvSpPr>
        <p:spPr>
          <a:xfrm>
            <a:off x="428596" y="4000504"/>
            <a:ext cx="5072098" cy="1631216"/>
          </a:xfrm>
          <a:prstGeom prst="rect">
            <a:avLst/>
          </a:prstGeom>
        </p:spPr>
        <p:txBody>
          <a:bodyPr wrap="square">
            <a:spAutoFit/>
          </a:bodyPr>
          <a:lstStyle/>
          <a:p>
            <a:r>
              <a:rPr lang="ru-RU" b="1" dirty="0" smtClean="0">
                <a:solidFill>
                  <a:srgbClr val="703800"/>
                </a:solidFill>
                <a:latin typeface="Times New Roman" pitchFamily="18" charset="0"/>
                <a:cs typeface="Times New Roman" pitchFamily="18" charset="0"/>
              </a:rPr>
              <a:t> </a:t>
            </a:r>
            <a:r>
              <a:rPr lang="ru-RU" sz="2000" b="1" dirty="0" smtClean="0">
                <a:solidFill>
                  <a:srgbClr val="703800"/>
                </a:solidFill>
                <a:latin typeface="Times New Roman" pitchFamily="18" charset="0"/>
                <a:cs typeface="Times New Roman" pitchFamily="18" charset="0"/>
              </a:rPr>
              <a:t>Удивительные способности, глубокая любовь к науке, великое трудолюбие, пламенный патриотизм, непреклонная твердость воли при достижении цели — вот отличительные черты Ломоносова. </a:t>
            </a:r>
            <a:endParaRPr lang="ru-RU" sz="2000" dirty="0"/>
          </a:p>
        </p:txBody>
      </p:sp>
      <p:pic>
        <p:nvPicPr>
          <p:cNvPr id="9218" name="Picture 2"/>
          <p:cNvPicPr>
            <a:picLocks noChangeAspect="1" noChangeArrowheads="1"/>
          </p:cNvPicPr>
          <p:nvPr/>
        </p:nvPicPr>
        <p:blipFill>
          <a:blip r:embed="rId3" cstate="print"/>
          <a:srcRect/>
          <a:stretch>
            <a:fillRect/>
          </a:stretch>
        </p:blipFill>
        <p:spPr bwMode="auto">
          <a:xfrm>
            <a:off x="5543777" y="1962377"/>
            <a:ext cx="3249612" cy="44338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par>
                                <p:cTn id="17" presetID="55"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p:cTn id="19" dur="1000" fill="hold"/>
                                        <p:tgtEl>
                                          <p:spTgt spid="9218"/>
                                        </p:tgtEl>
                                        <p:attrNameLst>
                                          <p:attrName>ppt_w</p:attrName>
                                        </p:attrNameLst>
                                      </p:cBhvr>
                                      <p:tavLst>
                                        <p:tav tm="0">
                                          <p:val>
                                            <p:strVal val="#ppt_w*0.70"/>
                                          </p:val>
                                        </p:tav>
                                        <p:tav tm="100000">
                                          <p:val>
                                            <p:strVal val="#ppt_w"/>
                                          </p:val>
                                        </p:tav>
                                      </p:tavLst>
                                    </p:anim>
                                    <p:anim calcmode="lin" valueType="num">
                                      <p:cBhvr>
                                        <p:cTn id="20" dur="1000" fill="hold"/>
                                        <p:tgtEl>
                                          <p:spTgt spid="9218"/>
                                        </p:tgtEl>
                                        <p:attrNameLst>
                                          <p:attrName>ppt_h</p:attrName>
                                        </p:attrNameLst>
                                      </p:cBhvr>
                                      <p:tavLst>
                                        <p:tav tm="0">
                                          <p:val>
                                            <p:strVal val="#ppt_h"/>
                                          </p:val>
                                        </p:tav>
                                        <p:tav tm="100000">
                                          <p:val>
                                            <p:strVal val="#ppt_h"/>
                                          </p:val>
                                        </p:tav>
                                      </p:tavLst>
                                    </p:anim>
                                    <p:animEffect transition="in" filter="fade">
                                      <p:cBhvr>
                                        <p:cTn id="21"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784</TotalTime>
  <Words>1159</Words>
  <Application>Microsoft Office PowerPoint</Application>
  <PresentationFormat>Экран (4:3)</PresentationFormat>
  <Paragraphs>99</Paragraphs>
  <Slides>23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Солнцестояние</vt:lpstr>
      <vt:lpstr>Документ</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Миша</cp:lastModifiedBy>
  <cp:revision>67</cp:revision>
  <dcterms:modified xsi:type="dcterms:W3CDTF">2012-07-10T06:36:48Z</dcterms:modified>
</cp:coreProperties>
</file>