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0" r:id="rId2"/>
    <p:sldId id="257" r:id="rId3"/>
    <p:sldId id="263" r:id="rId4"/>
    <p:sldId id="262" r:id="rId5"/>
    <p:sldId id="261" r:id="rId6"/>
    <p:sldId id="260" r:id="rId7"/>
    <p:sldId id="256" r:id="rId8"/>
    <p:sldId id="267" r:id="rId9"/>
    <p:sldId id="259" r:id="rId10"/>
    <p:sldId id="265" r:id="rId11"/>
    <p:sldId id="266" r:id="rId12"/>
    <p:sldId id="268" r:id="rId13"/>
    <p:sldId id="269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5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6225E-89F1-4127-9784-FC4998E7EB3F}" type="datetimeFigureOut">
              <a:rPr lang="ru-RU" smtClean="0"/>
              <a:pPr/>
              <a:t>22.01.2012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6119F-EBEB-497A-9DB1-172E26B29C3B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6225E-89F1-4127-9784-FC4998E7EB3F}" type="datetimeFigureOut">
              <a:rPr lang="ru-RU" smtClean="0"/>
              <a:pPr/>
              <a:t>22.01.2012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6119F-EBEB-497A-9DB1-172E26B29C3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6225E-89F1-4127-9784-FC4998E7EB3F}" type="datetimeFigureOut">
              <a:rPr lang="ru-RU" smtClean="0"/>
              <a:pPr/>
              <a:t>22.01.2012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6119F-EBEB-497A-9DB1-172E26B29C3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6225E-89F1-4127-9784-FC4998E7EB3F}" type="datetimeFigureOut">
              <a:rPr lang="ru-RU" smtClean="0"/>
              <a:pPr/>
              <a:t>22.01.2012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6119F-EBEB-497A-9DB1-172E26B29C3B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6225E-89F1-4127-9784-FC4998E7EB3F}" type="datetimeFigureOut">
              <a:rPr lang="ru-RU" smtClean="0"/>
              <a:pPr/>
              <a:t>22.01.2012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6119F-EBEB-497A-9DB1-172E26B29C3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6225E-89F1-4127-9784-FC4998E7EB3F}" type="datetimeFigureOut">
              <a:rPr lang="ru-RU" smtClean="0"/>
              <a:pPr/>
              <a:t>22.01.2012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6119F-EBEB-497A-9DB1-172E26B29C3B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6225E-89F1-4127-9784-FC4998E7EB3F}" type="datetimeFigureOut">
              <a:rPr lang="ru-RU" smtClean="0"/>
              <a:pPr/>
              <a:t>22.01.2012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6119F-EBEB-497A-9DB1-172E26B29C3B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6225E-89F1-4127-9784-FC4998E7EB3F}" type="datetimeFigureOut">
              <a:rPr lang="ru-RU" smtClean="0"/>
              <a:pPr/>
              <a:t>22.01.2012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6119F-EBEB-497A-9DB1-172E26B29C3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6225E-89F1-4127-9784-FC4998E7EB3F}" type="datetimeFigureOut">
              <a:rPr lang="ru-RU" smtClean="0"/>
              <a:pPr/>
              <a:t>22.01.2012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6119F-EBEB-497A-9DB1-172E26B29C3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6225E-89F1-4127-9784-FC4998E7EB3F}" type="datetimeFigureOut">
              <a:rPr lang="ru-RU" smtClean="0"/>
              <a:pPr/>
              <a:t>22.01.2012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6119F-EBEB-497A-9DB1-172E26B29C3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6225E-89F1-4127-9784-FC4998E7EB3F}" type="datetimeFigureOut">
              <a:rPr lang="ru-RU" smtClean="0"/>
              <a:pPr/>
              <a:t>22.01.2012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6119F-EBEB-497A-9DB1-172E26B29C3B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3B26225E-89F1-4127-9784-FC4998E7EB3F}" type="datetimeFigureOut">
              <a:rPr lang="ru-RU" smtClean="0"/>
              <a:pPr/>
              <a:t>22.01.2012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0DF6119F-EBEB-497A-9DB1-172E26B29C3B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9512" y="692696"/>
            <a:ext cx="8856984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2">
                    <a:lumMod val="2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Литературное чтение</a:t>
            </a:r>
          </a:p>
          <a:p>
            <a:pPr algn="ctr"/>
            <a:endParaRPr lang="ru-RU" sz="4400" b="1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accent3">
                  <a:lumMod val="75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  <a:p>
            <a:pPr algn="ctr"/>
            <a:endParaRPr lang="ru-RU" sz="4400" b="1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accent3">
                  <a:lumMod val="75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  <a:p>
            <a:pPr algn="ctr"/>
            <a:r>
              <a:rPr lang="ru-RU" sz="4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bg2">
                    <a:lumMod val="25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Тема урока: </a:t>
            </a:r>
          </a:p>
          <a:p>
            <a:pPr algn="ctr"/>
            <a:r>
              <a:rPr lang="ru-RU" sz="4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Изображение осени в стихотворении  Ф. И. Тютчева «Есть в осени первоначальной…»</a:t>
            </a:r>
            <a:endParaRPr lang="ru-RU" sz="4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520018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67544" y="188640"/>
            <a:ext cx="8424936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100" b="1" dirty="0" smtClean="0">
                <a:solidFill>
                  <a:schemeClr val="bg2">
                    <a:lumMod val="25000"/>
                  </a:schemeClr>
                </a:solidFill>
              </a:rPr>
              <a:t>Вопросы к кроссворду</a:t>
            </a:r>
            <a:r>
              <a:rPr lang="ru-RU" sz="2100" dirty="0" smtClean="0">
                <a:solidFill>
                  <a:schemeClr val="bg2">
                    <a:lumMod val="25000"/>
                  </a:schemeClr>
                </a:solidFill>
              </a:rPr>
              <a:t>:</a:t>
            </a:r>
          </a:p>
          <a:p>
            <a:endParaRPr lang="ru-RU" sz="2100" dirty="0" smtClean="0">
              <a:solidFill>
                <a:schemeClr val="bg2">
                  <a:lumMod val="25000"/>
                </a:schemeClr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sz="2100" dirty="0" smtClean="0">
                <a:solidFill>
                  <a:schemeClr val="bg2">
                    <a:lumMod val="25000"/>
                  </a:schemeClr>
                </a:solidFill>
              </a:rPr>
              <a:t>Художественные тексты, в которых есть рифма и ритм.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100" dirty="0" smtClean="0">
                <a:solidFill>
                  <a:schemeClr val="bg2">
                    <a:lumMod val="25000"/>
                  </a:schemeClr>
                </a:solidFill>
              </a:rPr>
              <a:t>Русский поэт, которому  принадлежат строки:                                        «Уж небо осенью дышало,                                                                                                     Уж реже солнышко блистало…»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100" dirty="0" smtClean="0">
                <a:solidFill>
                  <a:schemeClr val="bg2">
                    <a:lumMod val="25000"/>
                  </a:schemeClr>
                </a:solidFill>
              </a:rPr>
              <a:t>Русский поэт, которому  принадлежат строки:                                                   «Лес, точно терем расписной                                                                                     Лиловый, золотой, багряный…»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100" dirty="0" smtClean="0">
                <a:solidFill>
                  <a:schemeClr val="bg2">
                    <a:lumMod val="25000"/>
                  </a:schemeClr>
                </a:solidFill>
              </a:rPr>
              <a:t>Русский поэт, которому  принадлежат строки:                                                      «Веял холод в лицо                                                                                  От угрюмых небес,                                                                                                   И бог знает о чём                                                                                                Плакал сумрачный лес.»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100" dirty="0" smtClean="0">
                <a:solidFill>
                  <a:schemeClr val="bg2">
                    <a:lumMod val="25000"/>
                  </a:schemeClr>
                </a:solidFill>
              </a:rPr>
              <a:t>Русский поэт, которому  принадлежат строки:                                                            «Нивы сжаты, рощи голы,                                                                                                           От воды туман и сырость.»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100" dirty="0" smtClean="0">
                <a:solidFill>
                  <a:schemeClr val="bg2">
                    <a:lumMod val="25000"/>
                  </a:schemeClr>
                </a:solidFill>
              </a:rPr>
              <a:t>Русский поэт, которому  принадлежат строки:                                                                           «Есть в осени первоначальной                                                                                   Короткая, но дивная пора…»</a:t>
            </a:r>
            <a:endParaRPr lang="ru-RU" sz="21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548211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705930843"/>
              </p:ext>
            </p:extLst>
          </p:nvPr>
        </p:nvGraphicFramePr>
        <p:xfrm>
          <a:off x="1549400" y="1728788"/>
          <a:ext cx="5758904" cy="340233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71200"/>
                <a:gridCol w="571200"/>
                <a:gridCol w="571200"/>
                <a:gridCol w="571200"/>
                <a:gridCol w="571200"/>
                <a:gridCol w="598648"/>
                <a:gridCol w="543752"/>
                <a:gridCol w="571200"/>
                <a:gridCol w="571200"/>
                <a:gridCol w="571200"/>
                <a:gridCol w="46904"/>
              </a:tblGrid>
              <a:tr h="571500">
                <a:tc>
                  <a:txBody>
                    <a:bodyPr/>
                    <a:lstStyle/>
                    <a:p>
                      <a:pPr algn="ctr" fontAlgn="ctr"/>
                      <a:endParaRPr lang="ru-RU" sz="36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36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3600" u="none" strike="noStrike" baseline="3000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</a:rPr>
                        <a:t>1</a:t>
                      </a:r>
                      <a:r>
                        <a:rPr lang="ru-RU" sz="360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</a:rPr>
                        <a:t>П</a:t>
                      </a:r>
                      <a:endParaRPr lang="ru-RU" sz="36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360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</a:rPr>
                        <a:t>О</a:t>
                      </a:r>
                      <a:endParaRPr lang="ru-RU" sz="36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360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</a:rPr>
                        <a:t>Э</a:t>
                      </a:r>
                      <a:endParaRPr lang="ru-RU" sz="3600" b="1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360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</a:rPr>
                        <a:t>З</a:t>
                      </a:r>
                      <a:endParaRPr lang="ru-RU" sz="36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360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</a:rPr>
                        <a:t>И</a:t>
                      </a:r>
                      <a:endParaRPr lang="ru-RU" sz="36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360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</a:rPr>
                        <a:t>Я</a:t>
                      </a:r>
                      <a:endParaRPr lang="ru-RU" sz="36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ru-RU" sz="36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endParaRPr lang="ru-RU" sz="36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1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552450">
                <a:tc>
                  <a:txBody>
                    <a:bodyPr/>
                    <a:lstStyle/>
                    <a:p>
                      <a:pPr algn="ctr" fontAlgn="ctr"/>
                      <a:endParaRPr lang="ru-RU" sz="36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36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endParaRPr lang="ru-RU" sz="36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endParaRPr lang="ru-RU" sz="36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3600" u="none" strike="noStrike" baseline="3000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</a:rPr>
                        <a:t>2</a:t>
                      </a:r>
                      <a:r>
                        <a:rPr lang="ru-RU" sz="360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</a:rPr>
                        <a:t>П</a:t>
                      </a:r>
                      <a:endParaRPr lang="ru-RU" sz="3600" b="1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360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</a:rPr>
                        <a:t>У</a:t>
                      </a:r>
                      <a:endParaRPr lang="ru-RU" sz="36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360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</a:rPr>
                        <a:t>Ш</a:t>
                      </a:r>
                      <a:endParaRPr lang="ru-RU" sz="36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360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</a:rPr>
                        <a:t>К</a:t>
                      </a:r>
                      <a:endParaRPr lang="ru-RU" sz="36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360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</a:rPr>
                        <a:t>И</a:t>
                      </a:r>
                      <a:endParaRPr lang="ru-RU" sz="36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360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</a:rPr>
                        <a:t>Н</a:t>
                      </a:r>
                      <a:endParaRPr lang="ru-RU" sz="36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1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552450">
                <a:tc>
                  <a:txBody>
                    <a:bodyPr/>
                    <a:lstStyle/>
                    <a:p>
                      <a:pPr algn="ctr" fontAlgn="ctr"/>
                      <a:endParaRPr lang="ru-RU" sz="36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3600" u="none" strike="noStrike" baseline="3000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</a:rPr>
                        <a:t>3</a:t>
                      </a:r>
                      <a:r>
                        <a:rPr lang="ru-RU" sz="360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</a:rPr>
                        <a:t>Б</a:t>
                      </a:r>
                      <a:endParaRPr lang="ru-RU" sz="36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360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</a:rPr>
                        <a:t>У</a:t>
                      </a:r>
                      <a:endParaRPr lang="ru-RU" sz="36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360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</a:rPr>
                        <a:t>Н</a:t>
                      </a:r>
                      <a:endParaRPr lang="ru-RU" sz="36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360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</a:rPr>
                        <a:t>И</a:t>
                      </a:r>
                      <a:endParaRPr lang="ru-RU" sz="3600" b="1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360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</a:rPr>
                        <a:t>Н</a:t>
                      </a:r>
                      <a:endParaRPr lang="ru-RU" sz="36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36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36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36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36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1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571500">
                <a:tc>
                  <a:txBody>
                    <a:bodyPr/>
                    <a:lstStyle/>
                    <a:p>
                      <a:pPr algn="r" fontAlgn="ctr"/>
                      <a:r>
                        <a:rPr lang="ru-RU" sz="3600" u="none" strike="noStrike" baseline="3000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</a:rPr>
                        <a:t>4</a:t>
                      </a:r>
                      <a:r>
                        <a:rPr lang="ru-RU" sz="360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</a:rPr>
                        <a:t>Н</a:t>
                      </a:r>
                      <a:endParaRPr lang="ru-RU" sz="36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360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</a:rPr>
                        <a:t>И</a:t>
                      </a:r>
                      <a:endParaRPr lang="ru-RU" sz="36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360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</a:rPr>
                        <a:t>К</a:t>
                      </a:r>
                      <a:endParaRPr lang="ru-RU" sz="36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360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</a:rPr>
                        <a:t>И</a:t>
                      </a:r>
                      <a:endParaRPr lang="ru-RU" sz="36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360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</a:rPr>
                        <a:t>Т</a:t>
                      </a:r>
                      <a:endParaRPr lang="ru-RU" sz="3600" b="1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360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</a:rPr>
                        <a:t>И</a:t>
                      </a:r>
                      <a:endParaRPr lang="ru-RU" sz="36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360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</a:rPr>
                        <a:t>Н</a:t>
                      </a:r>
                      <a:endParaRPr lang="ru-RU" sz="36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36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36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36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1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571500">
                <a:tc>
                  <a:txBody>
                    <a:bodyPr/>
                    <a:lstStyle/>
                    <a:p>
                      <a:pPr algn="ctr" fontAlgn="ctr"/>
                      <a:endParaRPr lang="ru-RU" sz="36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36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36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36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3600" u="none" strike="noStrike" baseline="3000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</a:rPr>
                        <a:t>5</a:t>
                      </a:r>
                      <a:r>
                        <a:rPr lang="ru-RU" sz="360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</a:rPr>
                        <a:t> Е</a:t>
                      </a:r>
                      <a:endParaRPr lang="ru-RU" sz="3600" b="1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360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</a:rPr>
                        <a:t>С</a:t>
                      </a:r>
                      <a:endParaRPr lang="ru-RU" sz="36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360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</a:rPr>
                        <a:t>Е</a:t>
                      </a:r>
                      <a:endParaRPr lang="ru-RU" sz="36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360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</a:rPr>
                        <a:t>Н</a:t>
                      </a:r>
                      <a:endParaRPr lang="ru-RU" sz="36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360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</a:rPr>
                        <a:t>И</a:t>
                      </a:r>
                      <a:endParaRPr lang="ru-RU" sz="36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360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</a:rPr>
                        <a:t>Н</a:t>
                      </a:r>
                      <a:endParaRPr lang="ru-RU" sz="36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1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571500">
                <a:tc>
                  <a:txBody>
                    <a:bodyPr/>
                    <a:lstStyle/>
                    <a:p>
                      <a:pPr algn="ctr" fontAlgn="ctr"/>
                      <a:endParaRPr lang="ru-RU" sz="36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36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3600" u="none" strike="noStrike" baseline="3000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</a:rPr>
                        <a:t>6</a:t>
                      </a:r>
                      <a:r>
                        <a:rPr lang="ru-RU" sz="360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</a:rPr>
                        <a:t>Т</a:t>
                      </a:r>
                      <a:endParaRPr lang="ru-RU" sz="36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360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</a:rPr>
                        <a:t>Ю</a:t>
                      </a:r>
                      <a:endParaRPr lang="ru-RU" sz="36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360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</a:rPr>
                        <a:t>Т</a:t>
                      </a:r>
                      <a:endParaRPr lang="ru-RU" sz="3600" b="1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360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</a:rPr>
                        <a:t>Ч</a:t>
                      </a:r>
                      <a:endParaRPr lang="ru-RU" sz="36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360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</a:rPr>
                        <a:t>Е</a:t>
                      </a:r>
                      <a:endParaRPr lang="ru-RU" sz="36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360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</a:rPr>
                        <a:t>В</a:t>
                      </a:r>
                      <a:endParaRPr lang="ru-RU" sz="36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36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36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1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8977587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1124744"/>
            <a:ext cx="345638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ru-RU" sz="3200" dirty="0">
                <a:solidFill>
                  <a:schemeClr val="bg2">
                    <a:lumMod val="25000"/>
                  </a:schemeClr>
                </a:solidFill>
              </a:rPr>
              <a:t>Мне было </a:t>
            </a:r>
            <a:r>
              <a:rPr lang="ru-RU" sz="3200" dirty="0" smtClean="0">
                <a:solidFill>
                  <a:schemeClr val="bg2">
                    <a:lumMod val="25000"/>
                  </a:schemeClr>
                </a:solidFill>
              </a:rPr>
              <a:t>интересно. </a:t>
            </a:r>
            <a:endParaRPr lang="ru-RU" sz="3200" dirty="0">
              <a:solidFill>
                <a:schemeClr val="bg2">
                  <a:lumMod val="25000"/>
                </a:schemeClr>
              </a:solidFill>
            </a:endParaRPr>
          </a:p>
          <a:p>
            <a:pPr marL="342900" indent="-342900">
              <a:buFont typeface="+mj-lt"/>
              <a:buAutoNum type="arabicPeriod"/>
            </a:pPr>
            <a:endParaRPr lang="ru-RU" sz="3200" dirty="0"/>
          </a:p>
        </p:txBody>
      </p:sp>
      <p:sp>
        <p:nvSpPr>
          <p:cNvPr id="3" name="Управляющая кнопка: настраиваемая 2">
            <a:hlinkClick r:id="" action="ppaction://noaction" highlightClick="1"/>
          </p:cNvPr>
          <p:cNvSpPr/>
          <p:nvPr/>
        </p:nvSpPr>
        <p:spPr>
          <a:xfrm>
            <a:off x="3675856" y="1405518"/>
            <a:ext cx="504056" cy="504056"/>
          </a:xfrm>
          <a:prstGeom prst="actionButtonBlank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179512" y="3033401"/>
            <a:ext cx="345638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2"/>
            </a:pPr>
            <a:r>
              <a:rPr lang="ru-RU" sz="3200" dirty="0">
                <a:solidFill>
                  <a:schemeClr val="bg2">
                    <a:lumMod val="25000"/>
                  </a:schemeClr>
                </a:solidFill>
              </a:rPr>
              <a:t>Было всё </a:t>
            </a:r>
            <a:r>
              <a:rPr lang="ru-RU" sz="3200" dirty="0" smtClean="0">
                <a:solidFill>
                  <a:schemeClr val="bg2">
                    <a:lumMod val="25000"/>
                  </a:schemeClr>
                </a:solidFill>
              </a:rPr>
              <a:t>понятно.</a:t>
            </a:r>
            <a:endParaRPr lang="ru-RU" sz="3200" dirty="0">
              <a:solidFill>
                <a:schemeClr val="bg2">
                  <a:lumMod val="25000"/>
                </a:schemeClr>
              </a:solidFill>
            </a:endParaRPr>
          </a:p>
          <a:p>
            <a:endParaRPr lang="ru-RU" sz="3200" dirty="0"/>
          </a:p>
        </p:txBody>
      </p:sp>
      <p:sp>
        <p:nvSpPr>
          <p:cNvPr id="6" name="Управляющая кнопка: настраиваемая 5">
            <a:hlinkClick r:id="" action="ppaction://noaction" highlightClick="1"/>
          </p:cNvPr>
          <p:cNvSpPr/>
          <p:nvPr/>
        </p:nvSpPr>
        <p:spPr>
          <a:xfrm>
            <a:off x="3687723" y="3314175"/>
            <a:ext cx="504056" cy="504056"/>
          </a:xfrm>
          <a:prstGeom prst="actionButtonBlank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179512" y="4943532"/>
            <a:ext cx="345638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3"/>
            </a:pPr>
            <a:r>
              <a:rPr lang="ru-RU" sz="3200" dirty="0">
                <a:solidFill>
                  <a:schemeClr val="bg2">
                    <a:lumMod val="25000"/>
                  </a:schemeClr>
                </a:solidFill>
              </a:rPr>
              <a:t>Доволен своей </a:t>
            </a:r>
            <a:r>
              <a:rPr lang="ru-RU" sz="3200" dirty="0" smtClean="0">
                <a:solidFill>
                  <a:schemeClr val="bg2">
                    <a:lumMod val="25000"/>
                  </a:schemeClr>
                </a:solidFill>
              </a:rPr>
              <a:t>работой.</a:t>
            </a:r>
            <a:endParaRPr lang="ru-RU" sz="3200" dirty="0">
              <a:solidFill>
                <a:schemeClr val="bg2">
                  <a:lumMod val="25000"/>
                </a:schemeClr>
              </a:solidFill>
            </a:endParaRPr>
          </a:p>
          <a:p>
            <a:pPr marL="342900" indent="-342900">
              <a:buFont typeface="+mj-lt"/>
              <a:buAutoNum type="arabicPeriod" startAt="3"/>
            </a:pPr>
            <a:endParaRPr lang="ru-RU" sz="3200" dirty="0"/>
          </a:p>
        </p:txBody>
      </p:sp>
      <p:sp>
        <p:nvSpPr>
          <p:cNvPr id="9" name="Управляющая кнопка: настраиваемая 8">
            <a:hlinkClick r:id="" action="ppaction://noaction" highlightClick="1"/>
          </p:cNvPr>
          <p:cNvSpPr/>
          <p:nvPr/>
        </p:nvSpPr>
        <p:spPr>
          <a:xfrm>
            <a:off x="3675856" y="5230113"/>
            <a:ext cx="504056" cy="504056"/>
          </a:xfrm>
          <a:prstGeom prst="actionButtonBlank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dirty="0"/>
          </a:p>
        </p:txBody>
      </p:sp>
      <p:sp>
        <p:nvSpPr>
          <p:cNvPr id="10" name="Управляющая кнопка: настраиваемая 9">
            <a:hlinkClick r:id="" action="ppaction://noaction" highlightClick="1"/>
          </p:cNvPr>
          <p:cNvSpPr/>
          <p:nvPr/>
        </p:nvSpPr>
        <p:spPr>
          <a:xfrm>
            <a:off x="3675856" y="188136"/>
            <a:ext cx="504056" cy="504056"/>
          </a:xfrm>
          <a:prstGeom prst="actionButtonBlank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dirty="0"/>
          </a:p>
        </p:txBody>
      </p:sp>
      <p:sp>
        <p:nvSpPr>
          <p:cNvPr id="11" name="TextBox 10"/>
          <p:cNvSpPr txBox="1"/>
          <p:nvPr/>
        </p:nvSpPr>
        <p:spPr>
          <a:xfrm>
            <a:off x="4644008" y="1124744"/>
            <a:ext cx="324036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chemeClr val="bg2">
                    <a:lumMod val="25000"/>
                  </a:schemeClr>
                </a:solidFill>
              </a:rPr>
              <a:t>Мне было не всё </a:t>
            </a:r>
            <a:r>
              <a:rPr lang="ru-RU" sz="3200" dirty="0" smtClean="0">
                <a:solidFill>
                  <a:schemeClr val="bg2">
                    <a:lumMod val="25000"/>
                  </a:schemeClr>
                </a:solidFill>
              </a:rPr>
              <a:t>интересно.</a:t>
            </a:r>
            <a:endParaRPr lang="ru-RU" sz="32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668754" y="3033401"/>
            <a:ext cx="307159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chemeClr val="bg2">
                    <a:lumMod val="25000"/>
                  </a:schemeClr>
                </a:solidFill>
              </a:rPr>
              <a:t>Мне было не </a:t>
            </a:r>
            <a:r>
              <a:rPr lang="ru-RU" sz="3200" dirty="0">
                <a:solidFill>
                  <a:schemeClr val="bg2">
                    <a:lumMod val="25000"/>
                  </a:schemeClr>
                </a:solidFill>
              </a:rPr>
              <a:t>всё </a:t>
            </a:r>
            <a:r>
              <a:rPr lang="ru-RU" sz="3200" dirty="0" smtClean="0">
                <a:solidFill>
                  <a:schemeClr val="bg2">
                    <a:lumMod val="25000"/>
                  </a:schemeClr>
                </a:solidFill>
              </a:rPr>
              <a:t>понятно.</a:t>
            </a:r>
            <a:endParaRPr lang="ru-RU" sz="3200" dirty="0">
              <a:solidFill>
                <a:schemeClr val="bg2">
                  <a:lumMod val="25000"/>
                </a:schemeClr>
              </a:solidFill>
            </a:endParaRPr>
          </a:p>
          <a:p>
            <a:endParaRPr lang="ru-RU" sz="3200" dirty="0"/>
          </a:p>
        </p:txBody>
      </p:sp>
      <p:sp>
        <p:nvSpPr>
          <p:cNvPr id="15" name="TextBox 14"/>
          <p:cNvSpPr txBox="1"/>
          <p:nvPr/>
        </p:nvSpPr>
        <p:spPr>
          <a:xfrm>
            <a:off x="4644008" y="4943532"/>
            <a:ext cx="252028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chemeClr val="bg2">
                    <a:lumMod val="25000"/>
                  </a:schemeClr>
                </a:solidFill>
              </a:rPr>
              <a:t>Мне было  </a:t>
            </a:r>
            <a:r>
              <a:rPr lang="ru-RU" sz="3200" dirty="0" smtClean="0">
                <a:solidFill>
                  <a:schemeClr val="bg2">
                    <a:lumMod val="25000"/>
                  </a:schemeClr>
                </a:solidFill>
              </a:rPr>
              <a:t>трудно.</a:t>
            </a:r>
            <a:endParaRPr lang="ru-RU" sz="32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6" name="Управляющая кнопка: настраиваемая 15">
            <a:hlinkClick r:id="" action="ppaction://noaction" highlightClick="1"/>
          </p:cNvPr>
          <p:cNvSpPr/>
          <p:nvPr/>
        </p:nvSpPr>
        <p:spPr>
          <a:xfrm>
            <a:off x="7995831" y="159804"/>
            <a:ext cx="504056" cy="504056"/>
          </a:xfrm>
          <a:prstGeom prst="actionButtonBlank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dirty="0"/>
          </a:p>
        </p:txBody>
      </p:sp>
      <p:sp>
        <p:nvSpPr>
          <p:cNvPr id="17" name="Управляющая кнопка: настраиваемая 16">
            <a:hlinkClick r:id="" action="ppaction://noaction" highlightClick="1"/>
          </p:cNvPr>
          <p:cNvSpPr/>
          <p:nvPr/>
        </p:nvSpPr>
        <p:spPr>
          <a:xfrm>
            <a:off x="7963780" y="1411325"/>
            <a:ext cx="504056" cy="504056"/>
          </a:xfrm>
          <a:prstGeom prst="actionButtonBlank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dirty="0"/>
          </a:p>
        </p:txBody>
      </p:sp>
      <p:sp>
        <p:nvSpPr>
          <p:cNvPr id="18" name="Управляющая кнопка: настраиваемая 17">
            <a:hlinkClick r:id="" action="ppaction://noaction" highlightClick="1"/>
          </p:cNvPr>
          <p:cNvSpPr/>
          <p:nvPr/>
        </p:nvSpPr>
        <p:spPr>
          <a:xfrm>
            <a:off x="7989745" y="5230113"/>
            <a:ext cx="504056" cy="504056"/>
          </a:xfrm>
          <a:prstGeom prst="actionButtonBlank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dirty="0"/>
          </a:p>
        </p:txBody>
      </p:sp>
      <p:sp>
        <p:nvSpPr>
          <p:cNvPr id="19" name="Управляющая кнопка: настраиваемая 18">
            <a:hlinkClick r:id="" action="ppaction://noaction" highlightClick="1"/>
          </p:cNvPr>
          <p:cNvSpPr/>
          <p:nvPr/>
        </p:nvSpPr>
        <p:spPr>
          <a:xfrm>
            <a:off x="7963780" y="3314175"/>
            <a:ext cx="504056" cy="504056"/>
          </a:xfrm>
          <a:prstGeom prst="actionButtonBlank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xmlns="" val="18284791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980728"/>
            <a:ext cx="8352928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dirty="0" smtClean="0">
                <a:ln w="18415" cmpd="sng">
                  <a:solidFill>
                    <a:schemeClr val="bg2">
                      <a:lumMod val="50000"/>
                    </a:schemeClr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Д/З: Выучить стихотворение Ф.И. Тютчева наизусть.</a:t>
            </a:r>
          </a:p>
          <a:p>
            <a:pPr algn="ctr"/>
            <a:endParaRPr lang="ru-RU" sz="3200" dirty="0">
              <a:ln w="18415" cmpd="sng">
                <a:solidFill>
                  <a:schemeClr val="bg2">
                    <a:lumMod val="50000"/>
                  </a:schemeClr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ctr"/>
            <a:r>
              <a:rPr lang="ru-RU" sz="6000" dirty="0" smtClean="0">
                <a:ln w="18415" cmpd="sng">
                  <a:solidFill>
                    <a:schemeClr val="bg2">
                      <a:lumMod val="5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Спасибо за совместную плодотворную работу. </a:t>
            </a:r>
          </a:p>
          <a:p>
            <a:pPr algn="ctr"/>
            <a:endParaRPr lang="ru-RU" sz="3600" dirty="0" smtClean="0">
              <a:ln w="18415" cmpd="sng">
                <a:solidFill>
                  <a:schemeClr val="bg2">
                    <a:lumMod val="50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ctr"/>
            <a:r>
              <a:rPr lang="ru-RU" sz="6000" dirty="0" smtClean="0">
                <a:ln w="18415" cmpd="sng">
                  <a:solidFill>
                    <a:schemeClr val="bg2">
                      <a:lumMod val="5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Урок окончен.</a:t>
            </a:r>
            <a:endParaRPr lang="ru-RU" sz="6000" dirty="0">
              <a:ln w="18415" cmpd="sng">
                <a:solidFill>
                  <a:schemeClr val="bg2">
                    <a:lumMod val="50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390962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851920" y="404664"/>
            <a:ext cx="48245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>
                <a:solidFill>
                  <a:schemeClr val="bg2">
                    <a:lumMod val="25000"/>
                  </a:schemeClr>
                </a:solidFill>
                <a:latin typeface="+mj-lt"/>
              </a:rPr>
              <a:t>А.С. Пушкин</a:t>
            </a:r>
          </a:p>
          <a:p>
            <a:pPr algn="ctr"/>
            <a:r>
              <a:rPr lang="ru-RU" sz="3600" dirty="0" smtClean="0">
                <a:solidFill>
                  <a:schemeClr val="bg2">
                    <a:lumMod val="25000"/>
                  </a:schemeClr>
                </a:solidFill>
                <a:latin typeface="+mj-lt"/>
              </a:rPr>
              <a:t>1799-1837</a:t>
            </a:r>
            <a:endParaRPr lang="ru-RU" sz="3600" dirty="0">
              <a:solidFill>
                <a:schemeClr val="bg2">
                  <a:lumMod val="25000"/>
                </a:schemeClr>
              </a:solidFill>
              <a:latin typeface="+mj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15616" y="4710334"/>
            <a:ext cx="79208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chemeClr val="bg2">
                    <a:lumMod val="25000"/>
                  </a:schemeClr>
                </a:solidFill>
              </a:rPr>
              <a:t>«… Лесов таинственная сень</a:t>
            </a:r>
          </a:p>
          <a:p>
            <a:r>
              <a:rPr lang="ru-RU" sz="3600" dirty="0" smtClean="0">
                <a:solidFill>
                  <a:schemeClr val="bg2">
                    <a:lumMod val="25000"/>
                  </a:schemeClr>
                </a:solidFill>
              </a:rPr>
              <a:t>С печальным шумом обнажалась…»</a:t>
            </a:r>
            <a:endParaRPr lang="ru-RU" sz="3600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6146" name="Picture 2" descr="C:\Users\Anastasiy\Pictures\Пушкин АС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0"/>
            <a:ext cx="3312368" cy="4320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3219322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nastasiy\Pictures\Ivan_Nikiti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8"/>
            <a:ext cx="2681548" cy="3960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067944" y="404664"/>
            <a:ext cx="46085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>
                <a:solidFill>
                  <a:schemeClr val="bg2">
                    <a:lumMod val="25000"/>
                  </a:schemeClr>
                </a:solidFill>
                <a:latin typeface="+mj-lt"/>
              </a:rPr>
              <a:t>И.С. Никитин</a:t>
            </a:r>
          </a:p>
          <a:p>
            <a:pPr algn="ctr"/>
            <a:r>
              <a:rPr lang="ru-RU" sz="3600" dirty="0" smtClean="0">
                <a:solidFill>
                  <a:schemeClr val="bg2">
                    <a:lumMod val="25000"/>
                  </a:schemeClr>
                </a:solidFill>
                <a:latin typeface="+mj-lt"/>
              </a:rPr>
              <a:t>1824 1861</a:t>
            </a:r>
            <a:endParaRPr lang="ru-RU" sz="3600" dirty="0">
              <a:solidFill>
                <a:schemeClr val="bg2">
                  <a:lumMod val="25000"/>
                </a:schemeClr>
              </a:solidFill>
              <a:latin typeface="+mj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347864" y="3717032"/>
            <a:ext cx="559563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>
                <a:solidFill>
                  <a:schemeClr val="bg2">
                    <a:lumMod val="25000"/>
                  </a:schemeClr>
                </a:solidFill>
              </a:rPr>
              <a:t>…</a:t>
            </a:r>
          </a:p>
          <a:p>
            <a:r>
              <a:rPr lang="ru-RU" sz="3600" dirty="0" smtClean="0">
                <a:solidFill>
                  <a:schemeClr val="bg2">
                    <a:lumMod val="25000"/>
                  </a:schemeClr>
                </a:solidFill>
              </a:rPr>
              <a:t>«Веял холод в лицо</a:t>
            </a:r>
          </a:p>
          <a:p>
            <a:r>
              <a:rPr lang="ru-RU" sz="3600" dirty="0" smtClean="0">
                <a:solidFill>
                  <a:schemeClr val="bg2">
                    <a:lumMod val="25000"/>
                  </a:schemeClr>
                </a:solidFill>
              </a:rPr>
              <a:t>От угрюмых небес,</a:t>
            </a:r>
          </a:p>
          <a:p>
            <a:r>
              <a:rPr lang="ru-RU" sz="3600" dirty="0" smtClean="0">
                <a:solidFill>
                  <a:schemeClr val="bg2">
                    <a:lumMod val="25000"/>
                  </a:schemeClr>
                </a:solidFill>
              </a:rPr>
              <a:t>И бог знает о чём</a:t>
            </a:r>
          </a:p>
          <a:p>
            <a:r>
              <a:rPr lang="ru-RU" sz="3600" dirty="0" smtClean="0">
                <a:solidFill>
                  <a:schemeClr val="bg2">
                    <a:lumMod val="25000"/>
                  </a:schemeClr>
                </a:solidFill>
              </a:rPr>
              <a:t>Плакал сумрачный лес»</a:t>
            </a:r>
            <a:endParaRPr lang="ru-RU" sz="36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896894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nastasiy\Pictures\Фет А.А.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513" y="188641"/>
            <a:ext cx="3066256" cy="40324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995936" y="217444"/>
            <a:ext cx="49685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>
                <a:solidFill>
                  <a:schemeClr val="bg2">
                    <a:lumMod val="25000"/>
                  </a:schemeClr>
                </a:solidFill>
                <a:latin typeface="+mj-lt"/>
              </a:rPr>
              <a:t>А.А. Фет</a:t>
            </a:r>
          </a:p>
          <a:p>
            <a:pPr algn="ctr"/>
            <a:r>
              <a:rPr lang="ru-RU" sz="3600" dirty="0" smtClean="0">
                <a:solidFill>
                  <a:schemeClr val="bg2">
                    <a:lumMod val="25000"/>
                  </a:schemeClr>
                </a:solidFill>
                <a:latin typeface="+mj-lt"/>
              </a:rPr>
              <a:t>1820-1892</a:t>
            </a:r>
            <a:endParaRPr lang="ru-RU" sz="3600" dirty="0">
              <a:solidFill>
                <a:schemeClr val="bg2">
                  <a:lumMod val="25000"/>
                </a:schemeClr>
              </a:solidFill>
              <a:latin typeface="+mj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861911" y="4463482"/>
            <a:ext cx="712879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chemeClr val="bg2">
                    <a:lumMod val="25000"/>
                  </a:schemeClr>
                </a:solidFill>
              </a:rPr>
              <a:t>«Зреет рожь над </a:t>
            </a:r>
            <a:r>
              <a:rPr lang="ru-RU" sz="3600" dirty="0" smtClean="0">
                <a:solidFill>
                  <a:schemeClr val="bg2">
                    <a:lumMod val="25000"/>
                  </a:schemeClr>
                </a:solidFill>
              </a:rPr>
              <a:t>жаркой </a:t>
            </a:r>
            <a:r>
              <a:rPr lang="ru-RU" sz="3600" dirty="0" smtClean="0">
                <a:solidFill>
                  <a:schemeClr val="bg2">
                    <a:lumMod val="25000"/>
                  </a:schemeClr>
                </a:solidFill>
              </a:rPr>
              <a:t>нивой,</a:t>
            </a:r>
          </a:p>
          <a:p>
            <a:r>
              <a:rPr lang="ru-RU" sz="3600" dirty="0" smtClean="0">
                <a:solidFill>
                  <a:schemeClr val="bg2">
                    <a:lumMod val="25000"/>
                  </a:schemeClr>
                </a:solidFill>
              </a:rPr>
              <a:t>И от нивы и до нивы</a:t>
            </a:r>
          </a:p>
          <a:p>
            <a:r>
              <a:rPr lang="ru-RU" sz="3600" dirty="0" smtClean="0">
                <a:solidFill>
                  <a:schemeClr val="bg2">
                    <a:lumMod val="25000"/>
                  </a:schemeClr>
                </a:solidFill>
              </a:rPr>
              <a:t>Гонит ветер прихотливый</a:t>
            </a:r>
          </a:p>
          <a:p>
            <a:r>
              <a:rPr lang="ru-RU" sz="3600" dirty="0" smtClean="0">
                <a:solidFill>
                  <a:schemeClr val="bg2">
                    <a:lumMod val="25000"/>
                  </a:schemeClr>
                </a:solidFill>
              </a:rPr>
              <a:t>Золотые </a:t>
            </a:r>
            <a:r>
              <a:rPr lang="ru-RU" sz="3600" dirty="0" smtClean="0">
                <a:solidFill>
                  <a:schemeClr val="bg2">
                    <a:lumMod val="25000"/>
                  </a:schemeClr>
                </a:solidFill>
              </a:rPr>
              <a:t>переливы.»</a:t>
            </a:r>
            <a:endParaRPr lang="ru-RU" sz="36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879911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C:\Users\Anastasiy\Pictures\Balmont К.Д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513" y="109330"/>
            <a:ext cx="2952328" cy="44001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491880" y="404664"/>
            <a:ext cx="5400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>
                <a:solidFill>
                  <a:schemeClr val="bg2">
                    <a:lumMod val="25000"/>
                  </a:schemeClr>
                </a:solidFill>
                <a:latin typeface="+mj-lt"/>
              </a:rPr>
              <a:t>К.Д. Бальмонт</a:t>
            </a:r>
          </a:p>
          <a:p>
            <a:pPr algn="ctr"/>
            <a:r>
              <a:rPr lang="ru-RU" sz="3600" dirty="0" smtClean="0">
                <a:solidFill>
                  <a:schemeClr val="bg2">
                    <a:lumMod val="25000"/>
                  </a:schemeClr>
                </a:solidFill>
                <a:latin typeface="+mj-lt"/>
              </a:rPr>
              <a:t>1867-1942</a:t>
            </a:r>
            <a:endParaRPr lang="ru-RU" sz="3600" dirty="0">
              <a:solidFill>
                <a:schemeClr val="bg2">
                  <a:lumMod val="25000"/>
                </a:schemeClr>
              </a:solidFill>
              <a:latin typeface="+mj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106941" y="3861048"/>
            <a:ext cx="601266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>
                <a:solidFill>
                  <a:schemeClr val="bg2">
                    <a:lumMod val="25000"/>
                  </a:schemeClr>
                </a:solidFill>
              </a:rPr>
              <a:t>…</a:t>
            </a:r>
          </a:p>
          <a:p>
            <a:r>
              <a:rPr lang="ru-RU" sz="3600" dirty="0" smtClean="0">
                <a:solidFill>
                  <a:schemeClr val="bg2">
                    <a:lumMod val="25000"/>
                  </a:schemeClr>
                </a:solidFill>
              </a:rPr>
              <a:t>«Солнце </a:t>
            </a:r>
            <a:r>
              <a:rPr lang="ru-RU" sz="3600" dirty="0">
                <a:solidFill>
                  <a:schemeClr val="bg2">
                    <a:lumMod val="25000"/>
                  </a:schemeClr>
                </a:solidFill>
              </a:rPr>
              <a:t>реже </a:t>
            </a:r>
            <a:r>
              <a:rPr lang="ru-RU" sz="3600" dirty="0" smtClean="0">
                <a:solidFill>
                  <a:schemeClr val="bg2">
                    <a:lumMod val="25000"/>
                  </a:schemeClr>
                </a:solidFill>
              </a:rPr>
              <a:t>смеётся</a:t>
            </a:r>
            <a:r>
              <a:rPr lang="ru-RU" sz="3600" dirty="0">
                <a:solidFill>
                  <a:schemeClr val="bg2">
                    <a:lumMod val="25000"/>
                  </a:schemeClr>
                </a:solidFill>
              </a:rPr>
              <a:t>, </a:t>
            </a:r>
            <a:endParaRPr lang="ru-RU" sz="3600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ru-RU" sz="3600" dirty="0" smtClean="0">
                <a:solidFill>
                  <a:schemeClr val="bg2">
                    <a:lumMod val="25000"/>
                  </a:schemeClr>
                </a:solidFill>
              </a:rPr>
              <a:t>Нет </a:t>
            </a:r>
            <a:r>
              <a:rPr lang="ru-RU" sz="3600" dirty="0" smtClean="0">
                <a:solidFill>
                  <a:schemeClr val="bg2">
                    <a:lumMod val="25000"/>
                  </a:schemeClr>
                </a:solidFill>
              </a:rPr>
              <a:t>нигде</a:t>
            </a:r>
            <a:r>
              <a:rPr lang="ru-RU" sz="3600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sz="3600" dirty="0">
                <a:solidFill>
                  <a:schemeClr val="bg2">
                    <a:lumMod val="25000"/>
                  </a:schemeClr>
                </a:solidFill>
              </a:rPr>
              <a:t>благовонья. </a:t>
            </a:r>
            <a:endParaRPr lang="ru-RU" sz="3600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ru-RU" sz="3600" dirty="0" smtClean="0">
                <a:solidFill>
                  <a:schemeClr val="bg2">
                    <a:lumMod val="25000"/>
                  </a:schemeClr>
                </a:solidFill>
              </a:rPr>
              <a:t>Скоро </a:t>
            </a:r>
            <a:r>
              <a:rPr lang="ru-RU" sz="3600" dirty="0">
                <a:solidFill>
                  <a:schemeClr val="bg2">
                    <a:lumMod val="25000"/>
                  </a:schemeClr>
                </a:solidFill>
              </a:rPr>
              <a:t>О</a:t>
            </a:r>
            <a:r>
              <a:rPr lang="ru-RU" sz="3600" dirty="0" smtClean="0">
                <a:solidFill>
                  <a:schemeClr val="bg2">
                    <a:lumMod val="25000"/>
                  </a:schemeClr>
                </a:solidFill>
              </a:rPr>
              <a:t>сень проснётся </a:t>
            </a:r>
            <a:endParaRPr lang="ru-RU" sz="3600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ru-RU" sz="3600" dirty="0" smtClean="0">
                <a:solidFill>
                  <a:schemeClr val="bg2">
                    <a:lumMod val="25000"/>
                  </a:schemeClr>
                </a:solidFill>
              </a:rPr>
              <a:t>И </a:t>
            </a:r>
            <a:r>
              <a:rPr lang="ru-RU" sz="3600" dirty="0">
                <a:solidFill>
                  <a:schemeClr val="bg2">
                    <a:lumMod val="25000"/>
                  </a:schemeClr>
                </a:solidFill>
              </a:rPr>
              <a:t>заплачет спросонья</a:t>
            </a:r>
            <a:r>
              <a:rPr lang="ru-RU" sz="3600" dirty="0" smtClean="0">
                <a:solidFill>
                  <a:schemeClr val="bg2">
                    <a:lumMod val="25000"/>
                  </a:schemeClr>
                </a:solidFill>
              </a:rPr>
              <a:t>.»</a:t>
            </a:r>
            <a:endParaRPr lang="ru-RU" sz="36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337800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Anastasiy\Pictures\Bunin-Ivan-Alekseevich-1870-195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3250447" cy="4248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779912" y="404664"/>
            <a:ext cx="51845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>
                <a:solidFill>
                  <a:schemeClr val="bg2">
                    <a:lumMod val="25000"/>
                  </a:schemeClr>
                </a:solidFill>
                <a:latin typeface="+mj-lt"/>
              </a:rPr>
              <a:t>И.А. Бунин</a:t>
            </a:r>
          </a:p>
          <a:p>
            <a:pPr algn="ctr"/>
            <a:r>
              <a:rPr lang="ru-RU" sz="3600" dirty="0" smtClean="0">
                <a:solidFill>
                  <a:schemeClr val="bg2">
                    <a:lumMod val="25000"/>
                  </a:schemeClr>
                </a:solidFill>
                <a:latin typeface="+mj-lt"/>
              </a:rPr>
              <a:t>1870-1953</a:t>
            </a:r>
            <a:endParaRPr lang="ru-RU" sz="3600" dirty="0">
              <a:solidFill>
                <a:schemeClr val="bg2">
                  <a:lumMod val="25000"/>
                </a:schemeClr>
              </a:solidFill>
              <a:latin typeface="+mj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67744" y="4365104"/>
            <a:ext cx="669674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t"/>
            <a:r>
              <a:rPr lang="ru-RU" sz="3600" dirty="0">
                <a:solidFill>
                  <a:schemeClr val="bg2">
                    <a:lumMod val="25000"/>
                  </a:schemeClr>
                </a:solidFill>
              </a:rPr>
              <a:t>Лес, точно терем расписной,</a:t>
            </a:r>
          </a:p>
          <a:p>
            <a:pPr fontAlgn="t"/>
            <a:r>
              <a:rPr lang="ru-RU" sz="3600" dirty="0">
                <a:solidFill>
                  <a:schemeClr val="bg2">
                    <a:lumMod val="25000"/>
                  </a:schemeClr>
                </a:solidFill>
              </a:rPr>
              <a:t>Лиловый, </a:t>
            </a:r>
            <a:r>
              <a:rPr lang="ru-RU" sz="3600" dirty="0" smtClean="0">
                <a:solidFill>
                  <a:schemeClr val="bg2">
                    <a:lumMod val="25000"/>
                  </a:schemeClr>
                </a:solidFill>
              </a:rPr>
              <a:t>жёлтый и </a:t>
            </a:r>
            <a:r>
              <a:rPr lang="ru-RU" sz="3600" dirty="0">
                <a:solidFill>
                  <a:schemeClr val="bg2">
                    <a:lumMod val="25000"/>
                  </a:schemeClr>
                </a:solidFill>
              </a:rPr>
              <a:t>багряный,</a:t>
            </a:r>
          </a:p>
          <a:p>
            <a:pPr fontAlgn="t"/>
            <a:r>
              <a:rPr lang="ru-RU" sz="3600" dirty="0" smtClean="0">
                <a:solidFill>
                  <a:schemeClr val="bg2">
                    <a:lumMod val="25000"/>
                  </a:schemeClr>
                </a:solidFill>
              </a:rPr>
              <a:t>Весёлой</a:t>
            </a:r>
            <a:r>
              <a:rPr lang="ru-RU" sz="3600" dirty="0">
                <a:solidFill>
                  <a:schemeClr val="bg2">
                    <a:lumMod val="25000"/>
                  </a:schemeClr>
                </a:solidFill>
              </a:rPr>
              <a:t>, </a:t>
            </a:r>
            <a:r>
              <a:rPr lang="ru-RU" sz="3600" dirty="0" smtClean="0">
                <a:solidFill>
                  <a:schemeClr val="bg2">
                    <a:lumMod val="25000"/>
                  </a:schemeClr>
                </a:solidFill>
              </a:rPr>
              <a:t>пёстрою </a:t>
            </a:r>
            <a:r>
              <a:rPr lang="ru-RU" sz="3600" dirty="0">
                <a:solidFill>
                  <a:schemeClr val="bg2">
                    <a:lumMod val="25000"/>
                  </a:schemeClr>
                </a:solidFill>
              </a:rPr>
              <a:t>стеной</a:t>
            </a:r>
          </a:p>
          <a:p>
            <a:pPr fontAlgn="t"/>
            <a:r>
              <a:rPr lang="ru-RU" sz="3600" dirty="0">
                <a:solidFill>
                  <a:schemeClr val="bg2">
                    <a:lumMod val="25000"/>
                  </a:schemeClr>
                </a:solidFill>
              </a:rPr>
              <a:t>Стоит над светлою поляной.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1534104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1560" y="908720"/>
            <a:ext cx="33843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х</a:t>
            </a: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рустальная </a:t>
            </a: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ваза</a:t>
            </a:r>
            <a:endParaRPr lang="ru-RU" sz="28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03138" y="1926973"/>
            <a:ext cx="36724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х</a:t>
            </a: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рустальный </a:t>
            </a: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воздух</a:t>
            </a:r>
            <a:endParaRPr lang="ru-RU" sz="28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04048" y="2922683"/>
            <a:ext cx="36724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х</a:t>
            </a: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рустальный </a:t>
            </a: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стакан</a:t>
            </a:r>
            <a:endParaRPr lang="ru-RU" sz="28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6894" y="3546594"/>
            <a:ext cx="43924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х</a:t>
            </a: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рустальный </a:t>
            </a: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день</a:t>
            </a:r>
            <a:endParaRPr lang="ru-RU" sz="28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965156" y="4626931"/>
            <a:ext cx="40684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хрустальный </a:t>
            </a: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графин</a:t>
            </a:r>
            <a:endParaRPr lang="ru-RU" sz="28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075650" y="5698735"/>
            <a:ext cx="32403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х</a:t>
            </a: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рустальная </a:t>
            </a: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вода</a:t>
            </a:r>
            <a:endParaRPr lang="ru-RU" sz="28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632718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1560" y="1349940"/>
            <a:ext cx="33843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х</a:t>
            </a: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рустальная </a:t>
            </a: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ваза</a:t>
            </a:r>
            <a:endParaRPr lang="ru-RU" sz="28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85384" y="1349940"/>
            <a:ext cx="36724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х</a:t>
            </a: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рустальный </a:t>
            </a: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воздух</a:t>
            </a:r>
            <a:endParaRPr lang="ru-RU" sz="28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6894" y="3007174"/>
            <a:ext cx="36724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х</a:t>
            </a: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рустальный </a:t>
            </a: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стакан</a:t>
            </a:r>
            <a:endParaRPr lang="ru-RU" sz="28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121690" y="3007174"/>
            <a:ext cx="43924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х</a:t>
            </a: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рустальный </a:t>
            </a: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день</a:t>
            </a:r>
            <a:endParaRPr lang="ru-RU" sz="28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54660" y="4626931"/>
            <a:ext cx="40684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х</a:t>
            </a: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рустальный </a:t>
            </a: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графин</a:t>
            </a:r>
            <a:endParaRPr lang="ru-RU" sz="28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085384" y="4626931"/>
            <a:ext cx="32403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х</a:t>
            </a: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рустальная </a:t>
            </a: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вода</a:t>
            </a:r>
            <a:endParaRPr lang="ru-RU" sz="28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115616" y="620688"/>
            <a:ext cx="2160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         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611560" y="258363"/>
            <a:ext cx="33412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bg2">
                    <a:lumMod val="50000"/>
                  </a:schemeClr>
                </a:solidFill>
                <a:latin typeface="+mj-lt"/>
              </a:rPr>
              <a:t>   Прямое значение</a:t>
            </a:r>
            <a:endParaRPr lang="ru-RU" sz="2400" b="1" dirty="0">
              <a:solidFill>
                <a:schemeClr val="bg2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121690" y="258363"/>
            <a:ext cx="39148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bg2">
                    <a:lumMod val="50000"/>
                  </a:schemeClr>
                </a:solidFill>
                <a:latin typeface="+mj-lt"/>
              </a:rPr>
              <a:t>Переносное значение</a:t>
            </a:r>
            <a:endParaRPr lang="ru-RU" sz="2400" b="1" dirty="0">
              <a:solidFill>
                <a:schemeClr val="bg2">
                  <a:lumMod val="5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508340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787823" y="304782"/>
            <a:ext cx="5040560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chemeClr val="bg2">
                    <a:lumMod val="25000"/>
                  </a:schemeClr>
                </a:solidFill>
              </a:rPr>
              <a:t>Нивы сжаты, рощи голы,</a:t>
            </a:r>
            <a:br>
              <a:rPr lang="ru-RU" sz="2800" dirty="0">
                <a:solidFill>
                  <a:schemeClr val="bg2">
                    <a:lumMod val="25000"/>
                  </a:schemeClr>
                </a:solidFill>
              </a:rPr>
            </a:br>
            <a:r>
              <a:rPr lang="ru-RU" sz="2800" dirty="0">
                <a:solidFill>
                  <a:schemeClr val="bg2">
                    <a:lumMod val="25000"/>
                  </a:schemeClr>
                </a:solidFill>
              </a:rPr>
              <a:t>От воды туман и сырость.</a:t>
            </a:r>
            <a:br>
              <a:rPr lang="ru-RU" sz="2800" dirty="0">
                <a:solidFill>
                  <a:schemeClr val="bg2">
                    <a:lumMod val="25000"/>
                  </a:schemeClr>
                </a:solidFill>
              </a:rPr>
            </a:br>
            <a:r>
              <a:rPr lang="ru-RU" sz="2800" dirty="0">
                <a:solidFill>
                  <a:schemeClr val="bg2">
                    <a:lumMod val="25000"/>
                  </a:schemeClr>
                </a:solidFill>
              </a:rPr>
              <a:t>Колесом за сини горы</a:t>
            </a:r>
            <a:br>
              <a:rPr lang="ru-RU" sz="2800" dirty="0">
                <a:solidFill>
                  <a:schemeClr val="bg2">
                    <a:lumMod val="25000"/>
                  </a:schemeClr>
                </a:solidFill>
              </a:rPr>
            </a:br>
            <a:r>
              <a:rPr lang="ru-RU" sz="2800" dirty="0">
                <a:solidFill>
                  <a:schemeClr val="bg2">
                    <a:lumMod val="25000"/>
                  </a:schemeClr>
                </a:solidFill>
              </a:rPr>
              <a:t>Солнце тихое скатилось.</a:t>
            </a:r>
            <a:br>
              <a:rPr lang="ru-RU" sz="2800" dirty="0">
                <a:solidFill>
                  <a:schemeClr val="bg2">
                    <a:lumMod val="25000"/>
                  </a:schemeClr>
                </a:solidFill>
              </a:rPr>
            </a:br>
            <a:r>
              <a:rPr lang="ru-RU" sz="2800" dirty="0">
                <a:solidFill>
                  <a:schemeClr val="bg2">
                    <a:lumMod val="25000"/>
                  </a:schemeClr>
                </a:solidFill>
              </a:rPr>
              <a:t/>
            </a:r>
            <a:br>
              <a:rPr lang="ru-RU" sz="2800" dirty="0">
                <a:solidFill>
                  <a:schemeClr val="bg2">
                    <a:lumMod val="25000"/>
                  </a:schemeClr>
                </a:solidFill>
              </a:rPr>
            </a:br>
            <a:r>
              <a:rPr lang="ru-RU" sz="2800" dirty="0">
                <a:solidFill>
                  <a:schemeClr val="bg2">
                    <a:lumMod val="25000"/>
                  </a:schemeClr>
                </a:solidFill>
              </a:rPr>
              <a:t>Дремлет взрытая дорога.</a:t>
            </a:r>
            <a:br>
              <a:rPr lang="ru-RU" sz="2800" dirty="0">
                <a:solidFill>
                  <a:schemeClr val="bg2">
                    <a:lumMod val="25000"/>
                  </a:schemeClr>
                </a:solidFill>
              </a:rPr>
            </a:br>
            <a:r>
              <a:rPr lang="ru-RU" sz="2800" dirty="0">
                <a:solidFill>
                  <a:schemeClr val="bg2">
                    <a:lumMod val="25000"/>
                  </a:schemeClr>
                </a:solidFill>
              </a:rPr>
              <a:t>Ей сегодня примечталось,</a:t>
            </a:r>
            <a:br>
              <a:rPr lang="ru-RU" sz="2800" dirty="0">
                <a:solidFill>
                  <a:schemeClr val="bg2">
                    <a:lumMod val="25000"/>
                  </a:schemeClr>
                </a:solidFill>
              </a:rPr>
            </a:br>
            <a:r>
              <a:rPr lang="ru-RU" sz="2800" dirty="0">
                <a:solidFill>
                  <a:schemeClr val="bg2">
                    <a:lumMod val="25000"/>
                  </a:schemeClr>
                </a:solidFill>
              </a:rPr>
              <a:t>Что совсем-совсем немного</a:t>
            </a:r>
            <a:br>
              <a:rPr lang="ru-RU" sz="2800" dirty="0">
                <a:solidFill>
                  <a:schemeClr val="bg2">
                    <a:lumMod val="25000"/>
                  </a:schemeClr>
                </a:solidFill>
              </a:rPr>
            </a:br>
            <a:r>
              <a:rPr lang="ru-RU" sz="2800" dirty="0">
                <a:solidFill>
                  <a:schemeClr val="bg2">
                    <a:lumMod val="25000"/>
                  </a:schemeClr>
                </a:solidFill>
              </a:rPr>
              <a:t>Ждать зимы седой осталось.</a:t>
            </a:r>
            <a:br>
              <a:rPr lang="ru-RU" sz="2800" dirty="0">
                <a:solidFill>
                  <a:schemeClr val="bg2">
                    <a:lumMod val="25000"/>
                  </a:schemeClr>
                </a:solidFill>
              </a:rPr>
            </a:br>
            <a:r>
              <a:rPr lang="ru-RU" sz="2800" dirty="0">
                <a:solidFill>
                  <a:schemeClr val="bg2">
                    <a:lumMod val="25000"/>
                  </a:schemeClr>
                </a:solidFill>
              </a:rPr>
              <a:t/>
            </a:r>
            <a:br>
              <a:rPr lang="ru-RU" sz="2800" dirty="0">
                <a:solidFill>
                  <a:schemeClr val="bg2">
                    <a:lumMod val="25000"/>
                  </a:schemeClr>
                </a:solidFill>
              </a:rPr>
            </a:br>
            <a:r>
              <a:rPr lang="ru-RU" sz="2800" dirty="0">
                <a:solidFill>
                  <a:schemeClr val="bg2">
                    <a:lumMod val="25000"/>
                  </a:schemeClr>
                </a:solidFill>
              </a:rPr>
              <a:t>Ах, и сам я в чаще звонкой</a:t>
            </a:r>
            <a:br>
              <a:rPr lang="ru-RU" sz="2800" dirty="0">
                <a:solidFill>
                  <a:schemeClr val="bg2">
                    <a:lumMod val="25000"/>
                  </a:schemeClr>
                </a:solidFill>
              </a:rPr>
            </a:br>
            <a:r>
              <a:rPr lang="ru-RU" sz="2800" dirty="0">
                <a:solidFill>
                  <a:schemeClr val="bg2">
                    <a:lumMod val="25000"/>
                  </a:schemeClr>
                </a:solidFill>
              </a:rPr>
              <a:t>Увидал вчера в тумане:</a:t>
            </a:r>
            <a:br>
              <a:rPr lang="ru-RU" sz="2800" dirty="0">
                <a:solidFill>
                  <a:schemeClr val="bg2">
                    <a:lumMod val="25000"/>
                  </a:schemeClr>
                </a:solidFill>
              </a:rPr>
            </a:br>
            <a:r>
              <a:rPr lang="ru-RU" sz="2800" dirty="0">
                <a:solidFill>
                  <a:schemeClr val="bg2">
                    <a:lumMod val="25000"/>
                  </a:schemeClr>
                </a:solidFill>
              </a:rPr>
              <a:t>Рыжий месяц </a:t>
            </a: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жеребёнком</a:t>
            </a:r>
            <a:r>
              <a:rPr lang="ru-RU" sz="2800" dirty="0">
                <a:solidFill>
                  <a:schemeClr val="bg2">
                    <a:lumMod val="25000"/>
                  </a:schemeClr>
                </a:solidFill>
              </a:rPr>
              <a:t/>
            </a:r>
            <a:br>
              <a:rPr lang="ru-RU" sz="2800" dirty="0">
                <a:solidFill>
                  <a:schemeClr val="bg2">
                    <a:lumMod val="25000"/>
                  </a:schemeClr>
                </a:solidFill>
              </a:rPr>
            </a:br>
            <a:r>
              <a:rPr lang="ru-RU" sz="2800" dirty="0">
                <a:solidFill>
                  <a:schemeClr val="bg2">
                    <a:lumMod val="25000"/>
                  </a:schemeClr>
                </a:solidFill>
              </a:rPr>
              <a:t>Запрягался в наши сани.</a:t>
            </a:r>
          </a:p>
        </p:txBody>
      </p:sp>
      <p:pic>
        <p:nvPicPr>
          <p:cNvPr id="5122" name="Picture 2" descr="C:\Users\Anastasiy\Pictures\Есенин С.А.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0"/>
            <a:ext cx="2952328" cy="4202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79512" y="4869160"/>
            <a:ext cx="33123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>
                <a:solidFill>
                  <a:schemeClr val="bg2">
                    <a:lumMod val="25000"/>
                  </a:schemeClr>
                </a:solidFill>
                <a:latin typeface="+mj-lt"/>
              </a:rPr>
              <a:t>С.А. Есенин</a:t>
            </a:r>
          </a:p>
          <a:p>
            <a:pPr algn="ctr"/>
            <a:r>
              <a:rPr lang="ru-RU" sz="3600" dirty="0" smtClean="0">
                <a:solidFill>
                  <a:schemeClr val="bg2">
                    <a:lumMod val="25000"/>
                  </a:schemeClr>
                </a:solidFill>
                <a:latin typeface="+mj-lt"/>
              </a:rPr>
              <a:t>1895 - 1925</a:t>
            </a:r>
            <a:endParaRPr lang="ru-RU" sz="3600" dirty="0">
              <a:solidFill>
                <a:schemeClr val="bg2">
                  <a:lumMod val="25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62499462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517</TotalTime>
  <Words>365</Words>
  <Application>Microsoft Office PowerPoint</Application>
  <PresentationFormat>Экран (4:3)</PresentationFormat>
  <Paragraphs>108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Воздушный поток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Anastasiy</dc:creator>
  <cp:lastModifiedBy>Любовь</cp:lastModifiedBy>
  <cp:revision>33</cp:revision>
  <dcterms:created xsi:type="dcterms:W3CDTF">2012-01-20T09:02:12Z</dcterms:created>
  <dcterms:modified xsi:type="dcterms:W3CDTF">2012-01-22T10:58:55Z</dcterms:modified>
</cp:coreProperties>
</file>