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7" r:id="rId2"/>
    <p:sldId id="260" r:id="rId3"/>
    <p:sldId id="264" r:id="rId4"/>
    <p:sldId id="268" r:id="rId5"/>
    <p:sldId id="269" r:id="rId6"/>
    <p:sldId id="270" r:id="rId7"/>
    <p:sldId id="277" r:id="rId8"/>
    <p:sldId id="273" r:id="rId9"/>
    <p:sldId id="284" r:id="rId10"/>
    <p:sldId id="286" r:id="rId11"/>
    <p:sldId id="287" r:id="rId12"/>
    <p:sldId id="280" r:id="rId13"/>
    <p:sldId id="281" r:id="rId14"/>
    <p:sldId id="282" r:id="rId15"/>
    <p:sldId id="267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  <p:clrMru>
    <a:srgbClr val="0D05B7"/>
    <a:srgbClr val="66FFFF"/>
    <a:srgbClr val="000099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990" y="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3DFBA-A71B-4FDF-BFFF-5C02A6E2C115}" type="datetimeFigureOut">
              <a:rPr lang="ru-RU"/>
              <a:pPr>
                <a:defRPr/>
              </a:pPr>
              <a:t>19.07.2012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B88CC-CB24-4BA5-9FA3-046F136B1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98ADA-670B-476D-850D-BD580D980C55}" type="datetimeFigureOut">
              <a:rPr lang="ru-RU"/>
              <a:pPr>
                <a:defRPr/>
              </a:pPr>
              <a:t>19.07.2012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AF2F4-ABD6-42CE-AA6A-71D4D7C94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25D1F-E10A-4199-8CB3-D77479F1C930}" type="datetimeFigureOut">
              <a:rPr lang="ru-RU"/>
              <a:pPr>
                <a:defRPr/>
              </a:pPr>
              <a:t>19.07.2012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E1DEB-45EE-4506-A2A5-8A10F3231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43A94-37DA-4A14-AF62-43BC34E90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015A6-0BB5-4130-9F06-3544662BE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3997D-C886-47BE-9B9D-17960D2378B0}" type="datetimeFigureOut">
              <a:rPr lang="ru-RU"/>
              <a:pPr>
                <a:defRPr/>
              </a:pPr>
              <a:t>19.07.2012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CE9B-C559-468D-8F44-148BA4811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01A66-04A2-4B47-AFEB-D99D864272AA}" type="datetimeFigureOut">
              <a:rPr lang="ru-RU"/>
              <a:pPr>
                <a:defRPr/>
              </a:pPr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983DC-4B77-49C1-9801-1F810DADD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DCA67-12FE-41E4-A648-669610E75636}" type="datetimeFigureOut">
              <a:rPr lang="ru-RU"/>
              <a:pPr>
                <a:defRPr/>
              </a:pPr>
              <a:t>19.07.2012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5933B-231E-41AB-BF65-FDCF02993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C564C-7712-4F89-8031-E7ED635368CE}" type="datetimeFigureOut">
              <a:rPr lang="ru-RU"/>
              <a:pPr>
                <a:defRPr/>
              </a:pPr>
              <a:t>19.07.2012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5CB73-1DE8-4B41-95A8-9389C1362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102E0-3B1A-41EF-B0C6-0ADB268327E1}" type="datetimeFigureOut">
              <a:rPr lang="ru-RU"/>
              <a:pPr>
                <a:defRPr/>
              </a:pPr>
              <a:t>19.07.2012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D5A2A-E5DB-4619-80D8-297F52097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8F605-0B3B-43E3-8CD8-197A40BB2D43}" type="datetimeFigureOut">
              <a:rPr lang="ru-RU"/>
              <a:pPr>
                <a:defRPr/>
              </a:pPr>
              <a:t>19.07.2012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6C32F-90B0-4CB4-B83B-22324B483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79213-A63A-4DB3-A941-C1BEA7D5338F}" type="datetimeFigureOut">
              <a:rPr lang="ru-RU"/>
              <a:pPr>
                <a:defRPr/>
              </a:pPr>
              <a:t>19.07.2012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CF096-F215-4549-94D0-7F13A212C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1CB84-A2D0-4B81-A264-A60962AB21D0}" type="datetimeFigureOut">
              <a:rPr lang="ru-RU"/>
              <a:pPr>
                <a:defRPr/>
              </a:pPr>
              <a:t>19.07.2012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C33F0-24F2-476F-A869-C8AF3C296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C115C6-ED9A-41F9-8AA4-BBCDB16044DB}" type="datetimeFigureOut">
              <a:rPr lang="ru-RU"/>
              <a:pPr>
                <a:defRPr/>
              </a:pPr>
              <a:t>19.07.2012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806700-9BAC-43A9-B64C-C24DDA8C7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8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9" r:id="rId12"/>
    <p:sldLayoutId id="214748392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slovari.yandex.ru/illustrations/krugosvet/pictures/d/d4/1012639-image002.gi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24.ru/" TargetMode="External"/><Relationship Id="rId2" Type="http://schemas.openxmlformats.org/officeDocument/2006/relationships/hyperlink" Target="http://pascalstudy.narod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slovari.yandex.ru/illustrations/krugosvet/pictures/d/d4/1012639-image002.gi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25" y="2500313"/>
            <a:ext cx="6821488" cy="3305175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ru-RU" i="1" u="sng" smtClean="0">
                <a:solidFill>
                  <a:srgbClr val="003399"/>
                </a:solidFill>
              </a:rPr>
              <a:t>Выполнили: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mtClean="0">
                <a:solidFill>
                  <a:srgbClr val="003399"/>
                </a:solidFill>
              </a:rPr>
              <a:t>Хорсов Евгений,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mtClean="0">
                <a:solidFill>
                  <a:srgbClr val="003399"/>
                </a:solidFill>
              </a:rPr>
              <a:t>Серёгин Александр,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mtClean="0">
                <a:solidFill>
                  <a:srgbClr val="003399"/>
                </a:solidFill>
              </a:rPr>
              <a:t>Майхов Павел.</a:t>
            </a:r>
          </a:p>
          <a:p>
            <a:pPr algn="r" eaLnBrk="1" hangingPunct="1">
              <a:lnSpc>
                <a:spcPct val="90000"/>
              </a:lnSpc>
            </a:pPr>
            <a:r>
              <a:rPr lang="ru-RU" i="1" u="sng" smtClean="0">
                <a:solidFill>
                  <a:srgbClr val="003399"/>
                </a:solidFill>
              </a:rPr>
              <a:t>Руководитель:</a:t>
            </a:r>
            <a:r>
              <a:rPr lang="ru-RU" i="1" smtClean="0">
                <a:solidFill>
                  <a:srgbClr val="003399"/>
                </a:solidFill>
              </a:rPr>
              <a:t> 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mtClean="0">
                <a:solidFill>
                  <a:srgbClr val="003399"/>
                </a:solidFill>
              </a:rPr>
              <a:t>Славинская Галина Николаевна.</a:t>
            </a:r>
          </a:p>
        </p:txBody>
      </p:sp>
      <p:sp>
        <p:nvSpPr>
          <p:cNvPr id="5123" name="WordArt 10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7272338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99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Последовательность Фибоначчи.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 idx="4294967295"/>
          </p:nvPr>
        </p:nvSpPr>
        <p:spPr bwMode="auto">
          <a:xfrm>
            <a:off x="0" y="990600"/>
            <a:ext cx="4876800" cy="5867400"/>
          </a:xfrm>
          <a:ln>
            <a:solidFill>
              <a:srgbClr val="000099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ru-RU" sz="25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Разумеется, бывает и «золотой треугольник». На рисунке это </a:t>
            </a:r>
            <a:r>
              <a:rPr lang="ru-RU" sz="2500" b="0" smtClean="0">
                <a:ln>
                  <a:noFill/>
                </a:ln>
                <a:solidFill>
                  <a:srgbClr val="000099"/>
                </a:solidFill>
                <a:effectLst/>
              </a:rPr>
              <a:t>равнобедренные треугольники</a:t>
            </a:r>
            <a:r>
              <a:rPr lang="en-US" sz="2500" b="0" smtClean="0">
                <a:ln>
                  <a:noFill/>
                </a:ln>
                <a:solidFill>
                  <a:srgbClr val="000099"/>
                </a:solidFill>
                <a:effectLst/>
                <a:latin typeface="Arial" charset="0"/>
              </a:rPr>
              <a:t>, 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у которых отношение длины боковой стороны к длине основания равняется ф. Одно из замечательных свойств такого треугольника состоит в том, сто длины биссектрис углов при его основании равны длине самого основания (рисунок 5).</a:t>
            </a:r>
          </a:p>
        </p:txBody>
      </p:sp>
      <p:pic>
        <p:nvPicPr>
          <p:cNvPr id="14339" name="Picture 4" descr="ete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990600"/>
            <a:ext cx="4267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4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Золотой треугольник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уекенкгнке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88" y="2000250"/>
            <a:ext cx="335756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1000125" y="285750"/>
            <a:ext cx="7143750" cy="157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3200" dirty="0">
                <a:solidFill>
                  <a:srgbClr val="0D05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Леонардо да Винчи использовал «золотой треугольник» в композиции своей знаменитой «Джоконды»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2000250"/>
            <a:ext cx="350043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350" y="109538"/>
            <a:ext cx="9144000" cy="1142999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250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Вычисление и печать </a:t>
            </a:r>
            <a:r>
              <a:rPr lang="en-US" sz="250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 </a:t>
            </a:r>
            <a:r>
              <a:rPr lang="ru-RU" sz="250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первых членов последовательности Фибоначчи с использованием компьютера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3716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рекуррентной формуле</a:t>
            </a:r>
            <a:r>
              <a:rPr lang="en-US" sz="36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</a:t>
            </a:r>
            <a:endParaRPr lang="ru-RU" sz="3600" b="1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sz="40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</a:t>
            </a:r>
            <a:r>
              <a:rPr lang="en-US" baseline="-40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lang="en-US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=</a:t>
            </a:r>
            <a:r>
              <a:rPr lang="en-US" sz="40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</a:t>
            </a:r>
            <a:r>
              <a:rPr lang="en-US" baseline="-40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n-US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=1;</a:t>
            </a:r>
            <a:endParaRPr lang="ru-RU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sz="40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</a:t>
            </a:r>
            <a:r>
              <a:rPr lang="en-US" sz="3600" baseline="-40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</a:t>
            </a:r>
            <a:r>
              <a:rPr lang="en-US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=</a:t>
            </a:r>
            <a:r>
              <a:rPr lang="en-US" sz="40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</a:t>
            </a:r>
            <a:r>
              <a:rPr lang="en-US" sz="3600" baseline="-40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</a:t>
            </a:r>
            <a:r>
              <a:rPr lang="en-US" baseline="-40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-1</a:t>
            </a:r>
            <a:r>
              <a:rPr lang="en-US" sz="32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+</a:t>
            </a:r>
            <a:r>
              <a:rPr lang="en-US" sz="40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</a:t>
            </a:r>
            <a:r>
              <a:rPr lang="en-US" sz="3600" baseline="-40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n-</a:t>
            </a:r>
            <a:r>
              <a:rPr lang="en-US" baseline="-40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n-US" sz="3600" baseline="-40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sz="3200" baseline="-40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smtClean="0">
                <a:solidFill>
                  <a:srgbClr val="000099"/>
                </a:solidFill>
                <a:latin typeface="Times New Roman" pitchFamily="18" charset="0"/>
              </a:rPr>
              <a:t>(n</a:t>
            </a:r>
            <a:r>
              <a:rPr lang="ru-RU" sz="3600" smtClean="0">
                <a:solidFill>
                  <a:srgbClr val="000099"/>
                </a:solidFill>
              </a:rPr>
              <a:t> </a:t>
            </a:r>
            <a:r>
              <a:rPr lang="ru-RU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≥</a:t>
            </a:r>
            <a:r>
              <a:rPr lang="en-US" sz="32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r>
              <a:rPr lang="en-US" sz="36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endParaRPr lang="ru-RU" sz="3200" b="1" baseline="-400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798" name="AutoShape 14"/>
          <p:cNvSpPr>
            <a:spLocks noChangeArrowheads="1"/>
          </p:cNvSpPr>
          <p:nvPr/>
        </p:nvSpPr>
        <p:spPr bwMode="auto">
          <a:xfrm>
            <a:off x="5715000" y="1655763"/>
            <a:ext cx="1828800" cy="438150"/>
          </a:xfrm>
          <a:prstGeom prst="flowChartTerminator">
            <a:avLst/>
          </a:prstGeom>
          <a:noFill/>
          <a:ln w="6350" algn="ctr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начало</a:t>
            </a:r>
          </a:p>
        </p:txBody>
      </p:sp>
      <p:sp>
        <p:nvSpPr>
          <p:cNvPr id="118800" name="AutoShape 16"/>
          <p:cNvSpPr>
            <a:spLocks noChangeArrowheads="1"/>
          </p:cNvSpPr>
          <p:nvPr/>
        </p:nvSpPr>
        <p:spPr bwMode="auto">
          <a:xfrm>
            <a:off x="5715000" y="2209800"/>
            <a:ext cx="1828800" cy="609600"/>
          </a:xfrm>
          <a:prstGeom prst="flowChartInputOutpu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1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a[1], a[2],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n</a:t>
            </a:r>
            <a:endParaRPr lang="ru-RU" sz="2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118802" name="AutoShape 18"/>
          <p:cNvSpPr>
            <a:spLocks noChangeArrowheads="1"/>
          </p:cNvSpPr>
          <p:nvPr/>
        </p:nvSpPr>
        <p:spPr bwMode="auto">
          <a:xfrm>
            <a:off x="5715000" y="4495800"/>
            <a:ext cx="1676400" cy="762000"/>
          </a:xfrm>
          <a:prstGeom prst="flowChartDecision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i</a:t>
            </a:r>
            <a:r>
              <a:rPr lang="en-US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≤</a:t>
            </a:r>
            <a:r>
              <a:rPr lang="ru-RU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en-US" sz="2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n</a:t>
            </a:r>
          </a:p>
        </p:txBody>
      </p:sp>
      <p:sp>
        <p:nvSpPr>
          <p:cNvPr id="118804" name="AutoShape 20"/>
          <p:cNvSpPr>
            <a:spLocks noChangeArrowheads="1"/>
          </p:cNvSpPr>
          <p:nvPr/>
        </p:nvSpPr>
        <p:spPr bwMode="auto">
          <a:xfrm>
            <a:off x="6019800" y="2971800"/>
            <a:ext cx="1143000" cy="304800"/>
          </a:xfrm>
          <a:prstGeom prst="flowChartProcess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i:=3</a:t>
            </a:r>
            <a:endParaRPr lang="ru-RU" sz="28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118805" name="AutoShape 21"/>
          <p:cNvSpPr>
            <a:spLocks noChangeArrowheads="1"/>
          </p:cNvSpPr>
          <p:nvPr/>
        </p:nvSpPr>
        <p:spPr bwMode="auto">
          <a:xfrm>
            <a:off x="5410200" y="3429000"/>
            <a:ext cx="2133600" cy="381000"/>
          </a:xfrm>
          <a:prstGeom prst="flowChartProcess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 </a:t>
            </a:r>
            <a:r>
              <a:rPr lang="en-US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a[1]: a[ i-1]+a[ i-2]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 </a:t>
            </a:r>
            <a:endParaRPr lang="ru-RU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118806" name="AutoShape 22"/>
          <p:cNvSpPr>
            <a:spLocks noChangeArrowheads="1"/>
          </p:cNvSpPr>
          <p:nvPr/>
        </p:nvSpPr>
        <p:spPr bwMode="auto">
          <a:xfrm>
            <a:off x="5791200" y="3962400"/>
            <a:ext cx="1600200" cy="381000"/>
          </a:xfrm>
          <a:prstGeom prst="flowChartProcess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i:</a:t>
            </a:r>
            <a:r>
              <a:rPr lang="en-US" sz="2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en-US" sz="3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i</a:t>
            </a:r>
            <a:r>
              <a:rPr lang="en-US" sz="2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+1</a:t>
            </a:r>
            <a:endParaRPr lang="ru-RU" sz="2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118811" name="AutoShape 27"/>
          <p:cNvSpPr>
            <a:spLocks noChangeArrowheads="1"/>
          </p:cNvSpPr>
          <p:nvPr/>
        </p:nvSpPr>
        <p:spPr bwMode="auto">
          <a:xfrm>
            <a:off x="5638800" y="5486400"/>
            <a:ext cx="1828800" cy="533400"/>
          </a:xfrm>
          <a:prstGeom prst="flowChartInputOutpu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{</a:t>
            </a:r>
            <a:r>
              <a:rPr lang="en-US" sz="2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a[i]}</a:t>
            </a:r>
            <a:endParaRPr lang="ru-RU" sz="2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118812" name="AutoShape 28"/>
          <p:cNvSpPr>
            <a:spLocks noChangeArrowheads="1"/>
          </p:cNvSpPr>
          <p:nvPr/>
        </p:nvSpPr>
        <p:spPr bwMode="auto">
          <a:xfrm>
            <a:off x="5638800" y="6248400"/>
            <a:ext cx="1981200" cy="609600"/>
          </a:xfrm>
          <a:prstGeom prst="flowChartTerminator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конец</a:t>
            </a:r>
          </a:p>
        </p:txBody>
      </p:sp>
      <p:sp>
        <p:nvSpPr>
          <p:cNvPr id="16396" name="Line 29"/>
          <p:cNvSpPr>
            <a:spLocks noChangeShapeType="1"/>
          </p:cNvSpPr>
          <p:nvPr/>
        </p:nvSpPr>
        <p:spPr bwMode="auto">
          <a:xfrm>
            <a:off x="6553200" y="20574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0" rIns="0">
            <a:spAutoFit/>
          </a:bodyPr>
          <a:lstStyle/>
          <a:p>
            <a:endParaRPr lang="ru-RU"/>
          </a:p>
        </p:txBody>
      </p:sp>
      <p:sp>
        <p:nvSpPr>
          <p:cNvPr id="16397" name="Line 30"/>
          <p:cNvSpPr>
            <a:spLocks noChangeShapeType="1"/>
          </p:cNvSpPr>
          <p:nvPr/>
        </p:nvSpPr>
        <p:spPr bwMode="auto">
          <a:xfrm>
            <a:off x="6553200" y="28194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0" rIns="0">
            <a:spAutoFit/>
          </a:bodyPr>
          <a:lstStyle/>
          <a:p>
            <a:endParaRPr lang="ru-RU"/>
          </a:p>
        </p:txBody>
      </p:sp>
      <p:sp>
        <p:nvSpPr>
          <p:cNvPr id="16398" name="Line 31"/>
          <p:cNvSpPr>
            <a:spLocks noChangeShapeType="1"/>
          </p:cNvSpPr>
          <p:nvPr/>
        </p:nvSpPr>
        <p:spPr bwMode="auto">
          <a:xfrm>
            <a:off x="6553200" y="32766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0" rIns="0">
            <a:spAutoFit/>
          </a:bodyPr>
          <a:lstStyle/>
          <a:p>
            <a:endParaRPr lang="ru-RU"/>
          </a:p>
        </p:txBody>
      </p:sp>
      <p:sp>
        <p:nvSpPr>
          <p:cNvPr id="16399" name="Line 33"/>
          <p:cNvSpPr>
            <a:spLocks noChangeShapeType="1"/>
          </p:cNvSpPr>
          <p:nvPr/>
        </p:nvSpPr>
        <p:spPr bwMode="auto">
          <a:xfrm>
            <a:off x="6553200" y="4343400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0" rIns="0">
            <a:spAutoFit/>
          </a:bodyPr>
          <a:lstStyle/>
          <a:p>
            <a:endParaRPr lang="ru-RU"/>
          </a:p>
        </p:txBody>
      </p:sp>
      <p:sp>
        <p:nvSpPr>
          <p:cNvPr id="16400" name="Line 34"/>
          <p:cNvSpPr>
            <a:spLocks noChangeShapeType="1"/>
          </p:cNvSpPr>
          <p:nvPr/>
        </p:nvSpPr>
        <p:spPr bwMode="auto">
          <a:xfrm>
            <a:off x="6553200" y="38100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0" rIns="0">
            <a:spAutoFit/>
          </a:bodyPr>
          <a:lstStyle/>
          <a:p>
            <a:endParaRPr lang="ru-RU"/>
          </a:p>
        </p:txBody>
      </p:sp>
      <p:sp>
        <p:nvSpPr>
          <p:cNvPr id="16401" name="Line 35"/>
          <p:cNvSpPr>
            <a:spLocks noChangeShapeType="1"/>
          </p:cNvSpPr>
          <p:nvPr/>
        </p:nvSpPr>
        <p:spPr bwMode="auto">
          <a:xfrm>
            <a:off x="6553200" y="5257800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0" rIns="0">
            <a:spAutoFit/>
          </a:bodyPr>
          <a:lstStyle/>
          <a:p>
            <a:endParaRPr lang="ru-RU"/>
          </a:p>
        </p:txBody>
      </p:sp>
      <p:sp>
        <p:nvSpPr>
          <p:cNvPr id="16402" name="Line 36"/>
          <p:cNvSpPr>
            <a:spLocks noChangeShapeType="1"/>
          </p:cNvSpPr>
          <p:nvPr/>
        </p:nvSpPr>
        <p:spPr bwMode="auto">
          <a:xfrm>
            <a:off x="6553200" y="6019800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0" rIns="0">
            <a:spAutoFit/>
          </a:bodyPr>
          <a:lstStyle/>
          <a:p>
            <a:endParaRPr lang="ru-RU"/>
          </a:p>
        </p:txBody>
      </p:sp>
      <p:sp>
        <p:nvSpPr>
          <p:cNvPr id="16403" name="Line 44"/>
          <p:cNvSpPr>
            <a:spLocks noChangeShapeType="1"/>
          </p:cNvSpPr>
          <p:nvPr/>
        </p:nvSpPr>
        <p:spPr bwMode="auto">
          <a:xfrm flipH="1">
            <a:off x="4724400" y="4876800"/>
            <a:ext cx="990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lIns="0" rIns="0">
            <a:spAutoFit/>
          </a:bodyPr>
          <a:lstStyle/>
          <a:p>
            <a:endParaRPr lang="ru-RU"/>
          </a:p>
        </p:txBody>
      </p:sp>
      <p:sp>
        <p:nvSpPr>
          <p:cNvPr id="16404" name="Line 45"/>
          <p:cNvSpPr>
            <a:spLocks noChangeShapeType="1"/>
          </p:cNvSpPr>
          <p:nvPr/>
        </p:nvSpPr>
        <p:spPr bwMode="auto">
          <a:xfrm flipV="1">
            <a:off x="4724400" y="3124200"/>
            <a:ext cx="0" cy="1752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lIns="0" rIns="0">
            <a:spAutoFit/>
          </a:bodyPr>
          <a:lstStyle/>
          <a:p>
            <a:endParaRPr lang="ru-RU"/>
          </a:p>
        </p:txBody>
      </p:sp>
      <p:sp>
        <p:nvSpPr>
          <p:cNvPr id="16405" name="Line 47"/>
          <p:cNvSpPr>
            <a:spLocks noChangeShapeType="1"/>
          </p:cNvSpPr>
          <p:nvPr/>
        </p:nvSpPr>
        <p:spPr bwMode="auto">
          <a:xfrm>
            <a:off x="4724400" y="3124200"/>
            <a:ext cx="1295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0" rIns="0">
            <a:spAutoFit/>
          </a:bodyPr>
          <a:lstStyle/>
          <a:p>
            <a:endParaRPr lang="ru-RU"/>
          </a:p>
        </p:txBody>
      </p:sp>
      <p:sp>
        <p:nvSpPr>
          <p:cNvPr id="118832" name="Rectangle 48"/>
          <p:cNvSpPr>
            <a:spLocks noChangeArrowheads="1"/>
          </p:cNvSpPr>
          <p:nvPr/>
        </p:nvSpPr>
        <p:spPr bwMode="auto">
          <a:xfrm>
            <a:off x="4953000" y="4419600"/>
            <a:ext cx="38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да</a:t>
            </a:r>
          </a:p>
        </p:txBody>
      </p:sp>
      <p:sp>
        <p:nvSpPr>
          <p:cNvPr id="118833" name="Rectangle 49"/>
          <p:cNvSpPr>
            <a:spLocks noChangeArrowheads="1"/>
          </p:cNvSpPr>
          <p:nvPr/>
        </p:nvSpPr>
        <p:spPr bwMode="auto">
          <a:xfrm>
            <a:off x="6705600" y="5105400"/>
            <a:ext cx="609600" cy="763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нет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400" b="1" baseline="-4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16434" name="Rectangle 50"/>
          <p:cNvSpPr>
            <a:spLocks noChangeArrowheads="1"/>
          </p:cNvSpPr>
          <p:nvPr/>
        </p:nvSpPr>
        <p:spPr bwMode="auto">
          <a:xfrm>
            <a:off x="5715000" y="1066800"/>
            <a:ext cx="23288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3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Блок</a:t>
            </a:r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ru-RU" sz="3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– схема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Rectangle 2"/>
          <p:cNvPicPr>
            <a:picLocks noGrp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18450" y="-6350"/>
            <a:ext cx="1231900" cy="6870700"/>
          </a:xfrm>
          <a:solidFill>
            <a:srgbClr val="000099"/>
          </a:solidFill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28600" y="0"/>
            <a:ext cx="3271838" cy="6858000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lIns="0" rIns="0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600" b="1"/>
              <a:t>Program F1;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600" b="1"/>
              <a:t>uses crt;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600" b="1"/>
              <a:t>type tv=array[1.. 20] of integer;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600" b="1"/>
              <a:t>var a: tv;</a:t>
            </a:r>
            <a:r>
              <a:rPr lang="en-US" sz="1600" b="1"/>
              <a:t> </a:t>
            </a:r>
            <a:r>
              <a:rPr lang="ru-RU" sz="1600" b="1"/>
              <a:t>n,i,j,k: integer;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600" b="1"/>
              <a:t>begin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600" b="1"/>
              <a:t>clrscr;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600" b="1"/>
              <a:t>writeln ('n=');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600" b="1"/>
              <a:t>readln (n);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600" b="1"/>
              <a:t>a[1]:=1;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600" b="1"/>
              <a:t>a[2]:=1;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600" b="1"/>
              <a:t>for i:=3 to n do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600" b="1"/>
              <a:t>begin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600" b="1"/>
              <a:t>   j:=i-2;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600" b="1"/>
              <a:t>   k:=i-1;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600" b="1"/>
              <a:t>   a[i]:=a[j]+a[k];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600" b="1"/>
              <a:t>end;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600" b="1"/>
              <a:t>for i:=1 to n do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600" b="1"/>
              <a:t>begin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600" b="1"/>
              <a:t>write(a[i]:6);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600" b="1"/>
              <a:t>writeln;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600" b="1"/>
              <a:t>end;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600" b="1"/>
              <a:t>readkey;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600" b="1"/>
              <a:t>end.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286250" y="0"/>
            <a:ext cx="2714625" cy="462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3200" b="1">
                <a:solidFill>
                  <a:schemeClr val="hlink"/>
                </a:solidFill>
              </a:rPr>
              <a:t>Нахождение первых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3200" b="1">
                <a:solidFill>
                  <a:schemeClr val="hlink"/>
                </a:solidFill>
              </a:rPr>
              <a:t>20 чисел Фибоначчи при помощи языка Турбо Паскаль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 idx="4294967295"/>
          </p:nvPr>
        </p:nvSpPr>
        <p:spPr bwMode="auto">
          <a:xfrm>
            <a:off x="6350" y="6350"/>
            <a:ext cx="9144000" cy="1447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500" smtClean="0">
                <a:ln>
                  <a:noFill/>
                </a:ln>
                <a:solidFill>
                  <a:srgbClr val="FFFF00"/>
                </a:solidFill>
                <a:effectLst/>
              </a:rPr>
              <a:t>Второй способ вычисления и печати </a:t>
            </a:r>
            <a:r>
              <a:rPr lang="en-US" sz="250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n </a:t>
            </a:r>
            <a:r>
              <a:rPr lang="ru-RU" sz="2500" smtClean="0">
                <a:ln>
                  <a:noFill/>
                </a:ln>
                <a:solidFill>
                  <a:srgbClr val="FFFF00"/>
                </a:solidFill>
                <a:effectLst/>
              </a:rPr>
              <a:t>первых членов последовательности Фибоначчи с помощью компьютера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228600" y="1509713"/>
            <a:ext cx="4419600" cy="2867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ru-RU" sz="4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   По формуле:</a:t>
            </a:r>
          </a:p>
          <a:p>
            <a:pPr>
              <a:defRPr/>
            </a:pPr>
            <a:endParaRPr lang="ru-RU" sz="4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>
              <a:defRPr/>
            </a:pPr>
            <a:endParaRPr lang="ru-RU" sz="3600" b="1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>
              <a:defRPr/>
            </a:pPr>
            <a:endParaRPr lang="ru-RU" sz="3600" b="1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>
              <a:defRPr/>
            </a:pPr>
            <a:r>
              <a:rPr lang="ru-RU" sz="36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       </a:t>
            </a:r>
          </a:p>
        </p:txBody>
      </p:sp>
      <p:pic>
        <p:nvPicPr>
          <p:cNvPr id="18436" name="Picture 38" descr="http://slovari.yandex.ru/illustrations/krugosvet/pictures/d/d4/1012639-image002.gif"/>
          <p:cNvPicPr>
            <a:picLocks noChangeAspect="1" noChangeArrowheads="1"/>
          </p:cNvPicPr>
          <p:nvPr/>
        </p:nvPicPr>
        <p:blipFill>
          <a:blip r:embed="rId2" r:link="rId3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395288" y="2492375"/>
            <a:ext cx="4114800" cy="124777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</p:pic>
      <p:sp>
        <p:nvSpPr>
          <p:cNvPr id="118823" name="AutoShape 39"/>
          <p:cNvSpPr>
            <a:spLocks noChangeArrowheads="1"/>
          </p:cNvSpPr>
          <p:nvPr/>
        </p:nvSpPr>
        <p:spPr bwMode="auto">
          <a:xfrm>
            <a:off x="6477000" y="1371600"/>
            <a:ext cx="1752600" cy="522288"/>
          </a:xfrm>
          <a:prstGeom prst="flowChartTerminator">
            <a:avLst/>
          </a:prstGeom>
          <a:noFill/>
          <a:ln w="6350" algn="ctr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начало</a:t>
            </a:r>
          </a:p>
        </p:txBody>
      </p:sp>
      <p:sp>
        <p:nvSpPr>
          <p:cNvPr id="118834" name="AutoShape 50"/>
          <p:cNvSpPr>
            <a:spLocks noChangeArrowheads="1"/>
          </p:cNvSpPr>
          <p:nvPr/>
        </p:nvSpPr>
        <p:spPr bwMode="auto">
          <a:xfrm>
            <a:off x="6948488" y="1989138"/>
            <a:ext cx="812800" cy="360362"/>
          </a:xfrm>
          <a:prstGeom prst="flowChartInputOutpu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n</a:t>
            </a:r>
            <a:endParaRPr lang="ru-RU" sz="28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118835" name="AutoShape 51"/>
          <p:cNvSpPr>
            <a:spLocks noChangeArrowheads="1"/>
          </p:cNvSpPr>
          <p:nvPr/>
        </p:nvSpPr>
        <p:spPr bwMode="auto">
          <a:xfrm>
            <a:off x="6477000" y="3962400"/>
            <a:ext cx="1676400" cy="469900"/>
          </a:xfrm>
          <a:prstGeom prst="flowChartProcess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4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i:= i+1</a:t>
            </a:r>
            <a:endParaRPr lang="ru-RU" sz="4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118836" name="AutoShape 52"/>
          <p:cNvSpPr>
            <a:spLocks noChangeArrowheads="1"/>
          </p:cNvSpPr>
          <p:nvPr/>
        </p:nvSpPr>
        <p:spPr bwMode="auto">
          <a:xfrm>
            <a:off x="5334000" y="2971800"/>
            <a:ext cx="3810000" cy="850900"/>
          </a:xfrm>
          <a:prstGeom prst="flowChartProcess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a[i]= </a:t>
            </a:r>
            <a:r>
              <a:rPr lang="en-US" sz="4400" u="sng" baseline="30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1</a:t>
            </a:r>
            <a:r>
              <a:rPr lang="en-US" sz="4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[(</a:t>
            </a:r>
            <a:r>
              <a:rPr lang="en-US" sz="3600" u="sng" baseline="30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1+</a:t>
            </a:r>
            <a:r>
              <a:rPr lang="ru-RU" sz="3600" u="sng" baseline="30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√5</a:t>
            </a:r>
            <a:r>
              <a:rPr lang="en-US" sz="36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)</a:t>
            </a:r>
            <a:r>
              <a:rPr lang="en-US" sz="4000" baseline="30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i</a:t>
            </a:r>
            <a:r>
              <a:rPr lang="en-US" sz="36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-(</a:t>
            </a:r>
            <a:r>
              <a:rPr lang="en-US" sz="3600" u="sng" baseline="30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1</a:t>
            </a:r>
            <a:r>
              <a:rPr lang="en-US" sz="4000" u="sng" baseline="30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-</a:t>
            </a:r>
            <a:r>
              <a:rPr lang="ru-RU" sz="3600" u="sng" baseline="30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√5</a:t>
            </a:r>
            <a:r>
              <a:rPr lang="en-US" sz="36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)</a:t>
            </a:r>
            <a:r>
              <a:rPr lang="en-US" sz="4000" baseline="30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i</a:t>
            </a:r>
            <a:r>
              <a:rPr lang="en-US" sz="4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]</a:t>
            </a:r>
            <a:endParaRPr lang="ru-RU" sz="4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118837" name="AutoShape 53"/>
          <p:cNvSpPr>
            <a:spLocks noChangeArrowheads="1"/>
          </p:cNvSpPr>
          <p:nvPr/>
        </p:nvSpPr>
        <p:spPr bwMode="auto">
          <a:xfrm>
            <a:off x="6781800" y="2514600"/>
            <a:ext cx="990600" cy="304800"/>
          </a:xfrm>
          <a:prstGeom prst="flowChartProcess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i:= 1</a:t>
            </a:r>
            <a:endParaRPr lang="ru-RU" sz="28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118840" name="Rectangle 56"/>
          <p:cNvSpPr>
            <a:spLocks noChangeArrowheads="1"/>
          </p:cNvSpPr>
          <p:nvPr/>
        </p:nvSpPr>
        <p:spPr bwMode="auto">
          <a:xfrm>
            <a:off x="6294438" y="3340100"/>
            <a:ext cx="2587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√5</a:t>
            </a:r>
          </a:p>
        </p:txBody>
      </p:sp>
      <p:sp>
        <p:nvSpPr>
          <p:cNvPr id="118841" name="Rectangle 57"/>
          <p:cNvSpPr>
            <a:spLocks noChangeArrowheads="1"/>
          </p:cNvSpPr>
          <p:nvPr/>
        </p:nvSpPr>
        <p:spPr bwMode="auto">
          <a:xfrm>
            <a:off x="7108825" y="3340100"/>
            <a:ext cx="2825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2</a:t>
            </a:r>
            <a:endParaRPr lang="ru-RU" sz="2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118842" name="Rectangle 58"/>
          <p:cNvSpPr>
            <a:spLocks noChangeArrowheads="1"/>
          </p:cNvSpPr>
          <p:nvPr/>
        </p:nvSpPr>
        <p:spPr bwMode="auto">
          <a:xfrm>
            <a:off x="8305800" y="3340100"/>
            <a:ext cx="152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2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118844" name="AutoShape 60"/>
          <p:cNvSpPr>
            <a:spLocks noChangeArrowheads="1"/>
          </p:cNvSpPr>
          <p:nvPr/>
        </p:nvSpPr>
        <p:spPr bwMode="auto">
          <a:xfrm>
            <a:off x="6477000" y="4572000"/>
            <a:ext cx="1676400" cy="774700"/>
          </a:xfrm>
          <a:prstGeom prst="flowChartDecision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4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i</a:t>
            </a:r>
            <a:r>
              <a:rPr lang="en-US" sz="2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≤</a:t>
            </a:r>
            <a:r>
              <a:rPr lang="en-US" sz="36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n</a:t>
            </a:r>
            <a:endParaRPr lang="ru-RU" sz="36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118845" name="AutoShape 61"/>
          <p:cNvSpPr>
            <a:spLocks noChangeArrowheads="1"/>
          </p:cNvSpPr>
          <p:nvPr/>
        </p:nvSpPr>
        <p:spPr bwMode="auto">
          <a:xfrm>
            <a:off x="6248400" y="5486400"/>
            <a:ext cx="2057400" cy="609600"/>
          </a:xfrm>
          <a:prstGeom prst="flowChartInputOutpu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6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{a[i]}</a:t>
            </a:r>
            <a:endParaRPr lang="ru-RU" sz="36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118846" name="AutoShape 62"/>
          <p:cNvSpPr>
            <a:spLocks noChangeArrowheads="1"/>
          </p:cNvSpPr>
          <p:nvPr/>
        </p:nvSpPr>
        <p:spPr bwMode="auto">
          <a:xfrm>
            <a:off x="6019800" y="6324600"/>
            <a:ext cx="2438400" cy="533400"/>
          </a:xfrm>
          <a:prstGeom prst="flowChartTerminator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конец</a:t>
            </a:r>
          </a:p>
        </p:txBody>
      </p:sp>
      <p:sp>
        <p:nvSpPr>
          <p:cNvPr id="18448" name="Line 63"/>
          <p:cNvSpPr>
            <a:spLocks noChangeShapeType="1"/>
          </p:cNvSpPr>
          <p:nvPr/>
        </p:nvSpPr>
        <p:spPr bwMode="auto">
          <a:xfrm>
            <a:off x="7315200" y="19050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0" rIns="0">
            <a:spAutoFit/>
          </a:bodyPr>
          <a:lstStyle/>
          <a:p>
            <a:endParaRPr lang="ru-RU"/>
          </a:p>
        </p:txBody>
      </p:sp>
      <p:sp>
        <p:nvSpPr>
          <p:cNvPr id="18449" name="Line 64"/>
          <p:cNvSpPr>
            <a:spLocks noChangeShapeType="1"/>
          </p:cNvSpPr>
          <p:nvPr/>
        </p:nvSpPr>
        <p:spPr bwMode="auto">
          <a:xfrm>
            <a:off x="7315200" y="23622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0" rIns="0">
            <a:spAutoFit/>
          </a:bodyPr>
          <a:lstStyle/>
          <a:p>
            <a:endParaRPr lang="ru-RU"/>
          </a:p>
        </p:txBody>
      </p:sp>
      <p:sp>
        <p:nvSpPr>
          <p:cNvPr id="18450" name="Line 65"/>
          <p:cNvSpPr>
            <a:spLocks noChangeShapeType="1"/>
          </p:cNvSpPr>
          <p:nvPr/>
        </p:nvSpPr>
        <p:spPr bwMode="auto">
          <a:xfrm>
            <a:off x="7315200" y="28194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0" rIns="0">
            <a:spAutoFit/>
          </a:bodyPr>
          <a:lstStyle/>
          <a:p>
            <a:endParaRPr lang="ru-RU"/>
          </a:p>
        </p:txBody>
      </p:sp>
      <p:sp>
        <p:nvSpPr>
          <p:cNvPr id="18451" name="Line 66"/>
          <p:cNvSpPr>
            <a:spLocks noChangeShapeType="1"/>
          </p:cNvSpPr>
          <p:nvPr/>
        </p:nvSpPr>
        <p:spPr bwMode="auto">
          <a:xfrm>
            <a:off x="7315200" y="38100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0" rIns="0">
            <a:spAutoFit/>
          </a:bodyPr>
          <a:lstStyle/>
          <a:p>
            <a:endParaRPr lang="ru-RU"/>
          </a:p>
        </p:txBody>
      </p:sp>
      <p:sp>
        <p:nvSpPr>
          <p:cNvPr id="18452" name="Line 67"/>
          <p:cNvSpPr>
            <a:spLocks noChangeShapeType="1"/>
          </p:cNvSpPr>
          <p:nvPr/>
        </p:nvSpPr>
        <p:spPr bwMode="auto">
          <a:xfrm>
            <a:off x="7315200" y="6096000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0" rIns="0">
            <a:spAutoFit/>
          </a:bodyPr>
          <a:lstStyle/>
          <a:p>
            <a:endParaRPr lang="ru-RU"/>
          </a:p>
        </p:txBody>
      </p:sp>
      <p:sp>
        <p:nvSpPr>
          <p:cNvPr id="18453" name="Line 68"/>
          <p:cNvSpPr>
            <a:spLocks noChangeShapeType="1"/>
          </p:cNvSpPr>
          <p:nvPr/>
        </p:nvSpPr>
        <p:spPr bwMode="auto">
          <a:xfrm>
            <a:off x="7315200" y="44196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0" rIns="0">
            <a:spAutoFit/>
          </a:bodyPr>
          <a:lstStyle/>
          <a:p>
            <a:endParaRPr lang="ru-RU"/>
          </a:p>
        </p:txBody>
      </p:sp>
      <p:sp>
        <p:nvSpPr>
          <p:cNvPr id="18454" name="Line 69"/>
          <p:cNvSpPr>
            <a:spLocks noChangeShapeType="1"/>
          </p:cNvSpPr>
          <p:nvPr/>
        </p:nvSpPr>
        <p:spPr bwMode="auto">
          <a:xfrm>
            <a:off x="7315200" y="5334000"/>
            <a:ext cx="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0" rIns="0">
            <a:spAutoFit/>
          </a:bodyPr>
          <a:lstStyle/>
          <a:p>
            <a:endParaRPr lang="ru-RU"/>
          </a:p>
        </p:txBody>
      </p:sp>
      <p:sp>
        <p:nvSpPr>
          <p:cNvPr id="18455" name="Line 70"/>
          <p:cNvSpPr>
            <a:spLocks noChangeShapeType="1"/>
          </p:cNvSpPr>
          <p:nvPr/>
        </p:nvSpPr>
        <p:spPr bwMode="auto">
          <a:xfrm flipH="1">
            <a:off x="4876800" y="4953000"/>
            <a:ext cx="1600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lIns="0" rIns="0">
            <a:spAutoFit/>
          </a:bodyPr>
          <a:lstStyle/>
          <a:p>
            <a:endParaRPr lang="ru-RU"/>
          </a:p>
        </p:txBody>
      </p:sp>
      <p:sp>
        <p:nvSpPr>
          <p:cNvPr id="18456" name="Line 71"/>
          <p:cNvSpPr>
            <a:spLocks noChangeShapeType="1"/>
          </p:cNvSpPr>
          <p:nvPr/>
        </p:nvSpPr>
        <p:spPr bwMode="auto">
          <a:xfrm flipV="1">
            <a:off x="4876800" y="2895600"/>
            <a:ext cx="0" cy="2057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lIns="0" rIns="0">
            <a:spAutoFit/>
          </a:bodyPr>
          <a:lstStyle/>
          <a:p>
            <a:endParaRPr lang="ru-RU"/>
          </a:p>
        </p:txBody>
      </p:sp>
      <p:sp>
        <p:nvSpPr>
          <p:cNvPr id="18457" name="Line 72"/>
          <p:cNvSpPr>
            <a:spLocks noChangeShapeType="1"/>
          </p:cNvSpPr>
          <p:nvPr/>
        </p:nvSpPr>
        <p:spPr bwMode="auto">
          <a:xfrm>
            <a:off x="4876800" y="2895600"/>
            <a:ext cx="2438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0" rIns="0">
            <a:spAutoFit/>
          </a:bodyPr>
          <a:lstStyle/>
          <a:p>
            <a:endParaRPr lang="ru-RU"/>
          </a:p>
        </p:txBody>
      </p:sp>
      <p:sp>
        <p:nvSpPr>
          <p:cNvPr id="118857" name="Rectangle 73"/>
          <p:cNvSpPr>
            <a:spLocks noChangeArrowheads="1"/>
          </p:cNvSpPr>
          <p:nvPr/>
        </p:nvSpPr>
        <p:spPr bwMode="auto">
          <a:xfrm>
            <a:off x="7620000" y="5029200"/>
            <a:ext cx="533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8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нет</a:t>
            </a:r>
          </a:p>
        </p:txBody>
      </p:sp>
      <p:sp>
        <p:nvSpPr>
          <p:cNvPr id="118858" name="Rectangle 74"/>
          <p:cNvSpPr>
            <a:spLocks noChangeArrowheads="1"/>
          </p:cNvSpPr>
          <p:nvPr/>
        </p:nvSpPr>
        <p:spPr bwMode="auto">
          <a:xfrm>
            <a:off x="5795963" y="4437063"/>
            <a:ext cx="3937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3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да</a:t>
            </a:r>
          </a:p>
        </p:txBody>
      </p:sp>
      <p:sp>
        <p:nvSpPr>
          <p:cNvPr id="44061" name="Rectangle 29"/>
          <p:cNvSpPr>
            <a:spLocks noChangeArrowheads="1"/>
          </p:cNvSpPr>
          <p:nvPr/>
        </p:nvSpPr>
        <p:spPr bwMode="auto">
          <a:xfrm>
            <a:off x="2057400" y="5105400"/>
            <a:ext cx="3505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342900" indent="-342900">
              <a:defRPr/>
            </a:pPr>
            <a:r>
              <a:rPr lang="ru-RU"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Блок – схема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Свойства чисел Фибоначчи.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708525"/>
          </a:xfrm>
          <a:solidFill>
            <a:srgbClr val="000099"/>
          </a:solidFill>
        </p:spPr>
        <p:txBody>
          <a:bodyPr/>
          <a:lstStyle/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Числа Фибоначчи это последовательность из чисел 1, 1, 2, 3, 5, 8, 13, 21, 34, 55, 89, 144, …, которая имеет ряд свойств: 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1. Каждое число ряда представляет собой сумму двух предыдущих чисел.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2. Отношение любого числа ряда к предыдущему стремится к 1,618.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3. Отношение любого числа ряда к последующему стремится к 0,618.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4. Отношение любого числа ряда к предыдущему через одно стремится к 2,618. 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5. Отношение любого числа ряда к последующему через одно стремится к 0,382.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/>
          </p:nvPr>
        </p:nvSpPr>
        <p:spPr>
          <a:xfrm>
            <a:off x="468313" y="692150"/>
            <a:ext cx="7632700" cy="543401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3399"/>
                </a:solidFill>
              </a:rPr>
              <a:t>Последовательность Фибоначчи — это не просто игра с числами, а самое важное математическое выражение природных явлений из всех когда-либо открытых.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mtClean="0">
                <a:solidFill>
                  <a:srgbClr val="003399"/>
                </a:solidFill>
              </a:rPr>
              <a:t>   Последовательность Фибоначчи остаётся математической каббалой по сей день, и каждое новое открытие бросает новый отблеск на магию этих цифр.</a:t>
            </a:r>
          </a:p>
          <a:p>
            <a:pPr eaLnBrk="1" hangingPunct="1"/>
            <a:endParaRPr lang="ru-RU" smtClean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3399"/>
                </a:solidFill>
              </a:rPr>
              <a:t>1)</a:t>
            </a:r>
            <a:r>
              <a:rPr lang="ru-RU" smtClean="0">
                <a:solidFill>
                  <a:srgbClr val="003399"/>
                </a:solidFill>
              </a:rPr>
              <a:t>Н.М.Воробьёв, Числа Фибоначчи, Москва, Наука, 1992. </a:t>
            </a:r>
          </a:p>
          <a:p>
            <a:pPr eaLnBrk="1" hangingPunct="1"/>
            <a:r>
              <a:rPr lang="en-US" smtClean="0">
                <a:solidFill>
                  <a:srgbClr val="003399"/>
                </a:solidFill>
              </a:rPr>
              <a:t>2)</a:t>
            </a:r>
            <a:r>
              <a:rPr lang="ru-RU" smtClean="0">
                <a:solidFill>
                  <a:srgbClr val="003399"/>
                </a:solidFill>
              </a:rPr>
              <a:t>А.И.Маркушевич, Возврватные последовательности, Москва, Наука, 1975.</a:t>
            </a:r>
          </a:p>
          <a:p>
            <a:pPr eaLnBrk="1" hangingPunct="1"/>
            <a:r>
              <a:rPr lang="en-US" smtClean="0">
                <a:solidFill>
                  <a:srgbClr val="003399"/>
                </a:solidFill>
              </a:rPr>
              <a:t>3)</a:t>
            </a:r>
            <a:r>
              <a:rPr lang="ru-RU" smtClean="0">
                <a:solidFill>
                  <a:srgbClr val="003399"/>
                </a:solidFill>
              </a:rPr>
              <a:t>Энциклопедия для детей. Математика Москва, «Акванта +»,1998г.</a:t>
            </a:r>
            <a:endParaRPr lang="en-US" smtClean="0">
              <a:solidFill>
                <a:srgbClr val="003399"/>
              </a:solidFill>
            </a:endParaRPr>
          </a:p>
          <a:p>
            <a:pPr eaLnBrk="1" hangingPunct="1"/>
            <a:r>
              <a:rPr lang="en-US" smtClean="0">
                <a:solidFill>
                  <a:srgbClr val="003399"/>
                </a:solidFill>
              </a:rPr>
              <a:t>4) </a:t>
            </a:r>
            <a:r>
              <a:rPr lang="en-US" smtClean="0">
                <a:solidFill>
                  <a:schemeClr val="bg1"/>
                </a:solidFill>
                <a:hlinkClick r:id="rId2"/>
              </a:rPr>
              <a:t>http://pascalstudy.narod.ru/</a:t>
            </a:r>
            <a:endParaRPr lang="ru-RU" smtClean="0">
              <a:solidFill>
                <a:schemeClr val="bg1"/>
              </a:solidFill>
            </a:endParaRP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5)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  <a:hlinkClick r:id="rId3"/>
              </a:rPr>
              <a:t>http://www.math24.ru/</a:t>
            </a:r>
            <a:endParaRPr lang="ru-RU" smtClean="0">
              <a:solidFill>
                <a:schemeClr val="bg1"/>
              </a:solidFill>
            </a:endParaRPr>
          </a:p>
          <a:p>
            <a:pPr eaLnBrk="1" hangingPunct="1"/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21507" name="WordArt 8"/>
          <p:cNvSpPr>
            <a:spLocks noChangeArrowheads="1" noChangeShapeType="1" noTextEdit="1"/>
          </p:cNvSpPr>
          <p:nvPr/>
        </p:nvSpPr>
        <p:spPr bwMode="auto">
          <a:xfrm>
            <a:off x="1692275" y="260350"/>
            <a:ext cx="5759450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Литература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0" y="274638"/>
            <a:ext cx="9144000" cy="944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i="1" dirty="0" smtClean="0"/>
              <a:t>Об авторе последовательности – Леонардо Пизанском (Фибоначчи)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152400" y="2209800"/>
            <a:ext cx="4648200" cy="4648200"/>
          </a:xfrm>
        </p:spPr>
        <p:txBody>
          <a:bodyPr lIns="0" tIns="0" rIns="0" bIns="0"/>
          <a:lstStyle/>
          <a:p>
            <a:pPr eaLnBrk="1" hangingPunct="1">
              <a:buFont typeface="Wingdings" pitchFamily="2" charset="2"/>
              <a:buNone/>
            </a:pPr>
            <a:r>
              <a:rPr lang="ru-RU" sz="1800" smtClean="0"/>
              <a:t> </a:t>
            </a:r>
            <a:r>
              <a:rPr lang="ru-RU" sz="1800" b="1" smtClean="0">
                <a:solidFill>
                  <a:srgbClr val="003399"/>
                </a:solidFill>
                <a:latin typeface="Arial Narrow" pitchFamily="34" charset="0"/>
              </a:rPr>
              <a:t>Среди современников ему не было равных.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smtClean="0">
                <a:solidFill>
                  <a:srgbClr val="003399"/>
                </a:solidFill>
                <a:latin typeface="Arial Narrow" pitchFamily="34" charset="0"/>
              </a:rPr>
              <a:t> И в последующие три столетия нельзя назвать ни одного учёного такого масштаба.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smtClean="0">
                <a:solidFill>
                  <a:srgbClr val="003399"/>
                </a:solidFill>
                <a:latin typeface="Arial Narrow" pitchFamily="34" charset="0"/>
              </a:rPr>
              <a:t> Леонардо родился в большом итальянском торговом городе Пизе в семье нотариуса.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smtClean="0">
                <a:solidFill>
                  <a:srgbClr val="003399"/>
                </a:solidFill>
                <a:latin typeface="Arial Narrow" pitchFamily="34" charset="0"/>
              </a:rPr>
              <a:t> Леонардо Пизанский(1180-1240) оказал решающие влияние на развитие алгебры и теории чисел.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smtClean="0">
                <a:solidFill>
                  <a:srgbClr val="003399"/>
                </a:solidFill>
                <a:latin typeface="Arial Narrow" pitchFamily="34" charset="0"/>
              </a:rPr>
              <a:t> Знаменита его «Книга абака»(1202 год) – </a:t>
            </a:r>
            <a:endParaRPr lang="en-US" sz="1800" b="1" smtClean="0">
              <a:solidFill>
                <a:srgbClr val="003399"/>
              </a:solidFill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1800" b="1" smtClean="0">
                <a:solidFill>
                  <a:srgbClr val="003399"/>
                </a:solidFill>
                <a:latin typeface="Arial Narrow" pitchFamily="34" charset="0"/>
              </a:rPr>
              <a:t>настоящая энциклопедия математических</a:t>
            </a:r>
            <a:endParaRPr lang="en-US" sz="1800" b="1" smtClean="0">
              <a:solidFill>
                <a:srgbClr val="003399"/>
              </a:solidFill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1800" b="1" smtClean="0">
                <a:solidFill>
                  <a:srgbClr val="003399"/>
                </a:solidFill>
                <a:latin typeface="Arial Narrow" pitchFamily="34" charset="0"/>
              </a:rPr>
              <a:t>знаний его эпохи. В этой книге рассматриваются</a:t>
            </a:r>
            <a:endParaRPr lang="en-US" sz="1800" b="1" smtClean="0">
              <a:solidFill>
                <a:srgbClr val="003399"/>
              </a:solidFill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1800" b="1" smtClean="0">
                <a:solidFill>
                  <a:srgbClr val="003399"/>
                </a:solidFill>
                <a:latin typeface="Arial Narrow" pitchFamily="34" charset="0"/>
              </a:rPr>
              <a:t> вопросы алгебры, геометрии и теории чисел. </a:t>
            </a:r>
          </a:p>
        </p:txBody>
      </p:sp>
      <p:pic>
        <p:nvPicPr>
          <p:cNvPr id="16387" name="Picture 8" descr="Леонардо Фибоначчи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572125" y="1627188"/>
            <a:ext cx="3351213" cy="4230687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rabbits.gif (7477 bytes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13" y="2840038"/>
            <a:ext cx="3214687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0" y="357188"/>
            <a:ext cx="58578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2200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Именно в «Книге абака» впервые приводится решение известной задачи о кроликах</a:t>
            </a:r>
            <a:r>
              <a:rPr lang="ru-RU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ru-RU" sz="2200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«Сколько пар кроликов родится в год от одной пары, если каждая пара приносит ежемесячно по паре, способной в свою очередь через месяц к размножению, и если ни одна пара не погибнет.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200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Ответ даётся суммой ряда: 1+1+2+3+5+...+144.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200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Каждый член этого ряда, начиная с третьего, является суммой двух предыдущих. Члены ряда называются числами Фибоначчи.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Последовательность Фибоначчи: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600" dirty="0" smtClean="0"/>
              <a:t>{1, 1, 2, 3, 5, 8, 13…}</a:t>
            </a:r>
            <a:endParaRPr lang="ru-RU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349875"/>
          </a:xfrm>
        </p:spPr>
        <p:txBody>
          <a:bodyPr lIns="0" rIns="0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 </a:t>
            </a:r>
            <a:r>
              <a:rPr lang="en-US" smtClean="0"/>
              <a:t> </a:t>
            </a:r>
            <a:r>
              <a:rPr lang="ru-RU" smtClean="0">
                <a:solidFill>
                  <a:srgbClr val="003399"/>
                </a:solidFill>
              </a:rPr>
              <a:t>Последовательность задаётся рекуррентной формулой: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003399"/>
                </a:solidFill>
              </a:rPr>
              <a:t>  </a:t>
            </a:r>
            <a:r>
              <a:rPr lang="en-US" smtClean="0">
                <a:solidFill>
                  <a:srgbClr val="003399"/>
                </a:solidFill>
              </a:rPr>
              <a:t>     </a:t>
            </a:r>
            <a:r>
              <a:rPr lang="ru-RU" smtClean="0">
                <a:solidFill>
                  <a:srgbClr val="003399"/>
                </a:solidFill>
              </a:rPr>
              <a:t> </a:t>
            </a:r>
            <a:r>
              <a:rPr lang="en-US" sz="3600" smtClean="0">
                <a:solidFill>
                  <a:srgbClr val="003399"/>
                </a:solidFill>
              </a:rPr>
              <a:t>a</a:t>
            </a:r>
            <a:r>
              <a:rPr lang="en-US" sz="2400" baseline="-4000" smtClean="0">
                <a:solidFill>
                  <a:srgbClr val="003399"/>
                </a:solidFill>
              </a:rPr>
              <a:t>1</a:t>
            </a:r>
            <a:r>
              <a:rPr lang="en-US" smtClean="0">
                <a:solidFill>
                  <a:srgbClr val="003399"/>
                </a:solidFill>
              </a:rPr>
              <a:t>=1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003399"/>
                </a:solidFill>
              </a:rPr>
              <a:t>        </a:t>
            </a:r>
            <a:r>
              <a:rPr lang="en-US" sz="3600" smtClean="0">
                <a:solidFill>
                  <a:srgbClr val="003399"/>
                </a:solidFill>
              </a:rPr>
              <a:t>a</a:t>
            </a:r>
            <a:r>
              <a:rPr lang="en-US" sz="2400" baseline="-4000" smtClean="0">
                <a:solidFill>
                  <a:srgbClr val="003399"/>
                </a:solidFill>
              </a:rPr>
              <a:t>2</a:t>
            </a:r>
            <a:r>
              <a:rPr lang="en-US" smtClean="0">
                <a:solidFill>
                  <a:srgbClr val="003399"/>
                </a:solidFill>
              </a:rPr>
              <a:t>=1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003399"/>
                </a:solidFill>
              </a:rPr>
              <a:t>        </a:t>
            </a:r>
            <a:r>
              <a:rPr lang="en-US" sz="3600" smtClean="0">
                <a:solidFill>
                  <a:srgbClr val="003399"/>
                </a:solidFill>
              </a:rPr>
              <a:t>a</a:t>
            </a:r>
            <a:r>
              <a:rPr lang="en-US" baseline="-4000" smtClean="0">
                <a:solidFill>
                  <a:srgbClr val="003399"/>
                </a:solidFill>
              </a:rPr>
              <a:t>n</a:t>
            </a:r>
            <a:r>
              <a:rPr lang="en-US" smtClean="0">
                <a:solidFill>
                  <a:srgbClr val="003399"/>
                </a:solidFill>
              </a:rPr>
              <a:t>=</a:t>
            </a:r>
            <a:r>
              <a:rPr lang="en-US" sz="3600" smtClean="0">
                <a:solidFill>
                  <a:srgbClr val="003399"/>
                </a:solidFill>
              </a:rPr>
              <a:t>a</a:t>
            </a:r>
            <a:r>
              <a:rPr lang="en-US" baseline="-4000" smtClean="0">
                <a:solidFill>
                  <a:srgbClr val="003399"/>
                </a:solidFill>
              </a:rPr>
              <a:t>n</a:t>
            </a:r>
            <a:r>
              <a:rPr lang="en-US" sz="2400" baseline="-4000" smtClean="0">
                <a:solidFill>
                  <a:srgbClr val="003399"/>
                </a:solidFill>
              </a:rPr>
              <a:t>-1</a:t>
            </a:r>
            <a:r>
              <a:rPr lang="en-US" smtClean="0">
                <a:solidFill>
                  <a:srgbClr val="003399"/>
                </a:solidFill>
              </a:rPr>
              <a:t>+</a:t>
            </a:r>
            <a:r>
              <a:rPr lang="en-US" sz="3600" smtClean="0">
                <a:solidFill>
                  <a:srgbClr val="003399"/>
                </a:solidFill>
              </a:rPr>
              <a:t>a</a:t>
            </a:r>
            <a:r>
              <a:rPr lang="en-US" baseline="-4000" smtClean="0">
                <a:solidFill>
                  <a:srgbClr val="003399"/>
                </a:solidFill>
              </a:rPr>
              <a:t>n-</a:t>
            </a:r>
            <a:r>
              <a:rPr lang="en-US" sz="2400" baseline="-4000" smtClean="0">
                <a:solidFill>
                  <a:srgbClr val="003399"/>
                </a:solidFill>
              </a:rPr>
              <a:t>2</a:t>
            </a:r>
            <a:r>
              <a:rPr lang="en-US" baseline="-4000" smtClean="0">
                <a:solidFill>
                  <a:srgbClr val="003399"/>
                </a:solidFill>
              </a:rPr>
              <a:t>  </a:t>
            </a:r>
            <a:r>
              <a:rPr lang="en-US" smtClean="0">
                <a:solidFill>
                  <a:srgbClr val="003399"/>
                </a:solidFill>
              </a:rPr>
              <a:t>(n</a:t>
            </a:r>
            <a:r>
              <a:rPr lang="ru-RU" sz="1800" smtClean="0">
                <a:solidFill>
                  <a:srgbClr val="003399"/>
                </a:solidFill>
              </a:rPr>
              <a:t>≥</a:t>
            </a:r>
            <a:r>
              <a:rPr lang="en-US" sz="2400" smtClean="0">
                <a:solidFill>
                  <a:srgbClr val="003399"/>
                </a:solidFill>
              </a:rPr>
              <a:t>3</a:t>
            </a:r>
            <a:r>
              <a:rPr lang="en-US" smtClean="0">
                <a:solidFill>
                  <a:srgbClr val="003399"/>
                </a:solidFill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003399"/>
                </a:solidFill>
              </a:rPr>
              <a:t>    </a:t>
            </a:r>
            <a:r>
              <a:rPr lang="ru-RU" smtClean="0">
                <a:solidFill>
                  <a:srgbClr val="003399"/>
                </a:solidFill>
              </a:rPr>
              <a:t>Формула вычисления </a:t>
            </a:r>
            <a:r>
              <a:rPr lang="en-US" sz="4000" smtClean="0">
                <a:solidFill>
                  <a:srgbClr val="003399"/>
                </a:solidFill>
              </a:rPr>
              <a:t>a</a:t>
            </a:r>
            <a:r>
              <a:rPr lang="en-US" sz="3600" baseline="-4000" smtClean="0">
                <a:solidFill>
                  <a:srgbClr val="003399"/>
                </a:solidFill>
              </a:rPr>
              <a:t>n</a:t>
            </a:r>
            <a:r>
              <a:rPr lang="ru-RU" smtClean="0">
                <a:solidFill>
                  <a:srgbClr val="003399"/>
                </a:solidFill>
              </a:rPr>
              <a:t>:</a:t>
            </a:r>
            <a:r>
              <a:rPr lang="en-US" sz="3600" smtClean="0">
                <a:solidFill>
                  <a:srgbClr val="003399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aseline="6000" smtClean="0">
                <a:solidFill>
                  <a:srgbClr val="003399"/>
                </a:solidFill>
              </a:rPr>
              <a:t>      </a:t>
            </a:r>
            <a:r>
              <a:rPr lang="ru-RU" smtClean="0">
                <a:solidFill>
                  <a:srgbClr val="003399"/>
                </a:solidFill>
              </a:rPr>
              <a:t>Заметим, что </a:t>
            </a:r>
            <a:r>
              <a:rPr lang="en-US" sz="4000" smtClean="0">
                <a:solidFill>
                  <a:srgbClr val="003399"/>
                </a:solidFill>
              </a:rPr>
              <a:t>|      |</a:t>
            </a:r>
            <a:r>
              <a:rPr lang="en-US" smtClean="0">
                <a:solidFill>
                  <a:srgbClr val="003399"/>
                </a:solidFill>
              </a:rPr>
              <a:t>&lt;1 </a:t>
            </a:r>
            <a:r>
              <a:rPr lang="ru-RU" smtClean="0">
                <a:solidFill>
                  <a:srgbClr val="003399"/>
                </a:solidFill>
              </a:rPr>
              <a:t>и уже при </a:t>
            </a:r>
            <a:r>
              <a:rPr lang="en-US" smtClean="0">
                <a:solidFill>
                  <a:srgbClr val="003399"/>
                </a:solidFill>
              </a:rPr>
              <a:t>n=30</a:t>
            </a:r>
            <a:r>
              <a:rPr lang="en-US" b="1" smtClean="0">
                <a:solidFill>
                  <a:srgbClr val="003399"/>
                </a:solidFill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smtClean="0">
                <a:solidFill>
                  <a:srgbClr val="003399"/>
                </a:solidFill>
              </a:rPr>
              <a:t>    |      |</a:t>
            </a:r>
            <a:r>
              <a:rPr lang="en-US" smtClean="0">
                <a:solidFill>
                  <a:srgbClr val="003399"/>
                </a:solidFill>
              </a:rPr>
              <a:t>&lt; </a:t>
            </a:r>
            <a:r>
              <a:rPr lang="en-US" u="sng" baseline="40000" smtClean="0">
                <a:solidFill>
                  <a:srgbClr val="003399"/>
                </a:solidFill>
              </a:rPr>
              <a:t>       </a:t>
            </a:r>
            <a:r>
              <a:rPr lang="en-US" sz="3600" u="sng" baseline="40000" smtClean="0">
                <a:solidFill>
                  <a:srgbClr val="003399"/>
                </a:solidFill>
              </a:rPr>
              <a:t>1</a:t>
            </a:r>
            <a:r>
              <a:rPr lang="en-US" sz="4000" u="sng" baseline="40000" smtClean="0">
                <a:solidFill>
                  <a:srgbClr val="003399"/>
                </a:solidFill>
              </a:rPr>
              <a:t> </a:t>
            </a:r>
            <a:r>
              <a:rPr lang="en-US" sz="4000" smtClean="0">
                <a:solidFill>
                  <a:srgbClr val="003399"/>
                </a:solidFill>
              </a:rPr>
              <a:t> .</a:t>
            </a:r>
            <a:r>
              <a:rPr lang="ru-RU" smtClean="0">
                <a:solidFill>
                  <a:srgbClr val="003399"/>
                </a:solidFill>
              </a:rPr>
              <a:t> </a:t>
            </a:r>
            <a:endParaRPr lang="en-US" sz="4000" u="sng" smtClean="0">
              <a:solidFill>
                <a:srgbClr val="003399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003399"/>
                </a:solidFill>
              </a:rPr>
              <a:t>    </a:t>
            </a:r>
            <a:r>
              <a:rPr lang="ru-RU" smtClean="0">
                <a:solidFill>
                  <a:srgbClr val="003399"/>
                </a:solidFill>
              </a:rPr>
              <a:t>С ростом </a:t>
            </a:r>
            <a:r>
              <a:rPr lang="en-US" smtClean="0">
                <a:solidFill>
                  <a:srgbClr val="003399"/>
                </a:solidFill>
              </a:rPr>
              <a:t> n  </a:t>
            </a:r>
            <a:r>
              <a:rPr lang="en-US" sz="3600" smtClean="0">
                <a:solidFill>
                  <a:srgbClr val="003399"/>
                </a:solidFill>
              </a:rPr>
              <a:t>a</a:t>
            </a:r>
            <a:r>
              <a:rPr lang="en-US" baseline="-4000" smtClean="0">
                <a:solidFill>
                  <a:srgbClr val="003399"/>
                </a:solidFill>
              </a:rPr>
              <a:t>n </a:t>
            </a:r>
            <a:r>
              <a:rPr lang="en-US" smtClean="0">
                <a:solidFill>
                  <a:srgbClr val="003399"/>
                </a:solidFill>
              </a:rPr>
              <a:t>≈ </a:t>
            </a:r>
            <a:r>
              <a:rPr lang="en-US" u="sng" baseline="40000" smtClean="0">
                <a:solidFill>
                  <a:srgbClr val="003399"/>
                </a:solidFill>
              </a:rPr>
              <a:t>  </a:t>
            </a:r>
            <a:r>
              <a:rPr lang="ru-RU" u="sng" baseline="40000" smtClean="0">
                <a:solidFill>
                  <a:srgbClr val="003399"/>
                </a:solidFill>
              </a:rPr>
              <a:t>ф</a:t>
            </a:r>
            <a:r>
              <a:rPr lang="en-US" u="sng" baseline="70000" smtClean="0">
                <a:solidFill>
                  <a:srgbClr val="003399"/>
                </a:solidFill>
              </a:rPr>
              <a:t>n</a:t>
            </a:r>
            <a:r>
              <a:rPr lang="en-US" smtClean="0">
                <a:solidFill>
                  <a:srgbClr val="003399"/>
                </a:solidFill>
              </a:rPr>
              <a:t> ,  </a:t>
            </a:r>
            <a:r>
              <a:rPr lang="ru-RU" smtClean="0">
                <a:solidFill>
                  <a:srgbClr val="003399"/>
                </a:solidFill>
              </a:rPr>
              <a:t>ф</a:t>
            </a:r>
            <a:r>
              <a:rPr lang="en-US" smtClean="0">
                <a:solidFill>
                  <a:srgbClr val="003399"/>
                </a:solidFill>
              </a:rPr>
              <a:t> = </a:t>
            </a:r>
            <a:r>
              <a:rPr lang="en-US" u="sng" baseline="40000" smtClean="0">
                <a:solidFill>
                  <a:srgbClr val="003399"/>
                </a:solidFill>
              </a:rPr>
              <a:t>1+</a:t>
            </a:r>
            <a:r>
              <a:rPr lang="ru-RU" u="sng" baseline="40000" smtClean="0">
                <a:solidFill>
                  <a:srgbClr val="003399"/>
                </a:solidFill>
              </a:rPr>
              <a:t>√5</a:t>
            </a:r>
            <a:r>
              <a:rPr lang="en-US" smtClean="0">
                <a:solidFill>
                  <a:srgbClr val="003399"/>
                </a:solidFill>
              </a:rPr>
              <a:t> </a:t>
            </a:r>
            <a:r>
              <a:rPr lang="en-US" sz="3600" smtClean="0">
                <a:solidFill>
                  <a:srgbClr val="003399"/>
                </a:solidFill>
              </a:rPr>
              <a:t>.</a:t>
            </a:r>
            <a:endParaRPr lang="ru-RU" sz="3600" smtClean="0">
              <a:solidFill>
                <a:srgbClr val="003399"/>
              </a:solidFill>
            </a:endParaRPr>
          </a:p>
        </p:txBody>
      </p:sp>
      <p:sp>
        <p:nvSpPr>
          <p:cNvPr id="8196" name="Rectangle 15"/>
          <p:cNvSpPr>
            <a:spLocks noChangeArrowheads="1"/>
          </p:cNvSpPr>
          <p:nvPr/>
        </p:nvSpPr>
        <p:spPr bwMode="auto">
          <a:xfrm>
            <a:off x="5137150" y="52038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8197" name="Rectangle 17"/>
          <p:cNvSpPr>
            <a:spLocks noChangeArrowheads="1"/>
          </p:cNvSpPr>
          <p:nvPr/>
        </p:nvSpPr>
        <p:spPr bwMode="auto">
          <a:xfrm>
            <a:off x="8132763" y="59166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8198" name="Picture 18" descr="http://slovari.yandex.ru/illustrations/krugosvet/pictures/d/d4/1012639-image002.gif"/>
          <p:cNvPicPr>
            <a:picLocks noChangeAspect="1" noChangeArrowheads="1"/>
          </p:cNvPicPr>
          <p:nvPr/>
        </p:nvPicPr>
        <p:blipFill>
          <a:blip r:embed="rId2" r:link="rId3" cstate="email">
            <a:lum bright="70000" contrast="-70000"/>
          </a:blip>
          <a:srcRect l="64987" r="5130"/>
          <a:stretch>
            <a:fillRect/>
          </a:stretch>
        </p:blipFill>
        <p:spPr bwMode="auto">
          <a:xfrm>
            <a:off x="2786063" y="4714875"/>
            <a:ext cx="838200" cy="7620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</p:pic>
      <p:pic>
        <p:nvPicPr>
          <p:cNvPr id="8199" name="Picture 19" descr="http://slovari.yandex.ru/illustrations/krugosvet/pictures/d/d4/1012639-image002.gif"/>
          <p:cNvPicPr>
            <a:picLocks noChangeAspect="1" noChangeArrowheads="1"/>
          </p:cNvPicPr>
          <p:nvPr/>
        </p:nvPicPr>
        <p:blipFill>
          <a:blip r:embed="rId2" r:link="rId3" cstate="email">
            <a:lum bright="70000" contrast="-70000"/>
          </a:blip>
          <a:srcRect l="65158" r="4344"/>
          <a:stretch>
            <a:fillRect/>
          </a:stretch>
        </p:blipFill>
        <p:spPr bwMode="auto">
          <a:xfrm>
            <a:off x="900113" y="5373688"/>
            <a:ext cx="884237" cy="7620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</p:pic>
      <p:sp>
        <p:nvSpPr>
          <p:cNvPr id="116756" name="Rectangle 20"/>
          <p:cNvSpPr>
            <a:spLocks noChangeArrowheads="1"/>
          </p:cNvSpPr>
          <p:nvPr/>
        </p:nvSpPr>
        <p:spPr bwMode="auto">
          <a:xfrm>
            <a:off x="2195513" y="5734050"/>
            <a:ext cx="854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342900" indent="-342900">
              <a:defRPr/>
            </a:pPr>
            <a:r>
              <a:rPr lang="ru-RU" sz="16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16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1000000</a:t>
            </a:r>
          </a:p>
        </p:txBody>
      </p:sp>
      <p:sp>
        <p:nvSpPr>
          <p:cNvPr id="116757" name="Rectangle 21"/>
          <p:cNvSpPr>
            <a:spLocks noChangeArrowheads="1"/>
          </p:cNvSpPr>
          <p:nvPr/>
        </p:nvSpPr>
        <p:spPr bwMode="auto">
          <a:xfrm>
            <a:off x="3048000" y="6477000"/>
            <a:ext cx="762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342900" indent="-342900">
              <a:defRPr/>
            </a:pPr>
            <a:r>
              <a:rPr lang="ru-RU" sz="2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√5</a:t>
            </a:r>
          </a:p>
        </p:txBody>
      </p:sp>
      <p:sp>
        <p:nvSpPr>
          <p:cNvPr id="116758" name="Rectangle 22"/>
          <p:cNvSpPr>
            <a:spLocks noChangeArrowheads="1"/>
          </p:cNvSpPr>
          <p:nvPr/>
        </p:nvSpPr>
        <p:spPr bwMode="auto">
          <a:xfrm>
            <a:off x="4692650" y="6415088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342900" indent="-342900">
              <a:defRPr/>
            </a:pPr>
            <a:r>
              <a:rPr lang="en-US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</a:t>
            </a:r>
            <a:endParaRPr lang="ru-RU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203" name="Picture 38" descr="http://slovari.yandex.ru/illustrations/krugosvet/pictures/d/d4/1012639-image002.gif"/>
          <p:cNvPicPr>
            <a:picLocks noChangeAspect="1" noChangeArrowheads="1"/>
          </p:cNvPicPr>
          <p:nvPr/>
        </p:nvPicPr>
        <p:blipFill>
          <a:blip r:embed="rId4" r:link="rId3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4618038" y="3833813"/>
            <a:ext cx="2906712" cy="881062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Последовательность Фибоначчи и золотое сечение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3500438" cy="5715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latin typeface="Arial Narrow" pitchFamily="34" charset="0"/>
              </a:rPr>
              <a:t> </a:t>
            </a:r>
            <a:r>
              <a:rPr lang="ru-RU" sz="2000" b="1" smtClean="0">
                <a:solidFill>
                  <a:srgbClr val="000099"/>
                </a:solidFill>
                <a:latin typeface="Arial Narrow" pitchFamily="34" charset="0"/>
              </a:rPr>
              <a:t>Пятиконечная звезда – </a:t>
            </a:r>
            <a:endParaRPr lang="en-US" sz="2000" b="1" smtClean="0">
              <a:solidFill>
                <a:srgbClr val="000099"/>
              </a:solidFill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solidFill>
                  <a:srgbClr val="000099"/>
                </a:solidFill>
                <a:latin typeface="Arial Narrow" pitchFamily="34" charset="0"/>
              </a:rPr>
              <a:t>пентаграмма всегда </a:t>
            </a:r>
            <a:endParaRPr lang="en-US" sz="2000" b="1" smtClean="0">
              <a:solidFill>
                <a:srgbClr val="000099"/>
              </a:solidFill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solidFill>
                  <a:srgbClr val="000099"/>
                </a:solidFill>
                <a:latin typeface="Arial Narrow" pitchFamily="34" charset="0"/>
              </a:rPr>
              <a:t>привлекала внимание </a:t>
            </a:r>
            <a:endParaRPr lang="en-US" sz="2000" b="1" smtClean="0">
              <a:solidFill>
                <a:srgbClr val="000099"/>
              </a:solidFill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solidFill>
                  <a:srgbClr val="000099"/>
                </a:solidFill>
                <a:latin typeface="Arial Narrow" pitchFamily="34" charset="0"/>
              </a:rPr>
              <a:t>людей совершенством </a:t>
            </a:r>
            <a:endParaRPr lang="en-US" sz="2000" b="1" smtClean="0">
              <a:solidFill>
                <a:srgbClr val="000099"/>
              </a:solidFill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solidFill>
                  <a:srgbClr val="000099"/>
                </a:solidFill>
                <a:latin typeface="Arial Narrow" pitchFamily="34" charset="0"/>
              </a:rPr>
              <a:t>формы.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ru-RU" sz="2000" b="1" smtClean="0">
                <a:solidFill>
                  <a:srgbClr val="000099"/>
                </a:solidFill>
                <a:latin typeface="Arial Narrow" pitchFamily="34" charset="0"/>
              </a:rPr>
              <a:t>Пифагорейцы именно </a:t>
            </a:r>
            <a:endParaRPr lang="en-US" sz="2000" b="1" smtClean="0">
              <a:solidFill>
                <a:srgbClr val="000099"/>
              </a:solidFill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solidFill>
                  <a:srgbClr val="000099"/>
                </a:solidFill>
                <a:latin typeface="Arial Narrow" pitchFamily="34" charset="0"/>
              </a:rPr>
              <a:t>её выбрали символом </a:t>
            </a:r>
            <a:endParaRPr lang="en-US" sz="2000" b="1" smtClean="0">
              <a:solidFill>
                <a:srgbClr val="000099"/>
              </a:solidFill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solidFill>
                  <a:srgbClr val="000099"/>
                </a:solidFill>
                <a:latin typeface="Arial Narrow" pitchFamily="34" charset="0"/>
              </a:rPr>
              <a:t>своего союза.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solidFill>
                  <a:srgbClr val="000099"/>
                </a:solidFill>
                <a:latin typeface="Arial Narrow" pitchFamily="34" charset="0"/>
              </a:rPr>
              <a:t> В чём же её </a:t>
            </a:r>
            <a:endParaRPr lang="en-US" sz="2000" b="1" smtClean="0">
              <a:solidFill>
                <a:srgbClr val="000099"/>
              </a:solidFill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1800" b="1" smtClean="0">
                <a:solidFill>
                  <a:srgbClr val="000099"/>
                </a:solidFill>
                <a:latin typeface="Arial Narrow" pitchFamily="34" charset="0"/>
              </a:rPr>
              <a:t>привлекательность?</a:t>
            </a:r>
          </a:p>
        </p:txBody>
      </p:sp>
      <p:pic>
        <p:nvPicPr>
          <p:cNvPr id="9220" name="Picture 4" descr="skf199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27438" y="2214563"/>
            <a:ext cx="5516562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FF00"/>
                </a:solidFill>
                <a:effectLst/>
              </a:rPr>
              <a:t>Числа </a:t>
            </a:r>
            <a:r>
              <a:rPr lang="ru-RU" sz="5400" b="0" dirty="0" smtClean="0">
                <a:solidFill>
                  <a:srgbClr val="92D050"/>
                </a:solidFill>
                <a:effectLst/>
              </a:rPr>
              <a:t>ф</a:t>
            </a:r>
            <a:r>
              <a:rPr lang="ru-RU" sz="5400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dirty="0" smtClean="0">
                <a:solidFill>
                  <a:srgbClr val="FFFF00"/>
                </a:solidFill>
                <a:effectLst/>
              </a:rPr>
              <a:t>и</a:t>
            </a:r>
            <a:r>
              <a:rPr lang="ru-RU" sz="5400" dirty="0" smtClean="0">
                <a:solidFill>
                  <a:srgbClr val="FFFF00"/>
                </a:solidFill>
                <a:effectLst/>
              </a:rPr>
              <a:t> </a:t>
            </a:r>
            <a:r>
              <a:rPr lang="el-GR" sz="5400" b="0" dirty="0" smtClean="0">
                <a:solidFill>
                  <a:srgbClr val="92D050"/>
                </a:solidFill>
              </a:rPr>
              <a:t>φ</a:t>
            </a:r>
            <a:endParaRPr lang="ru-RU" sz="5400" b="0" dirty="0" smtClean="0">
              <a:solidFill>
                <a:srgbClr val="92D05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 lIns="0" rIns="0" bIns="0"/>
          <a:lstStyle/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  Рассмотрим отношение </a:t>
            </a:r>
            <a:r>
              <a:rPr lang="en-US" sz="2400" smtClean="0">
                <a:solidFill>
                  <a:schemeClr val="bg1"/>
                </a:solidFill>
              </a:rPr>
              <a:t>AD:AC = AC:CD</a:t>
            </a:r>
            <a:r>
              <a:rPr lang="ru-RU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.</a:t>
            </a:r>
            <a:r>
              <a:rPr lang="ru-RU" sz="2400" smtClean="0">
                <a:solidFill>
                  <a:schemeClr val="bg1"/>
                </a:solidFill>
              </a:rPr>
              <a:t> </a:t>
            </a:r>
            <a:endParaRPr lang="en-US" sz="240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  Пусть </a:t>
            </a:r>
            <a:r>
              <a:rPr lang="en-US" sz="2400" smtClean="0">
                <a:solidFill>
                  <a:schemeClr val="bg1"/>
                </a:solidFill>
              </a:rPr>
              <a:t>AD= a, AC= b, </a:t>
            </a:r>
            <a:r>
              <a:rPr lang="ru-RU" sz="2400" smtClean="0">
                <a:solidFill>
                  <a:schemeClr val="bg1"/>
                </a:solidFill>
              </a:rPr>
              <a:t>тогда </a:t>
            </a:r>
            <a:r>
              <a:rPr lang="en-US" sz="2400" smtClean="0">
                <a:solidFill>
                  <a:schemeClr val="bg1"/>
                </a:solidFill>
              </a:rPr>
              <a:t>CD=a-b,            </a:t>
            </a:r>
            <a:endParaRPr lang="ru-RU" sz="240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ru-RU" sz="2400" smtClean="0">
                <a:solidFill>
                  <a:schemeClr val="bg1"/>
                </a:solidFill>
              </a:rPr>
              <a:t>              </a:t>
            </a:r>
            <a:r>
              <a:rPr lang="en-US" sz="2400" smtClean="0">
                <a:solidFill>
                  <a:schemeClr val="bg1"/>
                </a:solidFill>
              </a:rPr>
              <a:t>a:b = b:(a-b) 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ru-RU" sz="2400" smtClean="0">
                <a:solidFill>
                  <a:schemeClr val="bg1"/>
                </a:solidFill>
              </a:rPr>
              <a:t>Разделим обе части равенства на </a:t>
            </a:r>
            <a:r>
              <a:rPr lang="en-US" sz="2400" smtClean="0">
                <a:solidFill>
                  <a:schemeClr val="bg1"/>
                </a:solidFill>
              </a:rPr>
              <a:t>b² </a:t>
            </a:r>
            <a:r>
              <a:rPr lang="ru-RU" sz="2400" smtClean="0">
                <a:solidFill>
                  <a:schemeClr val="bg1"/>
                </a:solidFill>
              </a:rPr>
              <a:t>и обозначим </a:t>
            </a:r>
            <a:r>
              <a:rPr lang="en-US" sz="3600" u="sng" baseline="30000" smtClean="0">
                <a:solidFill>
                  <a:schemeClr val="bg1"/>
                </a:solidFill>
              </a:rPr>
              <a:t>a</a:t>
            </a:r>
            <a:r>
              <a:rPr lang="ru-RU" sz="3600" u="sng" baseline="30000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=</a:t>
            </a:r>
            <a:r>
              <a:rPr lang="ru-RU" sz="2400" smtClean="0">
                <a:solidFill>
                  <a:schemeClr val="bg1"/>
                </a:solidFill>
              </a:rPr>
              <a:t> ф</a:t>
            </a:r>
            <a:r>
              <a:rPr lang="en-US" sz="240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  Получим уравнение ф</a:t>
            </a:r>
            <a:r>
              <a:rPr lang="en-US" sz="2400" smtClean="0">
                <a:solidFill>
                  <a:schemeClr val="bg1"/>
                </a:solidFill>
              </a:rPr>
              <a:t>²</a:t>
            </a:r>
            <a:r>
              <a:rPr lang="ru-RU" sz="2400" smtClean="0">
                <a:solidFill>
                  <a:schemeClr val="bg1"/>
                </a:solidFill>
              </a:rPr>
              <a:t>= ф+1, имеющие единственный положительный корень: </a:t>
            </a:r>
            <a:endParaRPr lang="en-US" sz="240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ru-RU" smtClean="0">
                <a:solidFill>
                  <a:schemeClr val="bg1"/>
                </a:solidFill>
              </a:rPr>
              <a:t>ф</a:t>
            </a:r>
            <a:r>
              <a:rPr lang="en-US" smtClean="0">
                <a:solidFill>
                  <a:schemeClr val="bg1"/>
                </a:solidFill>
              </a:rPr>
              <a:t> = </a:t>
            </a:r>
            <a:r>
              <a:rPr lang="en-US" u="sng" baseline="40000" smtClean="0">
                <a:solidFill>
                  <a:schemeClr val="bg1"/>
                </a:solidFill>
              </a:rPr>
              <a:t>1+</a:t>
            </a:r>
            <a:r>
              <a:rPr lang="ru-RU" u="sng" baseline="40000" smtClean="0">
                <a:solidFill>
                  <a:schemeClr val="bg1"/>
                </a:solidFill>
              </a:rPr>
              <a:t>√5</a:t>
            </a:r>
            <a:r>
              <a:rPr lang="en-US" smtClean="0">
                <a:solidFill>
                  <a:schemeClr val="bg1"/>
                </a:solidFill>
              </a:rPr>
              <a:t> = </a:t>
            </a:r>
            <a:r>
              <a:rPr lang="en-US" sz="2400" smtClean="0">
                <a:solidFill>
                  <a:schemeClr val="bg1"/>
                </a:solidFill>
              </a:rPr>
              <a:t>1,618034…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  Часто рассматривают отношение </a:t>
            </a:r>
            <a:r>
              <a:rPr lang="el-GR" smtClean="0">
                <a:solidFill>
                  <a:schemeClr val="bg1"/>
                </a:solidFill>
              </a:rPr>
              <a:t>φ</a:t>
            </a:r>
            <a:r>
              <a:rPr lang="ru-RU" smtClean="0">
                <a:solidFill>
                  <a:schemeClr val="bg1"/>
                </a:solidFill>
              </a:rPr>
              <a:t> </a:t>
            </a:r>
            <a:r>
              <a:rPr lang="ru-RU" sz="2400" smtClean="0">
                <a:solidFill>
                  <a:schemeClr val="bg1"/>
                </a:solidFill>
              </a:rPr>
              <a:t>=</a:t>
            </a:r>
            <a:r>
              <a:rPr lang="ru-RU" smtClean="0">
                <a:solidFill>
                  <a:schemeClr val="bg1"/>
                </a:solidFill>
              </a:rPr>
              <a:t> </a:t>
            </a:r>
            <a:r>
              <a:rPr lang="ru-RU" u="sng" baseline="30000" smtClean="0">
                <a:solidFill>
                  <a:schemeClr val="bg1"/>
                </a:solidFill>
              </a:rPr>
              <a:t>1</a:t>
            </a:r>
            <a:r>
              <a:rPr lang="ru-RU" smtClean="0">
                <a:solidFill>
                  <a:schemeClr val="bg1"/>
                </a:solidFill>
              </a:rPr>
              <a:t> </a:t>
            </a:r>
            <a:r>
              <a:rPr lang="ru-RU" sz="2400" smtClean="0">
                <a:solidFill>
                  <a:schemeClr val="bg1"/>
                </a:solidFill>
              </a:rPr>
              <a:t>=</a:t>
            </a:r>
            <a:r>
              <a:rPr lang="ru-RU" smtClean="0">
                <a:solidFill>
                  <a:schemeClr val="bg1"/>
                </a:solidFill>
              </a:rPr>
              <a:t> </a:t>
            </a:r>
            <a:r>
              <a:rPr lang="ru-RU" u="sng" baseline="30000" smtClean="0">
                <a:solidFill>
                  <a:schemeClr val="bg1"/>
                </a:solidFill>
              </a:rPr>
              <a:t>√5</a:t>
            </a:r>
            <a:r>
              <a:rPr lang="en-US" u="sng" baseline="30000" smtClean="0">
                <a:solidFill>
                  <a:schemeClr val="bg1"/>
                </a:solidFill>
              </a:rPr>
              <a:t>-1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ru-RU" sz="2400" smtClean="0">
                <a:solidFill>
                  <a:schemeClr val="bg1"/>
                </a:solidFill>
              </a:rPr>
              <a:t>= 0,618034</a:t>
            </a:r>
            <a:r>
              <a:rPr lang="en-US" sz="2400" smtClean="0">
                <a:solidFill>
                  <a:schemeClr val="bg1"/>
                </a:solidFill>
              </a:rPr>
              <a:t>…</a:t>
            </a:r>
            <a:endParaRPr lang="ru-RU" sz="240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  Такое обозначение принято в честь древнегреческого скульптора Фидия, жившего в </a:t>
            </a:r>
            <a:r>
              <a:rPr lang="en-US" sz="2400" smtClean="0">
                <a:solidFill>
                  <a:schemeClr val="bg1"/>
                </a:solidFill>
              </a:rPr>
              <a:t>V </a:t>
            </a:r>
            <a:r>
              <a:rPr lang="ru-RU" sz="2400" smtClean="0">
                <a:solidFill>
                  <a:schemeClr val="bg1"/>
                </a:solidFill>
              </a:rPr>
              <a:t>веке до н.э.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  Фидий руководил строительством храма Парфенон в Афинах. В пропорциях этого храма многократно присутствует число </a:t>
            </a:r>
            <a:r>
              <a:rPr lang="el-GR" smtClean="0"/>
              <a:t>φ</a:t>
            </a:r>
            <a:r>
              <a:rPr lang="ru-RU" smtClean="0"/>
              <a:t> . 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 flipH="1">
            <a:off x="6643688" y="2500313"/>
            <a:ext cx="214312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marL="342900" indent="-342900"/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b</a:t>
            </a:r>
            <a:endParaRPr lang="ru-RU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990600" y="3717925"/>
            <a:ext cx="12858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marL="342900" indent="-342900"/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2</a:t>
            </a:r>
            <a:endParaRPr lang="ru-RU" sz="2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715000" y="4251325"/>
            <a:ext cx="12858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marL="342900" indent="-342900"/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2</a:t>
            </a:r>
            <a:endParaRPr lang="ru-RU" sz="2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5214938" y="4286250"/>
            <a:ext cx="166687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Связь числа ф с последовательностью Фибоначчи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</a:t>
            </a:r>
            <a:r>
              <a:rPr lang="ru-RU" smtClean="0">
                <a:solidFill>
                  <a:srgbClr val="003399"/>
                </a:solidFill>
              </a:rPr>
              <a:t>Число ф тесно связано с последовательностью Фибоначчи;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003399"/>
                </a:solidFill>
              </a:rPr>
              <a:t>где </a:t>
            </a:r>
            <a:r>
              <a:rPr lang="en-US" smtClean="0">
                <a:solidFill>
                  <a:srgbClr val="003399"/>
                </a:solidFill>
              </a:rPr>
              <a:t>a</a:t>
            </a:r>
            <a:r>
              <a:rPr lang="en-US" baseline="-25000" smtClean="0">
                <a:solidFill>
                  <a:srgbClr val="003399"/>
                </a:solidFill>
              </a:rPr>
              <a:t>n</a:t>
            </a:r>
            <a:r>
              <a:rPr lang="en-US" smtClean="0">
                <a:solidFill>
                  <a:srgbClr val="003399"/>
                </a:solidFill>
              </a:rPr>
              <a:t>= </a:t>
            </a:r>
            <a:r>
              <a:rPr lang="en-US" sz="4800" u="sng" baseline="34000" smtClean="0">
                <a:solidFill>
                  <a:srgbClr val="003399"/>
                </a:solidFill>
              </a:rPr>
              <a:t>1</a:t>
            </a:r>
            <a:r>
              <a:rPr lang="en-US" smtClean="0">
                <a:solidFill>
                  <a:srgbClr val="003399"/>
                </a:solidFill>
              </a:rPr>
              <a:t>[</a:t>
            </a:r>
            <a:r>
              <a:rPr lang="ru-RU" smtClean="0">
                <a:solidFill>
                  <a:srgbClr val="003399"/>
                </a:solidFill>
              </a:rPr>
              <a:t>ф</a:t>
            </a:r>
            <a:r>
              <a:rPr lang="en-US" baseline="30000" smtClean="0">
                <a:solidFill>
                  <a:srgbClr val="003399"/>
                </a:solidFill>
              </a:rPr>
              <a:t>n</a:t>
            </a:r>
            <a:r>
              <a:rPr lang="en-US" smtClean="0">
                <a:solidFill>
                  <a:srgbClr val="003399"/>
                </a:solidFill>
              </a:rPr>
              <a:t>-</a:t>
            </a:r>
            <a:r>
              <a:rPr lang="el-GR" smtClean="0">
                <a:solidFill>
                  <a:srgbClr val="003399"/>
                </a:solidFill>
              </a:rPr>
              <a:t>φ</a:t>
            </a:r>
            <a:r>
              <a:rPr lang="en-US" baseline="30000" smtClean="0">
                <a:solidFill>
                  <a:srgbClr val="003399"/>
                </a:solidFill>
              </a:rPr>
              <a:t>n</a:t>
            </a:r>
            <a:r>
              <a:rPr lang="en-US" smtClean="0">
                <a:solidFill>
                  <a:srgbClr val="003399"/>
                </a:solidFill>
              </a:rPr>
              <a:t>]</a:t>
            </a:r>
            <a:r>
              <a:rPr lang="ru-RU" smtClean="0">
                <a:solidFill>
                  <a:srgbClr val="003399"/>
                </a:solidFill>
                <a:latin typeface="Book Antiqua" pitchFamily="18" charset="0"/>
              </a:rPr>
              <a:t>,</a:t>
            </a:r>
            <a:r>
              <a:rPr lang="en-US" smtClean="0">
                <a:solidFill>
                  <a:srgbClr val="003399"/>
                </a:solidFill>
              </a:rPr>
              <a:t>  </a:t>
            </a:r>
            <a:r>
              <a:rPr lang="ru-RU" smtClean="0">
                <a:solidFill>
                  <a:srgbClr val="003399"/>
                </a:solidFill>
              </a:rPr>
              <a:t>Интересно отметить, что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>
              <a:solidFill>
                <a:srgbClr val="003399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003399"/>
                </a:solidFill>
              </a:rPr>
              <a:t>     ф</a:t>
            </a:r>
            <a:r>
              <a:rPr lang="en-US" baseline="30000" smtClean="0">
                <a:solidFill>
                  <a:srgbClr val="003399"/>
                </a:solidFill>
              </a:rPr>
              <a:t>n</a:t>
            </a:r>
            <a:r>
              <a:rPr lang="ru-RU" baseline="30000" smtClean="0">
                <a:solidFill>
                  <a:srgbClr val="003399"/>
                </a:solidFill>
              </a:rPr>
              <a:t> </a:t>
            </a:r>
            <a:r>
              <a:rPr lang="ru-RU" smtClean="0">
                <a:solidFill>
                  <a:srgbClr val="003399"/>
                </a:solidFill>
              </a:rPr>
              <a:t>= </a:t>
            </a:r>
            <a:r>
              <a:rPr lang="en-US" sz="4800" u="sng" baseline="34000" smtClean="0">
                <a:solidFill>
                  <a:srgbClr val="003399"/>
                </a:solidFill>
              </a:rPr>
              <a:t>1</a:t>
            </a:r>
            <a:r>
              <a:rPr lang="ru-RU" smtClean="0">
                <a:solidFill>
                  <a:srgbClr val="003399"/>
                </a:solidFill>
              </a:rPr>
              <a:t> (</a:t>
            </a:r>
            <a:r>
              <a:rPr lang="en-US" smtClean="0">
                <a:solidFill>
                  <a:srgbClr val="003399"/>
                </a:solidFill>
              </a:rPr>
              <a:t>a</a:t>
            </a:r>
            <a:r>
              <a:rPr lang="en-US" baseline="-25000" smtClean="0">
                <a:solidFill>
                  <a:srgbClr val="003399"/>
                </a:solidFill>
              </a:rPr>
              <a:t>n</a:t>
            </a:r>
            <a:r>
              <a:rPr lang="ru-RU" sz="2400" smtClean="0">
                <a:solidFill>
                  <a:srgbClr val="003399"/>
                </a:solidFill>
              </a:rPr>
              <a:t>√5+</a:t>
            </a:r>
            <a:r>
              <a:rPr lang="en-US" smtClean="0">
                <a:solidFill>
                  <a:srgbClr val="003399"/>
                </a:solidFill>
              </a:rPr>
              <a:t>b</a:t>
            </a:r>
            <a:r>
              <a:rPr lang="en-US" baseline="-25000" smtClean="0">
                <a:solidFill>
                  <a:srgbClr val="003399"/>
                </a:solidFill>
              </a:rPr>
              <a:t>n</a:t>
            </a:r>
            <a:r>
              <a:rPr lang="ru-RU" smtClean="0">
                <a:solidFill>
                  <a:srgbClr val="003399"/>
                </a:solidFill>
              </a:rPr>
              <a:t>), где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003399"/>
                </a:solidFill>
              </a:rPr>
              <a:t>a</a:t>
            </a:r>
            <a:r>
              <a:rPr lang="en-US" baseline="-25000" smtClean="0">
                <a:solidFill>
                  <a:srgbClr val="003399"/>
                </a:solidFill>
              </a:rPr>
              <a:t>n</a:t>
            </a:r>
            <a:r>
              <a:rPr lang="ru-RU" baseline="-25000" smtClean="0">
                <a:solidFill>
                  <a:srgbClr val="003399"/>
                </a:solidFill>
              </a:rPr>
              <a:t> </a:t>
            </a:r>
            <a:r>
              <a:rPr lang="ru-RU" smtClean="0">
                <a:solidFill>
                  <a:srgbClr val="003399"/>
                </a:solidFill>
              </a:rPr>
              <a:t>– </a:t>
            </a:r>
            <a:r>
              <a:rPr lang="en-US" smtClean="0">
                <a:solidFill>
                  <a:srgbClr val="003399"/>
                </a:solidFill>
              </a:rPr>
              <a:t>n-</a:t>
            </a:r>
            <a:r>
              <a:rPr lang="ru-RU" smtClean="0">
                <a:solidFill>
                  <a:srgbClr val="003399"/>
                </a:solidFill>
              </a:rPr>
              <a:t>е число Фибоначчи, а </a:t>
            </a:r>
            <a:r>
              <a:rPr lang="en-US" smtClean="0">
                <a:solidFill>
                  <a:srgbClr val="003399"/>
                </a:solidFill>
              </a:rPr>
              <a:t>b</a:t>
            </a:r>
            <a:r>
              <a:rPr lang="en-US" baseline="-25000" smtClean="0">
                <a:solidFill>
                  <a:srgbClr val="003399"/>
                </a:solidFill>
              </a:rPr>
              <a:t>n</a:t>
            </a:r>
            <a:r>
              <a:rPr lang="ru-RU" baseline="-25000" smtClean="0">
                <a:solidFill>
                  <a:srgbClr val="003399"/>
                </a:solidFill>
              </a:rPr>
              <a:t> </a:t>
            </a:r>
            <a:r>
              <a:rPr lang="ru-RU" smtClean="0">
                <a:solidFill>
                  <a:srgbClr val="003399"/>
                </a:solidFill>
              </a:rPr>
              <a:t>– </a:t>
            </a:r>
            <a:r>
              <a:rPr lang="en-US" smtClean="0">
                <a:solidFill>
                  <a:srgbClr val="003399"/>
                </a:solidFill>
              </a:rPr>
              <a:t>n-</a:t>
            </a:r>
            <a:r>
              <a:rPr lang="ru-RU" smtClean="0">
                <a:solidFill>
                  <a:srgbClr val="003399"/>
                </a:solidFill>
              </a:rPr>
              <a:t>й член</a:t>
            </a:r>
            <a:r>
              <a:rPr lang="en-US" smtClean="0">
                <a:solidFill>
                  <a:srgbClr val="003399"/>
                </a:solidFill>
              </a:rPr>
              <a:t> </a:t>
            </a:r>
            <a:r>
              <a:rPr lang="ru-RU" smtClean="0">
                <a:solidFill>
                  <a:srgbClr val="003399"/>
                </a:solidFill>
              </a:rPr>
              <a:t>последовательности 1, 3, 4, 7, 11, 18, 29</a:t>
            </a:r>
            <a:r>
              <a:rPr lang="en-US" smtClean="0">
                <a:solidFill>
                  <a:srgbClr val="003399"/>
                </a:solidFill>
              </a:rPr>
              <a:t>…</a:t>
            </a:r>
            <a:r>
              <a:rPr lang="ru-RU" smtClean="0">
                <a:solidFill>
                  <a:srgbClr val="003399"/>
                </a:solidFill>
              </a:rPr>
              <a:t> ,</a:t>
            </a:r>
            <a:r>
              <a:rPr lang="en-US" smtClean="0">
                <a:solidFill>
                  <a:srgbClr val="003399"/>
                </a:solidFill>
              </a:rPr>
              <a:t> </a:t>
            </a:r>
            <a:r>
              <a:rPr lang="ru-RU" smtClean="0">
                <a:solidFill>
                  <a:srgbClr val="003399"/>
                </a:solidFill>
              </a:rPr>
              <a:t>образующейся по тому же принципу, что и последовательность Фибоначчи.</a:t>
            </a:r>
            <a:endParaRPr lang="el-GR" smtClean="0">
              <a:solidFill>
                <a:srgbClr val="003399"/>
              </a:solidFill>
            </a:endParaRP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1295400" y="2514600"/>
            <a:ext cx="70485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342900" indent="-342900">
              <a:defRPr/>
            </a:pPr>
            <a:r>
              <a:rPr lang="ru-RU" sz="2400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√5</a:t>
            </a: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1447800" y="3581400"/>
            <a:ext cx="152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342900" indent="-342900">
              <a:defRPr/>
            </a:pPr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</a:t>
            </a:r>
            <a:endParaRPr lang="ru-RU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Парфенон в Афинах</a:t>
            </a:r>
          </a:p>
        </p:txBody>
      </p:sp>
      <p:pic>
        <p:nvPicPr>
          <p:cNvPr id="12291" name="Picture 4" descr="123rtr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1743075"/>
            <a:ext cx="8229600" cy="4422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Безымянныйsfse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0"/>
            <a:ext cx="73152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WordArt 6"/>
          <p:cNvSpPr>
            <a:spLocks noChangeArrowheads="1" noChangeShapeType="1" noTextEdit="1"/>
          </p:cNvSpPr>
          <p:nvPr/>
        </p:nvSpPr>
        <p:spPr bwMode="auto">
          <a:xfrm rot="5400000">
            <a:off x="-2590800" y="3124200"/>
            <a:ext cx="6553200" cy="6096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Золотой прямоугольник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181</TotalTime>
  <Words>980</Words>
  <Application>Microsoft Office PowerPoint</Application>
  <PresentationFormat>Экран (4:3)</PresentationFormat>
  <Paragraphs>147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Times New Roman</vt:lpstr>
      <vt:lpstr>Wingdings 2</vt:lpstr>
      <vt:lpstr>Wingdings</vt:lpstr>
      <vt:lpstr>Wingdings 3</vt:lpstr>
      <vt:lpstr>Calibri</vt:lpstr>
      <vt:lpstr>Arial Narrow</vt:lpstr>
      <vt:lpstr>Book Antiqua</vt:lpstr>
      <vt:lpstr>Garamond</vt:lpstr>
      <vt:lpstr>Апекс</vt:lpstr>
      <vt:lpstr>Слайд 1</vt:lpstr>
      <vt:lpstr>Об авторе последовательности – Леонардо Пизанском (Фибоначчи)</vt:lpstr>
      <vt:lpstr>Слайд 3</vt:lpstr>
      <vt:lpstr>Последовательность Фибоначчи:  {1, 1, 2, 3, 5, 8, 13…}</vt:lpstr>
      <vt:lpstr>Последовательность Фибоначчи и золотое сечение</vt:lpstr>
      <vt:lpstr>Числа ф и φ</vt:lpstr>
      <vt:lpstr>Связь числа ф с последовательностью Фибоначчи</vt:lpstr>
      <vt:lpstr>Парфенон в Афинах</vt:lpstr>
      <vt:lpstr>Слайд 9</vt:lpstr>
      <vt:lpstr>  Разумеется, бывает и «золотой треугольник». На рисунке это равнобедренные треугольники, у которых отношение длины боковой стороны к длине основания равняется ф. Одно из замечательных свойств такого треугольника состоит в том, сто длины биссектрис углов при его основании равны длине самого основания (рисунок 5).</vt:lpstr>
      <vt:lpstr>Слайд 11</vt:lpstr>
      <vt:lpstr>Вычисление и печать n первых членов последовательности Фибоначчи с использованием компьютера</vt:lpstr>
      <vt:lpstr>Слайд 13</vt:lpstr>
      <vt:lpstr>Второй способ вычисления и печати n первых членов последовательности Фибоначчи с помощью компьютера</vt:lpstr>
      <vt:lpstr>Свойства чисел Фибоначчи.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revaz</cp:lastModifiedBy>
  <cp:revision>33</cp:revision>
  <dcterms:created xsi:type="dcterms:W3CDTF">2010-03-30T07:17:53Z</dcterms:created>
  <dcterms:modified xsi:type="dcterms:W3CDTF">2012-07-18T20:07:48Z</dcterms:modified>
</cp:coreProperties>
</file>