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13"/>
  </p:notesMasterIdLst>
  <p:sldIdLst>
    <p:sldId id="256" r:id="rId2"/>
    <p:sldId id="261" r:id="rId3"/>
    <p:sldId id="262" r:id="rId4"/>
    <p:sldId id="289" r:id="rId5"/>
    <p:sldId id="294" r:id="rId6"/>
    <p:sldId id="299" r:id="rId7"/>
    <p:sldId id="300" r:id="rId8"/>
    <p:sldId id="297" r:id="rId9"/>
    <p:sldId id="291" r:id="rId10"/>
    <p:sldId id="292" r:id="rId11"/>
    <p:sldId id="293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007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3" autoAdjust="0"/>
    <p:restoredTop sz="94863" autoAdjust="0"/>
  </p:normalViewPr>
  <p:slideViewPr>
    <p:cSldViewPr>
      <p:cViewPr varScale="1">
        <p:scale>
          <a:sx n="53" d="100"/>
          <a:sy n="53" d="100"/>
        </p:scale>
        <p:origin x="-120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9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29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9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</a:defRPr>
            </a:lvl1pPr>
          </a:lstStyle>
          <a:p>
            <a:pPr>
              <a:defRPr/>
            </a:pPr>
            <a:fld id="{BF8D50FE-6281-4829-B261-5619B9E39B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itchFamily="2" charset="2"/>
                  <a:buNone/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itchFamily="2" charset="2"/>
                  <a:buNone/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itchFamily="2" charset="2"/>
                  <a:buNone/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itchFamily="2" charset="2"/>
                  <a:buNone/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itchFamily="2" charset="2"/>
                  <a:buNone/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itchFamily="2" charset="2"/>
                <a:buNone/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itchFamily="2" charset="2"/>
                <a:buNone/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9626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626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521F4-73F2-4BE6-8533-D5E98683E1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0073F-168C-421A-A52F-4BA4BE95EE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17D02-EEC4-43C6-821D-EA689D5E2C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82E56-DA8B-4B35-ADF6-177B994231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C9A6DC-AAFE-48E2-B40D-FA691DDE89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8F25D-B529-42CA-9E51-59DE9CC203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Заголовок, текст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8ABC8-E083-4887-8613-3AE7483B4F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5DF03-0322-48A3-82A8-9FB134C237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3A2B1-4DF3-4734-ACA8-E45CDFB838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B07105-CDB6-4118-81E0-48EB293F6F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A3007-D716-4BB9-959D-1E13138EE9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EA77B-EA29-41B8-8C98-6AAFBBB03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7F6FD2-B96C-44B1-A043-487D0B6726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3596C-3427-41FD-8C77-0D14DBC57F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008001-F40C-4BE9-9561-7CC9723544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</a:defRPr>
            </a:lvl1pPr>
          </a:lstStyle>
          <a:p>
            <a:pPr>
              <a:defRPr/>
            </a:pPr>
            <a:fld id="{0F0CC7D2-4FA1-4F50-9206-6A1A25FC87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95238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itchFamily="2" charset="2"/>
                  <a:buNone/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95239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itchFamily="2" charset="2"/>
                  <a:buNone/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95240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itchFamily="2" charset="2"/>
                  <a:buNone/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95241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itchFamily="2" charset="2"/>
                  <a:buNone/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95242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itchFamily="2" charset="2"/>
                  <a:buNone/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95243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itchFamily="2" charset="2"/>
                <a:buNone/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524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itchFamily="2" charset="2"/>
                <a:buNone/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95245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9524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524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0" r:id="rId2"/>
    <p:sldLayoutId id="2147483739" r:id="rId3"/>
    <p:sldLayoutId id="2147483738" r:id="rId4"/>
    <p:sldLayoutId id="2147483737" r:id="rId5"/>
    <p:sldLayoutId id="2147483736" r:id="rId6"/>
    <p:sldLayoutId id="2147483735" r:id="rId7"/>
    <p:sldLayoutId id="2147483734" r:id="rId8"/>
    <p:sldLayoutId id="2147483733" r:id="rId9"/>
    <p:sldLayoutId id="2147483732" r:id="rId10"/>
    <p:sldLayoutId id="2147483731" r:id="rId11"/>
    <p:sldLayoutId id="2147483730" r:id="rId12"/>
    <p:sldLayoutId id="2147483729" r:id="rId13"/>
    <p:sldLayoutId id="2147483728" r:id="rId14"/>
    <p:sldLayoutId id="2147483727" r:id="rId15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09600"/>
            <a:ext cx="9144000" cy="1524000"/>
          </a:xfrm>
        </p:spPr>
        <p:txBody>
          <a:bodyPr/>
          <a:lstStyle/>
          <a:p>
            <a:pPr eaLnBrk="1" hangingPunct="1"/>
            <a:r>
              <a:rPr lang="ru-RU" sz="5400" smtClean="0">
                <a:solidFill>
                  <a:srgbClr val="001007"/>
                </a:solidFill>
              </a:rPr>
              <a:t>Геометрическая прогрессия и сложный процент</a:t>
            </a:r>
            <a:endParaRPr lang="ru-RU" sz="5400" b="0" smtClean="0">
              <a:solidFill>
                <a:srgbClr val="001007"/>
              </a:solidFill>
              <a:latin typeface="Arial" charset="0"/>
            </a:endParaRPr>
          </a:p>
        </p:txBody>
      </p:sp>
      <p:sp>
        <p:nvSpPr>
          <p:cNvPr id="3" name="Текст 2"/>
          <p:cNvSpPr>
            <a:spLocks/>
          </p:cNvSpPr>
          <p:nvPr/>
        </p:nvSpPr>
        <p:spPr bwMode="auto">
          <a:xfrm>
            <a:off x="4114800" y="2895600"/>
            <a:ext cx="45720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ru-RU" sz="2400">
                <a:effectLst>
                  <a:outerShdw blurRad="38100" dist="38100" dir="2700000" algn="tl">
                    <a:srgbClr val="000000"/>
                  </a:outerShdw>
                </a:effectLst>
                <a:latin typeface="Bodoni MT Condensed" pitchFamily="18" charset="0"/>
              </a:rPr>
              <a:t>	</a:t>
            </a: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  <a:latin typeface="Bodoni MT Condensed" pitchFamily="18" charset="0"/>
              </a:rPr>
              <a:t>Выполнили: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ru-RU" sz="2400">
                <a:effectLst>
                  <a:outerShdw blurRad="38100" dist="38100" dir="2700000" algn="tl">
                    <a:srgbClr val="000000"/>
                  </a:outerShdw>
                </a:effectLst>
                <a:latin typeface="Bodoni MT Condensed" pitchFamily="18" charset="0"/>
              </a:rPr>
              <a:t>Дубровин Геннадий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ru-RU" sz="2400">
                <a:effectLst>
                  <a:outerShdw blurRad="38100" dist="38100" dir="2700000" algn="tl">
                    <a:srgbClr val="000000"/>
                  </a:outerShdw>
                </a:effectLst>
                <a:latin typeface="Bodoni MT Condensed" pitchFamily="18" charset="0"/>
              </a:rPr>
              <a:t>Есаян Левон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ru-RU" sz="2400">
                <a:effectLst>
                  <a:outerShdw blurRad="38100" dist="38100" dir="2700000" algn="tl">
                    <a:srgbClr val="000000"/>
                  </a:outerShdw>
                </a:effectLst>
                <a:latin typeface="Bodoni MT Condensed" pitchFamily="18" charset="0"/>
              </a:rPr>
              <a:t>Клочков Роман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Bodoni MT Condensed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ru-RU" sz="2400">
                <a:effectLst>
                  <a:outerShdw blurRad="38100" dist="38100" dir="2700000" algn="tl">
                    <a:srgbClr val="000000"/>
                  </a:outerShdw>
                </a:effectLst>
                <a:latin typeface="Bodoni MT Condensed" pitchFamily="18" charset="0"/>
              </a:rPr>
              <a:t>   </a:t>
            </a: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  <a:latin typeface="Bodoni MT Condensed" pitchFamily="18" charset="0"/>
              </a:rPr>
              <a:t>Руководитель: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ru-RU" sz="2400">
                <a:effectLst>
                  <a:outerShdw blurRad="38100" dist="38100" dir="2700000" algn="tl">
                    <a:srgbClr val="000000"/>
                  </a:outerShdw>
                </a:effectLst>
                <a:latin typeface="Bodoni MT Condensed" pitchFamily="18" charset="0"/>
              </a:rPr>
              <a:t>Славинская Галина Николаевна</a:t>
            </a:r>
            <a:endParaRPr lang="ru-RU" sz="2000">
              <a:effectLst>
                <a:outerShdw blurRad="38100" dist="38100" dir="2700000" algn="tl">
                  <a:srgbClr val="000000"/>
                </a:outerShdw>
              </a:effectLst>
              <a:latin typeface="Bodoni MT Condense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914400"/>
            <a:ext cx="7239000" cy="5211763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sz="2800" b="1" i="1" u="sng" dirty="0" smtClean="0"/>
              <a:t>Пример :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800" dirty="0" smtClean="0"/>
              <a:t>	В договоре зафиксирована переменная ставка сложных процентов, определяемая как 20% годовых плюс маржа 10% в первые два года, 8% в третий год, 5% в четвертый год. Определить величину множителя наращения за 4 года.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800" dirty="0" smtClean="0"/>
              <a:t>	Решение: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ru-RU" sz="2800" dirty="0" smtClean="0"/>
              <a:t>(1+0,3)</a:t>
            </a:r>
            <a:r>
              <a:rPr lang="ru-RU" sz="2800" baseline="30000" dirty="0" smtClean="0"/>
              <a:t>2</a:t>
            </a:r>
            <a:r>
              <a:rPr lang="ru-RU" sz="2800" dirty="0" smtClean="0"/>
              <a:t>(1+0,28)(1+0,25)=2,704</a:t>
            </a:r>
          </a:p>
          <a:p>
            <a:pPr>
              <a:defRPr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33400" y="838200"/>
            <a:ext cx="8001000" cy="4525963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i="1" u="sng" dirty="0" smtClean="0"/>
              <a:t>Список  используемой литературы:</a:t>
            </a:r>
          </a:p>
          <a:p>
            <a:pPr marL="512064" indent="-457200">
              <a:buFont typeface="Wingdings" pitchFamily="2" charset="2"/>
              <a:buNone/>
              <a:defRPr/>
            </a:pPr>
            <a:r>
              <a:rPr lang="ru-RU" sz="2400" dirty="0" smtClean="0"/>
              <a:t>1)Энциклопедия для детей «Математика» Москва, «</a:t>
            </a:r>
            <a:r>
              <a:rPr lang="ru-RU" sz="2400" dirty="0" err="1" smtClean="0"/>
              <a:t>Авита+</a:t>
            </a:r>
            <a:r>
              <a:rPr lang="ru-RU" sz="2400" dirty="0" smtClean="0"/>
              <a:t>», 19</a:t>
            </a:r>
            <a:r>
              <a:rPr lang="en-US" sz="2400" dirty="0" smtClean="0"/>
              <a:t>9</a:t>
            </a:r>
            <a:r>
              <a:rPr lang="ru-RU" sz="2400" dirty="0" smtClean="0"/>
              <a:t>8г.</a:t>
            </a:r>
          </a:p>
          <a:p>
            <a:pPr marL="512064" indent="-457200">
              <a:buFont typeface="Wingdings" pitchFamily="2" charset="2"/>
              <a:buNone/>
              <a:defRPr/>
            </a:pPr>
            <a:r>
              <a:rPr lang="ru-RU" sz="2400" dirty="0" smtClean="0"/>
              <a:t>2)Большая Советская энциклопедия.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3) Галицкий М.Л.,. Гольдман А.М., </a:t>
            </a:r>
            <a:r>
              <a:rPr lang="ru-RU" sz="2400" dirty="0" err="1" smtClean="0"/>
              <a:t>Звавич</a:t>
            </a:r>
            <a:r>
              <a:rPr lang="ru-RU" sz="2400" dirty="0" smtClean="0"/>
              <a:t> Л.И. Сборник задач по алгебре 8-9 класс.- Москва «Просвещение», 1995г.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4) Винокуров Е.Ф. Бизнес в три вопроса: издержки? цена? выручка?// Математика в школе. – 2002. - №8.</a:t>
            </a:r>
          </a:p>
          <a:p>
            <a:pPr marL="512064" indent="-457200">
              <a:buFont typeface="Wingdings" pitchFamily="2" charset="2"/>
              <a:buNone/>
              <a:defRPr/>
            </a:pPr>
            <a:r>
              <a:rPr lang="ru-RU" sz="2400" dirty="0" smtClean="0"/>
              <a:t>5) </a:t>
            </a:r>
            <a:r>
              <a:rPr lang="en-US" sz="2400" dirty="0" smtClean="0"/>
              <a:t>www.ikt.oblcit.ru/35/felizing</a:t>
            </a:r>
            <a:endParaRPr lang="ru-RU" sz="2400" dirty="0" smtClean="0"/>
          </a:p>
          <a:p>
            <a:pPr marL="512064" indent="-457200">
              <a:buFont typeface="Wingdings" pitchFamily="2" charset="2"/>
              <a:buNone/>
              <a:defRPr/>
            </a:pPr>
            <a:r>
              <a:rPr lang="ru-RU" sz="2400" dirty="0" smtClean="0"/>
              <a:t>6)</a:t>
            </a:r>
            <a:r>
              <a:rPr lang="en-US" sz="2400" dirty="0" smtClean="0"/>
              <a:t>www.math24.ru/geometric-series</a:t>
            </a:r>
            <a:endParaRPr lang="ru-RU" sz="2400" dirty="0" smtClean="0"/>
          </a:p>
          <a:p>
            <a:pPr marL="512064" indent="-457200">
              <a:buFont typeface="Wingdings" pitchFamily="2" charset="2"/>
              <a:buNone/>
              <a:defRPr/>
            </a:pPr>
            <a:endParaRPr lang="ru-RU" dirty="0" smtClean="0"/>
          </a:p>
          <a:p>
            <a:pPr>
              <a:buFont typeface="Wingdings" pitchFamily="2" charset="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Геометрическая прогрессия</a:t>
            </a:r>
            <a:br>
              <a:rPr lang="ru-RU" dirty="0" smtClean="0"/>
            </a:br>
            <a:r>
              <a:rPr lang="ru-RU" sz="4000" dirty="0" smtClean="0"/>
              <a:t> </a:t>
            </a:r>
            <a:r>
              <a:rPr lang="en-US" sz="2800" dirty="0" smtClean="0"/>
              <a:t>{</a:t>
            </a:r>
            <a:r>
              <a:rPr lang="en-US" sz="3600" dirty="0" smtClean="0"/>
              <a:t>a</a:t>
            </a:r>
            <a:r>
              <a:rPr lang="en-US" sz="2000" dirty="0" smtClean="0"/>
              <a:t>n</a:t>
            </a:r>
            <a:r>
              <a:rPr lang="en-US" sz="2800" dirty="0" smtClean="0"/>
              <a:t>}: </a:t>
            </a:r>
            <a:r>
              <a:rPr lang="en-US" sz="3600" dirty="0" smtClean="0"/>
              <a:t>a</a:t>
            </a:r>
            <a:r>
              <a:rPr lang="en-US" sz="2800" baseline="-10000" dirty="0" smtClean="0"/>
              <a:t>1</a:t>
            </a:r>
            <a:r>
              <a:rPr lang="en-US" sz="2800" dirty="0" smtClean="0"/>
              <a:t>, </a:t>
            </a:r>
            <a:r>
              <a:rPr lang="en-US" sz="3600" dirty="0" smtClean="0"/>
              <a:t>a</a:t>
            </a:r>
            <a:r>
              <a:rPr lang="en-US" sz="2800" baseline="-10000" dirty="0" smtClean="0"/>
              <a:t>2</a:t>
            </a:r>
            <a:r>
              <a:rPr lang="en-US" sz="2800" dirty="0" smtClean="0"/>
              <a:t>, </a:t>
            </a:r>
            <a:r>
              <a:rPr lang="en-US" sz="3600" dirty="0" smtClean="0"/>
              <a:t>a</a:t>
            </a:r>
            <a:r>
              <a:rPr lang="en-US" sz="2800" baseline="-10000" dirty="0" smtClean="0"/>
              <a:t>3</a:t>
            </a:r>
            <a:r>
              <a:rPr lang="en-US" sz="2800" dirty="0" smtClean="0"/>
              <a:t>,…,</a:t>
            </a:r>
            <a:r>
              <a:rPr lang="en-US" sz="3600" dirty="0" smtClean="0"/>
              <a:t>a</a:t>
            </a:r>
            <a:r>
              <a:rPr lang="en-US" sz="2800" baseline="-8000" dirty="0" smtClean="0"/>
              <a:t>n</a:t>
            </a:r>
            <a:r>
              <a:rPr lang="en-US" sz="2800" dirty="0" smtClean="0"/>
              <a:t>,…</a:t>
            </a:r>
            <a:endParaRPr lang="ru-RU" sz="2800" dirty="0" smtClean="0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71600"/>
            <a:ext cx="8991600" cy="5486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 smtClean="0"/>
              <a:t> </a:t>
            </a:r>
            <a:r>
              <a:rPr lang="en-US" b="1" dirty="0" smtClean="0"/>
              <a:t> </a:t>
            </a:r>
            <a:r>
              <a:rPr lang="ru-RU" b="1" dirty="0" smtClean="0"/>
              <a:t>Рекуррентная формула:</a:t>
            </a:r>
            <a:r>
              <a:rPr lang="ru-RU" dirty="0" smtClean="0"/>
              <a:t>  </a:t>
            </a:r>
            <a:r>
              <a:rPr lang="en-US" sz="4000" dirty="0" smtClean="0"/>
              <a:t>a</a:t>
            </a:r>
            <a:r>
              <a:rPr lang="en-US" baseline="-2000" dirty="0" smtClean="0"/>
              <a:t>n</a:t>
            </a:r>
            <a:r>
              <a:rPr lang="ru-RU" sz="2400" baseline="-4000" dirty="0" smtClean="0"/>
              <a:t>+1</a:t>
            </a:r>
            <a:r>
              <a:rPr lang="ru-RU" sz="2800" dirty="0" smtClean="0"/>
              <a:t>=</a:t>
            </a:r>
            <a:r>
              <a:rPr lang="ru-RU" sz="2800" baseline="-4000" dirty="0" smtClean="0"/>
              <a:t> </a:t>
            </a:r>
            <a:r>
              <a:rPr lang="en-US" sz="4000" dirty="0" smtClean="0"/>
              <a:t>a</a:t>
            </a:r>
            <a:r>
              <a:rPr lang="en-US" baseline="-2000" dirty="0" smtClean="0"/>
              <a:t>n</a:t>
            </a:r>
            <a:r>
              <a:rPr lang="ru-RU" sz="2800" dirty="0"/>
              <a:t>*</a:t>
            </a:r>
            <a:r>
              <a:rPr lang="en-US" dirty="0" smtClean="0"/>
              <a:t>q        </a:t>
            </a:r>
            <a:r>
              <a:rPr lang="ru-RU" dirty="0" smtClean="0"/>
              <a:t>  </a:t>
            </a:r>
            <a:r>
              <a:rPr lang="en-US" dirty="0" smtClean="0"/>
              <a:t>       </a:t>
            </a:r>
            <a:r>
              <a:rPr lang="ru-RU" dirty="0" smtClean="0"/>
              <a:t>  </a:t>
            </a:r>
            <a:r>
              <a:rPr lang="en-US" dirty="0" smtClean="0"/>
              <a:t>    </a:t>
            </a:r>
            <a:r>
              <a:rPr lang="en-US" sz="2800" dirty="0" smtClean="0"/>
              <a:t> – </a:t>
            </a:r>
            <a:r>
              <a:rPr lang="ru-RU" sz="2800" dirty="0" smtClean="0"/>
              <a:t>знаменатель геометрической прогрессии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b="1" dirty="0" smtClean="0"/>
              <a:t> </a:t>
            </a:r>
            <a:r>
              <a:rPr lang="en-US" sz="2800" b="1" dirty="0" smtClean="0"/>
              <a:t> </a:t>
            </a:r>
            <a:r>
              <a:rPr lang="ru-RU" sz="2800" b="1" dirty="0" smtClean="0"/>
              <a:t>Формула вычисления </a:t>
            </a:r>
            <a:r>
              <a:rPr lang="en-US" sz="4400" b="1" dirty="0" smtClean="0"/>
              <a:t>a</a:t>
            </a:r>
            <a:r>
              <a:rPr lang="en-US" sz="3600" b="1" baseline="-2000" dirty="0" smtClean="0"/>
              <a:t>n</a:t>
            </a:r>
            <a:r>
              <a:rPr lang="ru-RU" b="1" dirty="0" smtClean="0"/>
              <a:t>:</a:t>
            </a:r>
            <a:r>
              <a:rPr lang="ru-RU" dirty="0" smtClean="0"/>
              <a:t>  </a:t>
            </a:r>
            <a:r>
              <a:rPr lang="en-US" sz="4400" dirty="0" smtClean="0"/>
              <a:t>a</a:t>
            </a:r>
            <a:r>
              <a:rPr lang="en-US" sz="4000" baseline="-4000" dirty="0" smtClean="0"/>
              <a:t>n</a:t>
            </a:r>
            <a:r>
              <a:rPr lang="ru-RU" sz="3600" baseline="-2000" dirty="0" smtClean="0"/>
              <a:t>= </a:t>
            </a:r>
            <a:r>
              <a:rPr lang="en-US" sz="4400" dirty="0" smtClean="0"/>
              <a:t>a</a:t>
            </a:r>
            <a:r>
              <a:rPr lang="en-US" sz="2800" baseline="-10000" dirty="0" smtClean="0"/>
              <a:t>1</a:t>
            </a:r>
            <a:r>
              <a:rPr lang="en-US" dirty="0" smtClean="0"/>
              <a:t>*</a:t>
            </a:r>
            <a:r>
              <a:rPr lang="en-US" sz="3600" dirty="0" smtClean="0"/>
              <a:t>q</a:t>
            </a:r>
            <a:r>
              <a:rPr lang="en-US" sz="3600" baseline="30000" dirty="0" smtClean="0"/>
              <a:t>n-1</a:t>
            </a:r>
          </a:p>
          <a:p>
            <a:pPr eaLnBrk="1" hangingPunct="1">
              <a:defRPr/>
            </a:pPr>
            <a:endParaRPr lang="en-US" sz="3600" baseline="300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  </a:t>
            </a:r>
            <a:r>
              <a:rPr lang="ru-RU" sz="2800" b="1" dirty="0" smtClean="0"/>
              <a:t>Основное характеристическое свойство: </a:t>
            </a:r>
            <a:r>
              <a:rPr lang="en-US" sz="2800" b="1" dirty="0" smtClean="0"/>
              <a:t>           </a:t>
            </a:r>
            <a:r>
              <a:rPr lang="ru-RU" sz="2800" b="1" dirty="0" smtClean="0"/>
              <a:t>    </a:t>
            </a:r>
            <a:r>
              <a:rPr lang="en-US" sz="2800" b="1" dirty="0" smtClean="0"/>
              <a:t>    </a:t>
            </a:r>
            <a:r>
              <a:rPr lang="ru-RU" sz="2800" b="1" dirty="0" smtClean="0"/>
              <a:t> </a:t>
            </a:r>
            <a:r>
              <a:rPr lang="en-US" sz="4400" dirty="0" smtClean="0"/>
              <a:t>a </a:t>
            </a:r>
            <a:r>
              <a:rPr lang="en-US" sz="4000" baseline="-4000" dirty="0" smtClean="0"/>
              <a:t>= </a:t>
            </a:r>
            <a:r>
              <a:rPr lang="en-US" sz="4400" dirty="0" smtClean="0"/>
              <a:t>a</a:t>
            </a:r>
            <a:r>
              <a:rPr lang="en-US" sz="3600" baseline="-2000" dirty="0" smtClean="0"/>
              <a:t>n</a:t>
            </a:r>
            <a:r>
              <a:rPr lang="en-US" sz="2800" baseline="-4000" dirty="0" smtClean="0"/>
              <a:t>-</a:t>
            </a:r>
            <a:r>
              <a:rPr lang="ru-RU" sz="2800" baseline="-4000" dirty="0" smtClean="0"/>
              <a:t>1</a:t>
            </a:r>
            <a:r>
              <a:rPr lang="en-US" sz="4000" baseline="-4000" dirty="0" smtClean="0"/>
              <a:t>*</a:t>
            </a:r>
            <a:r>
              <a:rPr lang="en-US" sz="4400" dirty="0" smtClean="0"/>
              <a:t>a</a:t>
            </a:r>
            <a:r>
              <a:rPr lang="en-US" sz="3600" baseline="-2000" dirty="0" smtClean="0"/>
              <a:t>n</a:t>
            </a:r>
            <a:r>
              <a:rPr lang="ru-RU" sz="2800" baseline="-4000" dirty="0" smtClean="0"/>
              <a:t>+1</a:t>
            </a:r>
          </a:p>
          <a:p>
            <a:pPr eaLnBrk="1" hangingPunct="1">
              <a:defRPr/>
            </a:pPr>
            <a:endParaRPr lang="en-US" sz="2800" baseline="-40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baseline="-4000" dirty="0" smtClean="0"/>
              <a:t> </a:t>
            </a:r>
            <a:r>
              <a:rPr lang="en-US" sz="2800" baseline="-4000" dirty="0" smtClean="0"/>
              <a:t> </a:t>
            </a:r>
            <a:r>
              <a:rPr lang="ru-RU" sz="2800" b="1" dirty="0" smtClean="0"/>
              <a:t>Сумма </a:t>
            </a:r>
            <a:r>
              <a:rPr lang="en-US" sz="2800" b="1" dirty="0" smtClean="0"/>
              <a:t>n </a:t>
            </a:r>
            <a:r>
              <a:rPr lang="ru-RU" sz="2800" b="1" dirty="0" smtClean="0"/>
              <a:t>первых членов прогрессии: </a:t>
            </a:r>
            <a:r>
              <a:rPr lang="en-US" sz="3600" dirty="0" err="1" smtClean="0"/>
              <a:t>S</a:t>
            </a:r>
            <a:r>
              <a:rPr lang="en-US" sz="2800" dirty="0" err="1" smtClean="0"/>
              <a:t>n</a:t>
            </a:r>
            <a:r>
              <a:rPr lang="ru-RU" sz="2800" dirty="0" smtClean="0"/>
              <a:t>=</a:t>
            </a:r>
            <a:r>
              <a:rPr lang="en-US" sz="2800" dirty="0" smtClean="0"/>
              <a:t> </a:t>
            </a:r>
            <a:r>
              <a:rPr lang="en-US" sz="5400" u="sng" baseline="22000" dirty="0" smtClean="0"/>
              <a:t>a</a:t>
            </a:r>
            <a:r>
              <a:rPr lang="en-US" sz="2400" u="sng" baseline="32000" dirty="0" smtClean="0"/>
              <a:t>1</a:t>
            </a:r>
            <a:r>
              <a:rPr lang="en-US" u="sng" baseline="44000" dirty="0" smtClean="0"/>
              <a:t>(</a:t>
            </a:r>
            <a:r>
              <a:rPr lang="en-US" u="sng" baseline="24000" dirty="0" smtClean="0"/>
              <a:t>1</a:t>
            </a:r>
            <a:r>
              <a:rPr lang="en-US" sz="4000" u="sng" baseline="30000" dirty="0" smtClean="0"/>
              <a:t>-</a:t>
            </a:r>
            <a:r>
              <a:rPr lang="en-US" sz="4000" u="sng" baseline="20000" dirty="0" smtClean="0"/>
              <a:t>q</a:t>
            </a:r>
            <a:r>
              <a:rPr lang="en-US" sz="2800" u="sng" baseline="58000" dirty="0" smtClean="0"/>
              <a:t>n</a:t>
            </a:r>
            <a:r>
              <a:rPr lang="en-US" u="sng" baseline="44000" dirty="0" smtClean="0"/>
              <a:t>)</a:t>
            </a:r>
            <a:endParaRPr lang="ru-RU" u="sng" baseline="44000" dirty="0" smtClean="0"/>
          </a:p>
        </p:txBody>
      </p:sp>
      <p:sp>
        <p:nvSpPr>
          <p:cNvPr id="106500" name="Rectangle 4"/>
          <p:cNvSpPr>
            <a:spLocks noChangeArrowheads="1"/>
          </p:cNvSpPr>
          <p:nvPr/>
        </p:nvSpPr>
        <p:spPr bwMode="auto">
          <a:xfrm flipH="1">
            <a:off x="685800" y="4267200"/>
            <a:ext cx="381000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1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 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  <a:endParaRPr lang="ru-RU" sz="20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6501" name="Rectangle 5"/>
          <p:cNvSpPr>
            <a:spLocks noChangeArrowheads="1"/>
          </p:cNvSpPr>
          <p:nvPr/>
        </p:nvSpPr>
        <p:spPr bwMode="auto">
          <a:xfrm>
            <a:off x="7162800" y="56388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baseline="-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-</a:t>
            </a:r>
            <a:r>
              <a:rPr lang="en-US" sz="2000" dirty="0"/>
              <a:t>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q</a:t>
            </a:r>
            <a:endParaRPr lang="ru-RU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Сложный процентный рост</a:t>
            </a:r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609600"/>
            <a:ext cx="9144000" cy="2362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tabLst>
                <a:tab pos="8518525" algn="l"/>
              </a:tabLst>
              <a:defRPr/>
            </a:pPr>
            <a:r>
              <a:rPr lang="ru-RU" sz="2400" dirty="0" smtClean="0"/>
              <a:t>  Банк выплачивает вкладчикам каждый месяц </a:t>
            </a:r>
            <a:r>
              <a:rPr lang="en-US" sz="2400" dirty="0" smtClean="0"/>
              <a:t>p %</a:t>
            </a:r>
            <a:r>
              <a:rPr lang="ru-RU" sz="2400" dirty="0" smtClean="0"/>
              <a:t> от имеющейся на</a:t>
            </a:r>
            <a:endParaRPr lang="en-US" sz="2400" dirty="0" smtClean="0"/>
          </a:p>
          <a:p>
            <a:pPr eaLnBrk="1" hangingPunct="1">
              <a:buFont typeface="Wingdings" pitchFamily="2" charset="2"/>
              <a:buNone/>
              <a:tabLst>
                <a:tab pos="8518525" algn="l"/>
              </a:tabLst>
              <a:defRPr/>
            </a:pPr>
            <a:r>
              <a:rPr lang="ru-RU" sz="2400" dirty="0" smtClean="0"/>
              <a:t> счёте суммы, если вкладчик не снимает проценты. </a:t>
            </a:r>
          </a:p>
          <a:p>
            <a:pPr eaLnBrk="1" hangingPunct="1">
              <a:buFont typeface="Wingdings" pitchFamily="2" charset="2"/>
              <a:buNone/>
              <a:tabLst>
                <a:tab pos="8518525" algn="l"/>
              </a:tabLst>
              <a:defRPr/>
            </a:pPr>
            <a:r>
              <a:rPr lang="ru-RU" sz="2800" dirty="0" smtClean="0"/>
              <a:t>  </a:t>
            </a:r>
            <a:r>
              <a:rPr lang="en-US" sz="2800" dirty="0" smtClean="0"/>
              <a:t>S</a:t>
            </a:r>
            <a:r>
              <a:rPr lang="ru-RU" sz="2800" baseline="-4000" dirty="0" smtClean="0"/>
              <a:t>0</a:t>
            </a:r>
            <a:r>
              <a:rPr lang="en-US" sz="2400" dirty="0" smtClean="0"/>
              <a:t> – </a:t>
            </a:r>
            <a:r>
              <a:rPr lang="ru-RU" sz="2400" dirty="0" smtClean="0"/>
              <a:t>первоначальный взнос. </a:t>
            </a:r>
          </a:p>
          <a:p>
            <a:pPr eaLnBrk="1" hangingPunct="1">
              <a:buFont typeface="Wingdings" pitchFamily="2" charset="2"/>
              <a:buNone/>
              <a:tabLst>
                <a:tab pos="8518525" algn="l"/>
              </a:tabLst>
              <a:defRPr/>
            </a:pPr>
            <a:r>
              <a:rPr lang="ru-RU" sz="2400" dirty="0" smtClean="0"/>
              <a:t>  Через </a:t>
            </a:r>
            <a:r>
              <a:rPr lang="en-US" sz="2400" dirty="0" smtClean="0"/>
              <a:t>n </a:t>
            </a:r>
            <a:r>
              <a:rPr lang="ru-RU" sz="2400" dirty="0" smtClean="0"/>
              <a:t>месяцев на счёте:   </a:t>
            </a:r>
            <a:r>
              <a:rPr lang="en-US" dirty="0" err="1" smtClean="0"/>
              <a:t>S</a:t>
            </a:r>
            <a:r>
              <a:rPr lang="en-US" sz="2400" dirty="0" err="1" smtClean="0"/>
              <a:t>n</a:t>
            </a:r>
            <a:r>
              <a:rPr lang="en-US" sz="2800" dirty="0" smtClean="0"/>
              <a:t>=</a:t>
            </a:r>
            <a:r>
              <a:rPr lang="ru-RU" sz="2800" dirty="0" smtClean="0"/>
              <a:t> </a:t>
            </a:r>
            <a:r>
              <a:rPr lang="en-US" dirty="0" smtClean="0"/>
              <a:t>S</a:t>
            </a:r>
            <a:r>
              <a:rPr lang="ru-RU" sz="2800" baseline="-2000" dirty="0" smtClean="0"/>
              <a:t>0</a:t>
            </a:r>
            <a:r>
              <a:rPr lang="en-US" sz="2800" baseline="-2000" dirty="0" smtClean="0"/>
              <a:t> </a:t>
            </a:r>
            <a:r>
              <a:rPr lang="ru-RU" sz="2800" dirty="0" smtClean="0"/>
              <a:t>*</a:t>
            </a:r>
            <a:r>
              <a:rPr lang="en-US" sz="2800" dirty="0" smtClean="0"/>
              <a:t>(</a:t>
            </a:r>
            <a:r>
              <a:rPr lang="ru-RU" sz="2800" dirty="0" smtClean="0"/>
              <a:t>1+р/100)</a:t>
            </a:r>
            <a:r>
              <a:rPr lang="en-US" sz="2800" baseline="30000" dirty="0" smtClean="0"/>
              <a:t>n</a:t>
            </a:r>
            <a:endParaRPr lang="ru-RU" sz="3600" baseline="30000" dirty="0" smtClean="0"/>
          </a:p>
        </p:txBody>
      </p:sp>
      <p:pic>
        <p:nvPicPr>
          <p:cNvPr id="20483" name="Picture 12" descr="skfC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3048000"/>
            <a:ext cx="9144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715963"/>
          </a:xfrm>
        </p:spPr>
        <p:txBody>
          <a:bodyPr/>
          <a:lstStyle/>
          <a:p>
            <a:pPr>
              <a:defRPr/>
            </a:pPr>
            <a:r>
              <a:rPr lang="ru-RU" sz="3200" dirty="0" smtClean="0"/>
              <a:t>Формула наращения по сложным процентам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33400" y="1371600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	Пусть первоначальная сумма долга равна </a:t>
            </a:r>
            <a:r>
              <a:rPr lang="en-US" sz="2400" dirty="0" smtClean="0"/>
              <a:t>S</a:t>
            </a:r>
            <a:r>
              <a:rPr lang="en-US" sz="2400" baseline="-25000" dirty="0" smtClean="0"/>
              <a:t>0</a:t>
            </a:r>
            <a:r>
              <a:rPr lang="ru-RU" sz="2400" dirty="0" smtClean="0"/>
              <a:t>, </a:t>
            </a:r>
            <a:r>
              <a:rPr lang="en-US" sz="2400" dirty="0" err="1" smtClean="0"/>
              <a:t>i</a:t>
            </a:r>
            <a:r>
              <a:rPr lang="en-US" sz="2400" dirty="0" smtClean="0"/>
              <a:t>=p/100 – c</a:t>
            </a:r>
            <a:r>
              <a:rPr lang="ru-RU" sz="2400" dirty="0" err="1" smtClean="0"/>
              <a:t>тавка</a:t>
            </a:r>
            <a:r>
              <a:rPr lang="ru-RU" sz="2400" dirty="0" smtClean="0"/>
              <a:t> сложных %, тогда через один год сумма долга с присоединенными процентами составит </a:t>
            </a:r>
            <a:r>
              <a:rPr lang="en-US" sz="2400" dirty="0" smtClean="0"/>
              <a:t>S</a:t>
            </a:r>
            <a:r>
              <a:rPr lang="en-US" sz="2400" baseline="-25000" dirty="0" smtClean="0"/>
              <a:t>0</a:t>
            </a:r>
            <a:r>
              <a:rPr lang="ru-RU" sz="2400" dirty="0" smtClean="0"/>
              <a:t>(1+i), через 2 года </a:t>
            </a:r>
            <a:r>
              <a:rPr lang="en-US" sz="2400" dirty="0" smtClean="0"/>
              <a:t>S</a:t>
            </a:r>
            <a:r>
              <a:rPr lang="en-US" sz="2400" baseline="-25000" dirty="0" smtClean="0"/>
              <a:t>0</a:t>
            </a:r>
            <a:r>
              <a:rPr lang="ru-RU" sz="2400" dirty="0" smtClean="0"/>
              <a:t>(1+i)(</a:t>
            </a:r>
            <a:r>
              <a:rPr lang="ru-RU" sz="2400" dirty="0" err="1" smtClean="0"/>
              <a:t>1+i</a:t>
            </a:r>
            <a:r>
              <a:rPr lang="ru-RU" sz="2400" dirty="0" smtClean="0"/>
              <a:t>)=</a:t>
            </a:r>
            <a:r>
              <a:rPr lang="en-US" sz="2400" dirty="0" smtClean="0"/>
              <a:t> S</a:t>
            </a:r>
            <a:r>
              <a:rPr lang="en-US" sz="2400" baseline="-25000" dirty="0" smtClean="0"/>
              <a:t>0</a:t>
            </a:r>
            <a:r>
              <a:rPr lang="ru-RU" sz="2400" dirty="0" smtClean="0"/>
              <a:t>(1+i)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, через </a:t>
            </a:r>
            <a:r>
              <a:rPr lang="ru-RU" sz="2400" dirty="0" err="1" smtClean="0"/>
              <a:t>n</a:t>
            </a:r>
            <a:r>
              <a:rPr lang="ru-RU" sz="2400" dirty="0" smtClean="0"/>
              <a:t> лет — </a:t>
            </a:r>
            <a:r>
              <a:rPr lang="en-US" sz="2400" dirty="0" smtClean="0"/>
              <a:t>S</a:t>
            </a:r>
            <a:r>
              <a:rPr lang="en-US" sz="2400" baseline="-25000" dirty="0" smtClean="0"/>
              <a:t>0</a:t>
            </a:r>
            <a:r>
              <a:rPr lang="ru-RU" sz="2400" dirty="0" smtClean="0"/>
              <a:t>(1+i)</a:t>
            </a:r>
            <a:r>
              <a:rPr lang="ru-RU" sz="2400" baseline="30000" dirty="0" err="1" smtClean="0"/>
              <a:t>n</a:t>
            </a:r>
            <a:r>
              <a:rPr lang="ru-RU" sz="2400" dirty="0" smtClean="0"/>
              <a:t>. Таким образом, получаем формулу наращения для сложных процентов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ru-RU" sz="2400" dirty="0" smtClean="0"/>
              <a:t>	S=</a:t>
            </a:r>
            <a:r>
              <a:rPr lang="en-US" sz="2400" dirty="0" smtClean="0"/>
              <a:t> S</a:t>
            </a:r>
            <a:r>
              <a:rPr lang="en-US" sz="2400" baseline="-25000" dirty="0" smtClean="0"/>
              <a:t>0</a:t>
            </a:r>
            <a:r>
              <a:rPr lang="ru-RU" sz="2400" dirty="0" smtClean="0"/>
              <a:t>(1+i)</a:t>
            </a:r>
            <a:r>
              <a:rPr lang="ru-RU" sz="2400" baseline="30000" dirty="0" err="1" smtClean="0"/>
              <a:t>n</a:t>
            </a:r>
            <a:endParaRPr lang="ru-RU" sz="2400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	где S — наращенная сумма, </a:t>
            </a:r>
            <a:r>
              <a:rPr lang="ru-RU" sz="2400" dirty="0" err="1" smtClean="0"/>
              <a:t>i</a:t>
            </a:r>
            <a:r>
              <a:rPr lang="ru-RU" sz="2400" dirty="0" smtClean="0"/>
              <a:t> — годовая ставка сложных процентов, </a:t>
            </a:r>
            <a:r>
              <a:rPr lang="ru-RU" sz="2400" dirty="0" err="1" smtClean="0"/>
              <a:t>n</a:t>
            </a:r>
            <a:r>
              <a:rPr lang="ru-RU" sz="2400" dirty="0" smtClean="0"/>
              <a:t> — срок ссуды, (1+i)</a:t>
            </a:r>
            <a:r>
              <a:rPr lang="ru-RU" sz="2400" baseline="30000" dirty="0" err="1" smtClean="0"/>
              <a:t>n</a:t>
            </a:r>
            <a:r>
              <a:rPr lang="ru-RU" sz="2400" dirty="0" smtClean="0"/>
              <a:t> — множитель наращения.</a:t>
            </a:r>
          </a:p>
          <a:p>
            <a:pPr>
              <a:buFont typeface="Wingdings" pitchFamily="2" charset="2"/>
              <a:buNone/>
              <a:defRPr/>
            </a:pPr>
            <a:endParaRPr lang="ru-RU" sz="2400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	Наращение по сложным процентам представляет собой рост по закону геометрической прогрессии, первый член которой равен </a:t>
            </a:r>
            <a:r>
              <a:rPr lang="en-US" sz="2400" dirty="0" smtClean="0"/>
              <a:t>S</a:t>
            </a:r>
            <a:r>
              <a:rPr lang="en-US" sz="2400" baseline="-25000" dirty="0" smtClean="0"/>
              <a:t>0</a:t>
            </a:r>
            <a:r>
              <a:rPr lang="ru-RU" sz="2400" dirty="0" smtClean="0"/>
              <a:t>, а знаменатель (1+i).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	</a:t>
            </a:r>
          </a:p>
          <a:p>
            <a:pPr>
              <a:buFont typeface="Wingdings" pitchFamily="2" charset="2"/>
              <a:buNone/>
              <a:defRPr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Четыре основные задачи на сложный процент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57200" y="1524000"/>
          <a:ext cx="8458200" cy="4571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2133600"/>
                <a:gridCol w="2228850"/>
                <a:gridCol w="2114550"/>
              </a:tblGrid>
              <a:tr h="82519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</a:t>
                      </a:r>
                      <a:r>
                        <a:rPr lang="en-US" sz="2400" baseline="-25000" dirty="0" smtClean="0"/>
                        <a:t>0</a:t>
                      </a:r>
                      <a:endParaRPr lang="ru-RU" sz="24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 %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S</a:t>
                      </a:r>
                      <a:r>
                        <a:rPr lang="en-US" sz="2400" baseline="-25000" dirty="0" err="1" smtClean="0"/>
                        <a:t>n</a:t>
                      </a:r>
                      <a:endParaRPr lang="ru-RU" sz="2400" baseline="-25000" dirty="0"/>
                    </a:p>
                  </a:txBody>
                  <a:tcPr/>
                </a:tc>
              </a:tr>
              <a:tr h="93670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+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+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+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Sn</a:t>
                      </a:r>
                      <a:r>
                        <a:rPr lang="en-US" sz="1800" dirty="0" smtClean="0"/>
                        <a:t>=S</a:t>
                      </a:r>
                      <a:r>
                        <a:rPr lang="en-US" sz="1800" baseline="-25000" dirty="0" smtClean="0"/>
                        <a:t>0</a:t>
                      </a:r>
                      <a:r>
                        <a:rPr lang="en-US" sz="1800" dirty="0" smtClean="0"/>
                        <a:t>*(1+p/100)</a:t>
                      </a:r>
                      <a:r>
                        <a:rPr lang="en-US" sz="1800" baseline="30000" dirty="0" smtClean="0"/>
                        <a:t>n</a:t>
                      </a:r>
                      <a:endParaRPr lang="ru-RU" sz="1800" baseline="30000" dirty="0"/>
                    </a:p>
                  </a:txBody>
                  <a:tcPr/>
                </a:tc>
              </a:tr>
              <a:tr h="936702">
                <a:tc>
                  <a:txBody>
                    <a:bodyPr/>
                    <a:lstStyle/>
                    <a:p>
                      <a:pPr algn="just"/>
                      <a:r>
                        <a:rPr lang="en-US" sz="1800" dirty="0" smtClean="0"/>
                        <a:t>S</a:t>
                      </a:r>
                      <a:r>
                        <a:rPr lang="en-US" sz="1800" baseline="-25000" dirty="0" smtClean="0"/>
                        <a:t>0</a:t>
                      </a:r>
                      <a:r>
                        <a:rPr lang="en-US" sz="1800" dirty="0" smtClean="0"/>
                        <a:t>=</a:t>
                      </a:r>
                      <a:r>
                        <a:rPr lang="en-US" sz="1800" dirty="0" err="1" smtClean="0"/>
                        <a:t>S</a:t>
                      </a:r>
                      <a:r>
                        <a:rPr lang="en-US" sz="1800" baseline="-25000" dirty="0" err="1" smtClean="0"/>
                        <a:t>n</a:t>
                      </a:r>
                      <a:r>
                        <a:rPr lang="en-US" sz="1800" dirty="0" smtClean="0"/>
                        <a:t>/(1+p/100)</a:t>
                      </a:r>
                      <a:r>
                        <a:rPr lang="en-US" sz="1800" baseline="30000" dirty="0" smtClean="0"/>
                        <a:t>n</a:t>
                      </a:r>
                      <a:endParaRPr lang="ru-RU" sz="18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+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+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+</a:t>
                      </a:r>
                      <a:endParaRPr lang="ru-RU" sz="2400" dirty="0"/>
                    </a:p>
                  </a:txBody>
                  <a:tcPr/>
                </a:tc>
              </a:tr>
              <a:tr h="93670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+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P=100*(</a:t>
                      </a:r>
                      <a:r>
                        <a:rPr lang="en-US" sz="1800" dirty="0" err="1" smtClean="0"/>
                        <a:t>S</a:t>
                      </a:r>
                      <a:r>
                        <a:rPr lang="en-US" sz="1800" baseline="-25000" dirty="0" err="1" smtClean="0"/>
                        <a:t>n</a:t>
                      </a:r>
                      <a:r>
                        <a:rPr lang="en-US" sz="1800" dirty="0" smtClean="0"/>
                        <a:t>/S</a:t>
                      </a:r>
                      <a:r>
                        <a:rPr lang="en-US" sz="1800" baseline="-25000" dirty="0" smtClean="0"/>
                        <a:t>0</a:t>
                      </a:r>
                      <a:r>
                        <a:rPr lang="en-US" sz="1800" dirty="0" smtClean="0"/>
                        <a:t>)</a:t>
                      </a:r>
                      <a:r>
                        <a:rPr lang="en-US" sz="1800" baseline="30000" dirty="0" smtClean="0"/>
                        <a:t>1/n</a:t>
                      </a:r>
                      <a:r>
                        <a:rPr lang="en-US" sz="1800" baseline="0" dirty="0" smtClean="0"/>
                        <a:t>-100</a:t>
                      </a:r>
                      <a:endParaRPr lang="ru-RU" sz="18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+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+</a:t>
                      </a:r>
                      <a:endParaRPr lang="ru-RU" sz="2400" dirty="0"/>
                    </a:p>
                  </a:txBody>
                  <a:tcPr/>
                </a:tc>
              </a:tr>
              <a:tr h="93670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+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+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(1+p/100)</a:t>
                      </a:r>
                      <a:r>
                        <a:rPr lang="en-US" sz="1800" baseline="30000" dirty="0" smtClean="0"/>
                        <a:t>n</a:t>
                      </a:r>
                      <a:r>
                        <a:rPr lang="en-US" sz="1800" baseline="0" dirty="0" smtClean="0"/>
                        <a:t>=</a:t>
                      </a:r>
                      <a:r>
                        <a:rPr lang="en-US" sz="1800" baseline="0" dirty="0" err="1" smtClean="0"/>
                        <a:t>Sn</a:t>
                      </a:r>
                      <a:r>
                        <a:rPr lang="en-US" sz="1800" baseline="0" dirty="0" smtClean="0"/>
                        <a:t>/S</a:t>
                      </a:r>
                      <a:r>
                        <a:rPr lang="en-US" sz="1800" baseline="-25000" dirty="0" smtClean="0"/>
                        <a:t>0</a:t>
                      </a:r>
                    </a:p>
                    <a:p>
                      <a:pPr algn="ctr"/>
                      <a:endParaRPr lang="en-US" sz="18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+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Примеры на применение сложных процентов</a:t>
            </a:r>
            <a:endParaRPr lang="ru-RU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38200" y="1527175"/>
            <a:ext cx="701040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90600" y="3706813"/>
            <a:ext cx="6858000" cy="237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381000"/>
            <a:ext cx="8382000" cy="6096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1800" b="1" smtClean="0"/>
              <a:t>Решение</a:t>
            </a:r>
            <a:r>
              <a:rPr lang="ru-RU" sz="1800" smtClean="0"/>
              <a:t>(</a:t>
            </a:r>
            <a:r>
              <a:rPr lang="en-US" sz="1800" smtClean="0"/>
              <a:t>II</a:t>
            </a:r>
            <a:r>
              <a:rPr lang="ru-RU" sz="1800" smtClean="0"/>
              <a:t> способ): через год начальная сумма увеличится на 8% т.е. новая сумма составит 108%, переведем проценты в десятичную дробь 108%=1,08. Таким образом, вклад увеличится в 1,08 раза и составит 5000 *1,08=5400руб. Еще через год образовавшаяся сумма на счете снова увеличится в 1,08 раза, т.е.(5000*1,08)*1,08=5000*1,08 =5832. Еще через год сумма опять увеличится в 1,08 раза и будет составлять (5000*1,08  ) *1,08=5000*1,08 =6298 руб.56 коп.</a:t>
            </a:r>
            <a:endParaRPr lang="ru-RU" sz="1800" b="1" smtClean="0"/>
          </a:p>
          <a:p>
            <a:pPr>
              <a:buFont typeface="Wingdings" pitchFamily="2" charset="2"/>
              <a:buNone/>
            </a:pPr>
            <a:r>
              <a:rPr lang="ru-RU" sz="1800" b="1" smtClean="0"/>
              <a:t>Ответ:</a:t>
            </a:r>
            <a:r>
              <a:rPr lang="ru-RU" sz="1800" smtClean="0"/>
              <a:t> 6298 руб. 56 коп.</a:t>
            </a:r>
          </a:p>
          <a:p>
            <a:pPr>
              <a:buFont typeface="Wingdings" pitchFamily="2" charset="2"/>
              <a:buNone/>
            </a:pPr>
            <a:endParaRPr lang="ru-RU" sz="1800" smtClean="0"/>
          </a:p>
          <a:p>
            <a:pPr>
              <a:buFont typeface="Wingdings" pitchFamily="2" charset="2"/>
              <a:buNone/>
            </a:pPr>
            <a:endParaRPr lang="ru-RU" sz="1800" smtClean="0"/>
          </a:p>
          <a:p>
            <a:pPr>
              <a:buFont typeface="Wingdings" pitchFamily="2" charset="2"/>
              <a:buNone/>
            </a:pPr>
            <a:r>
              <a:rPr lang="ru-RU" sz="1800" smtClean="0"/>
              <a:t>Проанализируем числа: 5000;5000*1,08; 5000*1,08 ;5000*1,08 ;…,т.е. мы имеем последовательность чисел, каждое из которых, начиная со второго, равно предыдущему, умноженному на некоторое постоянное число, т.е. это геометрическая прогрессия, где первый член-это первоначальный взнос (5000 руб. в нашем примере) и знаменатель прогрессии 1,08 (т.е., во сколько раз увеличится вклад за год).</a:t>
            </a:r>
          </a:p>
          <a:p>
            <a:pPr>
              <a:buFont typeface="Wingdings" pitchFamily="2" charset="2"/>
              <a:buNone/>
            </a:pPr>
            <a:endParaRPr lang="ru-RU" sz="1800" smtClean="0"/>
          </a:p>
          <a:p>
            <a:pPr>
              <a:buFont typeface="Wingdings" pitchFamily="2" charset="2"/>
              <a:buNone/>
            </a:pPr>
            <a:r>
              <a:rPr lang="ru-RU" sz="1800" smtClean="0"/>
              <a:t>Говорят, что вклад растет в геометрической прогрессии. </a:t>
            </a:r>
            <a:endParaRPr lang="ru-RU" sz="1800" smtClean="0">
              <a:effectLst/>
            </a:endParaRPr>
          </a:p>
        </p:txBody>
      </p:sp>
      <p:sp>
        <p:nvSpPr>
          <p:cNvPr id="106501" name="Rectangle 5"/>
          <p:cNvSpPr>
            <a:spLocks noChangeArrowheads="1"/>
          </p:cNvSpPr>
          <p:nvPr/>
        </p:nvSpPr>
        <p:spPr bwMode="auto">
          <a:xfrm>
            <a:off x="7162800" y="56388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3962400" y="1752600"/>
          <a:ext cx="114300" cy="209550"/>
        </p:xfrm>
        <a:graphic>
          <a:graphicData uri="http://schemas.openxmlformats.org/presentationml/2006/ole">
            <p:oleObj spid="_x0000_s30726" name="Формула" r:id="rId3" imgW="101556" imgH="190417" progId="Equation.3">
              <p:embed/>
            </p:oleObj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30728" name="Формула" r:id="rId4" imgW="114120" imgH="215640" progId="Equation.3">
              <p:embed/>
            </p:oleObj>
          </a:graphicData>
        </a:graphic>
      </p:graphicFrame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35" name="Object 15"/>
          <p:cNvGraphicFramePr>
            <a:graphicFrameLocks noChangeAspect="1"/>
          </p:cNvGraphicFramePr>
          <p:nvPr/>
        </p:nvGraphicFramePr>
        <p:xfrm>
          <a:off x="6248400" y="5105400"/>
          <a:ext cx="114300" cy="215900"/>
        </p:xfrm>
        <a:graphic>
          <a:graphicData uri="http://schemas.openxmlformats.org/presentationml/2006/ole">
            <p:oleObj spid="_x0000_s30735" name="Формула" r:id="rId5" imgW="114120" imgH="215640" progId="Equation.3">
              <p:embed/>
            </p:oleObj>
          </a:graphicData>
        </a:graphic>
      </p:graphicFrame>
      <p:graphicFrame>
        <p:nvGraphicFramePr>
          <p:cNvPr id="30736" name="Object 16"/>
          <p:cNvGraphicFramePr>
            <a:graphicFrameLocks noChangeAspect="1"/>
          </p:cNvGraphicFramePr>
          <p:nvPr/>
        </p:nvGraphicFramePr>
        <p:xfrm>
          <a:off x="3581400" y="1524000"/>
          <a:ext cx="114300" cy="209550"/>
        </p:xfrm>
        <a:graphic>
          <a:graphicData uri="http://schemas.openxmlformats.org/presentationml/2006/ole">
            <p:oleObj spid="_x0000_s30736" name="Формула" r:id="rId6" imgW="101556" imgH="190417" progId="Equation.3">
              <p:embed/>
            </p:oleObj>
          </a:graphicData>
        </a:graphic>
      </p:graphicFrame>
      <p:graphicFrame>
        <p:nvGraphicFramePr>
          <p:cNvPr id="30737" name="Object 17"/>
          <p:cNvGraphicFramePr>
            <a:graphicFrameLocks noChangeAspect="1"/>
          </p:cNvGraphicFramePr>
          <p:nvPr/>
        </p:nvGraphicFramePr>
        <p:xfrm>
          <a:off x="5105400" y="3048000"/>
          <a:ext cx="114300" cy="209550"/>
        </p:xfrm>
        <a:graphic>
          <a:graphicData uri="http://schemas.openxmlformats.org/presentationml/2006/ole">
            <p:oleObj spid="_x0000_s30737" name="Формула" r:id="rId7" imgW="101556" imgH="190417" progId="Equation.3">
              <p:embed/>
            </p:oleObj>
          </a:graphicData>
        </a:graphic>
      </p:graphicFrame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38" name="Object 18"/>
          <p:cNvGraphicFramePr>
            <a:graphicFrameLocks noChangeAspect="1"/>
          </p:cNvGraphicFramePr>
          <p:nvPr/>
        </p:nvGraphicFramePr>
        <p:xfrm>
          <a:off x="5715000" y="1752600"/>
          <a:ext cx="120650" cy="266700"/>
        </p:xfrm>
        <a:graphic>
          <a:graphicData uri="http://schemas.openxmlformats.org/presentationml/2006/ole">
            <p:oleObj spid="_x0000_s30738" name="Формула" r:id="rId8" imgW="88784" imgH="190252" progId="Equation.3">
              <p:embed/>
            </p:oleObj>
          </a:graphicData>
        </a:graphic>
      </p:graphicFrame>
      <p:graphicFrame>
        <p:nvGraphicFramePr>
          <p:cNvPr id="30740" name="Object 20"/>
          <p:cNvGraphicFramePr>
            <a:graphicFrameLocks noChangeAspect="1"/>
          </p:cNvGraphicFramePr>
          <p:nvPr/>
        </p:nvGraphicFramePr>
        <p:xfrm>
          <a:off x="6096000" y="3048000"/>
          <a:ext cx="120650" cy="266700"/>
        </p:xfrm>
        <a:graphic>
          <a:graphicData uri="http://schemas.openxmlformats.org/presentationml/2006/ole">
            <p:oleObj spid="_x0000_s30740" name="Формула" r:id="rId9" imgW="88784" imgH="190252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304800"/>
            <a:ext cx="41910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Пример 2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14400" y="1219200"/>
            <a:ext cx="7315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2800" dirty="0" smtClean="0"/>
              <a:t>Формула наращения по сложным процентам, когда ставка меняется во времени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848600" cy="4525963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dirty="0" smtClean="0"/>
              <a:t>	В том случае, когда ставка сложных процентов меняется во времени, формула наращения имеет следующий вид</a:t>
            </a:r>
          </a:p>
          <a:p>
            <a:pPr>
              <a:buFont typeface="Wingdings" pitchFamily="2" charset="2"/>
              <a:buNone/>
              <a:defRPr/>
            </a:pPr>
            <a:endParaRPr lang="ru-RU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dirty="0" smtClean="0"/>
              <a:t>	где i</a:t>
            </a:r>
            <a:r>
              <a:rPr lang="ru-RU" baseline="-25000" dirty="0" smtClean="0"/>
              <a:t>1</a:t>
            </a:r>
            <a:r>
              <a:rPr lang="ru-RU" dirty="0" smtClean="0"/>
              <a:t>, i</a:t>
            </a:r>
            <a:r>
              <a:rPr lang="ru-RU" baseline="-25000" dirty="0" smtClean="0"/>
              <a:t>2</a:t>
            </a:r>
            <a:r>
              <a:rPr lang="ru-RU" dirty="0" smtClean="0"/>
              <a:t>,..., </a:t>
            </a:r>
            <a:r>
              <a:rPr lang="ru-RU" dirty="0" err="1" smtClean="0"/>
              <a:t>i</a:t>
            </a:r>
            <a:r>
              <a:rPr lang="ru-RU" baseline="-25000" dirty="0" err="1" smtClean="0"/>
              <a:t>k</a:t>
            </a:r>
            <a:r>
              <a:rPr lang="ru-RU" dirty="0" smtClean="0"/>
              <a:t> — последовательные значения ставок процентов, действующих в периоды n</a:t>
            </a:r>
            <a:r>
              <a:rPr lang="ru-RU" baseline="-25000" dirty="0" smtClean="0"/>
              <a:t>1</a:t>
            </a:r>
            <a:r>
              <a:rPr lang="ru-RU" dirty="0" smtClean="0"/>
              <a:t>, n</a:t>
            </a:r>
            <a:r>
              <a:rPr lang="ru-RU" baseline="-25000" dirty="0" smtClean="0"/>
              <a:t>2</a:t>
            </a:r>
            <a:r>
              <a:rPr lang="ru-RU" dirty="0" smtClean="0"/>
              <a:t>,..., </a:t>
            </a:r>
            <a:r>
              <a:rPr lang="ru-RU" dirty="0" err="1" smtClean="0"/>
              <a:t>n</a:t>
            </a:r>
            <a:r>
              <a:rPr lang="ru-RU" baseline="-25000" dirty="0" err="1" smtClean="0"/>
              <a:t>k</a:t>
            </a:r>
            <a:r>
              <a:rPr lang="ru-RU" dirty="0" smtClean="0"/>
              <a:t> соответственно.</a:t>
            </a:r>
          </a:p>
          <a:p>
            <a:pPr>
              <a:defRPr/>
            </a:pPr>
            <a:endParaRPr lang="ru-RU" dirty="0"/>
          </a:p>
        </p:txBody>
      </p:sp>
      <p:pic>
        <p:nvPicPr>
          <p:cNvPr id="26627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362200" y="3200400"/>
            <a:ext cx="4097338" cy="619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чение">
  <a:themeElements>
    <a:clrScheme name="Течение 8">
      <a:dk1>
        <a:srgbClr val="4B2500"/>
      </a:dk1>
      <a:lt1>
        <a:srgbClr val="F9F0D3"/>
      </a:lt1>
      <a:dk2>
        <a:srgbClr val="A69564"/>
      </a:dk2>
      <a:lt2>
        <a:srgbClr val="EFDEAF"/>
      </a:lt2>
      <a:accent1>
        <a:srgbClr val="FFFFE3"/>
      </a:accent1>
      <a:accent2>
        <a:srgbClr val="BFBFA7"/>
      </a:accent2>
      <a:accent3>
        <a:srgbClr val="FBF6E6"/>
      </a:accent3>
      <a:accent4>
        <a:srgbClr val="3F1E00"/>
      </a:accent4>
      <a:accent5>
        <a:srgbClr val="FFFFEF"/>
      </a:accent5>
      <a:accent6>
        <a:srgbClr val="ADAD97"/>
      </a:accent6>
      <a:hlink>
        <a:srgbClr val="7B6D47"/>
      </a:hlink>
      <a:folHlink>
        <a:srgbClr val="A99D2F"/>
      </a:folHlink>
    </a:clrScheme>
    <a:fontScheme name="Течение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45720" rIns="0" bIns="45720" numCol="1" anchor="t" anchorCtr="0" compatLnSpc="1">
        <a:prstTxWarp prst="textNoShape">
          <a:avLst/>
        </a:prstTxWarp>
        <a:spAutoFit/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70000"/>
          <a:buFont typeface="Wingdings" pitchFamily="2" charset="2"/>
          <a:buNone/>
          <a:tabLst/>
          <a:defRPr kumimoji="0" lang="ru-RU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45720" rIns="0" bIns="45720" numCol="1" anchor="t" anchorCtr="0" compatLnSpc="1">
        <a:prstTxWarp prst="textNoShape">
          <a:avLst/>
        </a:prstTxWarp>
        <a:spAutoFit/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70000"/>
          <a:buFont typeface="Wingdings" pitchFamily="2" charset="2"/>
          <a:buNone/>
          <a:tabLst/>
          <a:defRPr kumimoji="0" lang="ru-RU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aramond" pitchFamily="18" charset="0"/>
          </a:defRPr>
        </a:defPPr>
      </a:lstStyle>
    </a:lnDef>
  </a:objectDefaults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2393</TotalTime>
  <Words>409</Words>
  <Application>Microsoft Office PowerPoint</Application>
  <PresentationFormat>Экран (4:3)</PresentationFormat>
  <Paragraphs>74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Течение</vt:lpstr>
      <vt:lpstr>Формула</vt:lpstr>
      <vt:lpstr>Геометрическая прогрессия и сложный процент</vt:lpstr>
      <vt:lpstr>Геометрическая прогрессия  {an}: a1, a2, a3,…,an,…</vt:lpstr>
      <vt:lpstr>Сложный процентный рост</vt:lpstr>
      <vt:lpstr>Формула наращения по сложным процентам </vt:lpstr>
      <vt:lpstr>Четыре основные задачи на сложный процент</vt:lpstr>
      <vt:lpstr>Примеры на применение сложных процентов</vt:lpstr>
      <vt:lpstr>Слайд 7</vt:lpstr>
      <vt:lpstr>Слайд 8</vt:lpstr>
      <vt:lpstr>Формула наращения по сложным процентам, когда ставка меняется во времени </vt:lpstr>
      <vt:lpstr>Слайд 10</vt:lpstr>
      <vt:lpstr>Слайд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revaz</cp:lastModifiedBy>
  <cp:revision>78</cp:revision>
  <cp:lastPrinted>1601-01-01T00:00:00Z</cp:lastPrinted>
  <dcterms:created xsi:type="dcterms:W3CDTF">1601-01-01T00:00:00Z</dcterms:created>
  <dcterms:modified xsi:type="dcterms:W3CDTF">2012-07-18T20:08:30Z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