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9" r:id="rId4"/>
    <p:sldId id="268" r:id="rId5"/>
    <p:sldId id="270" r:id="rId6"/>
    <p:sldId id="283" r:id="rId7"/>
    <p:sldId id="284" r:id="rId8"/>
    <p:sldId id="281" r:id="rId9"/>
    <p:sldId id="282" r:id="rId10"/>
    <p:sldId id="285" r:id="rId11"/>
    <p:sldId id="286" r:id="rId12"/>
    <p:sldId id="287" r:id="rId13"/>
    <p:sldId id="28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99"/>
    <a:srgbClr val="9169C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2" autoAdjust="0"/>
    <p:restoredTop sz="94678" autoAdjust="0"/>
  </p:normalViewPr>
  <p:slideViewPr>
    <p:cSldViewPr>
      <p:cViewPr>
        <p:scale>
          <a:sx n="66" d="100"/>
          <a:sy n="66" d="100"/>
        </p:scale>
        <p:origin x="-8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056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5056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99D3A-6CF4-42FC-9A26-3DD5C8996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1B71E-6406-44B2-99F1-A686E20B2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D2F44-0C41-4793-B840-63760AF02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534E7-D605-44E5-A5EC-A48FED35A3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AA976-6E06-4E9A-9779-ADD86F033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85FB4-4FDC-4E6D-8189-6F16D0319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32B16-8B25-4253-85EA-FC0E248C7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32346-AEF6-4EE0-B871-58EE7F77D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F73EA-2C24-48C7-B763-140D83A0C2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E1D70-33BD-4834-A1CE-DE808DFF4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B5A2F-A964-4765-9A6E-0DAB018A9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A4B2E-9AF0-41EC-A41D-861E43642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E5E4C-DC9B-4CEF-B642-55F7F632A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4A40E-F996-46C7-90D3-D0F140A46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E68E4-3076-4303-AA79-69DF55F7E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2000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4950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50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50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4951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1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2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2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2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52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952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52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52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2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954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954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954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954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31B0BE3-9982-4AB4-9ED9-0D47449F0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95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</p:sldLayoutIdLst>
  <p:transition spd="slow" advClick="0" advTm="2000"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50000">
              <a:srgbClr val="9169CB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1042988" y="260350"/>
            <a:ext cx="7056437" cy="2376488"/>
          </a:xfrm>
          <a:prstGeom prst="rect">
            <a:avLst/>
          </a:prstGeom>
        </p:spPr>
        <p:txBody>
          <a:bodyPr wrap="none" fromWordArt="1">
            <a:prstTxWarp prst="textDeflateInflate">
              <a:avLst>
                <a:gd name="adj" fmla="val 28028"/>
              </a:avLst>
            </a:prstTxWarp>
          </a:bodyPr>
          <a:lstStyle/>
          <a:p>
            <a:pPr algn="ctr"/>
            <a:r>
              <a:rPr lang="ru-RU" sz="3600" i="1" kern="10" spc="-18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 р и ф м е т и ч е с к а я    п р о г р е с с и я</a:t>
            </a:r>
          </a:p>
        </p:txBody>
      </p:sp>
      <p:pic>
        <p:nvPicPr>
          <p:cNvPr id="2061" name="Picture 13" descr="alg_chisla3"/>
          <p:cNvPicPr>
            <a:picLocks noChangeAspect="1" noChangeArrowheads="1"/>
          </p:cNvPicPr>
          <p:nvPr>
            <p:ph sz="half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940425" y="1196975"/>
            <a:ext cx="2905125" cy="4227513"/>
          </a:xfrm>
          <a:noFill/>
        </p:spPr>
      </p:pic>
      <p:pic>
        <p:nvPicPr>
          <p:cNvPr id="2062" name="Picture 14" descr="65579Lektsiya____Progressii_Arifmeticheskaya_progressiya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7088" y="1484313"/>
            <a:ext cx="2641600" cy="2036762"/>
          </a:xfrm>
          <a:noFill/>
        </p:spPr>
      </p:pic>
      <p:pic>
        <p:nvPicPr>
          <p:cNvPr id="2063" name="Picture 15" descr="MC900250473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827088" y="3860800"/>
            <a:ext cx="2139950" cy="1981200"/>
          </a:xfrm>
        </p:spPr>
      </p:pic>
      <p:sp>
        <p:nvSpPr>
          <p:cNvPr id="3078" name="Rectangle 16"/>
          <p:cNvSpPr>
            <a:spLocks noChangeArrowheads="1"/>
          </p:cNvSpPr>
          <p:nvPr/>
        </p:nvSpPr>
        <p:spPr bwMode="auto">
          <a:xfrm>
            <a:off x="2916238" y="4568825"/>
            <a:ext cx="6011862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rgbClr val="FDAA3A"/>
                </a:solidFill>
              </a:rPr>
              <a:t>Выполнили: </a:t>
            </a:r>
          </a:p>
          <a:p>
            <a:r>
              <a:rPr lang="ru-RU" b="1" i="1">
                <a:solidFill>
                  <a:srgbClr val="FDAA3A"/>
                </a:solidFill>
              </a:rPr>
              <a:t>Жамхарян Марина </a:t>
            </a:r>
          </a:p>
          <a:p>
            <a:r>
              <a:rPr lang="ru-RU" b="1" i="1">
                <a:solidFill>
                  <a:srgbClr val="FDAA3A"/>
                </a:solidFill>
              </a:rPr>
              <a:t>Кочетова Екатерина</a:t>
            </a:r>
          </a:p>
          <a:p>
            <a:r>
              <a:rPr lang="ru-RU" b="1" i="1">
                <a:solidFill>
                  <a:srgbClr val="FDAA3A"/>
                </a:solidFill>
              </a:rPr>
              <a:t>Окулова Анна </a:t>
            </a:r>
          </a:p>
          <a:p>
            <a:r>
              <a:rPr lang="ru-RU" b="1" i="1">
                <a:solidFill>
                  <a:srgbClr val="FDAA3A"/>
                </a:solidFill>
              </a:rPr>
              <a:t>Дячук Андрей</a:t>
            </a:r>
          </a:p>
          <a:p>
            <a:r>
              <a:rPr lang="ru-RU" b="1" i="1">
                <a:solidFill>
                  <a:srgbClr val="FDAA3A"/>
                </a:solidFill>
              </a:rPr>
              <a:t>Круподеров Ратибор </a:t>
            </a:r>
          </a:p>
          <a:p>
            <a:r>
              <a:rPr lang="ru-RU"/>
              <a:t>	</a:t>
            </a:r>
          </a:p>
          <a:p>
            <a:r>
              <a:rPr lang="ru-RU" b="1" i="1">
                <a:solidFill>
                  <a:srgbClr val="FDAA3A"/>
                </a:solidFill>
              </a:rPr>
              <a:t>Руководитель</a:t>
            </a:r>
            <a:r>
              <a:rPr lang="ru-RU"/>
              <a:t>: Славинская Г.Н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20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 i="1" u="sng" smtClean="0"/>
              <a:t>Пример: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i="1" u="sng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	Определим проценты и сумму накопленного долга, если ссуда равна 100000 руб., срок долга 1,5 года при ставке простых процентов, равной 15% годовых.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Решение: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27275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	I=100000 •1,5 •0,15=22500 руб. — проценты за 1,5 года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	S=100000+22500=122500 руб. — наращенная сумма.</a:t>
            </a:r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i="1" u="sng" smtClean="0"/>
              <a:t/>
            </a:r>
            <a:br>
              <a:rPr lang="ru-RU" sz="4800" i="1" u="sng" smtClean="0"/>
            </a:br>
            <a:r>
              <a:rPr lang="ru-RU" sz="4800" i="1" u="sng" smtClean="0"/>
              <a:t>Список  используемой литературы:</a:t>
            </a:r>
            <a:br>
              <a:rPr lang="ru-RU" sz="4800" i="1" u="sng" smtClean="0"/>
            </a:br>
            <a:endParaRPr lang="ru-RU" sz="4800" i="1" u="sng" smtClean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i="1" u="sng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1)Энциклопедия для детей «Математика» Москва, «Авита+», 19</a:t>
            </a:r>
            <a:r>
              <a:rPr lang="en-US" sz="2400" smtClean="0"/>
              <a:t>9</a:t>
            </a:r>
            <a:r>
              <a:rPr lang="ru-RU" sz="2400" smtClean="0"/>
              <a:t>8г.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2)Большая Советская энциклопедия.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3) Галицкий М.Л.,. Гольдман А.М., Звавич Л.И. Сборник задач по алгебре 8-9 класс.- Москва «Просвещение», 1995г.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4) Винокуров Е.Ф. Бизнес в три вопроса: издержки? цена? выручка?// Математика в школе. – 2002. - №8.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5) </a:t>
            </a:r>
            <a:r>
              <a:rPr lang="en-US" sz="2400" smtClean="0"/>
              <a:t>www.ikt.oblcit.ru/35/felizing</a:t>
            </a:r>
            <a:endParaRPr lang="ru-RU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6)</a:t>
            </a:r>
            <a:r>
              <a:rPr lang="en-US" sz="2400" smtClean="0"/>
              <a:t>www.math24.ru/geometric-series</a:t>
            </a:r>
            <a:endParaRPr lang="ru-RU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2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611188" y="2133600"/>
            <a:ext cx="7704137" cy="2376488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 за внимание!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Rectangle 1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sz="2400" smtClean="0"/>
              <a:t>Изучена данная тема,</a:t>
            </a:r>
            <a:br>
              <a:rPr lang="ru-RU" sz="2400" smtClean="0"/>
            </a:br>
            <a:r>
              <a:rPr lang="ru-RU" sz="2400" smtClean="0"/>
              <a:t>     Пройдена теории схема,</a:t>
            </a:r>
            <a:br>
              <a:rPr lang="ru-RU" sz="2400" smtClean="0"/>
            </a:br>
            <a:r>
              <a:rPr lang="ru-RU" sz="2400" smtClean="0"/>
              <a:t>    Вы много новых формул узнали,</a:t>
            </a:r>
            <a:br>
              <a:rPr lang="ru-RU" sz="2400" smtClean="0"/>
            </a:br>
            <a:r>
              <a:rPr lang="ru-RU" sz="2400" smtClean="0"/>
              <a:t>     Задачи с прогрессией решали.</a:t>
            </a:r>
            <a:br>
              <a:rPr lang="ru-RU" sz="2400" smtClean="0"/>
            </a:br>
            <a:r>
              <a:rPr lang="ru-RU" sz="2400" smtClean="0"/>
              <a:t>     И вот в последний урок</a:t>
            </a:r>
            <a:br>
              <a:rPr lang="ru-RU" sz="2400" smtClean="0"/>
            </a:br>
            <a:r>
              <a:rPr lang="ru-RU" sz="2400" smtClean="0"/>
              <a:t>     Нас поведет</a:t>
            </a:r>
            <a:br>
              <a:rPr lang="ru-RU" sz="2400" smtClean="0"/>
            </a:br>
            <a:r>
              <a:rPr lang="ru-RU" sz="2400" smtClean="0"/>
              <a:t>     Красивый лозунг</a:t>
            </a:r>
            <a:br>
              <a:rPr lang="ru-RU" sz="2400" smtClean="0"/>
            </a:br>
            <a:r>
              <a:rPr lang="ru-RU" sz="2400" smtClean="0"/>
              <a:t>    “ПРОГРЕССИО - ВПЕРЕД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</p:txBody>
      </p:sp>
      <p:pic>
        <p:nvPicPr>
          <p:cNvPr id="6164" name="Picture 20" descr="p00004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2349500"/>
            <a:ext cx="4038600" cy="3028950"/>
          </a:xfrm>
          <a:noFill/>
        </p:spPr>
      </p:pic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2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60350"/>
            <a:ext cx="8229600" cy="2189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1) 2; 5; 8; 11;14; 17;…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2) –2; –4; – 6; – 8; …</a:t>
            </a:r>
            <a:endParaRPr lang="ru-RU" sz="2800" smtClean="0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4500563" y="1125538"/>
            <a:ext cx="3743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51275" y="-171450"/>
            <a:ext cx="4968875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endParaRPr lang="ru-RU" sz="2400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400">
                <a:latin typeface="Times New Roman" pitchFamily="18" charset="0"/>
              </a:rPr>
              <a:t>арифметическая прогрессия   </a:t>
            </a:r>
            <a:r>
              <a:rPr lang="en-US" sz="2400">
                <a:latin typeface="Times New Roman" pitchFamily="18" charset="0"/>
              </a:rPr>
              <a:t>d</a:t>
            </a:r>
            <a:r>
              <a:rPr lang="ru-RU" sz="2400">
                <a:latin typeface="Times New Roman" pitchFamily="18" charset="0"/>
              </a:rPr>
              <a:t> = 3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ru-RU" sz="3200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ru-RU">
              <a:latin typeface="Arial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779838" y="1196975"/>
            <a:ext cx="4824412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latin typeface="Times New Roman" pitchFamily="18" charset="0"/>
              </a:rPr>
              <a:t>арифметическая прогрессия </a:t>
            </a:r>
            <a:r>
              <a:rPr lang="en-US" sz="2400">
                <a:latin typeface="Times New Roman" pitchFamily="18" charset="0"/>
              </a:rPr>
              <a:t>d</a:t>
            </a:r>
            <a:r>
              <a:rPr lang="ru-RU" sz="2400">
                <a:latin typeface="Times New Roman" pitchFamily="18" charset="0"/>
              </a:rPr>
              <a:t> = </a:t>
            </a: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– 2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endParaRPr lang="ru-RU" sz="2400">
              <a:latin typeface="Times New Roman" pitchFamily="18" charset="0"/>
            </a:endParaRPr>
          </a:p>
        </p:txBody>
      </p:sp>
      <p:pic>
        <p:nvPicPr>
          <p:cNvPr id="11285" name="Picture 21" descr="MC900414718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2708275"/>
            <a:ext cx="4319588" cy="2847975"/>
          </a:xfrm>
        </p:spPr>
      </p:pic>
      <p:pic>
        <p:nvPicPr>
          <p:cNvPr id="5127" name="Содержимое 2"/>
          <p:cNvPicPr>
            <a:picLocks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08438" y="1773238"/>
            <a:ext cx="5135562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35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9" grpId="0"/>
      <p:bldP spid="11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Times New Roman" pitchFamily="18" charset="0"/>
              </a:rPr>
              <a:t>Знаете ли вы, что такое магический квадрат?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5219700" cy="2765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      Квадрат, состоящий из 9 клеток, в него вписывают числа, так чтобы сумма чисел по вертикали, горизонтали диагонали была одним и тем же числом – constanta.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430213" y="4581525"/>
            <a:ext cx="8713787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Замечание об арифметической прогрессии само по себе очень интересно. Дело в том, что из каждых девяти последовательных членов любой арифметической прогрессии натуральных чисел можно составить магический квадрат</a:t>
            </a: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pic>
        <p:nvPicPr>
          <p:cNvPr id="22560" name="Picture 32" descr="8267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35600" y="1484313"/>
            <a:ext cx="3019425" cy="2967037"/>
          </a:xfrm>
          <a:noFill/>
        </p:spPr>
      </p:pic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1" grpId="0"/>
      <p:bldP spid="22531" grpId="0" build="p"/>
      <p:bldP spid="225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12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7170" name="Equation" r:id="rId3" imgW="114102" imgH="177492" progId="Equation.DSMT4">
              <p:embed/>
            </p:oleObj>
          </a:graphicData>
        </a:graphic>
      </p:graphicFrame>
      <p:sp>
        <p:nvSpPr>
          <p:cNvPr id="26645" name="WordArt 21" descr="Белый мрамор"/>
          <p:cNvSpPr>
            <a:spLocks noChangeArrowheads="1" noChangeShapeType="1" noTextEdit="1"/>
          </p:cNvSpPr>
          <p:nvPr/>
        </p:nvSpPr>
        <p:spPr bwMode="auto">
          <a:xfrm>
            <a:off x="1476375" y="0"/>
            <a:ext cx="6551613" cy="1484313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Свойства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арифметической прогрессии 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1042988" y="1700213"/>
            <a:ext cx="7850187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Рекуррентная формула: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ru-RU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+1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   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 –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разность арифметической прогрессии.</a:t>
            </a:r>
          </a:p>
          <a:p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Формула вычисления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an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  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+(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n-1)d</a:t>
            </a:r>
          </a:p>
          <a:p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Характеристическое свойство: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ru-RU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-1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n+1</a:t>
            </a:r>
            <a:r>
              <a:rPr lang="ru-RU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/2</a:t>
            </a:r>
            <a:endParaRPr lang="en-US" sz="2800" baseline="-25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Сумма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n 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первых членов прогрессии: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Sn= (a</a:t>
            </a:r>
            <a:r>
              <a:rPr lang="ru-RU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)*n/2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7174" name="AutoShape 6"/>
          <p:cNvSpPr>
            <a:spLocks/>
          </p:cNvSpPr>
          <p:nvPr/>
        </p:nvSpPr>
        <p:spPr bwMode="auto">
          <a:xfrm>
            <a:off x="3779838" y="4437063"/>
            <a:ext cx="71437" cy="287337"/>
          </a:xfrm>
          <a:prstGeom prst="rightBracket">
            <a:avLst>
              <a:gd name="adj" fmla="val 3351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AutoShape 7"/>
          <p:cNvSpPr>
            <a:spLocks/>
          </p:cNvSpPr>
          <p:nvPr/>
        </p:nvSpPr>
        <p:spPr bwMode="auto">
          <a:xfrm>
            <a:off x="1835150" y="4437063"/>
            <a:ext cx="73025" cy="287337"/>
          </a:xfrm>
          <a:prstGeom prst="leftBracket">
            <a:avLst>
              <a:gd name="adj" fmla="val 3279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66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981075"/>
            <a:ext cx="8229600" cy="27352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</a:t>
            </a:r>
            <a:r>
              <a:rPr lang="ru-RU" sz="2400" smtClean="0"/>
              <a:t>Банк выплачивает вкладчикам каждый месяц </a:t>
            </a:r>
            <a:r>
              <a:rPr lang="ru-RU" sz="2800" smtClean="0"/>
              <a:t>р</a:t>
            </a:r>
            <a:r>
              <a:rPr lang="en-US" sz="2400" smtClean="0"/>
              <a:t> </a:t>
            </a:r>
            <a:r>
              <a:rPr lang="ru-RU" sz="2400" smtClean="0"/>
              <a:t>% от внесённой 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суммы. Имеем арифметическую прогрессию </a:t>
            </a:r>
            <a:r>
              <a:rPr lang="en-US" sz="2400" smtClean="0"/>
              <a:t>{Sn}</a:t>
            </a:r>
            <a:r>
              <a:rPr lang="ru-RU" sz="2400" smtClean="0"/>
              <a:t>. Первый член: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</a:t>
            </a:r>
            <a:r>
              <a:rPr lang="en-US" sz="2400" smtClean="0"/>
              <a:t> S</a:t>
            </a:r>
            <a:r>
              <a:rPr lang="en-US" sz="2400" baseline="-2000" smtClean="0"/>
              <a:t>0</a:t>
            </a:r>
            <a:r>
              <a:rPr lang="en-US" sz="2400" smtClean="0"/>
              <a:t> – </a:t>
            </a:r>
            <a:r>
              <a:rPr lang="ru-RU" sz="2400" smtClean="0"/>
              <a:t>первоначальный взнос. Разность </a:t>
            </a:r>
            <a:r>
              <a:rPr lang="en-US" sz="2400" smtClean="0"/>
              <a:t>d</a:t>
            </a:r>
            <a:r>
              <a:rPr lang="ru-RU" sz="2400" smtClean="0"/>
              <a:t>=</a:t>
            </a:r>
            <a:r>
              <a:rPr lang="en-US" sz="2400" smtClean="0"/>
              <a:t>S</a:t>
            </a:r>
            <a:r>
              <a:rPr lang="en-US" sz="2400" baseline="-25000" smtClean="0"/>
              <a:t>0</a:t>
            </a:r>
            <a:r>
              <a:rPr lang="en-US" sz="2400" smtClean="0"/>
              <a:t>*P/100</a:t>
            </a:r>
            <a:r>
              <a:rPr lang="ru-RU" sz="240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 </a:t>
            </a:r>
            <a:r>
              <a:rPr lang="en-US" sz="2400" smtClean="0"/>
              <a:t> </a:t>
            </a:r>
            <a:r>
              <a:rPr lang="ru-RU" sz="2400" smtClean="0"/>
              <a:t>Через </a:t>
            </a:r>
            <a:r>
              <a:rPr lang="en-US" sz="2400" smtClean="0"/>
              <a:t>n </a:t>
            </a:r>
            <a:r>
              <a:rPr lang="ru-RU" sz="2400" smtClean="0"/>
              <a:t>месяцев на счёте: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                  S</a:t>
            </a:r>
            <a:r>
              <a:rPr lang="en-US" sz="2400" smtClean="0"/>
              <a:t>n</a:t>
            </a:r>
            <a:r>
              <a:rPr lang="en-US" sz="2800" smtClean="0"/>
              <a:t>= (1+</a:t>
            </a:r>
            <a:r>
              <a:rPr lang="en-US" sz="3600" smtClean="0"/>
              <a:t>pn/100</a:t>
            </a:r>
            <a:r>
              <a:rPr lang="en-US" sz="2800" smtClean="0"/>
              <a:t>)*</a:t>
            </a:r>
            <a:r>
              <a:rPr lang="en-US" smtClean="0"/>
              <a:t>S</a:t>
            </a:r>
            <a:r>
              <a:rPr lang="en-US" sz="2800" baseline="-2000" smtClean="0"/>
              <a:t>0</a:t>
            </a:r>
            <a:endParaRPr lang="ru-RU" sz="2800" baseline="-2000" smtClean="0"/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</p:txBody>
      </p:sp>
      <p:pic>
        <p:nvPicPr>
          <p:cNvPr id="175113" name="Picture 9" descr="Рисунок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4076700"/>
            <a:ext cx="9144000" cy="2997200"/>
          </a:xfrm>
          <a:noFill/>
        </p:spPr>
      </p:pic>
      <p:sp>
        <p:nvSpPr>
          <p:cNvPr id="175114" name="WordArt 10"/>
          <p:cNvSpPr>
            <a:spLocks noChangeArrowheads="1" noChangeShapeType="1" noTextEdit="1"/>
          </p:cNvSpPr>
          <p:nvPr/>
        </p:nvSpPr>
        <p:spPr bwMode="auto">
          <a:xfrm>
            <a:off x="1547813" y="-171450"/>
            <a:ext cx="52482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Простой процентный рост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182" name="Group 6"/>
          <p:cNvGraphicFramePr>
            <a:graphicFrameLocks noGrp="1"/>
          </p:cNvGraphicFramePr>
          <p:nvPr>
            <p:ph idx="1"/>
          </p:nvPr>
        </p:nvGraphicFramePr>
        <p:xfrm>
          <a:off x="179388" y="2060575"/>
          <a:ext cx="8229600" cy="4530726"/>
        </p:xfrm>
        <a:graphic>
          <a:graphicData uri="http://schemas.openxmlformats.org/drawingml/2006/table">
            <a:tbl>
              <a:tblPr/>
              <a:tblGrid>
                <a:gridCol w="2304380"/>
                <a:gridCol w="1699295"/>
                <a:gridCol w="2168525"/>
                <a:gridCol w="205740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 %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=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*(1+pn/100)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=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(100*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)/(100+pn)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P=(S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/S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-1)*(100/n)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EC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n=(S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/S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-1)*(100/p)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514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+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514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6"/>
                    </a:solidFill>
                  </a:tcPr>
                </a:tc>
              </a:tr>
            </a:tbl>
          </a:graphicData>
        </a:graphic>
      </p:graphicFrame>
      <p:sp>
        <p:nvSpPr>
          <p:cNvPr id="178215" name="Rectangle 39"/>
          <p:cNvSpPr>
            <a:spLocks noChangeArrowheads="1"/>
          </p:cNvSpPr>
          <p:nvPr/>
        </p:nvSpPr>
        <p:spPr bwMode="auto">
          <a:xfrm>
            <a:off x="684213" y="188913"/>
            <a:ext cx="8501062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Четыре основные задачи </a:t>
            </a:r>
          </a:p>
          <a:p>
            <a:pPr>
              <a:defRPr/>
            </a:pPr>
            <a:r>
              <a:rPr lang="ru-RU" sz="4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  на простой процент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8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8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336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Банк концерна "А" с целью сказания финансовой помощи выдал ссуду 10 млн. руб. дочернему предприятию под 20% годовых сроком на 3 года. Проценты простые. Определить сумму возврата ссуды и доход банка.</a:t>
            </a:r>
          </a:p>
        </p:txBody>
      </p:sp>
      <p:sp>
        <p:nvSpPr>
          <p:cNvPr id="157700" name="WordArt 4"/>
          <p:cNvSpPr>
            <a:spLocks noChangeArrowheads="1" noChangeShapeType="1" noTextEdit="1"/>
          </p:cNvSpPr>
          <p:nvPr/>
        </p:nvSpPr>
        <p:spPr bwMode="auto">
          <a:xfrm>
            <a:off x="900113" y="0"/>
            <a:ext cx="6615112" cy="17716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Задачи на простой процент.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1577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Сумма наращения денег по простым процентам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S = P (1 + </a:t>
            </a:r>
            <a:r>
              <a:rPr lang="ru-RU" sz="2400" dirty="0" err="1" smtClean="0"/>
              <a:t>ni</a:t>
            </a:r>
            <a:r>
              <a:rPr lang="ru-RU" sz="2400" dirty="0" smtClean="0"/>
              <a:t>),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где P - сумма кредита;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n - срок кредита, лет;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i - процентная ставка.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Таким образом, сумма возврата ссуды составит: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S = 10 (1 + 3*0,2) = 16 млн. руб.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Доход банка - разность между суммой выдачи и суммой возврата (т.е. величина процентов по ссуде):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16 - 10 = 6 млн. руб.</a:t>
            </a:r>
          </a:p>
        </p:txBody>
      </p:sp>
      <p:sp>
        <p:nvSpPr>
          <p:cNvPr id="169991" name="WordArt 7"/>
          <p:cNvSpPr>
            <a:spLocks noChangeArrowheads="1" noChangeShapeType="1" noTextEdit="1"/>
          </p:cNvSpPr>
          <p:nvPr/>
        </p:nvSpPr>
        <p:spPr bwMode="auto">
          <a:xfrm>
            <a:off x="2700338" y="260350"/>
            <a:ext cx="3816350" cy="1268413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Решение:</a:t>
            </a:r>
          </a:p>
        </p:txBody>
      </p:sp>
    </p:spTree>
  </p:cSld>
  <p:clrMapOvr>
    <a:masterClrMapping/>
  </p:clrMapOvr>
  <p:transition spd="slow" advClick="0" advTm="2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69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69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169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69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169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699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1699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1699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1699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0" build="p"/>
      <p:bldP spid="169991" grpId="0" animBg="1"/>
    </p:bld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596</TotalTime>
  <Words>512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Verdana</vt:lpstr>
      <vt:lpstr>Arial</vt:lpstr>
      <vt:lpstr>Wingdings</vt:lpstr>
      <vt:lpstr>Calibri</vt:lpstr>
      <vt:lpstr>Times New Roman</vt:lpstr>
      <vt:lpstr>Garamond</vt:lpstr>
      <vt:lpstr>Глобус</vt:lpstr>
      <vt:lpstr>MathType 5.0 Equation</vt:lpstr>
      <vt:lpstr>Слайд 1</vt:lpstr>
      <vt:lpstr>Слайд 2</vt:lpstr>
      <vt:lpstr>Слайд 3</vt:lpstr>
      <vt:lpstr>Знаете ли вы, что такое магический квадрат?</vt:lpstr>
      <vt:lpstr>Слайд 5</vt:lpstr>
      <vt:lpstr>Слайд 6</vt:lpstr>
      <vt:lpstr>Слайд 7</vt:lpstr>
      <vt:lpstr>Слайд 8</vt:lpstr>
      <vt:lpstr>Слайд 9</vt:lpstr>
      <vt:lpstr>Слайд 10</vt:lpstr>
      <vt:lpstr>Решение:</vt:lpstr>
      <vt:lpstr> Список  используемой литературы: 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 Арифметическая и геометрическая прогрессия</dc:title>
  <dc:creator>Канина</dc:creator>
  <cp:lastModifiedBy>revaz</cp:lastModifiedBy>
  <cp:revision>18</cp:revision>
  <dcterms:created xsi:type="dcterms:W3CDTF">2008-03-09T09:00:07Z</dcterms:created>
  <dcterms:modified xsi:type="dcterms:W3CDTF">2012-07-18T20:09:02Z</dcterms:modified>
</cp:coreProperties>
</file>