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740" r:id="rId4"/>
    <p:sldMasterId id="2147483742" r:id="rId5"/>
  </p:sldMasterIdLst>
  <p:notesMasterIdLst>
    <p:notesMasterId r:id="rId31"/>
  </p:notesMasterIdLst>
  <p:sldIdLst>
    <p:sldId id="339" r:id="rId6"/>
    <p:sldId id="258" r:id="rId7"/>
    <p:sldId id="256" r:id="rId8"/>
    <p:sldId id="267" r:id="rId9"/>
    <p:sldId id="319" r:id="rId10"/>
    <p:sldId id="323" r:id="rId11"/>
    <p:sldId id="332" r:id="rId12"/>
    <p:sldId id="261" r:id="rId13"/>
    <p:sldId id="331" r:id="rId14"/>
    <p:sldId id="318" r:id="rId15"/>
    <p:sldId id="320" r:id="rId16"/>
    <p:sldId id="321" r:id="rId17"/>
    <p:sldId id="322" r:id="rId18"/>
    <p:sldId id="308" r:id="rId19"/>
    <p:sldId id="266" r:id="rId20"/>
    <p:sldId id="307" r:id="rId21"/>
    <p:sldId id="336" r:id="rId22"/>
    <p:sldId id="309" r:id="rId23"/>
    <p:sldId id="310" r:id="rId24"/>
    <p:sldId id="333" r:id="rId25"/>
    <p:sldId id="334" r:id="rId26"/>
    <p:sldId id="335" r:id="rId27"/>
    <p:sldId id="264" r:id="rId28"/>
    <p:sldId id="328" r:id="rId29"/>
    <p:sldId id="338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4D727B-DF56-4C95-8CC4-AAE3F2F423C2}" type="datetimeFigureOut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B36629-0188-4A9E-9C3F-33DAEDF88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C6BB-D433-491E-8730-97E243FBCA9E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C5F0-AC15-412E-8586-F173EAAD7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4236-BEB9-449F-A74E-AA7CA64CB5FF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74F5C-79C8-4434-9836-536825BCC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33C0-0459-49F6-9606-5338C47DC43F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DEDA-EFB7-4A21-B9A5-82636F4FC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FEE98-FDBC-47DD-8B9C-4BAA760BD59F}" type="datetime1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6478C-48D3-446E-8EE8-D65B44C24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71D0-CC1E-4D89-9C99-B1AD293CB5A7}" type="datetime1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AACD4-A645-4C65-A6D4-4850D9E5C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DB9B727-5221-4487-BAFA-34DD60B144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9FB8F30-BC90-4A86-B405-BF35C1F9E8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BD9D35-F241-4683-A6E9-08D9C934C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015018-7C61-4394-BFCD-F8F066F4A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8796-17BA-488D-A4B9-D6EF67C62351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6920-0AE6-45BF-A46B-EA49A0EFD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B8D1-A4AE-4FFF-880C-A0438FD5921E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BB046-76C9-47AC-8AC1-FD151ACC5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0D31E-C0BD-4576-B5B4-FAEDE3BCDE2C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CAFE-418B-472A-9944-B47FDD412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D60B-995A-421C-9DBC-B89C81784623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6357-4E51-41E4-AD98-AC777D493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EEF7-E8CB-4B5D-9C35-37CD675851FB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5F97-75DD-4905-89EE-9F63DBE89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4CEDE-92CB-41E4-9B07-EE896E8736B3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BAC7F-CA31-4B1A-9162-0E09D328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F0DB-C4DA-4C17-8919-ACE5E4FFCC52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A8FF-7613-4D62-9F93-B6F2D3475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CC690-FE27-41CE-8FD9-8FF31FC174AD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8845-C063-44FC-89CB-A57EFA634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8AF0C4-C680-463B-A469-DA4AE2651A94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6C631E-6C9B-48E8-B2FF-8E443F2A2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9" r:id="rId2"/>
    <p:sldLayoutId id="2147483758" r:id="rId3"/>
    <p:sldLayoutId id="2147483757" r:id="rId4"/>
    <p:sldLayoutId id="2147483756" r:id="rId5"/>
    <p:sldLayoutId id="2147483755" r:id="rId6"/>
    <p:sldLayoutId id="2147483754" r:id="rId7"/>
    <p:sldLayoutId id="2147483753" r:id="rId8"/>
    <p:sldLayoutId id="2147483752" r:id="rId9"/>
    <p:sldLayoutId id="2147483751" r:id="rId10"/>
    <p:sldLayoutId id="2147483750" r:id="rId11"/>
    <p:sldLayoutId id="2147483761" r:id="rId12"/>
    <p:sldLayoutId id="2147483762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59B59661-F143-4771-B327-4B8DC6AACB4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/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3CCD60D8-63BC-4911-A10D-DF9D953DA9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ransition/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7168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8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8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1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1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1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1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1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1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1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1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1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1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7189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EDF131A-6190-4E06-BAE6-1C1D96353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89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0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0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90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7168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8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8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69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0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1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1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1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1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1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7171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1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1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1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1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2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3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4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5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6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7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8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79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0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1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2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3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4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5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6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7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8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89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7189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6F371D0-5A15-45A9-BC65-6223991A4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89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0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0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90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" Target="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21.xml"/><Relationship Id="rId3" Type="http://schemas.openxmlformats.org/officeDocument/2006/relationships/image" Target="../media/image29.png"/><Relationship Id="rId7" Type="http://schemas.openxmlformats.org/officeDocument/2006/relationships/slide" Target="slide22.xml"/><Relationship Id="rId12" Type="http://schemas.openxmlformats.org/officeDocument/2006/relationships/slide" Target="slide1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20.xml"/><Relationship Id="rId11" Type="http://schemas.openxmlformats.org/officeDocument/2006/relationships/slide" Target="slide4.xml"/><Relationship Id="rId5" Type="http://schemas.openxmlformats.org/officeDocument/2006/relationships/image" Target="../media/image31.png"/><Relationship Id="rId10" Type="http://schemas.openxmlformats.org/officeDocument/2006/relationships/slide" Target="slide15.xml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&#1089;&#1086;&#1079;&#1076;&#1072;&#1085;&#1080;&#1077;%20&#1090;&#1077;&#1089;&#1090;&#1086;&#1074;.xls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1470025"/>
          </a:xfrm>
          <a:gradFill>
            <a:lin/>
          </a:gradFill>
        </p:spPr>
        <p:txBody>
          <a:bodyPr/>
          <a:lstStyle/>
          <a:p>
            <a:r>
              <a:rPr lang="ru-RU" b="1" i="1" smtClean="0"/>
              <a:t>«Выдающийся, превосходящий другие»</a:t>
            </a:r>
            <a:endParaRPr lang="en-US" b="1" i="1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750" y="17859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Oval 2"/>
          <p:cNvSpPr>
            <a:spLocks noChangeArrowheads="1"/>
          </p:cNvSpPr>
          <p:nvPr/>
        </p:nvSpPr>
        <p:spPr bwMode="auto">
          <a:xfrm>
            <a:off x="973138" y="1997075"/>
            <a:ext cx="3455987" cy="2376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8900000" scaled="1"/>
          </a:gra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</a:rPr>
              <a:t>Относительной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</a:rPr>
              <a:t> ссылкой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795651" name="Oval 3"/>
          <p:cNvSpPr>
            <a:spLocks noChangeArrowheads="1"/>
          </p:cNvSpPr>
          <p:nvPr/>
        </p:nvSpPr>
        <p:spPr bwMode="auto">
          <a:xfrm>
            <a:off x="4932363" y="1935163"/>
            <a:ext cx="3455987" cy="2501900"/>
          </a:xfrm>
          <a:prstGeom prst="ellipse">
            <a:avLst/>
          </a:prstGeom>
          <a:gradFill rotWithShape="1">
            <a:gsLst>
              <a:gs pos="0">
                <a:srgbClr val="692564"/>
              </a:gs>
              <a:gs pos="50000">
                <a:srgbClr val="E250D8"/>
              </a:gs>
              <a:gs pos="100000">
                <a:srgbClr val="692564"/>
              </a:gs>
            </a:gsLst>
            <a:lin ang="18900000" scaled="1"/>
          </a:gra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Смешанной</a:t>
            </a:r>
          </a:p>
          <a:p>
            <a:pPr algn="ctr"/>
            <a:r>
              <a:rPr lang="ru-RU" sz="3600">
                <a:latin typeface="Times New Roman" pitchFamily="18" charset="0"/>
              </a:rPr>
              <a:t> ссылкой</a:t>
            </a:r>
          </a:p>
        </p:txBody>
      </p:sp>
      <p:sp>
        <p:nvSpPr>
          <p:cNvPr id="795653" name="Rectangle 5"/>
          <p:cNvSpPr>
            <a:spLocks noGrp="1"/>
          </p:cNvSpPr>
          <p:nvPr>
            <p:ph type="title"/>
          </p:nvPr>
        </p:nvSpPr>
        <p:spPr>
          <a:xfrm>
            <a:off x="457200" y="260350"/>
            <a:ext cx="8362950" cy="1584325"/>
          </a:xfrm>
          <a:gradFill>
            <a:lin/>
          </a:gra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Adventure" pitchFamily="2" charset="0"/>
              </a:rPr>
              <a:t>Ссылка на ячейку, не изменяющуюся при копировании, например </a:t>
            </a:r>
            <a:r>
              <a:rPr lang="en-US" sz="3200" b="1" dirty="0" smtClean="0">
                <a:solidFill>
                  <a:srgbClr val="0000FF"/>
                </a:solidFill>
                <a:latin typeface="Adventure" pitchFamily="2" charset="0"/>
              </a:rPr>
              <a:t>$A$1</a:t>
            </a:r>
            <a:r>
              <a:rPr lang="ru-RU" sz="3200" b="1" dirty="0" smtClean="0">
                <a:solidFill>
                  <a:srgbClr val="0000FF"/>
                </a:solidFill>
                <a:latin typeface="Adventure" pitchFamily="2" charset="0"/>
              </a:rPr>
              <a:t>, называется</a:t>
            </a:r>
            <a:endParaRPr lang="ru-RU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ivaldiD CL" pitchFamily="66" charset="0"/>
            </a:endParaRPr>
          </a:p>
        </p:txBody>
      </p:sp>
      <p:sp>
        <p:nvSpPr>
          <p:cNvPr id="795654" name="Oval 6"/>
          <p:cNvSpPr>
            <a:spLocks noChangeArrowheads="1"/>
          </p:cNvSpPr>
          <p:nvPr/>
        </p:nvSpPr>
        <p:spPr bwMode="auto">
          <a:xfrm>
            <a:off x="2843213" y="4221163"/>
            <a:ext cx="3455987" cy="2501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008000"/>
              </a:gs>
              <a:gs pos="100000">
                <a:schemeClr val="bg1"/>
              </a:gs>
            </a:gsLst>
            <a:lin ang="18900000" scaled="1"/>
          </a:gra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</a:rPr>
              <a:t>Абсолютной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</a:rPr>
              <a:t> ссылкой</a:t>
            </a:r>
            <a:endParaRPr 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9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95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0" grpId="0" animBg="1"/>
      <p:bldP spid="795651" grpId="0" animBg="1"/>
      <p:bldP spid="795653" grpId="0" animBg="1"/>
      <p:bldP spid="795654" grpId="0" animBg="1"/>
      <p:bldP spid="79565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Oval 2"/>
          <p:cNvSpPr>
            <a:spLocks noChangeArrowheads="1"/>
          </p:cNvSpPr>
          <p:nvPr/>
        </p:nvSpPr>
        <p:spPr bwMode="auto">
          <a:xfrm>
            <a:off x="973138" y="2124075"/>
            <a:ext cx="3455987" cy="2376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8900000" scaled="1"/>
          </a:gra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</a:rPr>
              <a:t>Относительной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</a:rPr>
              <a:t> ссылкой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795651" name="Oval 3"/>
          <p:cNvSpPr>
            <a:spLocks noChangeArrowheads="1"/>
          </p:cNvSpPr>
          <p:nvPr/>
        </p:nvSpPr>
        <p:spPr bwMode="auto">
          <a:xfrm>
            <a:off x="4932363" y="2060575"/>
            <a:ext cx="3455987" cy="2503488"/>
          </a:xfrm>
          <a:prstGeom prst="ellipse">
            <a:avLst/>
          </a:prstGeom>
          <a:gradFill rotWithShape="1">
            <a:gsLst>
              <a:gs pos="0">
                <a:srgbClr val="692564"/>
              </a:gs>
              <a:gs pos="50000">
                <a:srgbClr val="E250D8"/>
              </a:gs>
              <a:gs pos="100000">
                <a:srgbClr val="692564"/>
              </a:gs>
            </a:gsLst>
            <a:lin ang="18900000" scaled="1"/>
          </a:gra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Абсолютной</a:t>
            </a:r>
          </a:p>
          <a:p>
            <a:pPr algn="ctr"/>
            <a:r>
              <a:rPr lang="ru-RU" sz="3600">
                <a:latin typeface="Times New Roman" pitchFamily="18" charset="0"/>
              </a:rPr>
              <a:t> ссылкой</a:t>
            </a:r>
          </a:p>
        </p:txBody>
      </p:sp>
      <p:sp>
        <p:nvSpPr>
          <p:cNvPr id="795653" name="Rectangle 5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368425"/>
          </a:xfrm>
          <a:gradFill>
            <a:lin/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Adventure" pitchFamily="2" charset="0"/>
              </a:rPr>
              <a:t>Ссылка  лишь частично абсолютная, например </a:t>
            </a:r>
            <a:r>
              <a:rPr lang="en-US" sz="4000" b="1" dirty="0" smtClean="0">
                <a:solidFill>
                  <a:srgbClr val="0000FF"/>
                </a:solidFill>
                <a:latin typeface="Adventure" pitchFamily="2" charset="0"/>
              </a:rPr>
              <a:t>$A1</a:t>
            </a:r>
            <a:r>
              <a:rPr lang="ru-RU" sz="4000" dirty="0" smtClean="0">
                <a:solidFill>
                  <a:srgbClr val="0000FF"/>
                </a:solidFill>
                <a:latin typeface="Adventure" pitchFamily="2" charset="0"/>
              </a:rPr>
              <a:t>, называется</a:t>
            </a:r>
            <a:endParaRPr 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ivaldiD CL" pitchFamily="66" charset="0"/>
            </a:endParaRPr>
          </a:p>
        </p:txBody>
      </p:sp>
      <p:sp>
        <p:nvSpPr>
          <p:cNvPr id="795654" name="Oval 6"/>
          <p:cNvSpPr>
            <a:spLocks noChangeArrowheads="1"/>
          </p:cNvSpPr>
          <p:nvPr/>
        </p:nvSpPr>
        <p:spPr bwMode="auto">
          <a:xfrm>
            <a:off x="2843213" y="4221163"/>
            <a:ext cx="3455987" cy="2501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008000"/>
              </a:gs>
              <a:gs pos="100000">
                <a:schemeClr val="bg1"/>
              </a:gs>
            </a:gsLst>
            <a:lin ang="18900000" scaled="1"/>
          </a:gra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</a:rPr>
              <a:t>Смешанной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</a:rPr>
              <a:t> ссылкой</a:t>
            </a:r>
            <a:endParaRPr 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9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95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0" grpId="0" animBg="1"/>
      <p:bldP spid="795651" grpId="0" animBg="1"/>
      <p:bldP spid="795653" grpId="0" animBg="1"/>
      <p:bldP spid="795654" grpId="0" animBg="1"/>
      <p:bldP spid="79565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467E3-037E-4C00-909C-BCC4622D80CE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855042" name="Rectangle 2"/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Adventure" pitchFamily="2" charset="0"/>
              </a:rPr>
              <a:t>Назовите, какая ячейка является</a:t>
            </a:r>
            <a:r>
              <a:rPr lang="ru-RU" sz="3600" dirty="0" smtClean="0">
                <a:solidFill>
                  <a:srgbClr val="0000FF"/>
                </a:solidFill>
                <a:latin typeface="Adventure" pitchFamily="2" charset="0"/>
              </a:rPr>
              <a:t> </a:t>
            </a:r>
            <a:r>
              <a:rPr lang="ru-RU" sz="3600" b="1" dirty="0" smtClean="0">
                <a:solidFill>
                  <a:srgbClr val="FF3300"/>
                </a:solidFill>
                <a:latin typeface="Adventure" pitchFamily="2" charset="0"/>
              </a:rPr>
              <a:t>активной</a:t>
            </a:r>
            <a:r>
              <a:rPr lang="ru-RU" sz="3600" dirty="0" smtClean="0">
                <a:solidFill>
                  <a:srgbClr val="0000FF"/>
                </a:solidFill>
                <a:latin typeface="Adventure" pitchFamily="2" charset="0"/>
              </a:rPr>
              <a:t>.</a:t>
            </a:r>
            <a:r>
              <a:rPr lang="ru-RU" dirty="0" smtClean="0">
                <a:solidFill>
                  <a:srgbClr val="0000FF"/>
                </a:solidFill>
              </a:rPr>
              <a:t>  С6?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030B5-0165-497A-98C6-842C6866A72C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806915" name="Rectangle 3"/>
          <p:cNvSpPr>
            <a:spLocks noGrp="1"/>
          </p:cNvSpPr>
          <p:nvPr>
            <p:ph type="title"/>
          </p:nvPr>
        </p:nvSpPr>
        <p:spPr>
          <a:xfrm>
            <a:off x="179388" y="1412875"/>
            <a:ext cx="8382000" cy="1670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srgbClr val="0000FF"/>
                </a:solidFill>
                <a:latin typeface="Adventure" pitchFamily="2" charset="0"/>
              </a:rPr>
              <a:t/>
            </a:r>
            <a:br>
              <a:rPr lang="ru-RU" sz="5600" b="1" dirty="0" smtClean="0">
                <a:solidFill>
                  <a:srgbClr val="0000FF"/>
                </a:solidFill>
                <a:latin typeface="Adventure" pitchFamily="2" charset="0"/>
              </a:rPr>
            </a:br>
            <a:r>
              <a:rPr lang="ru-RU" sz="5600" b="1" dirty="0">
                <a:solidFill>
                  <a:srgbClr val="0000FF"/>
                </a:solidFill>
                <a:latin typeface="Adventure" pitchFamily="2" charset="0"/>
              </a:rPr>
              <a:t/>
            </a:r>
            <a:br>
              <a:rPr lang="ru-RU" sz="5600" b="1" dirty="0">
                <a:solidFill>
                  <a:srgbClr val="0000FF"/>
                </a:solidFill>
                <a:latin typeface="Adventure" pitchFamily="2" charset="0"/>
              </a:rPr>
            </a:br>
            <a:r>
              <a:rPr lang="ru-RU" sz="5600" b="1" dirty="0" smtClean="0">
                <a:solidFill>
                  <a:srgbClr val="0000FF"/>
                </a:solidFill>
                <a:latin typeface="Adventure" pitchFamily="2" charset="0"/>
              </a:rPr>
              <a:t/>
            </a:r>
            <a:br>
              <a:rPr lang="ru-RU" sz="5600" b="1" dirty="0" smtClean="0">
                <a:solidFill>
                  <a:srgbClr val="0000FF"/>
                </a:solidFill>
                <a:latin typeface="Adventure" pitchFamily="2" charset="0"/>
              </a:rPr>
            </a:br>
            <a:r>
              <a:rPr lang="ru-RU" sz="5600" b="1" dirty="0" smtClean="0">
                <a:solidFill>
                  <a:srgbClr val="0000FF"/>
                </a:solidFill>
                <a:latin typeface="Adventure" pitchFamily="2" charset="0"/>
              </a:rPr>
              <a:t>Правильный адрес ячейки</a:t>
            </a:r>
            <a:br>
              <a:rPr lang="ru-RU" sz="5600" b="1" dirty="0" smtClean="0">
                <a:solidFill>
                  <a:srgbClr val="0000FF"/>
                </a:solidFill>
                <a:latin typeface="Adventure" pitchFamily="2" charset="0"/>
              </a:rPr>
            </a:br>
            <a:r>
              <a:rPr lang="ru-RU" sz="5600" b="1" dirty="0" smtClean="0">
                <a:solidFill>
                  <a:srgbClr val="0000FF"/>
                </a:solidFill>
                <a:latin typeface="Adventure" pitchFamily="2" charset="0"/>
              </a:rPr>
              <a:t>это:</a:t>
            </a:r>
            <a:br>
              <a:rPr lang="ru-RU" sz="5600" b="1" dirty="0" smtClean="0">
                <a:solidFill>
                  <a:srgbClr val="0000FF"/>
                </a:solidFill>
                <a:latin typeface="Adventure" pitchFamily="2" charset="0"/>
              </a:rPr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А4, 6С, Е7, 24АВ, АВ24.</a:t>
            </a:r>
            <a:br>
              <a:rPr lang="ru-RU" sz="5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56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6916" name="Line 4"/>
          <p:cNvSpPr>
            <a:spLocks noChangeShapeType="1"/>
          </p:cNvSpPr>
          <p:nvPr/>
        </p:nvSpPr>
        <p:spPr bwMode="auto">
          <a:xfrm flipH="1">
            <a:off x="1547813" y="2924175"/>
            <a:ext cx="2016125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06917" name="Line 5"/>
          <p:cNvSpPr>
            <a:spLocks noChangeShapeType="1"/>
          </p:cNvSpPr>
          <p:nvPr/>
        </p:nvSpPr>
        <p:spPr bwMode="auto">
          <a:xfrm flipH="1">
            <a:off x="3563938" y="2924175"/>
            <a:ext cx="64770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06918" name="Line 6"/>
          <p:cNvSpPr>
            <a:spLocks noChangeShapeType="1"/>
          </p:cNvSpPr>
          <p:nvPr/>
        </p:nvSpPr>
        <p:spPr bwMode="auto">
          <a:xfrm>
            <a:off x="4787900" y="2924175"/>
            <a:ext cx="1728788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5" grpId="0" animBg="1"/>
      <p:bldP spid="806916" grpId="0" animBg="1"/>
      <p:bldP spid="806917" grpId="0" animBg="1"/>
      <p:bldP spid="8069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nazad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8838" y="6154738"/>
            <a:ext cx="5000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Скругленный прямоугольник 2"/>
          <p:cNvGrpSpPr>
            <a:grpSpLocks/>
          </p:cNvGrpSpPr>
          <p:nvPr/>
        </p:nvGrpSpPr>
        <p:grpSpPr bwMode="auto">
          <a:xfrm>
            <a:off x="407988" y="811213"/>
            <a:ext cx="2354262" cy="1663700"/>
            <a:chOff x="257" y="511"/>
            <a:chExt cx="1483" cy="1048"/>
          </a:xfrm>
        </p:grpSpPr>
        <p:pic>
          <p:nvPicPr>
            <p:cNvPr id="39938" name="Скругленный прямоугольни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" y="511"/>
              <a:ext cx="1483" cy="1048"/>
            </a:xfrm>
            <a:prstGeom prst="rect">
              <a:avLst/>
            </a:prstGeom>
            <a:noFill/>
          </p:spPr>
        </p:pic>
        <p:sp>
          <p:nvSpPr>
            <p:cNvPr id="39939" name="Text Box 3"/>
            <p:cNvSpPr txBox="1">
              <a:spLocks noChangeArrowheads="1"/>
            </p:cNvSpPr>
            <p:nvPr/>
          </p:nvSpPr>
          <p:spPr bwMode="auto">
            <a:xfrm>
              <a:off x="344" y="597"/>
              <a:ext cx="1316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Прикладное ПО, используемое для хранения и обработки данных в прямоугольных таблицах</a:t>
              </a:r>
            </a:p>
          </p:txBody>
        </p:sp>
      </p:grpSp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407988" y="854075"/>
            <a:ext cx="2354262" cy="1620838"/>
            <a:chOff x="257" y="538"/>
            <a:chExt cx="1483" cy="1021"/>
          </a:xfrm>
        </p:grpSpPr>
        <p:pic>
          <p:nvPicPr>
            <p:cNvPr id="39941" name="Скругленный прямоугольник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7" y="538"/>
              <a:ext cx="1483" cy="1021"/>
            </a:xfrm>
            <a:prstGeom prst="rect">
              <a:avLst/>
            </a:prstGeom>
            <a:noFill/>
          </p:spPr>
        </p:pic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341" y="606"/>
              <a:ext cx="1317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FFFFFF"/>
                  </a:solidFill>
                  <a:latin typeface="Calibri" pitchFamily="34" charset="0"/>
                </a:rPr>
                <a:t>Электронная</a:t>
              </a:r>
              <a:r>
                <a:rPr lang="ru-RU" sz="28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ru-RU" sz="2400">
                  <a:solidFill>
                    <a:srgbClr val="FFFFFF"/>
                  </a:solidFill>
                  <a:latin typeface="Calibri" pitchFamily="34" charset="0"/>
                </a:rPr>
                <a:t>таблица  - это:</a:t>
              </a: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461963" y="855663"/>
            <a:ext cx="2238375" cy="15605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6" name="Скругленный прямоугольник 5"/>
          <p:cNvGrpSpPr>
            <a:grpSpLocks/>
          </p:cNvGrpSpPr>
          <p:nvPr/>
        </p:nvGrpSpPr>
        <p:grpSpPr bwMode="auto">
          <a:xfrm>
            <a:off x="3571875" y="854075"/>
            <a:ext cx="2395538" cy="1603375"/>
            <a:chOff x="2250" y="538"/>
            <a:chExt cx="1509" cy="1010"/>
          </a:xfrm>
        </p:grpSpPr>
        <p:pic>
          <p:nvPicPr>
            <p:cNvPr id="39945" name="Скругленный прямоугольник 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50" y="538"/>
              <a:ext cx="1509" cy="1010"/>
            </a:xfrm>
            <a:prstGeom prst="rect">
              <a:avLst/>
            </a:prstGeom>
            <a:noFill/>
          </p:spPr>
        </p:pic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2336" y="605"/>
              <a:ext cx="1332" cy="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Создание таблиц и выполнение расчетов над ними</a:t>
              </a:r>
            </a:p>
          </p:txBody>
        </p:sp>
      </p:grpSp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3548063" y="768350"/>
            <a:ext cx="2444750" cy="1706563"/>
            <a:chOff x="2235" y="484"/>
            <a:chExt cx="1540" cy="1075"/>
          </a:xfrm>
        </p:grpSpPr>
        <p:pic>
          <p:nvPicPr>
            <p:cNvPr id="39948" name="Скругленный прямоугольник 6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35" y="484"/>
              <a:ext cx="1540" cy="1075"/>
            </a:xfrm>
            <a:prstGeom prst="rect">
              <a:avLst/>
            </a:prstGeom>
            <a:noFill/>
          </p:spPr>
        </p:pic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2320" y="597"/>
              <a:ext cx="1371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Основными функция табличных процессоров является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3595688" y="887413"/>
            <a:ext cx="2300287" cy="15287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6407150" y="742950"/>
            <a:ext cx="2376488" cy="1701800"/>
            <a:chOff x="4036" y="468"/>
            <a:chExt cx="1497" cy="1072"/>
          </a:xfrm>
        </p:grpSpPr>
        <p:pic>
          <p:nvPicPr>
            <p:cNvPr id="39952" name="Скругленный прямоугольник 8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36" y="468"/>
              <a:ext cx="1497" cy="1072"/>
            </a:xfrm>
            <a:prstGeom prst="rect">
              <a:avLst/>
            </a:prstGeom>
            <a:noFill/>
          </p:spPr>
        </p:pic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4120" y="576"/>
              <a:ext cx="1332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И</a:t>
              </a:r>
              <a:r>
                <a:rPr lang="ru-RU" sz="24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з заголовка таблиц и заголовка строки</a:t>
              </a:r>
            </a:p>
          </p:txBody>
        </p:sp>
      </p:grpSp>
      <p:grpSp>
        <p:nvGrpSpPr>
          <p:cNvPr id="10" name="Скругленный прямоугольник 9"/>
          <p:cNvGrpSpPr>
            <a:grpSpLocks/>
          </p:cNvGrpSpPr>
          <p:nvPr/>
        </p:nvGrpSpPr>
        <p:grpSpPr bwMode="auto">
          <a:xfrm>
            <a:off x="6419850" y="817563"/>
            <a:ext cx="2406650" cy="1627187"/>
            <a:chOff x="4044" y="515"/>
            <a:chExt cx="1516" cy="1025"/>
          </a:xfrm>
        </p:grpSpPr>
        <p:pic>
          <p:nvPicPr>
            <p:cNvPr id="39955" name="Скругленный прямоугольник 9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44" y="515"/>
              <a:ext cx="1516" cy="1025"/>
            </a:xfrm>
            <a:prstGeom prst="rect">
              <a:avLst/>
            </a:prstGeom>
            <a:noFill/>
          </p:spPr>
        </p:pic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4128" y="586"/>
              <a:ext cx="1334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Адрес ячейки </a:t>
              </a:r>
              <a:r>
                <a:rPr lang="ru-RU" sz="20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ЭТ составляется </a:t>
              </a:r>
              <a:r>
                <a:rPr lang="ru-RU" sz="24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из:</a:t>
              </a: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6451600" y="839788"/>
            <a:ext cx="2259013" cy="15446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  <p:grpSp>
        <p:nvGrpSpPr>
          <p:cNvPr id="12" name="Скругленный прямоугольник 11"/>
          <p:cNvGrpSpPr>
            <a:grpSpLocks/>
          </p:cNvGrpSpPr>
          <p:nvPr/>
        </p:nvGrpSpPr>
        <p:grpSpPr bwMode="auto">
          <a:xfrm>
            <a:off x="390525" y="2816225"/>
            <a:ext cx="2790825" cy="1547813"/>
            <a:chOff x="246" y="1774"/>
            <a:chExt cx="1758" cy="975"/>
          </a:xfrm>
        </p:grpSpPr>
        <p:pic>
          <p:nvPicPr>
            <p:cNvPr id="39959" name="Скругленный прямоугольник 11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6" y="1774"/>
              <a:ext cx="1758" cy="975"/>
            </a:xfrm>
            <a:prstGeom prst="rect">
              <a:avLst/>
            </a:prstGeom>
            <a:noFill/>
          </p:spPr>
        </p:pic>
        <p:sp>
          <p:nvSpPr>
            <p:cNvPr id="39960" name="Text Box 24"/>
            <p:cNvSpPr txBox="1">
              <a:spLocks noChangeArrowheads="1"/>
            </p:cNvSpPr>
            <p:nvPr/>
          </p:nvSpPr>
          <p:spPr bwMode="auto">
            <a:xfrm>
              <a:off x="330" y="1841"/>
              <a:ext cx="1597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Рабочей книгой</a:t>
              </a:r>
            </a:p>
          </p:txBody>
        </p:sp>
      </p:grpSp>
      <p:grpSp>
        <p:nvGrpSpPr>
          <p:cNvPr id="13" name="Скругленный прямоугольник 12"/>
          <p:cNvGrpSpPr>
            <a:grpSpLocks/>
          </p:cNvGrpSpPr>
          <p:nvPr/>
        </p:nvGrpSpPr>
        <p:grpSpPr bwMode="auto">
          <a:xfrm>
            <a:off x="396875" y="2816225"/>
            <a:ext cx="2773363" cy="1560513"/>
            <a:chOff x="250" y="1774"/>
            <a:chExt cx="1747" cy="983"/>
          </a:xfrm>
        </p:grpSpPr>
        <p:pic>
          <p:nvPicPr>
            <p:cNvPr id="39962" name="Скругленный прямоугольник 12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0" y="1774"/>
              <a:ext cx="1747" cy="983"/>
            </a:xfrm>
            <a:prstGeom prst="rect">
              <a:avLst/>
            </a:prstGeom>
            <a:noFill/>
          </p:spPr>
        </p:pic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>
              <a:off x="331" y="1842"/>
              <a:ext cx="1588" cy="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В терминах </a:t>
              </a:r>
              <a:r>
                <a:rPr lang="en-US" sz="20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Excel</a:t>
              </a:r>
              <a:r>
                <a:rPr lang="ru-RU" sz="20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 файл, созданный в ЭТ по умолчанию называется:</a:t>
              </a:r>
            </a:p>
          </p:txBody>
        </p:sp>
      </p:grpSp>
      <p:grpSp>
        <p:nvGrpSpPr>
          <p:cNvPr id="14" name="Скругленный прямоугольник 13"/>
          <p:cNvGrpSpPr>
            <a:grpSpLocks/>
          </p:cNvGrpSpPr>
          <p:nvPr/>
        </p:nvGrpSpPr>
        <p:grpSpPr bwMode="auto">
          <a:xfrm>
            <a:off x="3578225" y="2816225"/>
            <a:ext cx="2432050" cy="1609725"/>
            <a:chOff x="2254" y="1774"/>
            <a:chExt cx="1532" cy="1014"/>
          </a:xfrm>
        </p:grpSpPr>
        <p:pic>
          <p:nvPicPr>
            <p:cNvPr id="39965" name="Скругленный прямоугольник 13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54" y="1774"/>
              <a:ext cx="1532" cy="1014"/>
            </a:xfrm>
            <a:prstGeom prst="rect">
              <a:avLst/>
            </a:prstGeom>
            <a:noFill/>
          </p:spPr>
        </p:pic>
        <p:sp>
          <p:nvSpPr>
            <p:cNvPr id="39966" name="Text Box 30"/>
            <p:cNvSpPr txBox="1">
              <a:spLocks noChangeArrowheads="1"/>
            </p:cNvSpPr>
            <p:nvPr/>
          </p:nvSpPr>
          <p:spPr bwMode="auto">
            <a:xfrm>
              <a:off x="2339" y="1843"/>
              <a:ext cx="1353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Расширением </a:t>
              </a:r>
              <a:r>
                <a:rPr lang="en-US" sz="24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.xls</a:t>
              </a:r>
              <a:endParaRPr lang="ru-RU" sz="2400" b="1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5" name="Скругленный прямоугольник 14"/>
          <p:cNvGrpSpPr>
            <a:grpSpLocks/>
          </p:cNvGrpSpPr>
          <p:nvPr/>
        </p:nvGrpSpPr>
        <p:grpSpPr bwMode="auto">
          <a:xfrm>
            <a:off x="3578225" y="2792413"/>
            <a:ext cx="2414588" cy="1633537"/>
            <a:chOff x="2254" y="1759"/>
            <a:chExt cx="1521" cy="1029"/>
          </a:xfrm>
        </p:grpSpPr>
        <p:pic>
          <p:nvPicPr>
            <p:cNvPr id="39968" name="Скругленный прямоугольник 14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54" y="1759"/>
              <a:ext cx="1521" cy="1029"/>
            </a:xfrm>
            <a:prstGeom prst="rect">
              <a:avLst/>
            </a:prstGeom>
            <a:noFill/>
          </p:spPr>
        </p:pic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>
              <a:off x="2339" y="1843"/>
              <a:ext cx="1353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Документом </a:t>
              </a:r>
              <a:r>
                <a:rPr lang="ru-RU" sz="14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(объектом обработки) </a:t>
              </a:r>
              <a:r>
                <a:rPr lang="en-US" sz="16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MS Excel </a:t>
              </a:r>
              <a:r>
                <a:rPr lang="ru-RU" sz="16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является файл с произвольным именем и </a:t>
              </a: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477838" y="2862263"/>
            <a:ext cx="2651125" cy="14303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24263" y="2862263"/>
            <a:ext cx="2295525" cy="15033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  <p:grpSp>
        <p:nvGrpSpPr>
          <p:cNvPr id="18" name="Скругленный прямоугольник 17"/>
          <p:cNvGrpSpPr>
            <a:grpSpLocks/>
          </p:cNvGrpSpPr>
          <p:nvPr/>
        </p:nvGrpSpPr>
        <p:grpSpPr bwMode="auto">
          <a:xfrm>
            <a:off x="6419850" y="2816225"/>
            <a:ext cx="2363788" cy="1609725"/>
            <a:chOff x="4044" y="1774"/>
            <a:chExt cx="1489" cy="1014"/>
          </a:xfrm>
        </p:grpSpPr>
        <p:pic>
          <p:nvPicPr>
            <p:cNvPr id="39973" name="Скругленный прямоугольник 17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044" y="1774"/>
              <a:ext cx="1489" cy="1014"/>
            </a:xfrm>
            <a:prstGeom prst="rect">
              <a:avLst/>
            </a:prstGeom>
            <a:noFill/>
          </p:spPr>
        </p:pic>
        <p:sp>
          <p:nvSpPr>
            <p:cNvPr id="39974" name="Text Box 38"/>
            <p:cNvSpPr txBox="1">
              <a:spLocks noChangeArrowheads="1"/>
            </p:cNvSpPr>
            <p:nvPr/>
          </p:nvSpPr>
          <p:spPr bwMode="auto">
            <a:xfrm>
              <a:off x="4128" y="1843"/>
              <a:ext cx="1324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Рабочих листов</a:t>
              </a:r>
            </a:p>
          </p:txBody>
        </p:sp>
      </p:grpSp>
      <p:grpSp>
        <p:nvGrpSpPr>
          <p:cNvPr id="19" name="Скругленный прямоугольник 18"/>
          <p:cNvGrpSpPr>
            <a:grpSpLocks/>
          </p:cNvGrpSpPr>
          <p:nvPr/>
        </p:nvGrpSpPr>
        <p:grpSpPr bwMode="auto">
          <a:xfrm>
            <a:off x="6437313" y="2792413"/>
            <a:ext cx="2359025" cy="1646237"/>
            <a:chOff x="4055" y="1759"/>
            <a:chExt cx="1486" cy="1037"/>
          </a:xfrm>
        </p:grpSpPr>
        <p:pic>
          <p:nvPicPr>
            <p:cNvPr id="39976" name="Скругленный прямоугольник 18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055" y="1759"/>
              <a:ext cx="1486" cy="1037"/>
            </a:xfrm>
            <a:prstGeom prst="rect">
              <a:avLst/>
            </a:prstGeom>
            <a:noFill/>
          </p:spPr>
        </p:pic>
        <p:sp>
          <p:nvSpPr>
            <p:cNvPr id="39977" name="Text Box 41"/>
            <p:cNvSpPr txBox="1">
              <a:spLocks noChangeArrowheads="1"/>
            </p:cNvSpPr>
            <p:nvPr/>
          </p:nvSpPr>
          <p:spPr bwMode="auto">
            <a:xfrm>
              <a:off x="4139" y="1828"/>
              <a:ext cx="1322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Рабочая книга состоит из</a:t>
              </a: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6496050" y="2825750"/>
            <a:ext cx="2249488" cy="153035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  <p:grpSp>
        <p:nvGrpSpPr>
          <p:cNvPr id="24" name="Скругленный прямоугольник 23"/>
          <p:cNvGrpSpPr>
            <a:grpSpLocks/>
          </p:cNvGrpSpPr>
          <p:nvPr/>
        </p:nvGrpSpPr>
        <p:grpSpPr bwMode="auto">
          <a:xfrm>
            <a:off x="2901950" y="4791075"/>
            <a:ext cx="3784600" cy="1878013"/>
            <a:chOff x="1828" y="3018"/>
            <a:chExt cx="2384" cy="1183"/>
          </a:xfrm>
        </p:grpSpPr>
        <p:pic>
          <p:nvPicPr>
            <p:cNvPr id="39980" name="Скругленный прямоугольник 23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828" y="3018"/>
              <a:ext cx="2384" cy="1183"/>
            </a:xfrm>
            <a:prstGeom prst="rect">
              <a:avLst/>
            </a:prstGeom>
            <a:noFill/>
          </p:spPr>
        </p:pic>
        <p:sp>
          <p:nvSpPr>
            <p:cNvPr id="39981" name="Text Box 45"/>
            <p:cNvSpPr txBox="1">
              <a:spLocks noChangeArrowheads="1"/>
            </p:cNvSpPr>
            <p:nvPr/>
          </p:nvSpPr>
          <p:spPr bwMode="auto">
            <a:xfrm>
              <a:off x="1920" y="3097"/>
              <a:ext cx="2205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Для обработки числовых данных</a:t>
              </a:r>
            </a:p>
          </p:txBody>
        </p:sp>
      </p:grpSp>
      <p:grpSp>
        <p:nvGrpSpPr>
          <p:cNvPr id="25" name="Скругленный прямоугольник 24"/>
          <p:cNvGrpSpPr>
            <a:grpSpLocks/>
          </p:cNvGrpSpPr>
          <p:nvPr/>
        </p:nvGrpSpPr>
        <p:grpSpPr bwMode="auto">
          <a:xfrm>
            <a:off x="2901950" y="4791075"/>
            <a:ext cx="3816350" cy="1878013"/>
            <a:chOff x="1828" y="3018"/>
            <a:chExt cx="2404" cy="1183"/>
          </a:xfrm>
        </p:grpSpPr>
        <p:pic>
          <p:nvPicPr>
            <p:cNvPr id="39983" name="Скругленный прямоугольник 24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828" y="3018"/>
              <a:ext cx="2404" cy="1183"/>
            </a:xfrm>
            <a:prstGeom prst="rect">
              <a:avLst/>
            </a:prstGeom>
            <a:noFill/>
          </p:spPr>
        </p:pic>
        <p:sp>
          <p:nvSpPr>
            <p:cNvPr id="39984" name="Text Box 48"/>
            <p:cNvSpPr txBox="1">
              <a:spLocks noChangeArrowheads="1"/>
            </p:cNvSpPr>
            <p:nvPr/>
          </p:nvSpPr>
          <p:spPr bwMode="auto">
            <a:xfrm>
              <a:off x="1920" y="3097"/>
              <a:ext cx="2222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Для обработки каких данных предназначен </a:t>
              </a:r>
              <a:r>
                <a:rPr lang="en-US" sz="20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Excel</a:t>
              </a:r>
              <a:r>
                <a:rPr lang="ru-RU" sz="20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?</a:t>
              </a: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2990850" y="4829175"/>
            <a:ext cx="3675063" cy="17684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37433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66" descr="excel 2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9138"/>
            <a:ext cx="3810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65" descr="excelx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4275" y="2997200"/>
            <a:ext cx="38195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4508500"/>
            <a:ext cx="4048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9388" y="371475"/>
            <a:ext cx="8569325" cy="6437313"/>
          </a:xfrm>
          <a:prstGeom prst="rect">
            <a:avLst/>
          </a:prstGeom>
          <a:solidFill>
            <a:srgbClr val="FFEAD5">
              <a:alpha val="52156"/>
            </a:srgbClr>
          </a:solidFill>
          <a:ln w="9525">
            <a:solidFill>
              <a:srgbClr val="FFEAD5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200" b="1" i="1">
              <a:solidFill>
                <a:srgbClr val="CC0000"/>
              </a:solidFill>
              <a:latin typeface="Times New Roman Cyr" pitchFamily="18" charset="0"/>
            </a:endParaRPr>
          </a:p>
        </p:txBody>
      </p:sp>
      <p:sp>
        <p:nvSpPr>
          <p:cNvPr id="28722" name="Rectangle 5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8538" y="2119313"/>
            <a:ext cx="4176712" cy="360362"/>
          </a:xfrm>
          <a:prstGeom prst="rect">
            <a:avLst/>
          </a:prstGeom>
          <a:gradFill rotWithShape="1">
            <a:gsLst>
              <a:gs pos="0">
                <a:srgbClr val="DDBFAF">
                  <a:gamma/>
                  <a:shade val="36471"/>
                  <a:invGamma/>
                </a:srgbClr>
              </a:gs>
              <a:gs pos="50000">
                <a:srgbClr val="DDBFAF">
                  <a:alpha val="89999"/>
                </a:srgbClr>
              </a:gs>
              <a:gs pos="100000">
                <a:srgbClr val="DDBFAF">
                  <a:gamma/>
                  <a:shade val="3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270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latin typeface="+mn-lt"/>
              </a:rPr>
              <a:t>Ввод и форматирование текста</a:t>
            </a:r>
          </a:p>
        </p:txBody>
      </p:sp>
      <p:sp>
        <p:nvSpPr>
          <p:cNvPr id="28723" name="Rectangl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8538" y="4638675"/>
            <a:ext cx="4176712" cy="360363"/>
          </a:xfrm>
          <a:prstGeom prst="rect">
            <a:avLst/>
          </a:prstGeom>
          <a:gradFill rotWithShape="1">
            <a:gsLst>
              <a:gs pos="0">
                <a:srgbClr val="DDBFAF">
                  <a:gamma/>
                  <a:shade val="36471"/>
                  <a:invGamma/>
                </a:srgbClr>
              </a:gs>
              <a:gs pos="50000">
                <a:srgbClr val="DDBFAF">
                  <a:alpha val="89999"/>
                </a:srgbClr>
              </a:gs>
              <a:gs pos="100000">
                <a:srgbClr val="DDBFAF">
                  <a:gamma/>
                  <a:shade val="3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270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latin typeface="+mn-lt"/>
              </a:rPr>
              <a:t>Построение графиков функций</a:t>
            </a:r>
          </a:p>
        </p:txBody>
      </p:sp>
      <p:sp>
        <p:nvSpPr>
          <p:cNvPr id="28724" name="Rectangle 5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8538" y="3125788"/>
            <a:ext cx="4176712" cy="360362"/>
          </a:xfrm>
          <a:prstGeom prst="rect">
            <a:avLst/>
          </a:prstGeom>
          <a:gradFill rotWithShape="1">
            <a:gsLst>
              <a:gs pos="0">
                <a:srgbClr val="DDBFAF">
                  <a:gamma/>
                  <a:shade val="36471"/>
                  <a:invGamma/>
                </a:srgbClr>
              </a:gs>
              <a:gs pos="50000">
                <a:srgbClr val="DDBFAF">
                  <a:alpha val="89999"/>
                </a:srgbClr>
              </a:gs>
              <a:gs pos="100000">
                <a:srgbClr val="DDBFAF">
                  <a:gamma/>
                  <a:shade val="3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270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FFFFFF"/>
                </a:solidFill>
                <a:latin typeface="+mn-lt"/>
              </a:rPr>
              <a:t>Ввод данных</a:t>
            </a:r>
          </a:p>
        </p:txBody>
      </p:sp>
      <p:sp>
        <p:nvSpPr>
          <p:cNvPr id="28725" name="Rectangl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9175" y="1112838"/>
            <a:ext cx="4133850" cy="360362"/>
          </a:xfrm>
          <a:prstGeom prst="rect">
            <a:avLst/>
          </a:prstGeom>
          <a:gradFill rotWithShape="1">
            <a:gsLst>
              <a:gs pos="0">
                <a:srgbClr val="DDBFAF">
                  <a:gamma/>
                  <a:shade val="36471"/>
                  <a:invGamma/>
                </a:srgbClr>
              </a:gs>
              <a:gs pos="50000">
                <a:srgbClr val="DDBFAF">
                  <a:alpha val="89999"/>
                </a:srgbClr>
              </a:gs>
              <a:gs pos="100000">
                <a:srgbClr val="DDBFAF">
                  <a:gamma/>
                  <a:shade val="3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270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FFFFFF"/>
                </a:solidFill>
                <a:latin typeface="+mn-lt"/>
              </a:rPr>
              <a:t>Интерфейс и форматы</a:t>
            </a:r>
            <a:endParaRPr lang="ru-RU" sz="2400" dirty="0">
              <a:solidFill>
                <a:srgbClr val="895639"/>
              </a:solidFill>
              <a:latin typeface="Times New Roman Cyr" charset="-52"/>
            </a:endParaRPr>
          </a:p>
        </p:txBody>
      </p:sp>
      <p:sp>
        <p:nvSpPr>
          <p:cNvPr id="28726" name="Rectangle 5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8538" y="608013"/>
            <a:ext cx="4176712" cy="360362"/>
          </a:xfrm>
          <a:prstGeom prst="rect">
            <a:avLst/>
          </a:prstGeom>
          <a:gradFill rotWithShape="1">
            <a:gsLst>
              <a:gs pos="0">
                <a:srgbClr val="DDBFAF">
                  <a:gamma/>
                  <a:shade val="36471"/>
                  <a:invGamma/>
                </a:srgbClr>
              </a:gs>
              <a:gs pos="50000">
                <a:srgbClr val="DDBFAF">
                  <a:alpha val="89999"/>
                </a:srgbClr>
              </a:gs>
              <a:gs pos="100000">
                <a:srgbClr val="DDBFAF">
                  <a:gamma/>
                  <a:shade val="3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270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latin typeface="+mn-lt"/>
              </a:rPr>
              <a:t>Назначение</a:t>
            </a:r>
            <a:endParaRPr lang="ru-RU" sz="2400">
              <a:solidFill>
                <a:srgbClr val="895639"/>
              </a:solidFill>
              <a:latin typeface="Times New Roman Cyr" charset="-52"/>
            </a:endParaRPr>
          </a:p>
        </p:txBody>
      </p:sp>
      <p:grpSp>
        <p:nvGrpSpPr>
          <p:cNvPr id="28741" name="WordArt 69"/>
          <p:cNvGrpSpPr>
            <a:grpSpLocks/>
          </p:cNvGrpSpPr>
          <p:nvPr/>
        </p:nvGrpSpPr>
        <p:grpSpPr bwMode="auto">
          <a:xfrm>
            <a:off x="182563" y="1657350"/>
            <a:ext cx="4548187" cy="2781300"/>
            <a:chOff x="115" y="1044"/>
            <a:chExt cx="2865" cy="1752"/>
          </a:xfrm>
        </p:grpSpPr>
        <p:pic>
          <p:nvPicPr>
            <p:cNvPr id="40971" name="WordArt 69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5" y="1044"/>
              <a:ext cx="2865" cy="1752"/>
            </a:xfrm>
            <a:prstGeom prst="rect">
              <a:avLst/>
            </a:prstGeom>
            <a:noFill/>
          </p:spPr>
        </p:pic>
        <p:sp>
          <p:nvSpPr>
            <p:cNvPr id="40972" name="Text Box 12"/>
            <p:cNvSpPr txBox="1">
              <a:spLocks noChangeArrowheads="1" noChangeShapeType="1"/>
            </p:cNvSpPr>
            <p:nvPr/>
          </p:nvSpPr>
          <p:spPr bwMode="auto">
            <a:xfrm>
              <a:off x="119" y="1049"/>
              <a:ext cx="2857" cy="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ru-RU" sz="2800" b="1" i="1">
                  <a:latin typeface="Times New Roman" pitchFamily="18" charset="0"/>
                  <a:cs typeface="Times New Roman" pitchFamily="18" charset="0"/>
                </a:rPr>
                <a:t>Обработка</a:t>
              </a:r>
            </a:p>
            <a:p>
              <a:pPr algn="ctr" eaLnBrk="0" hangingPunct="0"/>
              <a:r>
                <a:rPr lang="ru-RU" sz="2800" b="1" i="1">
                  <a:latin typeface="Times New Roman" pitchFamily="18" charset="0"/>
                  <a:cs typeface="Times New Roman" pitchFamily="18" charset="0"/>
                </a:rPr>
                <a:t>числовых</a:t>
              </a:r>
            </a:p>
            <a:p>
              <a:pPr algn="ctr" eaLnBrk="0" hangingPunct="0"/>
              <a:r>
                <a:rPr lang="ru-RU" sz="2800" b="1" i="1">
                  <a:latin typeface="Times New Roman" pitchFamily="18" charset="0"/>
                  <a:cs typeface="Times New Roman" pitchFamily="18" charset="0"/>
                </a:rPr>
                <a:t>данных</a:t>
              </a:r>
            </a:p>
          </p:txBody>
        </p:sp>
      </p:grpSp>
      <p:sp>
        <p:nvSpPr>
          <p:cNvPr id="28731" name="Rectangle 5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8538" y="3630613"/>
            <a:ext cx="4176712" cy="360362"/>
          </a:xfrm>
          <a:prstGeom prst="rect">
            <a:avLst/>
          </a:prstGeom>
          <a:gradFill rotWithShape="1">
            <a:gsLst>
              <a:gs pos="0">
                <a:srgbClr val="DDBFAF">
                  <a:gamma/>
                  <a:shade val="36471"/>
                  <a:invGamma/>
                </a:srgbClr>
              </a:gs>
              <a:gs pos="50000">
                <a:srgbClr val="DDBFAF">
                  <a:alpha val="89999"/>
                </a:srgbClr>
              </a:gs>
              <a:gs pos="100000">
                <a:srgbClr val="DDBFAF">
                  <a:gamma/>
                  <a:shade val="3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270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latin typeface="+mn-lt"/>
              </a:rPr>
              <a:t>Построение диаграмм</a:t>
            </a:r>
          </a:p>
        </p:txBody>
      </p:sp>
      <p:sp>
        <p:nvSpPr>
          <p:cNvPr id="28733" name="Rectangle 6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8538" y="4133850"/>
            <a:ext cx="4176712" cy="360363"/>
          </a:xfrm>
          <a:prstGeom prst="rect">
            <a:avLst/>
          </a:prstGeom>
          <a:gradFill rotWithShape="1">
            <a:gsLst>
              <a:gs pos="0">
                <a:srgbClr val="DDBFAF">
                  <a:gamma/>
                  <a:shade val="36471"/>
                  <a:invGamma/>
                </a:srgbClr>
              </a:gs>
              <a:gs pos="50000">
                <a:srgbClr val="DDBFAF">
                  <a:alpha val="89999"/>
                </a:srgbClr>
              </a:gs>
              <a:gs pos="100000">
                <a:srgbClr val="DDBFAF">
                  <a:gamma/>
                  <a:shade val="3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270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latin typeface="+mn-lt"/>
              </a:rPr>
              <a:t>Ввод формул, виды ссылок, функции</a:t>
            </a:r>
          </a:p>
        </p:txBody>
      </p:sp>
      <p:sp>
        <p:nvSpPr>
          <p:cNvPr id="28735" name="Rectangl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8538" y="5143500"/>
            <a:ext cx="4176712" cy="360363"/>
          </a:xfrm>
          <a:prstGeom prst="rect">
            <a:avLst/>
          </a:prstGeom>
          <a:gradFill rotWithShape="1">
            <a:gsLst>
              <a:gs pos="0">
                <a:srgbClr val="DDBFAF">
                  <a:gamma/>
                  <a:shade val="36471"/>
                  <a:invGamma/>
                </a:srgbClr>
              </a:gs>
              <a:gs pos="50000">
                <a:srgbClr val="DDBFAF">
                  <a:alpha val="89999"/>
                </a:srgbClr>
              </a:gs>
              <a:gs pos="100000">
                <a:srgbClr val="DDBFAF">
                  <a:gamma/>
                  <a:shade val="3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270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latin typeface="+mn-lt"/>
              </a:rPr>
              <a:t>Моделирование и оптимизация </a:t>
            </a:r>
          </a:p>
        </p:txBody>
      </p:sp>
      <p:sp>
        <p:nvSpPr>
          <p:cNvPr id="28736" name="Rectangl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8538" y="5646738"/>
            <a:ext cx="4176712" cy="360362"/>
          </a:xfrm>
          <a:prstGeom prst="rect">
            <a:avLst/>
          </a:prstGeom>
          <a:gradFill rotWithShape="1">
            <a:gsLst>
              <a:gs pos="0">
                <a:srgbClr val="DDBFAF">
                  <a:gamma/>
                  <a:shade val="36471"/>
                  <a:invGamma/>
                </a:srgbClr>
              </a:gs>
              <a:gs pos="50000">
                <a:srgbClr val="DDBFAF">
                  <a:alpha val="89999"/>
                </a:srgbClr>
              </a:gs>
              <a:gs pos="100000">
                <a:srgbClr val="DDBFAF">
                  <a:gamma/>
                  <a:shade val="3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270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latin typeface="+mn-lt"/>
              </a:rPr>
              <a:t>Создание тестов</a:t>
            </a:r>
          </a:p>
        </p:txBody>
      </p:sp>
      <p:sp>
        <p:nvSpPr>
          <p:cNvPr id="40978" name="WordArt 18"/>
          <p:cNvSpPr>
            <a:spLocks noChangeArrowheads="1" noChangeShapeType="1" noTextEdit="1"/>
          </p:cNvSpPr>
          <p:nvPr/>
        </p:nvSpPr>
        <p:spPr bwMode="auto">
          <a:xfrm>
            <a:off x="158750" y="1633538"/>
            <a:ext cx="4598988" cy="2795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Обработка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числовых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данных</a:t>
            </a:r>
          </a:p>
        </p:txBody>
      </p:sp>
      <p:sp>
        <p:nvSpPr>
          <p:cNvPr id="28743" name="Rectangle 71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8538" y="1616075"/>
            <a:ext cx="4176712" cy="360363"/>
          </a:xfrm>
          <a:prstGeom prst="rect">
            <a:avLst/>
          </a:prstGeom>
          <a:gradFill rotWithShape="1">
            <a:gsLst>
              <a:gs pos="0">
                <a:srgbClr val="DDBFAF">
                  <a:gamma/>
                  <a:shade val="36471"/>
                  <a:invGamma/>
                </a:srgbClr>
              </a:gs>
              <a:gs pos="50000">
                <a:srgbClr val="DDBFAF">
                  <a:alpha val="89999"/>
                </a:srgbClr>
              </a:gs>
              <a:gs pos="100000">
                <a:srgbClr val="DDBFAF">
                  <a:gamma/>
                  <a:shade val="3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270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latin typeface="+mn-lt"/>
              </a:rPr>
              <a:t>Способы выделения</a:t>
            </a:r>
          </a:p>
        </p:txBody>
      </p:sp>
      <p:sp>
        <p:nvSpPr>
          <p:cNvPr id="28744" name="Rectangle 72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8538" y="2624138"/>
            <a:ext cx="4176712" cy="360362"/>
          </a:xfrm>
          <a:prstGeom prst="rect">
            <a:avLst/>
          </a:prstGeom>
          <a:gradFill rotWithShape="1">
            <a:gsLst>
              <a:gs pos="0">
                <a:srgbClr val="DDBFAF">
                  <a:gamma/>
                  <a:shade val="36471"/>
                  <a:invGamma/>
                </a:srgbClr>
              </a:gs>
              <a:gs pos="50000">
                <a:srgbClr val="DDBFAF">
                  <a:alpha val="89999"/>
                </a:srgbClr>
              </a:gs>
              <a:gs pos="100000">
                <a:srgbClr val="DDBFAF">
                  <a:gamma/>
                  <a:shade val="3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270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latin typeface="+mn-lt"/>
              </a:rPr>
              <a:t>Ввод списков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gradFill>
            <a:lin/>
          </a:gradFill>
        </p:spPr>
        <p:txBody>
          <a:bodyPr/>
          <a:lstStyle/>
          <a:p>
            <a:r>
              <a:rPr lang="ru-RU" sz="3200" b="1" smtClean="0"/>
              <a:t>Послушал - забыл, посмотрел - запомнил, сделал -  понял. Конфуций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376238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Тема “Электронные таблицы” – одна из наиболее практически значимых, востребованных, после текстового процессора </a:t>
            </a:r>
            <a:r>
              <a:rPr lang="ru-RU" dirty="0" err="1" smtClean="0"/>
              <a:t>Word</a:t>
            </a:r>
            <a:r>
              <a:rPr lang="ru-RU" dirty="0" smtClean="0"/>
              <a:t> и его возможностей.</a:t>
            </a:r>
          </a:p>
          <a:p>
            <a:pPr indent="376238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Знания, полученные при изучении электронных таблиц пригодятся вам при планировании и решении как стандартных задач, так и задач, имеющих прикладной характер. </a:t>
            </a:r>
          </a:p>
          <a:p>
            <a:pPr indent="376238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gradFill>
            <a:lin/>
          </a:gradFill>
        </p:spPr>
        <p:txBody>
          <a:bodyPr/>
          <a:lstStyle/>
          <a:p>
            <a:r>
              <a:rPr lang="ru-RU" b="1" smtClean="0">
                <a:hlinkClick r:id="rId2" action="ppaction://hlinkfile"/>
              </a:rPr>
              <a:t>Практическая работа</a:t>
            </a:r>
            <a:endParaRPr lang="ru-RU" b="1" smtClean="0"/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57338"/>
            <a:ext cx="86423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rrowheads="1"/>
          </p:cNvSpPr>
          <p:nvPr/>
        </p:nvSpPr>
        <p:spPr bwMode="auto">
          <a:xfrm>
            <a:off x="457200" y="2743200"/>
            <a:ext cx="1008063" cy="9366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0" dur="3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80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423863" y="2947988"/>
            <a:ext cx="1008062" cy="936625"/>
          </a:xfrm>
          <a:prstGeom prst="ellipse">
            <a:avLst/>
          </a:prstGeom>
          <a:solidFill>
            <a:srgbClr val="E03C8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03427" name="Picture 3" descr="26m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292600"/>
            <a:ext cx="1873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0833 C -0.0276 -0.1452 0.06841 -0.2726 0.18473 -0.2726 C 0.32205 -0.2726 0.37171 -0.13133 0.39219 -0.04717 L 0.41372 0.06428 C 0.43507 0.14821 0.4882 0.28786 0.64289 0.28786 C 0.74202 0.28786 0.854 0.16208 0.854 0.00833 C 0.85365 -0.1452 0.74202 -0.2726 0.64289 -0.2726 C 0.4882 -0.2726 0.43507 -0.13133 0.41372 -0.04717 L 0.39219 0.06428 C 0.37171 0.14844 0.32205 0.28786 0.18473 0.28786 C 0.06841 0.28786 -0.0276 0.16208 -0.02725 0.00833 Z " pathEditMode="relative" rAng="16200000" ptsTypes="ffFffffFfff">
                                      <p:cBhvr>
                                        <p:cTn id="10" dur="3000" spd="-100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4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gradFill>
            <a:lin/>
          </a:gradFill>
        </p:spPr>
        <p:txBody>
          <a:bodyPr/>
          <a:lstStyle/>
          <a:p>
            <a:r>
              <a:rPr lang="ru-RU" b="1" smtClean="0"/>
              <a:t>Цели: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Образовательная: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овладение практическими способами работы с информацией, её применение в деятельности;</a:t>
            </a:r>
            <a:br>
              <a:rPr lang="ru-RU" dirty="0" smtClean="0"/>
            </a:br>
            <a:r>
              <a:rPr lang="ru-RU" dirty="0" smtClean="0"/>
              <a:t>- расширять связи с другими учебными предметами.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Развивающие: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развивать умение грамотно и быстро  пользоваться компьютером;</a:t>
            </a:r>
            <a:br>
              <a:rPr lang="ru-RU" dirty="0" smtClean="0"/>
            </a:br>
            <a:r>
              <a:rPr lang="ru-RU" dirty="0" smtClean="0"/>
              <a:t>- формирование опыта поиска решения</a:t>
            </a:r>
            <a:r>
              <a:rPr lang="ru-RU" dirty="0"/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Воспитательные: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восприятие компьютера как инструмента для обработки информации;</a:t>
            </a:r>
            <a:br>
              <a:rPr lang="ru-RU" dirty="0" smtClean="0"/>
            </a:br>
            <a:r>
              <a:rPr lang="ru-RU" dirty="0" smtClean="0"/>
              <a:t>- заинтересовать учащихся в исследовательской деятельности.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ubPieSlice"/>
          <p:cNvSpPr>
            <a:spLocks noEditPoints="1" noChangeArrowheads="1"/>
          </p:cNvSpPr>
          <p:nvPr/>
        </p:nvSpPr>
        <p:spPr bwMode="auto">
          <a:xfrm>
            <a:off x="1547813" y="404813"/>
            <a:ext cx="6911975" cy="61928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725"/>
                </a:moveTo>
                <a:cubicBezTo>
                  <a:pt x="21559" y="4790"/>
                  <a:pt x="1673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75" name="Oval 3"/>
          <p:cNvSpPr>
            <a:spLocks noChangeArrowheads="1"/>
          </p:cNvSpPr>
          <p:nvPr/>
        </p:nvSpPr>
        <p:spPr bwMode="auto">
          <a:xfrm>
            <a:off x="4632325" y="3248025"/>
            <a:ext cx="720725" cy="647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46083" name="Picture 4" descr="li10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3429000"/>
            <a:ext cx="67341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7 -0.03191 C 0.346 -0.28931 0.17222 -0.48335 -0.02691 -0.45953 C -0.21771 -0.43871 -0.37639 -0.23473 -0.36042 0.01688 C -0.34809 0.25 -0.20104 0.43872 -0.02257 0.41952 C 0.14097 0.40079 0.27968 0.22711 0.2684 0.00971 C 0.25729 -0.18802 0.13298 -0.3506 -0.01927 -0.33603 C -0.15868 -0.31984 -0.275 -0.17599 -0.26424 0.00717 C -0.25608 0.17137 -0.15538 0.30921 -0.0316 0.29232 C 0.08246 0.28099 0.17934 0.17045 0.17274 0.02105 C 0.16389 -0.10985 0.08628 -0.22317 -0.01198 -0.21022 C -0.09757 -0.20282 -0.17587 -0.11702 -0.16962 -0.003 C -0.16459 0.09228 -0.10973 0.17507 -0.03785 0.16929 C 0.02135 0.16397 0.07916 0.10939 0.07343 0.0333 C 0.07205 -0.02937 0.03854 -0.09066 -0.00417 -0.0895 C -0.03941 -0.08256 -0.0724 -0.06036 -0.07448 -0.01572 C -0.07379 0.01342 -0.06372 0.0377 -0.04601 0.0444 C -0.03525 0.04764 -0.03125 0.04464 -0.02223 0.04117 " pathEditMode="relative" rAng="-503041" ptsTypes="fffffffffffffffff">
                                      <p:cBhvr>
                                        <p:cTn id="11" dur="5000" spd="-100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8" y="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  <p:bldP spid="10547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val 2"/>
          <p:cNvSpPr>
            <a:spLocks noChangeArrowheads="1"/>
          </p:cNvSpPr>
          <p:nvPr/>
        </p:nvSpPr>
        <p:spPr bwMode="auto">
          <a:xfrm>
            <a:off x="3059113" y="4221163"/>
            <a:ext cx="2520950" cy="2160587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8419 L -0.00382 -0.616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60823 L -0.00382 0.0841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  <p:bldP spid="10649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val 2"/>
          <p:cNvSpPr>
            <a:spLocks noChangeArrowheads="1"/>
          </p:cNvSpPr>
          <p:nvPr/>
        </p:nvSpPr>
        <p:spPr bwMode="auto">
          <a:xfrm>
            <a:off x="395288" y="2492375"/>
            <a:ext cx="2376487" cy="208915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3423E-6 L 0.66944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45 0.00532 L -3.33333E-6 -0.0050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gradFill>
            <a:lin/>
          </a:gradFill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Идеальный режим</a:t>
            </a:r>
          </a:p>
        </p:txBody>
      </p:sp>
      <p:pic>
        <p:nvPicPr>
          <p:cNvPr id="4915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484313"/>
            <a:ext cx="4572000" cy="5280025"/>
          </a:xfr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68313" y="3357563"/>
            <a:ext cx="8229600" cy="2374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563" indent="715963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FFCC99"/>
                </a:solidFill>
              </a:rPr>
              <a:t>Построить диаграмму идеального режима на основе биологических часов и сравнить совпадает ли построенная диаграмма с вашим самочувствием.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rgbClr val="FFCC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192837"/>
          </a:xfrm>
        </p:spPr>
        <p:txBody>
          <a:bodyPr/>
          <a:lstStyle/>
          <a:p>
            <a:r>
              <a:rPr lang="ru-RU" sz="2400" b="1" i="1" smtClean="0"/>
              <a:t>Что такое ЭТ? Где их применяют ? </a:t>
            </a:r>
            <a:endParaRPr lang="ru-RU" sz="2400" smtClean="0"/>
          </a:p>
          <a:p>
            <a:r>
              <a:rPr lang="ru-RU" sz="2400" b="1" i="1" smtClean="0"/>
              <a:t>Для обработки каких данных предназначен </a:t>
            </a:r>
            <a:r>
              <a:rPr lang="en-US" sz="2400" b="1" i="1" smtClean="0"/>
              <a:t>Excel</a:t>
            </a:r>
            <a:r>
              <a:rPr lang="ru-RU" sz="2400" b="1" i="1" smtClean="0"/>
              <a:t>?</a:t>
            </a:r>
            <a:endParaRPr lang="ru-RU" sz="2400" smtClean="0"/>
          </a:p>
          <a:p>
            <a:r>
              <a:rPr lang="ru-RU" sz="2400" b="1" smtClean="0"/>
              <a:t>Что является минимальным элементом в табличном процессоре Excel?</a:t>
            </a:r>
            <a:r>
              <a:rPr lang="ru-RU" sz="2400" b="1" i="1" smtClean="0"/>
              <a:t>  </a:t>
            </a:r>
            <a:endParaRPr lang="ru-RU" sz="2400" smtClean="0"/>
          </a:p>
          <a:p>
            <a:r>
              <a:rPr lang="ru-RU" sz="2400" b="1" smtClean="0"/>
              <a:t>С  какого знака начинается запись формул?  </a:t>
            </a:r>
            <a:endParaRPr lang="ru-RU" sz="2400" smtClean="0"/>
          </a:p>
          <a:p>
            <a:r>
              <a:rPr lang="ru-RU" sz="2400" b="1" smtClean="0"/>
              <a:t> Каким образом можно занести формулу в несколько ячеек, т.е. скопировать ее? </a:t>
            </a:r>
            <a:endParaRPr lang="ru-RU" sz="2400" smtClean="0"/>
          </a:p>
          <a:p>
            <a:r>
              <a:rPr lang="ru-RU" sz="2400" b="1" i="1" smtClean="0"/>
              <a:t>Из чего состоит интерфейс  программы </a:t>
            </a:r>
            <a:r>
              <a:rPr lang="en-US" sz="2400" b="1" i="1" smtClean="0"/>
              <a:t>Excel</a:t>
            </a:r>
            <a:r>
              <a:rPr lang="ru-RU" sz="2400" b="1" i="1" smtClean="0"/>
              <a:t>  2010? </a:t>
            </a:r>
            <a:endParaRPr lang="ru-RU" sz="2400" smtClean="0"/>
          </a:p>
          <a:p>
            <a:r>
              <a:rPr lang="ru-RU" sz="2400" b="1" i="1" smtClean="0"/>
              <a:t>Из чего состоит рабочая книга?</a:t>
            </a:r>
            <a:r>
              <a:rPr lang="ru-RU" sz="2400" b="1" smtClean="0"/>
              <a:t> </a:t>
            </a:r>
            <a:endParaRPr lang="ru-RU" sz="2400" smtClean="0"/>
          </a:p>
          <a:p>
            <a:r>
              <a:rPr lang="ru-RU" sz="2400" b="1" i="1" smtClean="0"/>
              <a:t>Как сделать раскрывающийся список?</a:t>
            </a:r>
            <a:endParaRPr lang="ru-RU" sz="2400" smtClean="0"/>
          </a:p>
          <a:p>
            <a:r>
              <a:rPr lang="ru-RU" sz="2400" b="1" i="1" smtClean="0"/>
              <a:t>Что такое условное форматирование?</a:t>
            </a:r>
            <a:endParaRPr lang="ru-RU" sz="2400" smtClean="0"/>
          </a:p>
          <a:p>
            <a:r>
              <a:rPr lang="ru-RU" sz="2400" b="1" i="1" smtClean="0"/>
              <a:t>Чем отличаются относительные и абсолютные ссылки?</a:t>
            </a:r>
          </a:p>
          <a:p>
            <a:r>
              <a:rPr lang="ru-RU" sz="2400" b="1" i="1" smtClean="0"/>
              <a:t>Как построить диаграмму?</a:t>
            </a:r>
            <a:r>
              <a:rPr lang="ru-RU" sz="2400" b="1" smtClean="0"/>
              <a:t> </a:t>
            </a:r>
          </a:p>
          <a:p>
            <a:r>
              <a:rPr lang="ru-RU" sz="2400" b="1" smtClean="0"/>
              <a:t>Можно ли внедрить объекты в рабочую книгу? Какие? </a:t>
            </a: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gradFill>
            <a:lin/>
          </a:gradFill>
        </p:spPr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Подготовиться к индивидуальному зачету по ЭТ</a:t>
            </a:r>
          </a:p>
          <a:p>
            <a:r>
              <a:rPr lang="ru-RU" smtClean="0"/>
              <a:t>Дополнительное задание: познакомиться с остальными  функция и  диаграммами  в Excel .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1470025"/>
          </a:xfrm>
          <a:gradFill>
            <a:lin/>
          </a:gradFill>
        </p:spPr>
        <p:txBody>
          <a:bodyPr/>
          <a:lstStyle/>
          <a:p>
            <a:r>
              <a:rPr lang="ru-RU" b="1" i="1" smtClean="0"/>
              <a:t>«Выдающийся, превосходящий другие»</a:t>
            </a:r>
            <a:endParaRPr lang="en-US" b="1" i="1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2108200"/>
            <a:ext cx="6400800" cy="1752600"/>
          </a:xfrm>
        </p:spPr>
        <p:txBody>
          <a:bodyPr/>
          <a:lstStyle/>
          <a:p>
            <a:r>
              <a:rPr lang="en-US" sz="7200" smtClean="0">
                <a:solidFill>
                  <a:srgbClr val="FFFF00"/>
                </a:solidFill>
              </a:rPr>
              <a:t>MS Excel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4300" y="0"/>
            <a:ext cx="26797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572000" y="1844675"/>
            <a:ext cx="4176713" cy="345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just">
              <a:defRPr/>
            </a:pPr>
            <a:endParaRPr lang="ru-RU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140200" y="1436688"/>
            <a:ext cx="45354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79388" algn="just" eaLnBrk="0" hangingPunct="0">
              <a:tabLst>
                <a:tab pos="261938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</a:rPr>
              <a:t>С помощью программы </a:t>
            </a:r>
            <a:r>
              <a:rPr lang="en-US" sz="2000" b="1" dirty="0">
                <a:solidFill>
                  <a:srgbClr val="603F26"/>
                </a:solidFill>
                <a:latin typeface="+mn-lt"/>
              </a:rPr>
              <a:t>Microsoft</a:t>
            </a:r>
            <a:r>
              <a:rPr lang="ru-RU" sz="2000" b="1" dirty="0">
                <a:solidFill>
                  <a:srgbClr val="603F26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603F26"/>
                </a:solidFill>
                <a:latin typeface="+mn-lt"/>
              </a:rPr>
              <a:t>Excel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можно обрабатывать числовые данные, организованные в таблицы.</a:t>
            </a:r>
          </a:p>
          <a:p>
            <a:pPr indent="179388" algn="just" eaLnBrk="0" hangingPunct="0">
              <a:tabLst>
                <a:tab pos="261938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</a:rPr>
              <a:t>С ее помощью </a:t>
            </a:r>
            <a:r>
              <a:rPr lang="ru-RU" sz="2000" b="1" i="1" dirty="0">
                <a:solidFill>
                  <a:srgbClr val="000000"/>
                </a:solidFill>
                <a:latin typeface="+mn-lt"/>
              </a:rPr>
              <a:t>можно выполнять сложные расчеты – экономические, инженерные и т.д.,  создавать математические модели, строить графики и диаграммы, создавать тестовые программы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 algn="just" eaLnBrk="0" hangingPunct="0">
              <a:tabLst>
                <a:tab pos="261938" algn="l"/>
              </a:tabLst>
              <a:defRPr/>
            </a:pPr>
            <a:endParaRPr lang="ru-RU" dirty="0">
              <a:solidFill>
                <a:srgbClr val="000000"/>
              </a:solidFill>
              <a:latin typeface="+mn-lt"/>
            </a:endParaRPr>
          </a:p>
          <a:p>
            <a:pPr indent="269875" algn="just" eaLnBrk="0" hangingPunct="0">
              <a:tabLst>
                <a:tab pos="261938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</a:rPr>
              <a:t>Многие навыки, приобретённые при работе в программах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MS Word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и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MS PowerPoint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, можно использовать при работе в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MS Excel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. Это касается форматирования и редактирования текстовой и графической информации, вставки объектов. </a:t>
            </a:r>
          </a:p>
        </p:txBody>
      </p:sp>
      <p:sp>
        <p:nvSpPr>
          <p:cNvPr id="83985" name="Rectangl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71775" y="188913"/>
            <a:ext cx="4679950" cy="719137"/>
          </a:xfrm>
          <a:prstGeom prst="rect">
            <a:avLst/>
          </a:prstGeom>
          <a:gradFill rotWithShape="1">
            <a:gsLst>
              <a:gs pos="0">
                <a:srgbClr val="DDBFAF">
                  <a:gamma/>
                  <a:shade val="36471"/>
                  <a:invGamma/>
                </a:srgbClr>
              </a:gs>
              <a:gs pos="50000">
                <a:srgbClr val="DDBFAF">
                  <a:alpha val="89999"/>
                </a:srgbClr>
              </a:gs>
              <a:gs pos="100000">
                <a:srgbClr val="DDBFAF">
                  <a:gamma/>
                  <a:shade val="3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270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FF"/>
                </a:solidFill>
                <a:latin typeface="+mn-lt"/>
              </a:rPr>
              <a:t>Назначение</a:t>
            </a:r>
            <a:endParaRPr lang="ru-RU" sz="4000" dirty="0">
              <a:solidFill>
                <a:srgbClr val="895639"/>
              </a:solidFill>
              <a:latin typeface="Times New Roman Cyr" charset="-52"/>
            </a:endParaRPr>
          </a:p>
        </p:txBody>
      </p:sp>
      <p:pic>
        <p:nvPicPr>
          <p:cNvPr id="27653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" y="3817938"/>
            <a:ext cx="3600450" cy="2924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4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" y="692150"/>
            <a:ext cx="2986088" cy="3086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052513"/>
            <a:ext cx="73437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D3166-E055-4122-921E-C0250F7D9380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11188" y="333375"/>
            <a:ext cx="83169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4800">
                <a:solidFill>
                  <a:srgbClr val="FFFF00"/>
                </a:solidFill>
                <a:latin typeface="Calibri" pitchFamily="34" charset="0"/>
              </a:rPr>
              <a:t>Объекты программы </a:t>
            </a:r>
            <a:r>
              <a:rPr lang="en-US" sz="4800">
                <a:solidFill>
                  <a:srgbClr val="FFFF00"/>
                </a:solidFill>
                <a:latin typeface="Calibri" pitchFamily="34" charset="0"/>
              </a:rPr>
              <a:t>MS Excel</a:t>
            </a:r>
            <a:endParaRPr lang="ru-RU" sz="4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58790" name="AutoShape 6"/>
          <p:cNvSpPr>
            <a:spLocks noChangeArrowheads="1"/>
          </p:cNvSpPr>
          <p:nvPr/>
        </p:nvSpPr>
        <p:spPr bwMode="auto">
          <a:xfrm>
            <a:off x="179388" y="836613"/>
            <a:ext cx="574675" cy="431800"/>
          </a:xfrm>
          <a:prstGeom prst="wedgeRoundRectCallout">
            <a:avLst>
              <a:gd name="adj1" fmla="val 414310"/>
              <a:gd name="adj2" fmla="val 21778"/>
              <a:gd name="adj3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>
                <a:latin typeface="Calibri" pitchFamily="34" charset="0"/>
              </a:rPr>
              <a:t>1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758791" name="AutoShape 7"/>
          <p:cNvSpPr>
            <a:spLocks noChangeArrowheads="1"/>
          </p:cNvSpPr>
          <p:nvPr/>
        </p:nvSpPr>
        <p:spPr bwMode="auto">
          <a:xfrm>
            <a:off x="250825" y="1412875"/>
            <a:ext cx="574675" cy="431800"/>
          </a:xfrm>
          <a:prstGeom prst="wedgeRoundRectCallout">
            <a:avLst>
              <a:gd name="adj1" fmla="val 750028"/>
              <a:gd name="adj2" fmla="val -61194"/>
              <a:gd name="adj3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>
                <a:latin typeface="Calibri" pitchFamily="34" charset="0"/>
              </a:rPr>
              <a:t>2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758792" name="AutoShape 8"/>
          <p:cNvSpPr>
            <a:spLocks noChangeArrowheads="1"/>
          </p:cNvSpPr>
          <p:nvPr/>
        </p:nvSpPr>
        <p:spPr bwMode="auto">
          <a:xfrm>
            <a:off x="8316913" y="1844675"/>
            <a:ext cx="574675" cy="431800"/>
          </a:xfrm>
          <a:prstGeom prst="wedgeRoundRectCallout">
            <a:avLst>
              <a:gd name="adj1" fmla="val -639505"/>
              <a:gd name="adj2" fmla="val -86764"/>
              <a:gd name="adj3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>
                <a:latin typeface="Calibri" pitchFamily="34" charset="0"/>
              </a:rPr>
              <a:t>3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758793" name="AutoShape 9"/>
          <p:cNvSpPr>
            <a:spLocks noChangeArrowheads="1"/>
          </p:cNvSpPr>
          <p:nvPr/>
        </p:nvSpPr>
        <p:spPr bwMode="auto">
          <a:xfrm>
            <a:off x="250825" y="2492375"/>
            <a:ext cx="574675" cy="431800"/>
          </a:xfrm>
          <a:prstGeom prst="wedgeRoundRectCallout">
            <a:avLst>
              <a:gd name="adj1" fmla="val 158736"/>
              <a:gd name="adj2" fmla="val -121380"/>
              <a:gd name="adj3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>
                <a:latin typeface="Calibri" pitchFamily="34" charset="0"/>
              </a:rPr>
              <a:t>4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758794" name="AutoShape 10"/>
          <p:cNvSpPr>
            <a:spLocks noChangeArrowheads="1"/>
          </p:cNvSpPr>
          <p:nvPr/>
        </p:nvSpPr>
        <p:spPr bwMode="auto">
          <a:xfrm>
            <a:off x="8388350" y="2924175"/>
            <a:ext cx="574675" cy="431800"/>
          </a:xfrm>
          <a:prstGeom prst="wedgeRoundRectCallout">
            <a:avLst>
              <a:gd name="adj1" fmla="val -599509"/>
              <a:gd name="adj2" fmla="val -167463"/>
              <a:gd name="adj3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400">
                <a:latin typeface="Calibri" pitchFamily="34" charset="0"/>
              </a:rPr>
              <a:t>6</a:t>
            </a:r>
          </a:p>
        </p:txBody>
      </p:sp>
      <p:sp>
        <p:nvSpPr>
          <p:cNvPr id="758795" name="AutoShape 11"/>
          <p:cNvSpPr>
            <a:spLocks noChangeArrowheads="1"/>
          </p:cNvSpPr>
          <p:nvPr/>
        </p:nvSpPr>
        <p:spPr bwMode="auto">
          <a:xfrm>
            <a:off x="8316913" y="5589588"/>
            <a:ext cx="574675" cy="431800"/>
          </a:xfrm>
          <a:prstGeom prst="wedgeRoundRectCallout">
            <a:avLst>
              <a:gd name="adj1" fmla="val -614639"/>
              <a:gd name="adj2" fmla="val -470954"/>
              <a:gd name="adj3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400">
                <a:latin typeface="Calibri" pitchFamily="34" charset="0"/>
              </a:rPr>
              <a:t>9</a:t>
            </a:r>
          </a:p>
        </p:txBody>
      </p:sp>
      <p:sp>
        <p:nvSpPr>
          <p:cNvPr id="758796" name="AutoShape 12"/>
          <p:cNvSpPr>
            <a:spLocks noChangeArrowheads="1"/>
          </p:cNvSpPr>
          <p:nvPr/>
        </p:nvSpPr>
        <p:spPr bwMode="auto">
          <a:xfrm>
            <a:off x="250825" y="4149725"/>
            <a:ext cx="574675" cy="431800"/>
          </a:xfrm>
          <a:prstGeom prst="wedgeRoundRectCallout">
            <a:avLst>
              <a:gd name="adj1" fmla="val 113537"/>
              <a:gd name="adj2" fmla="val -70222"/>
              <a:gd name="adj3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>
                <a:latin typeface="Calibri" pitchFamily="34" charset="0"/>
              </a:rPr>
              <a:t>7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758798" name="AutoShape 14"/>
          <p:cNvSpPr>
            <a:spLocks noChangeArrowheads="1"/>
          </p:cNvSpPr>
          <p:nvPr/>
        </p:nvSpPr>
        <p:spPr bwMode="auto">
          <a:xfrm>
            <a:off x="323850" y="3141663"/>
            <a:ext cx="574675" cy="431800"/>
          </a:xfrm>
          <a:prstGeom prst="wedgeRoundRectCallout">
            <a:avLst>
              <a:gd name="adj1" fmla="val 633954"/>
              <a:gd name="adj2" fmla="val -268435"/>
              <a:gd name="adj3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400">
                <a:latin typeface="Calibri" pitchFamily="34" charset="0"/>
              </a:rPr>
              <a:t>5</a:t>
            </a:r>
          </a:p>
        </p:txBody>
      </p:sp>
      <p:sp>
        <p:nvSpPr>
          <p:cNvPr id="758799" name="AutoShape 15"/>
          <p:cNvSpPr>
            <a:spLocks noChangeArrowheads="1"/>
          </p:cNvSpPr>
          <p:nvPr/>
        </p:nvSpPr>
        <p:spPr bwMode="auto">
          <a:xfrm>
            <a:off x="250825" y="5661025"/>
            <a:ext cx="574675" cy="431800"/>
          </a:xfrm>
          <a:prstGeom prst="wedgeRoundRectCallout">
            <a:avLst>
              <a:gd name="adj1" fmla="val 192847"/>
              <a:gd name="adj2" fmla="val 84051"/>
              <a:gd name="adj3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400">
                <a:latin typeface="Calibri" pitchFamily="34" charset="0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90" grpId="0" animBg="1"/>
      <p:bldP spid="758791" grpId="0" animBg="1"/>
      <p:bldP spid="758792" grpId="0" animBg="1"/>
      <p:bldP spid="758793" grpId="0" animBg="1"/>
      <p:bldP spid="758794" grpId="0" animBg="1"/>
      <p:bldP spid="758795" grpId="0" animBg="1"/>
      <p:bldP spid="758796" grpId="0" animBg="1"/>
      <p:bldP spid="758798" grpId="0" animBg="1"/>
      <p:bldP spid="7587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gradFill>
            <a:lin/>
          </a:gradFill>
        </p:spPr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3619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Диаграмма представляет собой самостоятельный объект электронной таблицы и характеризуется рядом </a:t>
            </a:r>
            <a:r>
              <a:rPr lang="ru-RU" b="1" i="1" dirty="0" smtClean="0"/>
              <a:t>параметров</a:t>
            </a:r>
            <a:r>
              <a:rPr lang="ru-RU" dirty="0" smtClean="0"/>
              <a:t>, которые задаются при создании и могут быть изменены при редактировании диаграммы.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3" descr="defaul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87137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58EDE-BB1F-4307-AA01-1DE933059131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31747" name="WordArt 2"/>
          <p:cNvSpPr>
            <a:spLocks noChangeArrowheads="1" noChangeShapeType="1" noTextEdit="1"/>
          </p:cNvSpPr>
          <p:nvPr/>
        </p:nvSpPr>
        <p:spPr bwMode="auto">
          <a:xfrm>
            <a:off x="914400" y="685800"/>
            <a:ext cx="745172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Элементы диаграммы</a:t>
            </a:r>
          </a:p>
        </p:txBody>
      </p:sp>
      <p:sp>
        <p:nvSpPr>
          <p:cNvPr id="31748" name="AutoShape 4"/>
          <p:cNvSpPr>
            <a:spLocks/>
          </p:cNvSpPr>
          <p:nvPr/>
        </p:nvSpPr>
        <p:spPr bwMode="auto">
          <a:xfrm>
            <a:off x="6227763" y="2060575"/>
            <a:ext cx="2232025" cy="1087438"/>
          </a:xfrm>
          <a:prstGeom prst="borderCallout2">
            <a:avLst>
              <a:gd name="adj1" fmla="val 10509"/>
              <a:gd name="adj2" fmla="val -4167"/>
              <a:gd name="adj3" fmla="val 10509"/>
              <a:gd name="adj4" fmla="val -18579"/>
              <a:gd name="adj5" fmla="val 41884"/>
              <a:gd name="adj6" fmla="val -36750"/>
            </a:avLst>
          </a:prstGeom>
          <a:solidFill>
            <a:schemeClr val="bg2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2400">
                <a:latin typeface="Times New Roman" pitchFamily="18" charset="0"/>
              </a:rPr>
              <a:t>1. Область диаграммы</a:t>
            </a:r>
          </a:p>
        </p:txBody>
      </p:sp>
      <p:sp>
        <p:nvSpPr>
          <p:cNvPr id="812037" name="AutoShape 5"/>
          <p:cNvSpPr>
            <a:spLocks/>
          </p:cNvSpPr>
          <p:nvPr/>
        </p:nvSpPr>
        <p:spPr bwMode="auto">
          <a:xfrm>
            <a:off x="4211638" y="333375"/>
            <a:ext cx="1828800" cy="1157288"/>
          </a:xfrm>
          <a:prstGeom prst="borderCallout2">
            <a:avLst>
              <a:gd name="adj1" fmla="val 101838"/>
              <a:gd name="adj2" fmla="val 62366"/>
              <a:gd name="adj3" fmla="val 140699"/>
              <a:gd name="adj4" fmla="val 52042"/>
              <a:gd name="adj5" fmla="val 243088"/>
              <a:gd name="adj6" fmla="val 24292"/>
            </a:avLst>
          </a:prstGeom>
          <a:solidFill>
            <a:schemeClr val="bg2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2400">
                <a:latin typeface="Times New Roman" pitchFamily="18" charset="0"/>
              </a:rPr>
              <a:t>2. Область построения</a:t>
            </a:r>
          </a:p>
        </p:txBody>
      </p:sp>
      <p:sp>
        <p:nvSpPr>
          <p:cNvPr id="812038" name="AutoShape 6"/>
          <p:cNvSpPr>
            <a:spLocks/>
          </p:cNvSpPr>
          <p:nvPr/>
        </p:nvSpPr>
        <p:spPr bwMode="auto">
          <a:xfrm>
            <a:off x="7197725" y="5589588"/>
            <a:ext cx="1752600" cy="609600"/>
          </a:xfrm>
          <a:prstGeom prst="borderCallout2">
            <a:avLst>
              <a:gd name="adj1" fmla="val -5838"/>
              <a:gd name="adj2" fmla="val 53815"/>
              <a:gd name="adj3" fmla="val -5838"/>
              <a:gd name="adj4" fmla="val 50616"/>
              <a:gd name="adj5" fmla="val -137574"/>
              <a:gd name="adj6" fmla="val 48269"/>
            </a:avLst>
          </a:prstGeom>
          <a:solidFill>
            <a:schemeClr val="bg2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2400">
                <a:latin typeface="Times New Roman" pitchFamily="18" charset="0"/>
              </a:rPr>
              <a:t>5. Легенда</a:t>
            </a:r>
          </a:p>
        </p:txBody>
      </p: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0" y="4221163"/>
            <a:ext cx="2484438" cy="2255837"/>
            <a:chOff x="152722" y="4221088"/>
            <a:chExt cx="2483768" cy="2255912"/>
          </a:xfrm>
        </p:grpSpPr>
        <p:sp>
          <p:nvSpPr>
            <p:cNvPr id="31754" name="AutoShape 7"/>
            <p:cNvSpPr>
              <a:spLocks/>
            </p:cNvSpPr>
            <p:nvPr/>
          </p:nvSpPr>
          <p:spPr bwMode="auto">
            <a:xfrm>
              <a:off x="152722" y="5499100"/>
              <a:ext cx="2483768" cy="977900"/>
            </a:xfrm>
            <a:prstGeom prst="borderCallout2">
              <a:avLst>
                <a:gd name="adj1" fmla="val 16287"/>
                <a:gd name="adj2" fmla="val 99208"/>
                <a:gd name="adj3" fmla="val -2106"/>
                <a:gd name="adj4" fmla="val 131676"/>
                <a:gd name="adj5" fmla="val -11611"/>
                <a:gd name="adj6" fmla="val 146898"/>
              </a:avLst>
            </a:prstGeom>
            <a:solidFill>
              <a:schemeClr val="bg2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ru-RU" sz="1500">
                  <a:latin typeface="Times New Roman" pitchFamily="18" charset="0"/>
                </a:rPr>
                <a:t>4. Оси координат (</a:t>
              </a:r>
              <a:r>
                <a:rPr lang="ru-RU" sz="1500">
                  <a:latin typeface="Calibri" pitchFamily="34" charset="0"/>
                </a:rPr>
                <a:t>ось категорий - горизонтальная и вертикальная (ось значений)</a:t>
              </a:r>
              <a:endParaRPr kumimoji="1" lang="ru-RU" sz="1500">
                <a:latin typeface="Times New Roman" pitchFamily="18" charset="0"/>
              </a:endParaRPr>
            </a:p>
          </p:txBody>
        </p:sp>
        <p:sp>
          <p:nvSpPr>
            <p:cNvPr id="31755" name="Line 8"/>
            <p:cNvSpPr>
              <a:spLocks noChangeShapeType="1"/>
            </p:cNvSpPr>
            <p:nvPr/>
          </p:nvSpPr>
          <p:spPr bwMode="auto">
            <a:xfrm flipV="1">
              <a:off x="1763688" y="4221088"/>
              <a:ext cx="80714" cy="12241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812041" name="AutoShape 9"/>
          <p:cNvSpPr>
            <a:spLocks/>
          </p:cNvSpPr>
          <p:nvPr/>
        </p:nvSpPr>
        <p:spPr bwMode="auto">
          <a:xfrm>
            <a:off x="323850" y="620713"/>
            <a:ext cx="2819400" cy="933450"/>
          </a:xfrm>
          <a:prstGeom prst="borderCallout2">
            <a:avLst>
              <a:gd name="adj1" fmla="val 12245"/>
              <a:gd name="adj2" fmla="val 102704"/>
              <a:gd name="adj3" fmla="val 12245"/>
              <a:gd name="adj4" fmla="val 123875"/>
              <a:gd name="adj5" fmla="val 166000"/>
              <a:gd name="adj6" fmla="val 127810"/>
            </a:avLst>
          </a:prstGeom>
          <a:solidFill>
            <a:schemeClr val="bg2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2400">
                <a:latin typeface="Times New Roman" pitchFamily="18" charset="0"/>
              </a:rPr>
              <a:t>6. Название диаграммы</a:t>
            </a:r>
          </a:p>
        </p:txBody>
      </p:sp>
      <p:sp>
        <p:nvSpPr>
          <p:cNvPr id="812042" name="AutoShape 10"/>
          <p:cNvSpPr>
            <a:spLocks/>
          </p:cNvSpPr>
          <p:nvPr/>
        </p:nvSpPr>
        <p:spPr bwMode="auto">
          <a:xfrm>
            <a:off x="3779838" y="5724525"/>
            <a:ext cx="1700212" cy="1133475"/>
          </a:xfrm>
          <a:prstGeom prst="borderCallout2">
            <a:avLst>
              <a:gd name="adj1" fmla="val 10083"/>
              <a:gd name="adj2" fmla="val 104481"/>
              <a:gd name="adj3" fmla="val 10083"/>
              <a:gd name="adj4" fmla="val 125958"/>
              <a:gd name="adj5" fmla="val -77023"/>
              <a:gd name="adj6" fmla="val 149944"/>
            </a:avLst>
          </a:prstGeom>
          <a:solidFill>
            <a:schemeClr val="bg2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Calibri" pitchFamily="34" charset="0"/>
              </a:rPr>
              <a:t>3. Элементы данных в рядах данных</a:t>
            </a:r>
            <a:endParaRPr kumimoji="1"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7" grpId="0" animBg="1"/>
      <p:bldP spid="812038" grpId="0" animBg="1"/>
      <p:bldP spid="812041" grpId="0" animBg="1"/>
      <p:bldP spid="8120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gradFill>
            <a:lin/>
          </a:gradFill>
        </p:spPr>
        <p:txBody>
          <a:bodyPr/>
          <a:lstStyle/>
          <a:p>
            <a:r>
              <a:rPr lang="ru-RU" sz="4000" smtClean="0"/>
              <a:t>Порядок создания диаграммы: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68313" y="1330325"/>
            <a:ext cx="7772400" cy="5122863"/>
          </a:xfrm>
        </p:spPr>
        <p:txBody>
          <a:bodyPr/>
          <a:lstStyle/>
          <a:p>
            <a:r>
              <a:rPr lang="ru-RU" sz="2000" smtClean="0"/>
              <a:t>Вызвать</a:t>
            </a:r>
            <a:r>
              <a:rPr lang="en-US" sz="2000" smtClean="0"/>
              <a:t> Microsoft Office Excel 2007 – </a:t>
            </a:r>
            <a:r>
              <a:rPr lang="ru-RU" sz="2000" smtClean="0"/>
              <a:t>Пуск</a:t>
            </a:r>
            <a:r>
              <a:rPr lang="en-US" sz="2000" smtClean="0"/>
              <a:t> – </a:t>
            </a:r>
            <a:r>
              <a:rPr lang="ru-RU" sz="2000" smtClean="0"/>
              <a:t>Программы</a:t>
            </a:r>
            <a:r>
              <a:rPr lang="en-US" sz="2000" smtClean="0"/>
              <a:t> – M. Office – Microsoft Office Excel 2007</a:t>
            </a:r>
            <a:r>
              <a:rPr lang="ru-RU" sz="2000" smtClean="0"/>
              <a:t> (2010, 2003)</a:t>
            </a:r>
            <a:r>
              <a:rPr lang="en-US" sz="2000" smtClean="0"/>
              <a:t>. </a:t>
            </a:r>
            <a:endParaRPr lang="ru-RU" sz="2000" smtClean="0"/>
          </a:p>
          <a:p>
            <a:r>
              <a:rPr lang="ru-RU" sz="2000" smtClean="0"/>
              <a:t>Заполнить таблицу данными</a:t>
            </a:r>
          </a:p>
          <a:p>
            <a:r>
              <a:rPr lang="ru-RU" sz="2000" smtClean="0"/>
              <a:t>Выделить диапазон, содержащий данные для построения</a:t>
            </a:r>
          </a:p>
          <a:p>
            <a:r>
              <a:rPr lang="ru-RU" sz="2000" smtClean="0"/>
              <a:t>Выбрать вкладку Вставка</a:t>
            </a:r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r>
              <a:rPr lang="ru-RU" sz="2000" smtClean="0"/>
              <a:t>Выбрать тип диаграммы</a:t>
            </a:r>
          </a:p>
          <a:p>
            <a:r>
              <a:rPr lang="ru-RU" sz="2000" smtClean="0"/>
              <a:t>При необходимости  во вкладке Макет изменить данные</a:t>
            </a:r>
          </a:p>
          <a:p>
            <a:endParaRPr lang="ru-RU" sz="2000" smtClean="0"/>
          </a:p>
        </p:txBody>
      </p:sp>
      <p:pic>
        <p:nvPicPr>
          <p:cNvPr id="32771" name="Рисунок 3" descr="it-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141663"/>
            <a:ext cx="85693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6A970-9630-4AFF-90EE-4284FCF1258B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549275"/>
            <a:ext cx="5986462" cy="1143000"/>
          </a:xfrm>
          <a:gradFill>
            <a:lin/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Adventure" pitchFamily="2" charset="0"/>
              </a:rPr>
              <a:t>Форматирование </a:t>
            </a:r>
            <a:r>
              <a:rPr lang="ru-RU" b="1" dirty="0" smtClean="0">
                <a:latin typeface="Adventure" pitchFamily="2" charset="0"/>
              </a:rPr>
              <a:t>ячеек</a:t>
            </a:r>
            <a:endParaRPr lang="ru-RU" b="1" dirty="0">
              <a:latin typeface="Adventure" pitchFamily="2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ru-RU" sz="1600" b="1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200" b="1" smtClean="0">
                <a:solidFill>
                  <a:srgbClr val="FFFF00"/>
                </a:solidFill>
              </a:rPr>
              <a:t>Для форматирования  данных в таблице используются команды раздела меню  Шрифт, которые позволяют:</a:t>
            </a:r>
          </a:p>
          <a:p>
            <a:pPr lvl="1">
              <a:lnSpc>
                <a:spcPct val="90000"/>
              </a:lnSpc>
            </a:pPr>
            <a:r>
              <a:rPr lang="ru-RU" sz="2200" b="1" smtClean="0">
                <a:solidFill>
                  <a:srgbClr val="FFFF00"/>
                </a:solidFill>
              </a:rPr>
              <a:t>изменять тип  используемых шрифтов;</a:t>
            </a:r>
          </a:p>
          <a:p>
            <a:pPr lvl="1">
              <a:lnSpc>
                <a:spcPct val="90000"/>
              </a:lnSpc>
            </a:pPr>
            <a:r>
              <a:rPr lang="ru-RU" sz="2200" b="1" smtClean="0">
                <a:solidFill>
                  <a:srgbClr val="FFFF00"/>
                </a:solidFill>
              </a:rPr>
              <a:t>изменять цвет  текста;</a:t>
            </a:r>
          </a:p>
          <a:p>
            <a:pPr lvl="1">
              <a:lnSpc>
                <a:spcPct val="90000"/>
              </a:lnSpc>
            </a:pPr>
            <a:r>
              <a:rPr lang="ru-RU" sz="2200" b="1" smtClean="0">
                <a:solidFill>
                  <a:srgbClr val="FFFF00"/>
                </a:solidFill>
              </a:rPr>
              <a:t>задавать размер текста;</a:t>
            </a:r>
          </a:p>
          <a:p>
            <a:pPr lvl="1">
              <a:lnSpc>
                <a:spcPct val="90000"/>
              </a:lnSpc>
            </a:pPr>
            <a:r>
              <a:rPr lang="ru-RU" sz="2200" b="1" smtClean="0">
                <a:solidFill>
                  <a:srgbClr val="FFFF00"/>
                </a:solidFill>
              </a:rPr>
              <a:t>заливать ячейки цветом.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365625"/>
            <a:ext cx="48339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44e663bd468ed97ce8eaafb5ef46aa90474a9d"/>
  <p:tag name="ISPRING_RESOURCE_PATHS_HASH_2" val="fa70f02dabab83c8e668f298fb07b62e72b8feb"/>
</p:tagLst>
</file>

<file path=ppt/theme/theme1.xml><?xml version="1.0" encoding="utf-8"?>
<a:theme xmlns:a="http://schemas.openxmlformats.org/drawingml/2006/main" name="TS1019087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1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Times New Roman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1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Times New Roman Cyr" charset="-5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1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Times New Roman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1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Times New Roman Cyr" charset="-5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TS101908701</Template>
  <TotalTime>1026</TotalTime>
  <Words>560</Words>
  <Application>Microsoft Office PowerPoint</Application>
  <PresentationFormat>On-screen Show (4:3)</PresentationFormat>
  <Paragraphs>120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25</vt:i4>
      </vt:variant>
    </vt:vector>
  </HeadingPairs>
  <TitlesOfParts>
    <vt:vector size="44" baseType="lpstr">
      <vt:lpstr>Calibri</vt:lpstr>
      <vt:lpstr>Arial</vt:lpstr>
      <vt:lpstr>Times New Roman</vt:lpstr>
      <vt:lpstr>Wingdings</vt:lpstr>
      <vt:lpstr>Times New Roman Cyr</vt:lpstr>
      <vt:lpstr>Adventure</vt:lpstr>
      <vt:lpstr>VivaldiD CL</vt:lpstr>
      <vt:lpstr>TS101908701</vt:lpstr>
      <vt:lpstr>Оформление по умолчанию</vt:lpstr>
      <vt:lpstr>1_Оформление по умолчанию</vt:lpstr>
      <vt:lpstr>Точки</vt:lpstr>
      <vt:lpstr>1_Точки</vt:lpstr>
      <vt:lpstr>TS101908701</vt:lpstr>
      <vt:lpstr>TS101908701</vt:lpstr>
      <vt:lpstr>TS101908701</vt:lpstr>
      <vt:lpstr>Оформление по умолчанию</vt:lpstr>
      <vt:lpstr>1_Оформление по умолчанию</vt:lpstr>
      <vt:lpstr>Точки</vt:lpstr>
      <vt:lpstr>1_Точки</vt:lpstr>
      <vt:lpstr>«Выдающийся, превосходящий другие»</vt:lpstr>
      <vt:lpstr>Цели:</vt:lpstr>
      <vt:lpstr>«Выдающийся, превосходящий другие»</vt:lpstr>
      <vt:lpstr>Слайд 4</vt:lpstr>
      <vt:lpstr>Слайд 5</vt:lpstr>
      <vt:lpstr>Слайд 6</vt:lpstr>
      <vt:lpstr>Слайд 7</vt:lpstr>
      <vt:lpstr>Порядок создания диаграммы:</vt:lpstr>
      <vt:lpstr>Форматирование ячеек</vt:lpstr>
      <vt:lpstr>Ссылка на ячейку, не изменяющуюся при копировании, например $A$1, называется</vt:lpstr>
      <vt:lpstr>Ссылка  лишь частично абсолютная, например $A1, называется</vt:lpstr>
      <vt:lpstr>Назовите, какая ячейка является активной.  С6? </vt:lpstr>
      <vt:lpstr>   Правильный адрес ячейки это:  А4, 6С, Е7, 24АВ, АВ24. </vt:lpstr>
      <vt:lpstr>Слайд 14</vt:lpstr>
      <vt:lpstr>Слайд 15</vt:lpstr>
      <vt:lpstr>Послушал - забыл, посмотрел - запомнил, сделал -  понял. Конфуций</vt:lpstr>
      <vt:lpstr>Практическая работа</vt:lpstr>
      <vt:lpstr>Слайд 18</vt:lpstr>
      <vt:lpstr>Слайд 19</vt:lpstr>
      <vt:lpstr>Слайд 20</vt:lpstr>
      <vt:lpstr>Слайд 21</vt:lpstr>
      <vt:lpstr>Слайд 22</vt:lpstr>
      <vt:lpstr>Идеальный режим</vt:lpstr>
      <vt:lpstr>Слайд 24</vt:lpstr>
      <vt:lpstr>Домашнее задание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таблицы</dc:title>
  <dc:creator>Дженник</dc:creator>
  <cp:lastModifiedBy>nastya.cherepneva</cp:lastModifiedBy>
  <cp:revision>30</cp:revision>
  <dcterms:created xsi:type="dcterms:W3CDTF">2012-01-03T19:55:07Z</dcterms:created>
  <dcterms:modified xsi:type="dcterms:W3CDTF">2012-07-03T09:43:17Z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TC019087019991</vt:lpwstr>
  </property>
</Properties>
</file>