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64" r:id="rId5"/>
    <p:sldId id="266" r:id="rId6"/>
    <p:sldId id="273" r:id="rId7"/>
    <p:sldId id="267" r:id="rId8"/>
    <p:sldId id="274" r:id="rId9"/>
    <p:sldId id="268" r:id="rId10"/>
    <p:sldId id="269" r:id="rId11"/>
    <p:sldId id="270" r:id="rId12"/>
    <p:sldId id="275" r:id="rId13"/>
    <p:sldId id="271" r:id="rId14"/>
    <p:sldId id="272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2" autoAdjust="0"/>
    <p:restoredTop sz="94660"/>
  </p:normalViewPr>
  <p:slideViewPr>
    <p:cSldViewPr>
      <p:cViewPr varScale="1">
        <p:scale>
          <a:sx n="97" d="100"/>
          <a:sy n="97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5756C3-488A-48B5-B6A7-F346FD398CA7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604727-3E60-412A-B5E4-8DCD987D5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C6EA1F-CAFE-4CAD-8F67-309E90B423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C0A6-F426-4E75-BE8B-52375F6D48B8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36FF-0322-4E76-9065-825E62D49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1735-C22F-46BD-988F-AB1528A67CC5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63CE-0D84-4B7A-8F60-A2CB642DD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AC54-8B28-4925-A404-371E68B21C30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2CF6-5643-45F9-81F6-D04488DBE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7124-E8FB-4CC8-AF1D-20E527D9A079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FE4F-EAFA-4E7D-BFE0-8D85D78B9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68DD-8EFA-4DDF-973C-F84023BB2F02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2D28-7276-4055-BB1E-9FDB47FD2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32C3-E211-461C-95DE-0E0A5BE141CE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95FB-DFD1-467C-AAFF-FB941C064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A303-A34F-4F38-859D-61B4D02D3778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06AD-DF10-4389-AC55-A49ED7C12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C657-2FC1-4533-A613-24CAB034DC99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BE12-A142-437A-861E-F0251ECA3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9960-B1BD-4F5C-98F9-9C1B0D8AB4DB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0051-EC86-4745-B4EA-D1FE2DF85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EED8-412A-4616-9490-E040F9CE684E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7F1A-B883-4399-B957-D77898614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DB27-A738-449F-99DD-09EF5754EA32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B4C0-E12F-4485-8FBA-1580A4845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4A0601-467A-40F2-9185-85063EA188F9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8887EC-4B86-4C28-AF43-FCA12881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heel spokes="2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06438" y="1908175"/>
            <a:ext cx="7785100" cy="1822450"/>
          </a:xfrm>
        </p:spPr>
      </p:pic>
      <p:pic>
        <p:nvPicPr>
          <p:cNvPr id="3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-122238"/>
            <a:ext cx="8278812" cy="1169988"/>
          </a:xfrm>
          <a:prstGeom prst="rect">
            <a:avLst/>
          </a:prstGeom>
          <a:noFill/>
        </p:spPr>
      </p:pic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6013" y="3962400"/>
            <a:ext cx="4205287" cy="1116013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7075" y="6035675"/>
            <a:ext cx="1743075" cy="44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76275" y="2189163"/>
            <a:ext cx="7785100" cy="1852612"/>
          </a:xfrm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67778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u="sng" dirty="0">
                <a:ln/>
                <a:solidFill>
                  <a:srgbClr val="00B0F0"/>
                </a:solidFill>
                <a:latin typeface="Monotype Corsiva" pitchFamily="66" charset="0"/>
              </a:rPr>
              <a:t>Русская народная  сказка</a:t>
            </a:r>
            <a:endParaRPr lang="ru-RU" sz="5400" b="1" u="sng" dirty="0">
              <a:ln/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Натуся\наталье георгиевне\Изображение 007,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75" y="920750"/>
            <a:ext cx="4943475" cy="594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9001156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Родилась у царя дочь, красоты необыкновенной , назвал он ее Крупеничкой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Выросла -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красавица.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:\Натуся\наталье георгиевне\Изображение 007,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1133475"/>
            <a:ext cx="4445000" cy="5553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714356"/>
            <a:ext cx="90011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Случилась беда. На страну напали враги, царя убили, а дочь увезли в плен.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туся\наталье георгиевне\Изображение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-6350"/>
            <a:ext cx="8558213" cy="6083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301208"/>
            <a:ext cx="9036496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Умерла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Крупеничка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на чужбине. Привезли тело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Крупенички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на родину и схоронили. На её могилке вырос душистый цветок.           В память о царевне назвали тот цветок Крупеничкой.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спользуемая литература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2420938"/>
            <a:ext cx="87153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Н.И. Ковалева, В.В. Усов "Рассказы о тайнах домашней кухни.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Авторы- составители Е.Д. Володина, В.Ю.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"предметные недели в школе " Технологии"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2438400"/>
            <a:ext cx="8242300" cy="1639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500063"/>
            <a:ext cx="5148262" cy="4857750"/>
          </a:xfrm>
        </p:spPr>
        <p:txBody>
          <a:bodyPr rtlCol="0">
            <a:normAutofit fontScale="55000" lnSpcReduction="20000"/>
          </a:bodyPr>
          <a:lstStyle/>
          <a:p>
            <a:pPr indent="35718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всех народов - землепашцев каши играли в питании особую роль. Они были не только повседневной высокопитательной пищей, но и ритуальными, обрядовыми блюдами.</a:t>
            </a:r>
          </a:p>
          <a:p>
            <a:pPr indent="35718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Руси стали называть "Кашею" брачный пир. Жених и невеста должны были  вместе сварить кашу и съесть ее в присутствии сватов и родных. </a:t>
            </a:r>
          </a:p>
        </p:txBody>
      </p:sp>
      <p:pic>
        <p:nvPicPr>
          <p:cNvPr id="2051" name="Picture 3" descr="D:\Натуся\наталье георгиевне\Изображение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350"/>
            <a:ext cx="4060825" cy="4833938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5429250"/>
            <a:ext cx="9144000" cy="142875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3571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Отсюда пошло знаменитое выражение "С ним каши не сваришь", то есть не договоришься.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9425" y="938213"/>
            <a:ext cx="1695450" cy="993775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1616075"/>
            <a:ext cx="3140075" cy="14509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444208" y="3068960"/>
            <a:ext cx="245509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Железо 3,2%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754438"/>
            <a:ext cx="2743200" cy="1152525"/>
          </a:xfrm>
          <a:prstGeom prst="rect">
            <a:avLst/>
          </a:prstGeom>
          <a:noFill/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5013" y="4608513"/>
            <a:ext cx="2732087" cy="1316037"/>
          </a:xfrm>
          <a:prstGeom prst="rect">
            <a:avLst/>
          </a:prstGeom>
          <a:noFill/>
        </p:spPr>
      </p:pic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7750" y="1079500"/>
            <a:ext cx="2019300" cy="1090613"/>
          </a:xfrm>
          <a:prstGeom prst="rect">
            <a:avLst/>
          </a:prstGeom>
          <a:noFill/>
        </p:spPr>
      </p:pic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33350" y="1889125"/>
            <a:ext cx="3290888" cy="1036638"/>
          </a:xfrm>
          <a:prstGeom prst="rect">
            <a:avLst/>
          </a:prstGeom>
          <a:noFill/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" y="4456113"/>
            <a:ext cx="3479800" cy="1804987"/>
          </a:xfrm>
          <a:prstGeom prst="rect">
            <a:avLst/>
          </a:prstGeom>
          <a:noFill/>
        </p:spPr>
      </p:pic>
      <p:pic>
        <p:nvPicPr>
          <p:cNvPr id="22" name="Прямоугольник 2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163" y="2981325"/>
            <a:ext cx="2852737" cy="815975"/>
          </a:xfrm>
          <a:prstGeom prst="rect">
            <a:avLst/>
          </a:prstGeom>
          <a:noFill/>
        </p:spPr>
      </p:pic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268288" y="3681413"/>
            <a:ext cx="3432176" cy="1341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туся\наталье георгиевне\Изображ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633413"/>
            <a:ext cx="8942387" cy="62309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825" y="260350"/>
            <a:ext cx="8569325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Гречневая каша, о которой говорят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 себя хвалит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Она всегда пользовалась у русских людей особым уважением. Ее называли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Княгиней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туся\наталье георгиевне\Изображение 004,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957263"/>
            <a:ext cx="5657850" cy="59070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Васильев день, перед Новым годом на Руси варили гречневую кашу. Ее варили до рассвета.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86375"/>
            <a:ext cx="35004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Воду из реки приносил в дом старший мужчина.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Натуся\наталье георгиевне\Изображение 004,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0" y="1706563"/>
            <a:ext cx="4737100" cy="4962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5" y="785813"/>
            <a:ext cx="82867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Крупу из амбара ночью приносила в дом старшая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туся\наталье георгиевне\Изображение 005,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13" y="1133475"/>
            <a:ext cx="4694237" cy="5572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428875"/>
            <a:ext cx="45370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3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Воду и крупу ставили на стол, и упаси Бог кому-либо до них дотронуться, пока не истопиться печь.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Натуся\наталье георгиевне\Изображение 005,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13" y="1779588"/>
            <a:ext cx="4711700" cy="97297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85813"/>
            <a:ext cx="88582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3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каша готова. Всё семейство садилось за стол. Со словами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«Милости просим к нам во двор со своим добром».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туся\наталье георгиевне\Изображение 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920875"/>
            <a:ext cx="6999288" cy="50831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981075"/>
            <a:ext cx="91440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>
              <a:latin typeface="Calibri" pitchFamily="34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ru-RU" sz="2800" b="1">
                <a:latin typeface="Monotype Corsiva" pitchFamily="66" charset="0"/>
              </a:rPr>
              <a:t>  Если каша румяная - год урожайный и прибыльный.</a:t>
            </a:r>
          </a:p>
          <a:p>
            <a:pPr>
              <a:buFontTx/>
              <a:buBlip>
                <a:blip r:embed="rId4"/>
              </a:buBlip>
            </a:pPr>
            <a:r>
              <a:rPr lang="ru-RU" sz="2800" b="1">
                <a:latin typeface="Monotype Corsiva" pitchFamily="66" charset="0"/>
              </a:rPr>
              <a:t>  Если каша убежала или треснул горшок, то открывай ворота  для грядущих бед.</a:t>
            </a:r>
          </a:p>
          <a:p>
            <a:pPr>
              <a:buFontTx/>
              <a:buBlip>
                <a:blip r:embed="rId4"/>
              </a:buBlip>
            </a:pPr>
            <a:r>
              <a:rPr lang="ru-RU" sz="2800" b="1">
                <a:latin typeface="Monotype Corsiva" pitchFamily="66" charset="0"/>
              </a:rPr>
              <a:t>  Если каша бледная, то достаток в семье будет маленький                                  и семья в этот год будет жить бедно.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913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поверье, когда горшок с кашей вынимали из печи и перво-наперво осматривали горшок, в котором варилась каша. и решали какой будет наступающий год.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226</Words>
  <Application>Microsoft Office PowerPoint</Application>
  <PresentationFormat>On-screen Show (4:3)</PresentationFormat>
  <Paragraphs>17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Arial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На Васильев день, перед Новым годом на Руси варили гречневую кашу. Ее варили до рассвета.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каша</dc:title>
  <dc:creator>эксперт</dc:creator>
  <cp:lastModifiedBy>nastya.cherepneva</cp:lastModifiedBy>
  <cp:revision>19</cp:revision>
  <dcterms:created xsi:type="dcterms:W3CDTF">2011-10-28T08:24:10Z</dcterms:created>
  <dcterms:modified xsi:type="dcterms:W3CDTF">2012-07-05T11:08:58Z</dcterms:modified>
</cp:coreProperties>
</file>