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6" r:id="rId5"/>
    <p:sldId id="267" r:id="rId6"/>
    <p:sldId id="268" r:id="rId7"/>
    <p:sldId id="265" r:id="rId8"/>
    <p:sldId id="258" r:id="rId9"/>
    <p:sldId id="261" r:id="rId10"/>
    <p:sldId id="259" r:id="rId11"/>
    <p:sldId id="260" r:id="rId12"/>
    <p:sldId id="257" r:id="rId13"/>
    <p:sldId id="262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0801-502A-4F58-A5CB-88B8D1E342ED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34F3-9E61-4248-953C-54396CF8FC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0801-502A-4F58-A5CB-88B8D1E342ED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34F3-9E61-4248-953C-54396CF8FC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0801-502A-4F58-A5CB-88B8D1E342ED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34F3-9E61-4248-953C-54396CF8FC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0801-502A-4F58-A5CB-88B8D1E342ED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34F3-9E61-4248-953C-54396CF8FC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0801-502A-4F58-A5CB-88B8D1E342ED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34F3-9E61-4248-953C-54396CF8FC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0801-502A-4F58-A5CB-88B8D1E342ED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34F3-9E61-4248-953C-54396CF8FC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0801-502A-4F58-A5CB-88B8D1E342ED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34F3-9E61-4248-953C-54396CF8FC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0801-502A-4F58-A5CB-88B8D1E342ED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34F3-9E61-4248-953C-54396CF8FC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0801-502A-4F58-A5CB-88B8D1E342ED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34F3-9E61-4248-953C-54396CF8FC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0801-502A-4F58-A5CB-88B8D1E342ED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34F3-9E61-4248-953C-54396CF8FC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0801-502A-4F58-A5CB-88B8D1E342ED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34F3-9E61-4248-953C-54396CF8FC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20801-502A-4F58-A5CB-88B8D1E342ED}" type="datetimeFigureOut">
              <a:rPr lang="ru-RU" smtClean="0"/>
              <a:pPr/>
              <a:t>28.01.2012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234F3-9E61-4248-953C-54396CF8FC2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699792" y="188640"/>
            <a:ext cx="403244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Список  тем</a:t>
            </a:r>
            <a:endParaRPr lang="ru-RU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1700808"/>
            <a:ext cx="4896544" cy="3724096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800" b="1" dirty="0" smtClean="0">
                <a:solidFill>
                  <a:srgbClr val="800000"/>
                </a:solidFill>
              </a:rPr>
              <a:t>Знаменательные части речи</a:t>
            </a:r>
          </a:p>
          <a:p>
            <a:pPr marL="342900" indent="-342900"/>
            <a:endParaRPr lang="ru-RU" sz="2800" b="1" dirty="0">
              <a:solidFill>
                <a:srgbClr val="800000"/>
              </a:solidFill>
            </a:endParaRPr>
          </a:p>
          <a:p>
            <a:pPr marL="342900" indent="-342900">
              <a:buAutoNum type="arabicPeriod"/>
            </a:pPr>
            <a:r>
              <a:rPr lang="ru-RU" sz="2000" dirty="0" smtClean="0"/>
              <a:t>Имя существительное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Имя прилагательное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Имя числительное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Местоимение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Глагол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Причастие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Деепричастие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Наречие.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Категория состояния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5255568" y="2564904"/>
            <a:ext cx="3888432" cy="3231654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endParaRPr lang="ru-RU" sz="2400" b="1" dirty="0" smtClean="0"/>
          </a:p>
          <a:p>
            <a:endParaRPr lang="ru-RU" sz="2400" b="1" dirty="0"/>
          </a:p>
          <a:p>
            <a:r>
              <a:rPr lang="ru-RU" sz="2800" b="1" dirty="0" smtClean="0">
                <a:solidFill>
                  <a:srgbClr val="800000"/>
                </a:solidFill>
              </a:rPr>
              <a:t>Служебные части речи</a:t>
            </a:r>
          </a:p>
          <a:p>
            <a:endParaRPr lang="ru-RU" sz="2800" b="1" dirty="0" smtClean="0">
              <a:solidFill>
                <a:srgbClr val="800000"/>
              </a:solidFill>
            </a:endParaRPr>
          </a:p>
          <a:p>
            <a:pPr marL="342900" indent="-342900">
              <a:buAutoNum type="arabicPeriod"/>
            </a:pPr>
            <a:r>
              <a:rPr lang="ru-RU" sz="2000" dirty="0" smtClean="0"/>
              <a:t>Предлог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Союз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Частица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Междометия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Модальные слова</a:t>
            </a:r>
            <a:endParaRPr lang="ru-RU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79712" y="188640"/>
            <a:ext cx="587199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Причастие как часть речи</a:t>
            </a:r>
            <a:endParaRPr lang="ru-RU" sz="4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63888" y="908720"/>
            <a:ext cx="2215671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Лист </a:t>
            </a:r>
            <a:r>
              <a:rPr lang="ru-RU" sz="4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№3</a:t>
            </a:r>
            <a:endParaRPr lang="ru-RU" sz="4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1700808"/>
            <a:ext cx="9144000" cy="4924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Воссоздайте по ключевым словам полностью определение</a:t>
            </a:r>
            <a:endParaRPr lang="ru-RU" sz="26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07504" y="2492896"/>
            <a:ext cx="9245801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1. Причастие –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это ____________________ часть речи, которая обозначает ________________________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____________________________и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отвечает на вопросы ________________________________________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2. Причастия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бывают _____________________________________________________________________,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______________________________________ вида, ____________________________________________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___________________________________________ времени.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Причастия изменяются по ___________________________, числам, ______________________________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(в единственном числе)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3. В предложениях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_____________________________ обычно бывают ___________________________,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реже ___________________________________________________________________________________.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131" y="1412776"/>
            <a:ext cx="9025869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       Таким образом, причастия объединяют в себе признаки глагола и</a:t>
            </a:r>
          </a:p>
          <a:p>
            <a:r>
              <a:rPr lang="ru-RU" sz="2200" dirty="0" smtClean="0"/>
              <a:t> имени прилагательного. </a:t>
            </a:r>
          </a:p>
          <a:p>
            <a:r>
              <a:rPr lang="ru-RU" sz="2200" dirty="0"/>
              <a:t> </a:t>
            </a:r>
            <a:r>
              <a:rPr lang="ru-RU" sz="2200" dirty="0" smtClean="0"/>
              <a:t>      От глагола причастия взяли такие постоянные  категории, как:</a:t>
            </a:r>
          </a:p>
          <a:p>
            <a:r>
              <a:rPr lang="ru-RU" sz="2200" dirty="0" smtClean="0"/>
              <a:t>1. Залог (действительный, когда причастие обозначает признак, который </a:t>
            </a:r>
          </a:p>
          <a:p>
            <a:r>
              <a:rPr lang="ru-RU" sz="2200" dirty="0" smtClean="0"/>
              <a:t> возник в результате действия самого предмета;</a:t>
            </a:r>
          </a:p>
          <a:p>
            <a:r>
              <a:rPr lang="ru-RU" sz="2200" dirty="0" smtClean="0"/>
              <a:t> и страдательный, когда причастие обозначает признак, который возник </a:t>
            </a:r>
          </a:p>
          <a:p>
            <a:r>
              <a:rPr lang="ru-RU" sz="2200" dirty="0" smtClean="0"/>
              <a:t>у предмета под действием другого предмета).</a:t>
            </a:r>
          </a:p>
          <a:p>
            <a:r>
              <a:rPr lang="ru-RU" sz="2200" dirty="0" smtClean="0"/>
              <a:t>2. Вид (совершенный и несовершенный).</a:t>
            </a:r>
          </a:p>
          <a:p>
            <a:r>
              <a:rPr lang="ru-RU" sz="2200" dirty="0" smtClean="0"/>
              <a:t>3. Время (настоящее и прошедшее).</a:t>
            </a:r>
            <a:endParaRPr lang="ru-RU" sz="2200" dirty="0"/>
          </a:p>
          <a:p>
            <a:r>
              <a:rPr lang="ru-RU" sz="2200" dirty="0" smtClean="0"/>
              <a:t>         От прилагательного  причастия взяли такие   категории, как:</a:t>
            </a:r>
          </a:p>
          <a:p>
            <a:pPr marL="457200" indent="-457200">
              <a:buAutoNum type="arabicPeriod"/>
            </a:pPr>
            <a:r>
              <a:rPr lang="ru-RU" sz="2200" dirty="0" smtClean="0"/>
              <a:t>Падеж (только у полных причастий).</a:t>
            </a:r>
          </a:p>
          <a:p>
            <a:pPr marL="457200" indent="-457200">
              <a:buAutoNum type="arabicPeriod"/>
            </a:pPr>
            <a:r>
              <a:rPr lang="ru-RU" sz="2200" dirty="0" smtClean="0"/>
              <a:t>Число.</a:t>
            </a:r>
          </a:p>
          <a:p>
            <a:pPr marL="457200" indent="-457200">
              <a:buAutoNum type="arabicPeriod"/>
            </a:pPr>
            <a:r>
              <a:rPr lang="ru-RU" sz="2200" dirty="0" smtClean="0"/>
              <a:t>Род (только в единственном числе)</a:t>
            </a:r>
          </a:p>
          <a:p>
            <a:pPr marL="457200" indent="-457200"/>
            <a:r>
              <a:rPr lang="ru-RU" sz="2200" dirty="0"/>
              <a:t> </a:t>
            </a:r>
            <a:r>
              <a:rPr lang="ru-RU" sz="2200" dirty="0" smtClean="0"/>
              <a:t>       Это непостоянные признаки.</a:t>
            </a:r>
            <a:endParaRPr lang="ru-RU" sz="2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75856" y="764704"/>
            <a:ext cx="204959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Выводы</a:t>
            </a:r>
            <a:endParaRPr lang="ru-RU" sz="3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75855" y="0"/>
            <a:ext cx="2337499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Лист №4 </a:t>
            </a:r>
            <a:endParaRPr lang="ru-RU" sz="4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476672" y="1412776"/>
            <a:ext cx="10467172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       Глагол    +   Прилагательное   =   Причастие</a:t>
            </a:r>
            <a:endParaRPr lang="ru-RU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2420888"/>
            <a:ext cx="13658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/>
              <a:t>Залог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Вид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Время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771800" y="2420888"/>
            <a:ext cx="27000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/>
              <a:t>Падеж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Число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Род (в ед. числе)</a:t>
            </a:r>
            <a:endParaRPr lang="ru-RU" sz="2400" dirty="0"/>
          </a:p>
        </p:txBody>
      </p:sp>
      <p:sp>
        <p:nvSpPr>
          <p:cNvPr id="8" name="Левая фигурная скобка 7"/>
          <p:cNvSpPr/>
          <p:nvPr/>
        </p:nvSpPr>
        <p:spPr>
          <a:xfrm rot="16200000">
            <a:off x="629816" y="3050704"/>
            <a:ext cx="683568" cy="144016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Левая фигурная скобка 8"/>
          <p:cNvSpPr/>
          <p:nvPr/>
        </p:nvSpPr>
        <p:spPr>
          <a:xfrm rot="16200000">
            <a:off x="3757972" y="2370820"/>
            <a:ext cx="683568" cy="279992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0" y="4221088"/>
            <a:ext cx="51440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   Постоянные                                     Непостоянные</a:t>
            </a:r>
          </a:p>
          <a:p>
            <a:r>
              <a:rPr lang="ru-RU" dirty="0" smtClean="0"/>
              <a:t>      признаки                                              признаки</a:t>
            </a:r>
          </a:p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203848" y="332656"/>
            <a:ext cx="2215671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Лист №5</a:t>
            </a:r>
            <a:endParaRPr lang="ru-RU" sz="4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91880" y="188640"/>
            <a:ext cx="2215671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Лист №6</a:t>
            </a:r>
            <a:endParaRPr lang="ru-RU" sz="4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052736"/>
            <a:ext cx="923105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8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Воспроизведите формулу образования причастия.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700808"/>
            <a:ext cx="241176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Глагол</a:t>
            </a:r>
            <a:endParaRPr lang="ru-RU" sz="32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131840" y="1700808"/>
            <a:ext cx="266429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/>
              <a:t>Прилагательное</a:t>
            </a:r>
            <a:endParaRPr lang="ru-RU" sz="26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516216" y="1700808"/>
            <a:ext cx="244827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Причастие</a:t>
            </a:r>
            <a:endParaRPr lang="ru-RU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555776" y="1628800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</a:rPr>
              <a:t>+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6136" y="1628800"/>
            <a:ext cx="5760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</a:rPr>
              <a:t>=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899592" y="2420888"/>
            <a:ext cx="216024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4283968" y="2492896"/>
            <a:ext cx="216024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79512" y="3501008"/>
            <a:ext cx="2592288" cy="2215991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/>
              <a:t>1.   Залог</a:t>
            </a:r>
          </a:p>
          <a:p>
            <a:pPr>
              <a:lnSpc>
                <a:spcPct val="150000"/>
              </a:lnSpc>
            </a:pPr>
            <a:r>
              <a:rPr lang="ru-RU" sz="2400" dirty="0" smtClean="0"/>
              <a:t>2.__</a:t>
            </a:r>
            <a:r>
              <a:rPr lang="ru-RU" sz="2400" u="sng" dirty="0" smtClean="0"/>
              <a:t>Вид</a:t>
            </a:r>
            <a:r>
              <a:rPr lang="ru-RU" sz="2400" dirty="0" smtClean="0"/>
              <a:t>________</a:t>
            </a:r>
          </a:p>
          <a:p>
            <a:pPr>
              <a:lnSpc>
                <a:spcPct val="150000"/>
              </a:lnSpc>
            </a:pPr>
            <a:r>
              <a:rPr lang="ru-RU" sz="2400" dirty="0" smtClean="0"/>
              <a:t>3._</a:t>
            </a:r>
            <a:r>
              <a:rPr lang="ru-RU" sz="2400" u="sng" dirty="0" smtClean="0"/>
              <a:t>Время</a:t>
            </a:r>
            <a:r>
              <a:rPr lang="ru-RU" sz="2400" dirty="0" smtClean="0"/>
              <a:t>_______</a:t>
            </a:r>
          </a:p>
          <a:p>
            <a:pPr>
              <a:lnSpc>
                <a:spcPct val="150000"/>
              </a:lnSpc>
            </a:pPr>
            <a:endParaRPr lang="ru-RU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3275856" y="3501008"/>
            <a:ext cx="2592288" cy="2308324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dirty="0" smtClean="0"/>
              <a:t>Падеж.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dirty="0" err="1" smtClean="0"/>
              <a:t>_</a:t>
            </a:r>
            <a:r>
              <a:rPr lang="ru-RU" sz="2400" u="sng" dirty="0" err="1" smtClean="0"/>
              <a:t>Число</a:t>
            </a:r>
            <a:r>
              <a:rPr lang="ru-RU" sz="2400" dirty="0" err="1" smtClean="0"/>
              <a:t>_______</a:t>
            </a:r>
            <a:endParaRPr lang="ru-RU" sz="2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400" dirty="0" err="1" smtClean="0"/>
              <a:t>__</a:t>
            </a:r>
            <a:r>
              <a:rPr lang="ru-RU" sz="2400" u="sng" dirty="0" err="1" smtClean="0"/>
              <a:t>Род</a:t>
            </a:r>
            <a:r>
              <a:rPr lang="ru-RU" sz="2400" dirty="0" err="1" smtClean="0"/>
              <a:t>________</a:t>
            </a:r>
            <a:endParaRPr lang="ru-RU" sz="2400" dirty="0" smtClean="0"/>
          </a:p>
          <a:p>
            <a:pPr marL="342900" indent="-342900">
              <a:lnSpc>
                <a:spcPct val="150000"/>
              </a:lnSpc>
              <a:buAutoNum type="arabicPeriod"/>
            </a:pP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83568" y="45091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76447" y="260648"/>
            <a:ext cx="733450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Дееп</a:t>
            </a:r>
            <a:r>
              <a:rPr lang="ru-RU" sz="4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ричастие как часть речи</a:t>
            </a:r>
            <a:endParaRPr lang="ru-RU" sz="4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79912" y="908720"/>
            <a:ext cx="211949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Лист №1</a:t>
            </a:r>
            <a:endParaRPr lang="ru-RU" sz="4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1611521"/>
            <a:ext cx="91440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Деепричастие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– самостоятельная часть речи, которая обозначает добавочное действие при главном действии, выраженном глаголом.   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Деепричастие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не изменяется.  Деепричастия бывают  совершенного и несовершенного вида.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 предложении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деепричастие  является  обстоятельством.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733296"/>
            <a:ext cx="914400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95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1.  Почему в данном определении выделено три части?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95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_________________________________________________________________________________________________________________________________________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95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2. Как определить вид  причастия?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95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_____________________________________________________________________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95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3.Что обозначают деепричастия? ______________________________________________________________________________________________________________________________________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95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4. Изменяются ли деепричастия? Докажите.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95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_____________________________________________________________________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95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5. Чем  деепричастия являются в предложении? Приведите пример.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95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_____________________________________________________________________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95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_____________________________________________________________________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95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6. Что такое деепричастный оборот? Приведите пример.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95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_____________________________________________________________________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95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_____________________________________________________________________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95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7. На какие части речи похожи деепричастия? Чем?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95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_____________________________________________________________________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95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_____________________________________________________________________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19872" y="0"/>
            <a:ext cx="2215671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Лист </a:t>
            </a:r>
            <a:r>
              <a:rPr lang="ru-RU" sz="4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№2</a:t>
            </a:r>
            <a:endParaRPr lang="ru-RU" sz="4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19872" y="0"/>
            <a:ext cx="2215671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Лист </a:t>
            </a:r>
            <a:r>
              <a:rPr lang="ru-RU" sz="4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№3</a:t>
            </a:r>
            <a:endParaRPr lang="ru-RU" sz="4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764704"/>
            <a:ext cx="9144000" cy="4924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Воссоздайте по ключевым словам полностью определение</a:t>
            </a:r>
            <a:endParaRPr lang="ru-RU" sz="26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1138099"/>
            <a:ext cx="9144000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1. Деепричастие – 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это _____________________ часть речи, которая обозначает ____________________________________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выраженном __________________________________________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2. Деепричастие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не ___________________________________,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Деепричастия бывают     ________________________</a:t>
            </a:r>
            <a:r>
              <a:rPr lang="ru-RU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___</a:t>
            </a:r>
            <a:r>
              <a:rPr kumimoji="0" lang="ru-RU" sz="2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вида.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3. В предложении 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__________________ 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является___________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1331858"/>
            <a:ext cx="9144000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Таким образом, деепричастия объединяют в себе признаки   глагола   и   наречия.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От глагола деепричастия взяли такой постоянный  признак, как: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1. Вид (совершенный и несовершенный).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От наречия  деепричастия взяли такую   категорию, как: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2. Неизменяемость.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75855" y="0"/>
            <a:ext cx="2337499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Лист №4 </a:t>
            </a:r>
            <a:endParaRPr lang="ru-RU" sz="4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75856" y="764704"/>
            <a:ext cx="204959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3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Выводы</a:t>
            </a:r>
            <a:endParaRPr lang="ru-RU" sz="3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03848" y="332656"/>
            <a:ext cx="2215671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Лист №5</a:t>
            </a:r>
            <a:endParaRPr lang="ru-RU" sz="4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2143889"/>
            <a:ext cx="9144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C7B7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+mn-ea"/>
                <a:cs typeface="+mn-cs"/>
              </a:rPr>
              <a:t>Глагол    +    Наречие       =     Деепричастие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1.Вид      1.Неизменяемость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2116" y="1124744"/>
            <a:ext cx="83103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Все изложенное можно изобразить</a:t>
            </a:r>
            <a:endParaRPr lang="ru-RU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611560" y="2708920"/>
            <a:ext cx="14401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3275856" y="2780928"/>
            <a:ext cx="14401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91880" y="188640"/>
            <a:ext cx="2215671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Лист №6</a:t>
            </a:r>
            <a:endParaRPr lang="ru-RU" sz="4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615" y="1052736"/>
            <a:ext cx="9137823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2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Воспроизведите формулу образования деепричастия.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700808"/>
            <a:ext cx="241176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Глагол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131840" y="1700808"/>
            <a:ext cx="266429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Наречие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516216" y="1700808"/>
            <a:ext cx="244827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Деепричастие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555776" y="1628800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</a:rPr>
              <a:t>+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6136" y="1628800"/>
            <a:ext cx="5760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=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899592" y="2420888"/>
            <a:ext cx="216024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4283968" y="2492896"/>
            <a:ext cx="216024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79512" y="3501009"/>
            <a:ext cx="2592288" cy="1014124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ru-RU" sz="2200" dirty="0" err="1" smtClean="0"/>
              <a:t>__</a:t>
            </a:r>
            <a:r>
              <a:rPr lang="ru-RU" sz="2200" u="sng" dirty="0" err="1" smtClean="0"/>
              <a:t>Вид</a:t>
            </a:r>
            <a:r>
              <a:rPr lang="ru-RU" sz="2200" dirty="0" err="1" smtClean="0"/>
              <a:t>_______</a:t>
            </a:r>
            <a:endParaRPr lang="ru-RU" sz="2200" dirty="0" smtClean="0"/>
          </a:p>
          <a:p>
            <a:pPr>
              <a:lnSpc>
                <a:spcPct val="150000"/>
              </a:lnSpc>
            </a:pPr>
            <a:endParaRPr lang="ru-RU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3275856" y="3501008"/>
            <a:ext cx="2592288" cy="1055545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200" u="sng" dirty="0" smtClean="0"/>
              <a:t>Неизменяемость</a:t>
            </a:r>
            <a:endParaRPr lang="ru-RU" sz="2400" u="sng" dirty="0"/>
          </a:p>
          <a:p>
            <a:pPr marL="342900" indent="-342900">
              <a:lnSpc>
                <a:spcPct val="150000"/>
              </a:lnSpc>
            </a:pPr>
            <a:endParaRPr lang="ru-RU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79912" y="908720"/>
            <a:ext cx="211949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Лист №1</a:t>
            </a:r>
            <a:endParaRPr lang="ru-RU" sz="4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52557" y="1556792"/>
            <a:ext cx="919655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/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00050" indent="-400050">
              <a:buAutoNum type="romanUcPeriod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Причастие</a:t>
            </a:r>
            <a:r>
              <a:rPr lang="ru-RU" sz="2000" dirty="0" smtClean="0"/>
              <a:t> – самостоятельная часть речи, которая обозначает проявляющийся</a:t>
            </a:r>
          </a:p>
          <a:p>
            <a:pPr marL="400050" indent="-400050"/>
            <a:r>
              <a:rPr lang="ru-RU" sz="2000" dirty="0"/>
              <a:t> </a:t>
            </a:r>
            <a:r>
              <a:rPr lang="ru-RU" sz="2000" dirty="0" smtClean="0"/>
              <a:t>       во времени признак  предмета по действию и отвечает на вопросы</a:t>
            </a:r>
          </a:p>
          <a:p>
            <a:pPr marL="400050" indent="-400050"/>
            <a:r>
              <a:rPr lang="ru-RU" sz="2000" i="1" dirty="0"/>
              <a:t> </a:t>
            </a:r>
            <a:r>
              <a:rPr lang="ru-RU" sz="2000" i="1" dirty="0" smtClean="0"/>
              <a:t>                                            какой? какая? какое? какие?</a:t>
            </a:r>
          </a:p>
          <a:p>
            <a:pPr marL="400050" indent="-400050"/>
            <a:endParaRPr lang="ru-RU" sz="2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romanUcPeriod" startAt="2"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Причастия </a:t>
            </a:r>
            <a:r>
              <a:rPr lang="ru-RU" sz="2000" dirty="0" smtClean="0"/>
              <a:t>бывают действительные и страдательные, совершенного и </a:t>
            </a:r>
          </a:p>
          <a:p>
            <a:pPr marL="514350" indent="-514350"/>
            <a:r>
              <a:rPr lang="ru-RU" sz="2000" dirty="0"/>
              <a:t> </a:t>
            </a:r>
            <a:r>
              <a:rPr lang="ru-RU" sz="2000" dirty="0" smtClean="0"/>
              <a:t>        несовершенного вида,  настоящего и прошедшего времени.</a:t>
            </a:r>
          </a:p>
          <a:p>
            <a:pPr marL="514350" indent="-514350"/>
            <a:r>
              <a:rPr lang="ru-RU" sz="2000" dirty="0"/>
              <a:t> </a:t>
            </a:r>
            <a:r>
              <a:rPr lang="ru-RU" sz="2000" dirty="0" smtClean="0"/>
              <a:t>        Причастия изменяются по падежам, числам, родам (в единственном числе)</a:t>
            </a:r>
          </a:p>
          <a:p>
            <a:pPr marL="514350" indent="-514350"/>
            <a:endParaRPr lang="ru-RU" sz="2000" dirty="0"/>
          </a:p>
          <a:p>
            <a:pPr marL="514350" indent="-514350"/>
            <a:r>
              <a:rPr lang="en-US" sz="2000" b="1" dirty="0" smtClean="0"/>
              <a:t>III.</a:t>
            </a:r>
            <a:r>
              <a:rPr lang="ru-RU" sz="2000" b="1" dirty="0" smtClean="0"/>
              <a:t>   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предложениях  </a:t>
            </a:r>
            <a:r>
              <a:rPr lang="ru-RU" sz="2000" dirty="0" smtClean="0"/>
              <a:t>причастия  обычно  бывают  определениями,  реже сказуемыми.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21087" y="260648"/>
            <a:ext cx="644522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Причастие как часть речи</a:t>
            </a:r>
            <a:endParaRPr lang="ru-RU" sz="4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419872" y="0"/>
            <a:ext cx="2215671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Лист </a:t>
            </a:r>
            <a:r>
              <a:rPr lang="ru-RU" sz="42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№2</a:t>
            </a:r>
            <a:endParaRPr lang="ru-RU" sz="42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980728"/>
            <a:ext cx="892899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000" dirty="0" smtClean="0"/>
              <a:t>Почему в данном определении выделено три части?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Разберите по составу слово </a:t>
            </a:r>
            <a:r>
              <a:rPr lang="ru-RU" sz="2000" i="1" dirty="0" smtClean="0"/>
              <a:t>причастие.</a:t>
            </a:r>
            <a:r>
              <a:rPr lang="ru-RU" sz="2000" dirty="0" smtClean="0"/>
              <a:t> Какой вывод можно сделать на основе такого разбора? 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Как определить вид  причастия?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Изменяются ли причастия по временам? Докажите.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Какое время отсутствует у причастий?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Как изменяется причастие?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Какие причастия изменяются по падежам?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Когда причастия изменяются по родам?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Постоянный или непостоянный признак предмета обозначают причастия?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На какие вопросы отвечают причастия? Какая часть речи отвечает на такие же вопросы? 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Какими членами предложения  могут быть причастия? Сравните с именами прилагательными.</a:t>
            </a:r>
          </a:p>
          <a:p>
            <a:pPr marL="342900" indent="-342900">
              <a:buAutoNum type="arabicPeriod"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678</Words>
  <Application>Microsoft Office PowerPoint</Application>
  <PresentationFormat>Экран (4:3)</PresentationFormat>
  <Paragraphs>154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Черкасский</dc:creator>
  <cp:lastModifiedBy>Черкасский</cp:lastModifiedBy>
  <cp:revision>41</cp:revision>
  <dcterms:created xsi:type="dcterms:W3CDTF">2012-01-08T18:20:01Z</dcterms:created>
  <dcterms:modified xsi:type="dcterms:W3CDTF">2012-01-28T10:27:54Z</dcterms:modified>
</cp:coreProperties>
</file>