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23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5830B7D8-52AF-41C6-BFCB-83C77B05E019}" type="datetimeFigureOut">
              <a:rPr lang="ru-RU"/>
              <a:pPr>
                <a:defRPr/>
              </a:pPr>
              <a:t>07.08.2012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E93D6CFF-B58E-498F-88F5-BA402FC238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8675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7928167-4C33-473B-B777-776D91E6DCB1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Прямоугольник 18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Прямоугольник 11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Прямая соединительная линия 6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Овал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5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573D34-E3EC-4052-871F-93091C0AB531}" type="datetimeFigureOut">
              <a:rPr lang="ru-RU"/>
              <a:pPr>
                <a:defRPr/>
              </a:pPr>
              <a:t>07.08.2012</a:t>
            </a:fld>
            <a:endParaRPr lang="ru-RU"/>
          </a:p>
        </p:txBody>
      </p:sp>
      <p:sp>
        <p:nvSpPr>
          <p:cNvPr id="16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 smtClean="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5175BFE8-CD49-441A-B776-5B4777E3AB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F87D95-C4B1-4213-BCB3-AB923C734F8B}" type="datetimeFigureOut">
              <a:rPr lang="ru-RU"/>
              <a:pPr>
                <a:defRPr/>
              </a:pPr>
              <a:t>07.08.2012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F774F1-517C-4E75-89EA-37775010B7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рямоугольник 10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Прямоугольник 11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0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Овал 13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Овал 14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Номер слайда 5"/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32B8AC-AA0C-4332-A8B8-D03B0AFC71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" name="Дата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413F92-A99E-4512-8FA2-C204D6E7F8C1}" type="datetimeFigureOut">
              <a:rPr lang="ru-RU"/>
              <a:pPr>
                <a:defRPr/>
              </a:pPr>
              <a:t>07.08.2012</a:t>
            </a:fld>
            <a:endParaRPr lang="ru-RU"/>
          </a:p>
        </p:txBody>
      </p:sp>
      <p:sp>
        <p:nvSpPr>
          <p:cNvPr id="15" name="Нижний колонтитул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A1A5E8-AA44-475F-AAF4-7CBB892D3FB0}" type="datetimeFigureOut">
              <a:rPr lang="ru-RU"/>
              <a:pPr>
                <a:defRPr/>
              </a:pPr>
              <a:t>07.08.2012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77FE7C-AA6E-42BB-A6DD-3C66DE9555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Прямоугольник 11"/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Прямоугольник 12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2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Овал 9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Овал 10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6" name="Дата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0696A7-5008-4526-9225-85F5B8231788}" type="datetimeFigureOut">
              <a:rPr lang="ru-RU"/>
              <a:pPr>
                <a:defRPr/>
              </a:pPr>
              <a:t>07.08.2012</a:t>
            </a:fld>
            <a:endParaRPr lang="ru-RU"/>
          </a:p>
        </p:txBody>
      </p:sp>
      <p:sp>
        <p:nvSpPr>
          <p:cNvPr id="1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 smtClean="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99E20136-9B13-423B-8D92-B5E733032D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F8582F-85D3-4983-9EA6-F9AEA8378DED}" type="datetimeFigureOut">
              <a:rPr lang="ru-RU"/>
              <a:pPr>
                <a:defRPr/>
              </a:pPr>
              <a:t>07.08.2012</a:t>
            </a:fld>
            <a:endParaRPr lang="ru-RU"/>
          </a:p>
        </p:txBody>
      </p:sp>
      <p:sp>
        <p:nvSpPr>
          <p:cNvPr id="7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599355-864C-413A-AF6A-26F6D53F6B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Прямоугольник 10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5" name="Прямоугольник 1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6" name="Овал 24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" name="Овал 26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8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CC2ECB-0136-4E00-88B9-89E45174F1A7}" type="datetimeFigureOut">
              <a:rPr lang="ru-RU"/>
              <a:pPr>
                <a:defRPr/>
              </a:pPr>
              <a:t>07.08.2012</a:t>
            </a:fld>
            <a:endParaRPr lang="ru-RU"/>
          </a:p>
        </p:txBody>
      </p:sp>
      <p:sp>
        <p:nvSpPr>
          <p:cNvPr id="19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 algn="ctr">
              <a:defRPr smtClean="0"/>
            </a:lvl1pPr>
          </a:lstStyle>
          <a:p>
            <a:pPr>
              <a:defRPr/>
            </a:pPr>
            <a:fld id="{B927A6C4-4BE3-49F5-9E4B-64EB49A6EE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F67031-764A-4287-AF4E-4ACEB273E8B1}" type="datetimeFigureOut">
              <a:rPr lang="ru-RU"/>
              <a:pPr>
                <a:defRPr/>
              </a:pPr>
              <a:t>07.08.2012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6E15E9-D723-4D8D-94DE-F6C01060611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3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4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Прямоугольник 4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Прямоугольник 5"/>
          <p:cNvSpPr>
            <a:spLocks noChangeArrowheads="1"/>
          </p:cNvSpPr>
          <p:nvPr/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8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863F57-E9F9-4678-B62C-6F9D8EE1E9FF}" type="datetimeFigureOut">
              <a:rPr lang="ru-RU"/>
              <a:pPr>
                <a:defRPr/>
              </a:pPr>
              <a:t>07.08.2012</a:t>
            </a:fld>
            <a:endParaRPr lang="ru-RU"/>
          </a:p>
        </p:txBody>
      </p:sp>
      <p:sp>
        <p:nvSpPr>
          <p:cNvPr id="9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5"/>
          </a:xfrm>
        </p:spPr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890C461E-7934-47E1-B69D-0C1EA64B23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2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Овал 10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Прямоугольник 20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6" name="Номер слайда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 smtClean="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A8222B11-F567-4668-859F-4588A09ECF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7" name="Дата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57624D-863A-4D7F-9C54-4AA38EDD2409}" type="datetimeFigureOut">
              <a:rPr lang="ru-RU"/>
              <a:pPr>
                <a:defRPr/>
              </a:pPr>
              <a:t>07.08.2012</a:t>
            </a:fld>
            <a:endParaRPr lang="ru-RU"/>
          </a:p>
        </p:txBody>
      </p:sp>
      <p:sp>
        <p:nvSpPr>
          <p:cNvPr id="18" name="Нижний колонтитул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Прямоугольник 14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3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Овал 12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Прямоугольник 21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Номер слайда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C836BE-7D28-472D-92B1-08E519411A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7" name="Дата 4"/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E9C391-C1DD-408C-99C5-BB28FD3E2E0D}" type="datetimeFigureOut">
              <a:rPr lang="ru-RU"/>
              <a:pPr>
                <a:defRPr/>
              </a:pPr>
              <a:t>07.08.2012</a:t>
            </a:fld>
            <a:endParaRPr lang="ru-RU"/>
          </a:p>
        </p:txBody>
      </p:sp>
      <p:sp>
        <p:nvSpPr>
          <p:cNvPr id="18" name="Нижний колонтитул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F8B1FC71-3D27-48C2-B8DA-76ACC4380A3C}" type="datetimeFigureOut">
              <a:rPr lang="ru-RU"/>
              <a:pPr>
                <a:defRPr/>
              </a:pPr>
              <a:t>07.08.2012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Овал 14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600" smtClean="0">
                <a:solidFill>
                  <a:schemeClr val="accent3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E16F1AB-FBCF-46DA-95C0-C1C405B447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7422" name="Заголовок 21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7423" name="Текст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3300" kern="1200">
          <a:solidFill>
            <a:srgbClr val="7B9899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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fontAlgn="base">
        <a:spcBef>
          <a:spcPct val="20000"/>
        </a:spcBef>
        <a:spcAft>
          <a:spcPct val="0"/>
        </a:spcAft>
        <a:buClr>
          <a:srgbClr val="8CADAE"/>
        </a:buClr>
        <a:buSzPct val="75000"/>
        <a:buFont typeface="Wingdings 2" pitchFamily="18" charset="2"/>
        <a:buChar char="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fontAlgn="base">
        <a:spcBef>
          <a:spcPct val="20000"/>
        </a:spcBef>
        <a:spcAft>
          <a:spcPct val="0"/>
        </a:spcAft>
        <a:buClr>
          <a:srgbClr val="8C7B70"/>
        </a:buClr>
        <a:buSzPct val="70000"/>
        <a:buFont typeface="Wingdings" pitchFamily="2" charset="2"/>
        <a:buChar char="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ct val="20000"/>
        </a:spcBef>
        <a:spcAft>
          <a:spcPct val="0"/>
        </a:spcAft>
        <a:buClr>
          <a:srgbClr val="8FB08C"/>
        </a:buClr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12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Relationship Id="rId9" Type="http://schemas.openxmlformats.org/officeDocument/2006/relationships/oleObject" Target="../embeddings/oleObject7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9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11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Решение задач с помощью систем уравнений с двумя неизвестными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9 класс</a:t>
            </a:r>
            <a:endParaRPr lang="ru-RU" dirty="0"/>
          </a:p>
        </p:txBody>
      </p:sp>
      <p:sp>
        <p:nvSpPr>
          <p:cNvPr id="14338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mtClean="0"/>
              <a:t>Решение текстовых задач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286250" y="5286375"/>
            <a:ext cx="4572000" cy="923925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accent4"/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latin typeface="+mn-lt"/>
              </a:rPr>
              <a:t>Демакова Ирина Павловна -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accent4"/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latin typeface="+mn-lt"/>
              </a:rPr>
              <a:t>учитель математики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accent4"/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latin typeface="+mn-lt"/>
              </a:rPr>
              <a:t>МБОУ «Лицей №1» г. Норильска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>
                <a:solidFill>
                  <a:srgbClr val="7B9899"/>
                </a:solidFill>
              </a:rPr>
              <a:t>Решение: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313" y="1527175"/>
            <a:ext cx="8591550" cy="4973638"/>
          </a:xfrm>
        </p:spPr>
        <p:txBody>
          <a:bodyPr>
            <a:normAutofit fontScale="62500" lnSpcReduction="20000"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2.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endParaRPr lang="ru-RU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endParaRPr lang="ru-RU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endParaRPr lang="ru-RU" sz="2600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endParaRPr lang="ru-RU" sz="2600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endParaRPr lang="ru-RU" sz="2600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900" dirty="0" smtClean="0"/>
              <a:t>Зная, что в первом случае легковой автомобиль приезжает на 2 часа раньше, а во втором на 1 час раньше, составим систему уравнений с двумя переменными: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endParaRPr lang="ru-RU" sz="2900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endParaRPr lang="ru-RU" sz="2400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endParaRPr lang="ru-RU" sz="2400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endParaRPr lang="ru-RU" sz="2400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endParaRPr lang="ru-RU" sz="2400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endParaRPr lang="ru-RU" sz="2400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endParaRPr lang="ru-RU" sz="2400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endParaRPr lang="ru-RU" sz="2400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900" dirty="0" smtClean="0"/>
              <a:t>Ответ:90 км/ч скорость легкового автомобиля, 60 км/ч скорость грузового автомобиля. 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endParaRPr lang="ru-RU" sz="24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000125" y="1500188"/>
          <a:ext cx="6096000" cy="13811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Скорость</a:t>
                      </a:r>
                      <a:r>
                        <a:rPr lang="ru-RU" baseline="0" dirty="0" smtClean="0"/>
                        <a:t>, км/ч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Путь,</a:t>
                      </a:r>
                    </a:p>
                    <a:p>
                      <a:r>
                        <a:rPr lang="ru-RU" dirty="0" smtClean="0"/>
                        <a:t>км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Время,</a:t>
                      </a:r>
                    </a:p>
                    <a:p>
                      <a:r>
                        <a:rPr lang="ru-RU" dirty="0" smtClean="0"/>
                        <a:t>ч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Легковой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х+30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360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360/(х+30)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Грузовой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у+30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360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360/(у+30)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785813" y="3786188"/>
          <a:ext cx="2190750" cy="1519237"/>
        </p:xfrm>
        <a:graphic>
          <a:graphicData uri="http://schemas.openxmlformats.org/presentationml/2006/ole">
            <p:oleObj spid="_x0000_s4098" name="Формула" r:id="rId4" imgW="1282680" imgH="888840" progId="Equation.3">
              <p:embed/>
            </p:oleObj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Алгоритм решения задач на производительность</a:t>
            </a:r>
            <a:endParaRPr lang="ru-RU" dirty="0"/>
          </a:p>
        </p:txBody>
      </p:sp>
      <p:sp>
        <p:nvSpPr>
          <p:cNvPr id="29698" name="Содержимое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ru-RU" smtClean="0"/>
              <a:t>1. Ввести неизвестные величины. </a:t>
            </a:r>
          </a:p>
          <a:p>
            <a:r>
              <a:rPr lang="ru-RU" smtClean="0"/>
              <a:t>2. Составить краткую запись задачи в таблице (производительность, работа, время).</a:t>
            </a:r>
          </a:p>
          <a:p>
            <a:r>
              <a:rPr lang="ru-RU" smtClean="0"/>
              <a:t>3. Исходя из условия задачи, составить систему двух уравнений с двумя неизвестными.</a:t>
            </a:r>
          </a:p>
          <a:p>
            <a:r>
              <a:rPr lang="ru-RU" smtClean="0"/>
              <a:t>4. Решить систему уравнений, исключив те корни, которые не подходят по условию задачи.</a:t>
            </a:r>
          </a:p>
          <a:p>
            <a:r>
              <a:rPr lang="ru-RU" smtClean="0"/>
              <a:t>5. Записать ответ по вопросу задачи.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>
                <a:solidFill>
                  <a:srgbClr val="7B9899"/>
                </a:solidFill>
              </a:rPr>
              <a:t>Задача №489</a:t>
            </a:r>
          </a:p>
        </p:txBody>
      </p:sp>
      <p:sp>
        <p:nvSpPr>
          <p:cNvPr id="30722" name="Содержимое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ru-RU" sz="2400" smtClean="0"/>
              <a:t>Бассейн наполнится. Если первую трубу открыть на 12 мин, а вторую – на 7 мин. Если же обе трубы открыть на 6 мин. То наполнится 2/3 бассейна. За сколько минут наполнится бассейн, если открыть только вторую трубу?</a:t>
            </a:r>
          </a:p>
          <a:p>
            <a:r>
              <a:rPr lang="ru-RU" sz="2400" smtClean="0"/>
              <a:t>Краткая запись:</a:t>
            </a:r>
          </a:p>
          <a:p>
            <a:r>
              <a:rPr lang="ru-RU" sz="2400" smtClean="0"/>
              <a:t>Пусть весь объем воды в бассейне равен 1,  производительность 1 трубы х , а второй - у, тогда:</a:t>
            </a:r>
          </a:p>
          <a:p>
            <a:r>
              <a:rPr lang="ru-RU" sz="2400" smtClean="0"/>
              <a:t>1.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000125" y="4786313"/>
          <a:ext cx="6096000" cy="13811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833586"/>
                <a:gridCol w="1214414"/>
                <a:gridCol w="1524000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Производительность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Работа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Время,</a:t>
                      </a:r>
                    </a:p>
                    <a:p>
                      <a:r>
                        <a:rPr lang="ru-RU" baseline="0" dirty="0" smtClean="0"/>
                        <a:t>мин 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 труба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х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12х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 труба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>
                <a:solidFill>
                  <a:srgbClr val="7B9899"/>
                </a:solidFill>
              </a:rPr>
              <a:t>Решение: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50" y="1500188"/>
            <a:ext cx="8504238" cy="4572000"/>
          </a:xfrm>
        </p:spPr>
        <p:txBody>
          <a:bodyPr>
            <a:normAutofit fontScale="92500" lnSpcReduction="10000"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2.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endParaRPr lang="ru-RU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endParaRPr lang="ru-RU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400" dirty="0" smtClean="0"/>
              <a:t>   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400" dirty="0" smtClean="0"/>
              <a:t> Зная, что в первом случае бассейн наполнится полностью, а во втором только 2/3, составим систему двух уравнений с двумя неизвестными. 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endParaRPr lang="ru-RU" sz="2400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endParaRPr lang="ru-RU" sz="2400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endParaRPr lang="ru-RU" sz="2400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endParaRPr lang="ru-RU" sz="2400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400" dirty="0" smtClean="0"/>
              <a:t>Ответ: за 15 мин вторая труба заполнит весь бассейн.</a:t>
            </a:r>
            <a:endParaRPr lang="ru-RU" sz="24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857250" y="1571625"/>
          <a:ext cx="6096000" cy="13811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833586"/>
                <a:gridCol w="1214414"/>
                <a:gridCol w="1524000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Производительность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Работа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Время,</a:t>
                      </a:r>
                    </a:p>
                    <a:p>
                      <a:r>
                        <a:rPr lang="ru-RU" baseline="0" dirty="0" smtClean="0"/>
                        <a:t>мин 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 труба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х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6х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 труба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500063" y="4357688"/>
          <a:ext cx="1965325" cy="1285875"/>
        </p:xfrm>
        <a:graphic>
          <a:graphicData uri="http://schemas.openxmlformats.org/presentationml/2006/ole">
            <p:oleObj spid="_x0000_s5122" name="Формула" r:id="rId3" imgW="876240" imgH="660240" progId="Equation.3">
              <p:embed/>
            </p:oleObj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>
                <a:solidFill>
                  <a:srgbClr val="7B9899"/>
                </a:solidFill>
              </a:rPr>
              <a:t>Задача №492</a:t>
            </a:r>
          </a:p>
        </p:txBody>
      </p:sp>
      <p:sp>
        <p:nvSpPr>
          <p:cNvPr id="33794" name="Содержимое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ru-RU" sz="2400" smtClean="0"/>
              <a:t>Двое рабочих могут выполнить задание за 12 дней. Если сначала один из них сделает половину всей работы, а потом остальное сделает другой, то им потребуется 25 дней. За сколько дней каждый рабочий, работая один, может выполнить задание?</a:t>
            </a:r>
          </a:p>
          <a:p>
            <a:r>
              <a:rPr lang="ru-RU" sz="2400" smtClean="0"/>
              <a:t>Краткая запись:</a:t>
            </a:r>
          </a:p>
          <a:p>
            <a:r>
              <a:rPr lang="ru-RU" sz="2400" smtClean="0"/>
              <a:t>Пусть производительность 1 рабочего х, а второго у, тогда:</a:t>
            </a:r>
          </a:p>
          <a:p>
            <a:endParaRPr lang="ru-RU" sz="2400" smtClean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714375" y="4714875"/>
          <a:ext cx="6096000" cy="13811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2119338"/>
                <a:gridCol w="1071570"/>
                <a:gridCol w="1381092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Производительность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Работа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Время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 рабочий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х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1/2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1/2х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 рабочий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1/2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1/2у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>
                <a:solidFill>
                  <a:srgbClr val="7B9899"/>
                </a:solidFill>
              </a:rPr>
              <a:t>Решение: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fontScale="92500" lnSpcReduction="10000"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Зная, что вместе они сделают работу за 12 дней, а работая по очереди и выполнив по половине работы, им потребуется 25 дней, составим систему уравнений с двумя неизвестными: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endParaRPr lang="ru-RU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endParaRPr lang="ru-RU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endParaRPr lang="ru-RU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endParaRPr lang="ru-RU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endParaRPr lang="ru-RU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Ответ: Один рабочий выполнит всю работу за 30 дней, а другой за 20 дней.</a:t>
            </a:r>
            <a:endParaRPr lang="ru-RU" dirty="0"/>
          </a:p>
        </p:txBody>
      </p:sp>
      <p:graphicFrame>
        <p:nvGraphicFramePr>
          <p:cNvPr id="6146" name="Object 2"/>
          <p:cNvGraphicFramePr>
            <a:graphicFrameLocks noChangeAspect="1"/>
          </p:cNvGraphicFramePr>
          <p:nvPr/>
        </p:nvGraphicFramePr>
        <p:xfrm>
          <a:off x="785813" y="3214688"/>
          <a:ext cx="1857375" cy="1711325"/>
        </p:xfrm>
        <a:graphic>
          <a:graphicData uri="http://schemas.openxmlformats.org/presentationml/2006/ole">
            <p:oleObj spid="_x0000_s6146" name="Формула" r:id="rId3" imgW="965160" imgH="888840" progId="Equation.3">
              <p:embed/>
            </p:oleObj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>
                <a:solidFill>
                  <a:srgbClr val="7B9899"/>
                </a:solidFill>
              </a:rPr>
              <a:t>Домашнее задание</a:t>
            </a:r>
          </a:p>
        </p:txBody>
      </p:sp>
      <p:sp>
        <p:nvSpPr>
          <p:cNvPr id="36866" name="Содержимое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ru-RU" smtClean="0"/>
              <a:t>п. 22, №476, 479, 491.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>
                <a:solidFill>
                  <a:srgbClr val="7B9899"/>
                </a:solidFill>
              </a:rPr>
              <a:t>Цели урока:</a:t>
            </a:r>
          </a:p>
        </p:txBody>
      </p:sp>
      <p:sp>
        <p:nvSpPr>
          <p:cNvPr id="15362" name="Содержимое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ru-RU" smtClean="0"/>
              <a:t>1. Совершенствование навыков решения текстовых задач. </a:t>
            </a:r>
          </a:p>
          <a:p>
            <a:r>
              <a:rPr lang="ru-RU" smtClean="0"/>
              <a:t>2. Продолжить формирование знаний учащихся по решению систем уравнений с двумя неизвестными.</a:t>
            </a:r>
          </a:p>
          <a:p>
            <a:r>
              <a:rPr lang="ru-RU" smtClean="0"/>
              <a:t>3. Развитие математической грамотности.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>
                <a:solidFill>
                  <a:srgbClr val="7B9899"/>
                </a:solidFill>
              </a:rPr>
              <a:t>Устный счет</a:t>
            </a:r>
          </a:p>
        </p:txBody>
      </p:sp>
      <p:sp>
        <p:nvSpPr>
          <p:cNvPr id="1041" name="Содержимое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mtClean="0"/>
              <a:t>1. Найдите решение системы уравнений:</a:t>
            </a:r>
          </a:p>
          <a:p>
            <a:endParaRPr lang="ru-RU" smtClean="0"/>
          </a:p>
          <a:p>
            <a:endParaRPr lang="ru-RU" smtClean="0"/>
          </a:p>
          <a:p>
            <a:pPr>
              <a:buFont typeface="Wingdings 2" pitchFamily="18" charset="2"/>
              <a:buNone/>
            </a:pPr>
            <a:r>
              <a:rPr lang="ru-RU" smtClean="0"/>
              <a:t>Ответы: 1) (1;3);   2) (0;3);    3) (1;2);   4) (2;1).</a:t>
            </a:r>
          </a:p>
          <a:p>
            <a:pPr>
              <a:buFont typeface="Wingdings 2" pitchFamily="18" charset="2"/>
              <a:buNone/>
            </a:pPr>
            <a:r>
              <a:rPr lang="ru-RU" smtClean="0"/>
              <a:t>2. Выразите из уравнения 3х + 2у = 5 переменную х через переменную у.</a:t>
            </a:r>
          </a:p>
          <a:p>
            <a:pPr>
              <a:buFont typeface="Wingdings 2" pitchFamily="18" charset="2"/>
              <a:buNone/>
            </a:pPr>
            <a:r>
              <a:rPr lang="ru-RU" smtClean="0"/>
              <a:t>Ответы: </a:t>
            </a:r>
          </a:p>
          <a:p>
            <a:pPr>
              <a:buFont typeface="Wingdings 2" pitchFamily="18" charset="2"/>
              <a:buNone/>
            </a:pPr>
            <a:endParaRPr lang="ru-RU" smtClean="0"/>
          </a:p>
          <a:p>
            <a:pPr>
              <a:buFont typeface="Wingdings 2" pitchFamily="18" charset="2"/>
              <a:buNone/>
            </a:pPr>
            <a:endParaRPr lang="ru-RU" smtClean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1026" name="Формула" r:id="rId3" imgW="114120" imgH="215640" progId="Equation.3">
              <p:embed/>
            </p:oleObj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1027" name="Формула" r:id="rId4" imgW="114120" imgH="215640" progId="Equation.3">
              <p:embed/>
            </p:oleObj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785813" y="2071688"/>
          <a:ext cx="2082800" cy="1071562"/>
        </p:xfrm>
        <a:graphic>
          <a:graphicData uri="http://schemas.openxmlformats.org/presentationml/2006/ole">
            <p:oleObj spid="_x0000_s1031" name="Формула" r:id="rId5" imgW="888840" imgH="457200" progId="Equation.3">
              <p:embed/>
            </p:oleObj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1785938" y="4429125"/>
          <a:ext cx="1744662" cy="785813"/>
        </p:xfrm>
        <a:graphic>
          <a:graphicData uri="http://schemas.openxmlformats.org/presentationml/2006/ole">
            <p:oleObj spid="_x0000_s1032" name="Формула" r:id="rId6" imgW="825480" imgH="393480" progId="Equation.3">
              <p:embed/>
            </p:oleObj>
          </a:graphicData>
        </a:graphic>
      </p:graphicFrame>
      <p:graphicFrame>
        <p:nvGraphicFramePr>
          <p:cNvPr id="1037" name="Object 13"/>
          <p:cNvGraphicFramePr>
            <a:graphicFrameLocks noChangeAspect="1"/>
          </p:cNvGraphicFramePr>
          <p:nvPr/>
        </p:nvGraphicFramePr>
        <p:xfrm>
          <a:off x="1857375" y="5429250"/>
          <a:ext cx="1643063" cy="760413"/>
        </p:xfrm>
        <a:graphic>
          <a:graphicData uri="http://schemas.openxmlformats.org/presentationml/2006/ole">
            <p:oleObj spid="_x0000_s1037" name="Формула" r:id="rId7" imgW="850680" imgH="393480" progId="Equation.3">
              <p:embed/>
            </p:oleObj>
          </a:graphicData>
        </a:graphic>
      </p:graphicFrame>
      <p:graphicFrame>
        <p:nvGraphicFramePr>
          <p:cNvPr id="1038" name="Object 14"/>
          <p:cNvGraphicFramePr>
            <a:graphicFrameLocks noChangeAspect="1"/>
          </p:cNvGraphicFramePr>
          <p:nvPr/>
        </p:nvGraphicFramePr>
        <p:xfrm>
          <a:off x="4000500" y="4500563"/>
          <a:ext cx="2406650" cy="500062"/>
        </p:xfrm>
        <a:graphic>
          <a:graphicData uri="http://schemas.openxmlformats.org/presentationml/2006/ole">
            <p:oleObj spid="_x0000_s1038" name="Формула" r:id="rId8" imgW="977760" imgH="203040" progId="Equation.3">
              <p:embed/>
            </p:oleObj>
          </a:graphicData>
        </a:graphic>
      </p:graphicFrame>
      <p:graphicFrame>
        <p:nvGraphicFramePr>
          <p:cNvPr id="1039" name="Object 15"/>
          <p:cNvGraphicFramePr>
            <a:graphicFrameLocks noChangeAspect="1"/>
          </p:cNvGraphicFramePr>
          <p:nvPr/>
        </p:nvGraphicFramePr>
        <p:xfrm>
          <a:off x="4143375" y="5572125"/>
          <a:ext cx="2062163" cy="428625"/>
        </p:xfrm>
        <a:graphic>
          <a:graphicData uri="http://schemas.openxmlformats.org/presentationml/2006/ole">
            <p:oleObj spid="_x0000_s1039" name="Формула" r:id="rId9" imgW="977760" imgH="203040" progId="Equation.3">
              <p:embed/>
            </p:oleObj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>
                <a:solidFill>
                  <a:srgbClr val="7B9899"/>
                </a:solidFill>
              </a:rPr>
              <a:t>Алгоритм решения задач на движение:</a:t>
            </a:r>
          </a:p>
        </p:txBody>
      </p:sp>
      <p:sp>
        <p:nvSpPr>
          <p:cNvPr id="18434" name="Содержимое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ru-RU" smtClean="0"/>
              <a:t>1. Ввести неизвестные величины. </a:t>
            </a:r>
          </a:p>
          <a:p>
            <a:r>
              <a:rPr lang="ru-RU" smtClean="0"/>
              <a:t>2. Составить краткую запись задачи в таблице (скорость, путь, время).</a:t>
            </a:r>
          </a:p>
          <a:p>
            <a:r>
              <a:rPr lang="ru-RU" smtClean="0"/>
              <a:t>3. Исходя из условия задачи, составить систему двух уравнений с двумя неизвестными.</a:t>
            </a:r>
          </a:p>
          <a:p>
            <a:r>
              <a:rPr lang="ru-RU" smtClean="0"/>
              <a:t>4. Решить систему уравнений, исключив те корни, которые не подходят по условию задачи.</a:t>
            </a:r>
          </a:p>
          <a:p>
            <a:r>
              <a:rPr lang="ru-RU" smtClean="0"/>
              <a:t>5. Записать ответ по вопросу задачи.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>
                <a:solidFill>
                  <a:srgbClr val="7B9899"/>
                </a:solidFill>
              </a:rPr>
              <a:t>Задача №475</a:t>
            </a:r>
          </a:p>
        </p:txBody>
      </p:sp>
      <p:sp>
        <p:nvSpPr>
          <p:cNvPr id="19458" name="Содержимое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ru-RU" sz="2400" smtClean="0"/>
              <a:t>Расстояние между двумя пристанями 60 км. Теплоход проходит это расстояние по течению и против течения за 5,5 ч. Найдите скорость теплохода в стоячей воде и скорость течения, если одна из них больше другой на 20 км/ч.</a:t>
            </a:r>
          </a:p>
          <a:p>
            <a:r>
              <a:rPr lang="ru-RU" sz="2400" smtClean="0"/>
              <a:t>Краткая запись:</a:t>
            </a:r>
          </a:p>
          <a:p>
            <a:r>
              <a:rPr lang="ru-RU" sz="2400" smtClean="0"/>
              <a:t>Пусть скорость теплохода х км/ч, а скорость течения реки у км/ч, тогда</a:t>
            </a:r>
          </a:p>
          <a:p>
            <a:pPr>
              <a:buFont typeface="Wingdings 2" pitchFamily="18" charset="2"/>
              <a:buNone/>
            </a:pPr>
            <a:endParaRPr lang="ru-RU" smtClean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71500" y="4786313"/>
          <a:ext cx="6096000" cy="165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Скорость,</a:t>
                      </a:r>
                    </a:p>
                    <a:p>
                      <a:r>
                        <a:rPr lang="ru-RU" dirty="0" smtClean="0"/>
                        <a:t>км/ч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Путь,</a:t>
                      </a:r>
                    </a:p>
                    <a:p>
                      <a:r>
                        <a:rPr lang="ru-RU" dirty="0" smtClean="0"/>
                        <a:t>км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Время, </a:t>
                      </a:r>
                    </a:p>
                    <a:p>
                      <a:r>
                        <a:rPr lang="ru-RU" dirty="0" smtClean="0"/>
                        <a:t>ч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По течению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х+у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60/(</a:t>
                      </a:r>
                      <a:r>
                        <a:rPr lang="ru-RU" dirty="0" err="1" smtClean="0"/>
                        <a:t>х+у</a:t>
                      </a:r>
                      <a:r>
                        <a:rPr lang="ru-RU" dirty="0" smtClean="0"/>
                        <a:t>)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Против течения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х-у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60/(</a:t>
                      </a:r>
                      <a:r>
                        <a:rPr lang="ru-RU" dirty="0" err="1" smtClean="0"/>
                        <a:t>х-у</a:t>
                      </a:r>
                      <a:r>
                        <a:rPr lang="ru-RU" dirty="0" smtClean="0"/>
                        <a:t>)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>
                <a:solidFill>
                  <a:srgbClr val="7B9899"/>
                </a:solidFill>
              </a:rPr>
              <a:t>Решение: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fontScale="92500"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Зная, что теплоход проходит это расстояние по течению и против течения реки за 5,5 ч и скорость катера больше скорости течения реки, составим систему двух уравнений с двумя неизвестными: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                                        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endParaRPr lang="ru-RU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endParaRPr lang="ru-RU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endParaRPr lang="ru-RU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Ответ: 22 км/ч – скорость теплохода, 2 км/ч – скорость течения реки.</a:t>
            </a:r>
            <a:endParaRPr lang="ru-RU" dirty="0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857250" y="3357563"/>
          <a:ext cx="2381250" cy="1285875"/>
        </p:xfrm>
        <a:graphic>
          <a:graphicData uri="http://schemas.openxmlformats.org/presentationml/2006/ole">
            <p:oleObj spid="_x0000_s2050" name="Формула" r:id="rId3" imgW="1269720" imgH="685800" progId="Equation.3">
              <p:embed/>
            </p:oleObj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3429000" y="3429000"/>
          <a:ext cx="1785938" cy="1108075"/>
        </p:xfrm>
        <a:graphic>
          <a:graphicData uri="http://schemas.openxmlformats.org/presentationml/2006/ole">
            <p:oleObj spid="_x0000_s2051" name="Формула" r:id="rId4" imgW="736560" imgH="457200" progId="Equation.3">
              <p:embed/>
            </p:oleObj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>
                <a:solidFill>
                  <a:srgbClr val="7B9899"/>
                </a:solidFill>
              </a:rPr>
              <a:t>Задача №478</a:t>
            </a:r>
          </a:p>
        </p:txBody>
      </p:sp>
      <p:sp>
        <p:nvSpPr>
          <p:cNvPr id="22530" name="Содержимое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ru-RU" sz="2400" smtClean="0"/>
              <a:t>Фермер отправился на машине в город, находящийся на расстоянии 110 км от фермы. Через 20 мин из города на ферму выехал его сын, который проезжал в час на 5 км больше. Встреча произошла в 50 км от города. С какой скоростью ехал фермер?</a:t>
            </a:r>
          </a:p>
          <a:p>
            <a:r>
              <a:rPr lang="ru-RU" sz="2400" smtClean="0"/>
              <a:t>Краткая запись:</a:t>
            </a:r>
          </a:p>
          <a:p>
            <a:r>
              <a:rPr lang="ru-RU" sz="2400" smtClean="0"/>
              <a:t>Пусть скорость фермера х км/ч, а скорость сына у, тогда</a:t>
            </a:r>
          </a:p>
          <a:p>
            <a:endParaRPr lang="ru-RU" smtClean="0"/>
          </a:p>
          <a:p>
            <a:endParaRPr lang="ru-RU" smtClean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714375" y="4714875"/>
          <a:ext cx="6096000" cy="13811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Скорость, км/ч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Путь ,</a:t>
                      </a:r>
                    </a:p>
                    <a:p>
                      <a:r>
                        <a:rPr lang="ru-RU" dirty="0" smtClean="0"/>
                        <a:t>км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Время </a:t>
                      </a:r>
                    </a:p>
                    <a:p>
                      <a:r>
                        <a:rPr lang="ru-RU" dirty="0" smtClean="0"/>
                        <a:t>ч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Фермер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х</a:t>
                      </a:r>
                      <a:r>
                        <a:rPr lang="ru-RU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110-50=60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60/</a:t>
                      </a:r>
                      <a:r>
                        <a:rPr lang="ru-RU" dirty="0" err="1" smtClean="0"/>
                        <a:t>х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Сын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50/у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>
                <a:solidFill>
                  <a:srgbClr val="7B9899"/>
                </a:solidFill>
              </a:rPr>
              <a:t>Решение:</a:t>
            </a:r>
          </a:p>
        </p:txBody>
      </p:sp>
      <p:sp>
        <p:nvSpPr>
          <p:cNvPr id="3077" name="Содержимое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ru-RU" smtClean="0"/>
              <a:t>Зная, что встреча произошла в 50 км от города и сын выехал на 20 мин позже, составим систему уравнений с двумя неизвестными:</a:t>
            </a:r>
          </a:p>
          <a:p>
            <a:r>
              <a:rPr lang="ru-RU" smtClean="0"/>
              <a:t>                                                           </a:t>
            </a:r>
          </a:p>
          <a:p>
            <a:r>
              <a:rPr lang="ru-RU" smtClean="0"/>
              <a:t>                                                                       </a:t>
            </a:r>
          </a:p>
          <a:p>
            <a:endParaRPr lang="ru-RU" smtClean="0"/>
          </a:p>
          <a:p>
            <a:r>
              <a:rPr lang="ru-RU" smtClean="0"/>
              <a:t>Второе решение не подходит по условию задачи.</a:t>
            </a:r>
          </a:p>
          <a:p>
            <a:r>
              <a:rPr lang="ru-RU" smtClean="0"/>
              <a:t>Ответ: 45 км/ч скорость фермера.</a:t>
            </a: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642938" y="3000375"/>
          <a:ext cx="1914525" cy="1343025"/>
        </p:xfrm>
        <a:graphic>
          <a:graphicData uri="http://schemas.openxmlformats.org/presentationml/2006/ole">
            <p:oleObj spid="_x0000_s3074" name="Формула" r:id="rId3" imgW="977760" imgH="685800" progId="Equation.3">
              <p:embed/>
            </p:oleObj>
          </a:graphicData>
        </a:graphic>
      </p:graphicFrame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3000375" y="3071813"/>
          <a:ext cx="2928938" cy="1054100"/>
        </p:xfrm>
        <a:graphic>
          <a:graphicData uri="http://schemas.openxmlformats.org/presentationml/2006/ole">
            <p:oleObj spid="_x0000_s3075" name="Формула" r:id="rId4" imgW="1269720" imgH="457200" progId="Equation.3">
              <p:embed/>
            </p:oleObj>
          </a:graphicData>
        </a:graphic>
      </p:graphicFrame>
      <p:sp>
        <p:nvSpPr>
          <p:cNvPr id="3078" name="TextBox 6"/>
          <p:cNvSpPr txBox="1">
            <a:spLocks noChangeArrowheads="1"/>
          </p:cNvSpPr>
          <p:nvPr/>
        </p:nvSpPr>
        <p:spPr bwMode="auto">
          <a:xfrm>
            <a:off x="2357438" y="3429000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>
                <a:solidFill>
                  <a:srgbClr val="7B9899"/>
                </a:solidFill>
              </a:rPr>
              <a:t>Задача №494</a:t>
            </a:r>
          </a:p>
        </p:txBody>
      </p:sp>
      <p:sp>
        <p:nvSpPr>
          <p:cNvPr id="25602" name="Содержимое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ru-RU" sz="2400" smtClean="0"/>
              <a:t>Расстояние в 360 км легковой автомобиль прошел на 2 ч быстрее, чем грузовой. Если скорость каждого автомобиля увеличить на 30 км/ч, то грузовой затратит на весь путь на 1 ч больше, чем легковой. Найдите скорость каждого автомобиля.</a:t>
            </a:r>
          </a:p>
          <a:p>
            <a:r>
              <a:rPr lang="ru-RU" sz="2400" smtClean="0"/>
              <a:t>Краткая запись:</a:t>
            </a:r>
          </a:p>
          <a:p>
            <a:r>
              <a:rPr lang="ru-RU" sz="2400" smtClean="0"/>
              <a:t>Пусть скорость легкового автомобиля х км/ч, а скорость грузового у км/ч, тогда:</a:t>
            </a:r>
          </a:p>
          <a:p>
            <a:r>
              <a:rPr lang="ru-RU" smtClean="0"/>
              <a:t>1. 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000125" y="4857750"/>
          <a:ext cx="6096000" cy="13811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Скорость</a:t>
                      </a:r>
                      <a:r>
                        <a:rPr lang="ru-RU" baseline="0" dirty="0" smtClean="0"/>
                        <a:t>, км/ч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Путь,</a:t>
                      </a:r>
                    </a:p>
                    <a:p>
                      <a:r>
                        <a:rPr lang="ru-RU" dirty="0" smtClean="0"/>
                        <a:t>км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Время,</a:t>
                      </a:r>
                    </a:p>
                    <a:p>
                      <a:r>
                        <a:rPr lang="ru-RU" dirty="0" smtClean="0"/>
                        <a:t>ч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Легковой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х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360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360/</a:t>
                      </a:r>
                      <a:r>
                        <a:rPr lang="ru-RU" dirty="0" err="1" smtClean="0"/>
                        <a:t>х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Грузовой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360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360/у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224</TotalTime>
  <Words>744</Words>
  <Application>Microsoft Office PowerPoint</Application>
  <PresentationFormat>Экран (4:3)</PresentationFormat>
  <Paragraphs>192</Paragraphs>
  <Slides>16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Шаблон оформления</vt:lpstr>
      </vt:variant>
      <vt:variant>
        <vt:i4>12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34" baseType="lpstr">
      <vt:lpstr>Georgia</vt:lpstr>
      <vt:lpstr>Arial</vt:lpstr>
      <vt:lpstr>Wingdings 2</vt:lpstr>
      <vt:lpstr>Wingdings</vt:lpstr>
      <vt:lpstr>Calibri</vt:lpstr>
      <vt:lpstr>Официальная</vt:lpstr>
      <vt:lpstr>Официальная</vt:lpstr>
      <vt:lpstr>Официальная</vt:lpstr>
      <vt:lpstr>Официальная</vt:lpstr>
      <vt:lpstr>Официальная</vt:lpstr>
      <vt:lpstr>Официальная</vt:lpstr>
      <vt:lpstr>Официальная</vt:lpstr>
      <vt:lpstr>Официальная</vt:lpstr>
      <vt:lpstr>Официальная</vt:lpstr>
      <vt:lpstr>Официальная</vt:lpstr>
      <vt:lpstr>Официальная</vt:lpstr>
      <vt:lpstr>Официальная</vt:lpstr>
      <vt:lpstr>Формула</vt:lpstr>
      <vt:lpstr>Решение текстовых задач</vt:lpstr>
      <vt:lpstr>Цели урока:</vt:lpstr>
      <vt:lpstr>Устный счет</vt:lpstr>
      <vt:lpstr>Алгоритм решения задач на движение:</vt:lpstr>
      <vt:lpstr>Задача №475</vt:lpstr>
      <vt:lpstr>Решение:</vt:lpstr>
      <vt:lpstr>Задача №478</vt:lpstr>
      <vt:lpstr>Решение:</vt:lpstr>
      <vt:lpstr>Задача №494</vt:lpstr>
      <vt:lpstr>Решение:</vt:lpstr>
      <vt:lpstr>Алгоритм решения задач на производительность</vt:lpstr>
      <vt:lpstr>Задача №489</vt:lpstr>
      <vt:lpstr>Решение:</vt:lpstr>
      <vt:lpstr>Задача №492</vt:lpstr>
      <vt:lpstr>Решение: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Решение текстовых задач</dc:title>
  <dc:creator>Пользователь</dc:creator>
  <cp:lastModifiedBy>User</cp:lastModifiedBy>
  <cp:revision>26</cp:revision>
  <dcterms:created xsi:type="dcterms:W3CDTF">2012-01-28T14:12:27Z</dcterms:created>
  <dcterms:modified xsi:type="dcterms:W3CDTF">2012-08-06T22:16:02Z</dcterms:modified>
</cp:coreProperties>
</file>