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72" r:id="rId4"/>
    <p:sldId id="257" r:id="rId5"/>
    <p:sldId id="273" r:id="rId6"/>
    <p:sldId id="275" r:id="rId7"/>
    <p:sldId id="276" r:id="rId8"/>
    <p:sldId id="277" r:id="rId9"/>
    <p:sldId id="278" r:id="rId10"/>
    <p:sldId id="281" r:id="rId11"/>
    <p:sldId id="279" r:id="rId12"/>
    <p:sldId id="262" r:id="rId13"/>
    <p:sldId id="280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8DD2"/>
    <a:srgbClr val="1AA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40" autoAdjust="0"/>
  </p:normalViewPr>
  <p:slideViewPr>
    <p:cSldViewPr>
      <p:cViewPr varScale="1">
        <p:scale>
          <a:sx n="97" d="100"/>
          <a:sy n="97" d="100"/>
        </p:scale>
        <p:origin x="-3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6.xml"/><Relationship Id="rId1" Type="http://schemas.openxmlformats.org/officeDocument/2006/relationships/slide" Target="../slides/slide5.xml"/><Relationship Id="rId6" Type="http://schemas.openxmlformats.org/officeDocument/2006/relationships/slide" Target="../slides/slide9.xml"/><Relationship Id="rId5" Type="http://schemas.openxmlformats.org/officeDocument/2006/relationships/image" Target="../media/image3.png"/><Relationship Id="rId4" Type="http://schemas.openxmlformats.org/officeDocument/2006/relationships/slide" Target="../slides/slide8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2141F-3D95-449D-9F24-D7DF7119F054}" type="doc">
      <dgm:prSet loTypeId="urn:microsoft.com/office/officeart/2005/8/layout/vProcess5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5CFF466-9759-4202-B270-5A8BA41BB506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chemeClr val="bg1"/>
              </a:solidFill>
              <a:hlinkClick xmlns:r="http://schemas.openxmlformats.org/officeDocument/2006/relationships" r:id="rId1" action="ppaction://hlinksldjump"/>
            </a:rPr>
            <a:t>Проблематизация</a:t>
          </a:r>
          <a:endParaRPr lang="ru-RU" dirty="0">
            <a:solidFill>
              <a:schemeClr val="bg1"/>
            </a:solidFill>
          </a:endParaRPr>
        </a:p>
      </dgm:t>
    </dgm:pt>
    <dgm:pt modelId="{E90CF339-C03E-4CD2-800D-9093DD75F207}" type="parTrans" cxnId="{07CD34EA-B24A-42F7-A5EF-49A339032AD2}">
      <dgm:prSet/>
      <dgm:spPr/>
      <dgm:t>
        <a:bodyPr/>
        <a:lstStyle/>
        <a:p>
          <a:endParaRPr lang="ru-RU"/>
        </a:p>
      </dgm:t>
    </dgm:pt>
    <dgm:pt modelId="{7E8FF757-3989-4306-888C-95DCF5876DFE}" type="sibTrans" cxnId="{07CD34EA-B24A-42F7-A5EF-49A339032AD2}">
      <dgm:prSet/>
      <dgm:spPr/>
      <dgm:t>
        <a:bodyPr/>
        <a:lstStyle/>
        <a:p>
          <a:endParaRPr lang="ru-RU"/>
        </a:p>
      </dgm:t>
    </dgm:pt>
    <dgm:pt modelId="{16570FB6-71B2-4EE2-A9C0-ABC9DA3E8CB3}">
      <dgm:prSet phldrT="[Текст]"/>
      <dgm:spPr/>
      <dgm:t>
        <a:bodyPr/>
        <a:lstStyle/>
        <a:p>
          <a:pPr algn="ctr"/>
          <a:r>
            <a:rPr lang="ru-RU" dirty="0" smtClean="0">
              <a:hlinkClick xmlns:r="http://schemas.openxmlformats.org/officeDocument/2006/relationships" r:id="rId2" action="ppaction://hlinksldjump"/>
            </a:rPr>
            <a:t>Целеполагание</a:t>
          </a:r>
          <a:endParaRPr lang="ru-RU" dirty="0"/>
        </a:p>
      </dgm:t>
    </dgm:pt>
    <dgm:pt modelId="{1C45BC45-A5DA-4E0E-B1BB-849205E29F38}" type="parTrans" cxnId="{42DF4703-E874-4BD4-B1DE-9086FD36B9F9}">
      <dgm:prSet/>
      <dgm:spPr/>
      <dgm:t>
        <a:bodyPr/>
        <a:lstStyle/>
        <a:p>
          <a:endParaRPr lang="ru-RU"/>
        </a:p>
      </dgm:t>
    </dgm:pt>
    <dgm:pt modelId="{CD055FAA-008C-4B38-B975-D83955B59D85}" type="sibTrans" cxnId="{42DF4703-E874-4BD4-B1DE-9086FD36B9F9}">
      <dgm:prSet/>
      <dgm:spPr/>
      <dgm:t>
        <a:bodyPr/>
        <a:lstStyle/>
        <a:p>
          <a:endParaRPr lang="ru-RU"/>
        </a:p>
      </dgm:t>
    </dgm:pt>
    <dgm:pt modelId="{750BC85A-F703-4CB2-8F93-3C5F87CD5AD9}">
      <dgm:prSet phldrT="[Текст]"/>
      <dgm:spPr/>
      <dgm:t>
        <a:bodyPr/>
        <a:lstStyle/>
        <a:p>
          <a:pPr algn="ctr"/>
          <a:r>
            <a:rPr lang="ru-RU" dirty="0" smtClean="0">
              <a:hlinkClick xmlns:r="http://schemas.openxmlformats.org/officeDocument/2006/relationships" r:id="rId3" action="ppaction://hlinksldjump"/>
            </a:rPr>
            <a:t>Планирование</a:t>
          </a:r>
          <a:endParaRPr lang="ru-RU" dirty="0"/>
        </a:p>
      </dgm:t>
    </dgm:pt>
    <dgm:pt modelId="{B7F6F7DE-32CB-498D-80DC-DE4473976FCE}" type="parTrans" cxnId="{79227B11-DE04-4E15-B0D1-55B69B40DEF2}">
      <dgm:prSet/>
      <dgm:spPr/>
      <dgm:t>
        <a:bodyPr/>
        <a:lstStyle/>
        <a:p>
          <a:endParaRPr lang="ru-RU"/>
        </a:p>
      </dgm:t>
    </dgm:pt>
    <dgm:pt modelId="{25EF2BEB-10C6-497A-811C-F225C6CFB81F}" type="sibTrans" cxnId="{79227B11-DE04-4E15-B0D1-55B69B40DEF2}">
      <dgm:prSet/>
      <dgm:spPr/>
      <dgm:t>
        <a:bodyPr/>
        <a:lstStyle/>
        <a:p>
          <a:endParaRPr lang="ru-RU"/>
        </a:p>
      </dgm:t>
    </dgm:pt>
    <dgm:pt modelId="{2C0B4989-2F42-422C-9E3F-53766EE6E58E}">
      <dgm:prSet phldrT="[Текст]"/>
      <dgm:spPr/>
      <dgm:t>
        <a:bodyPr/>
        <a:lstStyle/>
        <a:p>
          <a:pPr algn="ctr"/>
          <a:r>
            <a:rPr lang="ru-RU" dirty="0" smtClean="0">
              <a:hlinkClick xmlns:r="http://schemas.openxmlformats.org/officeDocument/2006/relationships" r:id="rId4" action="ppaction://hlinksldjump"/>
            </a:rPr>
            <a:t>Реализация</a:t>
          </a:r>
          <a:endParaRPr lang="ru-RU" dirty="0"/>
        </a:p>
      </dgm:t>
    </dgm:pt>
    <dgm:pt modelId="{57710E52-50AD-4220-B458-87CFCF55E45C}" type="parTrans" cxnId="{7F0509DB-4746-4951-81BA-3F569392B99D}">
      <dgm:prSet/>
      <dgm:spPr/>
      <dgm:t>
        <a:bodyPr/>
        <a:lstStyle/>
        <a:p>
          <a:endParaRPr lang="ru-RU"/>
        </a:p>
      </dgm:t>
    </dgm:pt>
    <dgm:pt modelId="{C6349101-5358-4F9C-A59D-817437001A8E}" type="sibTrans" cxnId="{7F0509DB-4746-4951-81BA-3F569392B99D}">
      <dgm:prSet/>
      <dgm:spPr/>
      <dgm:t>
        <a:bodyPr/>
        <a:lstStyle/>
        <a:p>
          <a:endParaRPr lang="ru-RU"/>
        </a:p>
      </dgm:t>
    </dgm:pt>
    <dgm:pt modelId="{8CD64F4A-4F23-4DC9-871D-7FE632C692D7}">
      <dgm:prSet phldrT="[Текст]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pPr algn="ctr"/>
          <a:r>
            <a:rPr lang="ru-RU" dirty="0" smtClean="0">
              <a:hlinkClick xmlns:r="http://schemas.openxmlformats.org/officeDocument/2006/relationships" r:id="rId6" action="ppaction://hlinksldjump"/>
            </a:rPr>
            <a:t>Презентация</a:t>
          </a:r>
          <a:endParaRPr lang="ru-RU" dirty="0"/>
        </a:p>
      </dgm:t>
    </dgm:pt>
    <dgm:pt modelId="{B565C5BB-5C68-45AA-A207-052A42DF1D15}" type="parTrans" cxnId="{C6531FF1-44A0-4D0C-BEFC-66229FE944E4}">
      <dgm:prSet/>
      <dgm:spPr/>
      <dgm:t>
        <a:bodyPr/>
        <a:lstStyle/>
        <a:p>
          <a:endParaRPr lang="ru-RU"/>
        </a:p>
      </dgm:t>
    </dgm:pt>
    <dgm:pt modelId="{3BA79055-1ACB-490D-9682-148F1DAA9B4D}" type="sibTrans" cxnId="{C6531FF1-44A0-4D0C-BEFC-66229FE944E4}">
      <dgm:prSet/>
      <dgm:spPr/>
      <dgm:t>
        <a:bodyPr/>
        <a:lstStyle/>
        <a:p>
          <a:endParaRPr lang="ru-RU"/>
        </a:p>
      </dgm:t>
    </dgm:pt>
    <dgm:pt modelId="{E0F1B327-88B7-47A7-B18F-D1C8D2C0102C}" type="pres">
      <dgm:prSet presAssocID="{3162141F-3D95-449D-9F24-D7DF7119F05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3FA8A3-EB7A-4951-9633-C50AEC007EAE}" type="pres">
      <dgm:prSet presAssocID="{3162141F-3D95-449D-9F24-D7DF7119F054}" presName="dummyMaxCanvas" presStyleCnt="0">
        <dgm:presLayoutVars/>
      </dgm:prSet>
      <dgm:spPr/>
    </dgm:pt>
    <dgm:pt modelId="{F76AA8FC-963B-4170-B9EA-69D13E46FAA2}" type="pres">
      <dgm:prSet presAssocID="{3162141F-3D95-449D-9F24-D7DF7119F054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1E7AE-AF5F-4751-9FC9-5A8FBADBAD49}" type="pres">
      <dgm:prSet presAssocID="{3162141F-3D95-449D-9F24-D7DF7119F054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967B2-CA4B-4495-8005-52DE77B152FB}" type="pres">
      <dgm:prSet presAssocID="{3162141F-3D95-449D-9F24-D7DF7119F054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5840C-C846-4CBE-B76E-0915FBD39793}" type="pres">
      <dgm:prSet presAssocID="{3162141F-3D95-449D-9F24-D7DF7119F054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6F96F-9D5E-4B57-8A0F-B4CA7340397B}" type="pres">
      <dgm:prSet presAssocID="{3162141F-3D95-449D-9F24-D7DF7119F05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7BCFD-9CAA-48B0-872C-191C056678BF}" type="pres">
      <dgm:prSet presAssocID="{3162141F-3D95-449D-9F24-D7DF7119F054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3F0506-305C-4D6F-B55E-EC3016E59818}" type="pres">
      <dgm:prSet presAssocID="{3162141F-3D95-449D-9F24-D7DF7119F054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9FF60-D4A6-454B-928F-77AECDD57E7A}" type="pres">
      <dgm:prSet presAssocID="{3162141F-3D95-449D-9F24-D7DF7119F054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2A727-EC94-42FB-A7CA-CF422B31F6D8}" type="pres">
      <dgm:prSet presAssocID="{3162141F-3D95-449D-9F24-D7DF7119F054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C3680-DE3E-43F8-9116-6EFDE5293B7A}" type="pres">
      <dgm:prSet presAssocID="{3162141F-3D95-449D-9F24-D7DF7119F054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09ADD-1A65-4AF9-AF9F-F64AEECC0824}" type="pres">
      <dgm:prSet presAssocID="{3162141F-3D95-449D-9F24-D7DF7119F054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A48C5-C0EC-44E8-B5E5-BF83B5D6700A}" type="pres">
      <dgm:prSet presAssocID="{3162141F-3D95-449D-9F24-D7DF7119F054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D5E036-EC91-45B3-A31F-545BB54F3E41}" type="pres">
      <dgm:prSet presAssocID="{3162141F-3D95-449D-9F24-D7DF7119F054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3E3E5-7345-49B8-BE09-6054E50BD3A8}" type="pres">
      <dgm:prSet presAssocID="{3162141F-3D95-449D-9F24-D7DF7119F05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9CD5B3-551A-46E3-97CF-6B76FC981536}" type="presOf" srcId="{C6349101-5358-4F9C-A59D-817437001A8E}" destId="{8D82A727-EC94-42FB-A7CA-CF422B31F6D8}" srcOrd="0" destOrd="0" presId="urn:microsoft.com/office/officeart/2005/8/layout/vProcess5"/>
    <dgm:cxn modelId="{C6531FF1-44A0-4D0C-BEFC-66229FE944E4}" srcId="{3162141F-3D95-449D-9F24-D7DF7119F054}" destId="{8CD64F4A-4F23-4DC9-871D-7FE632C692D7}" srcOrd="4" destOrd="0" parTransId="{B565C5BB-5C68-45AA-A207-052A42DF1D15}" sibTransId="{3BA79055-1ACB-490D-9682-148F1DAA9B4D}"/>
    <dgm:cxn modelId="{FFEE7DDE-564A-4E72-87E2-8C11323EB199}" type="presOf" srcId="{2C0B4989-2F42-422C-9E3F-53766EE6E58E}" destId="{B485840C-C846-4CBE-B76E-0915FBD39793}" srcOrd="0" destOrd="0" presId="urn:microsoft.com/office/officeart/2005/8/layout/vProcess5"/>
    <dgm:cxn modelId="{6C0EF234-4575-4CD1-A29A-89488DCD3200}" type="presOf" srcId="{CD055FAA-008C-4B38-B975-D83955B59D85}" destId="{B83F0506-305C-4D6F-B55E-EC3016E59818}" srcOrd="0" destOrd="0" presId="urn:microsoft.com/office/officeart/2005/8/layout/vProcess5"/>
    <dgm:cxn modelId="{35239FDF-CC9C-405F-80D2-8A7419A9F3CF}" type="presOf" srcId="{750BC85A-F703-4CB2-8F93-3C5F87CD5AD9}" destId="{24E967B2-CA4B-4495-8005-52DE77B152FB}" srcOrd="0" destOrd="0" presId="urn:microsoft.com/office/officeart/2005/8/layout/vProcess5"/>
    <dgm:cxn modelId="{42DF4703-E874-4BD4-B1DE-9086FD36B9F9}" srcId="{3162141F-3D95-449D-9F24-D7DF7119F054}" destId="{16570FB6-71B2-4EE2-A9C0-ABC9DA3E8CB3}" srcOrd="1" destOrd="0" parTransId="{1C45BC45-A5DA-4E0E-B1BB-849205E29F38}" sibTransId="{CD055FAA-008C-4B38-B975-D83955B59D85}"/>
    <dgm:cxn modelId="{E189B853-F465-40C3-A8FA-8A1CCF33EE0A}" type="presOf" srcId="{2C0B4989-2F42-422C-9E3F-53766EE6E58E}" destId="{0CD5E036-EC91-45B3-A31F-545BB54F3E41}" srcOrd="1" destOrd="0" presId="urn:microsoft.com/office/officeart/2005/8/layout/vProcess5"/>
    <dgm:cxn modelId="{4C632656-B360-4617-A2FA-2AFCAD0844C5}" type="presOf" srcId="{16570FB6-71B2-4EE2-A9C0-ABC9DA3E8CB3}" destId="{2BB1E7AE-AF5F-4751-9FC9-5A8FBADBAD49}" srcOrd="0" destOrd="0" presId="urn:microsoft.com/office/officeart/2005/8/layout/vProcess5"/>
    <dgm:cxn modelId="{79227B11-DE04-4E15-B0D1-55B69B40DEF2}" srcId="{3162141F-3D95-449D-9F24-D7DF7119F054}" destId="{750BC85A-F703-4CB2-8F93-3C5F87CD5AD9}" srcOrd="2" destOrd="0" parTransId="{B7F6F7DE-32CB-498D-80DC-DE4473976FCE}" sibTransId="{25EF2BEB-10C6-497A-811C-F225C6CFB81F}"/>
    <dgm:cxn modelId="{0869FBA5-4E19-4324-97C7-16B86E0070CF}" type="presOf" srcId="{3162141F-3D95-449D-9F24-D7DF7119F054}" destId="{E0F1B327-88B7-47A7-B18F-D1C8D2C0102C}" srcOrd="0" destOrd="0" presId="urn:microsoft.com/office/officeart/2005/8/layout/vProcess5"/>
    <dgm:cxn modelId="{7456CBEE-5A10-48BA-8538-D60ABCB8B4E4}" type="presOf" srcId="{750BC85A-F703-4CB2-8F93-3C5F87CD5AD9}" destId="{477A48C5-C0EC-44E8-B5E5-BF83B5D6700A}" srcOrd="1" destOrd="0" presId="urn:microsoft.com/office/officeart/2005/8/layout/vProcess5"/>
    <dgm:cxn modelId="{7F0509DB-4746-4951-81BA-3F569392B99D}" srcId="{3162141F-3D95-449D-9F24-D7DF7119F054}" destId="{2C0B4989-2F42-422C-9E3F-53766EE6E58E}" srcOrd="3" destOrd="0" parTransId="{57710E52-50AD-4220-B458-87CFCF55E45C}" sibTransId="{C6349101-5358-4F9C-A59D-817437001A8E}"/>
    <dgm:cxn modelId="{41228D82-1741-4705-BEB8-E029CAA96F99}" type="presOf" srcId="{B5CFF466-9759-4202-B270-5A8BA41BB506}" destId="{281C3680-DE3E-43F8-9116-6EFDE5293B7A}" srcOrd="1" destOrd="0" presId="urn:microsoft.com/office/officeart/2005/8/layout/vProcess5"/>
    <dgm:cxn modelId="{B3B3588E-EF4F-4EE9-82D4-2DA1031F570D}" type="presOf" srcId="{8CD64F4A-4F23-4DC9-871D-7FE632C692D7}" destId="{E366F96F-9D5E-4B57-8A0F-B4CA7340397B}" srcOrd="0" destOrd="0" presId="urn:microsoft.com/office/officeart/2005/8/layout/vProcess5"/>
    <dgm:cxn modelId="{414DF9DB-726D-4616-A268-AD68EB63F3B7}" type="presOf" srcId="{16570FB6-71B2-4EE2-A9C0-ABC9DA3E8CB3}" destId="{79909ADD-1A65-4AF9-AF9F-F64AEECC0824}" srcOrd="1" destOrd="0" presId="urn:microsoft.com/office/officeart/2005/8/layout/vProcess5"/>
    <dgm:cxn modelId="{D55D25E5-F930-4E5E-B333-6DFB699F9AEA}" type="presOf" srcId="{B5CFF466-9759-4202-B270-5A8BA41BB506}" destId="{F76AA8FC-963B-4170-B9EA-69D13E46FAA2}" srcOrd="0" destOrd="0" presId="urn:microsoft.com/office/officeart/2005/8/layout/vProcess5"/>
    <dgm:cxn modelId="{44F438E0-55F0-406D-8E5C-6BB3A1C06DFE}" type="presOf" srcId="{25EF2BEB-10C6-497A-811C-F225C6CFB81F}" destId="{E4E9FF60-D4A6-454B-928F-77AECDD57E7A}" srcOrd="0" destOrd="0" presId="urn:microsoft.com/office/officeart/2005/8/layout/vProcess5"/>
    <dgm:cxn modelId="{6E02CDC6-91AF-4E52-8A6B-CD8031C8B2F3}" type="presOf" srcId="{8CD64F4A-4F23-4DC9-871D-7FE632C692D7}" destId="{40E3E3E5-7345-49B8-BE09-6054E50BD3A8}" srcOrd="1" destOrd="0" presId="urn:microsoft.com/office/officeart/2005/8/layout/vProcess5"/>
    <dgm:cxn modelId="{07CD34EA-B24A-42F7-A5EF-49A339032AD2}" srcId="{3162141F-3D95-449D-9F24-D7DF7119F054}" destId="{B5CFF466-9759-4202-B270-5A8BA41BB506}" srcOrd="0" destOrd="0" parTransId="{E90CF339-C03E-4CD2-800D-9093DD75F207}" sibTransId="{7E8FF757-3989-4306-888C-95DCF5876DFE}"/>
    <dgm:cxn modelId="{0BE20101-F090-4027-97CF-FC40E47C1A3C}" type="presOf" srcId="{7E8FF757-3989-4306-888C-95DCF5876DFE}" destId="{DB57BCFD-9CAA-48B0-872C-191C056678BF}" srcOrd="0" destOrd="0" presId="urn:microsoft.com/office/officeart/2005/8/layout/vProcess5"/>
    <dgm:cxn modelId="{359478D5-1FC9-40D9-B321-DD42CB7A902B}" type="presParOf" srcId="{E0F1B327-88B7-47A7-B18F-D1C8D2C0102C}" destId="{5D3FA8A3-EB7A-4951-9633-C50AEC007EAE}" srcOrd="0" destOrd="0" presId="urn:microsoft.com/office/officeart/2005/8/layout/vProcess5"/>
    <dgm:cxn modelId="{B3C8CC63-4CA0-41A8-9762-C2F2A728238B}" type="presParOf" srcId="{E0F1B327-88B7-47A7-B18F-D1C8D2C0102C}" destId="{F76AA8FC-963B-4170-B9EA-69D13E46FAA2}" srcOrd="1" destOrd="0" presId="urn:microsoft.com/office/officeart/2005/8/layout/vProcess5"/>
    <dgm:cxn modelId="{43CB3105-ECB4-4590-A26E-7BDF703E99AC}" type="presParOf" srcId="{E0F1B327-88B7-47A7-B18F-D1C8D2C0102C}" destId="{2BB1E7AE-AF5F-4751-9FC9-5A8FBADBAD49}" srcOrd="2" destOrd="0" presId="urn:microsoft.com/office/officeart/2005/8/layout/vProcess5"/>
    <dgm:cxn modelId="{006FAC69-78FB-48E9-A760-CFD3EDB18DC1}" type="presParOf" srcId="{E0F1B327-88B7-47A7-B18F-D1C8D2C0102C}" destId="{24E967B2-CA4B-4495-8005-52DE77B152FB}" srcOrd="3" destOrd="0" presId="urn:microsoft.com/office/officeart/2005/8/layout/vProcess5"/>
    <dgm:cxn modelId="{A7C7BC4E-1CED-49DA-91D7-78FD88D175FB}" type="presParOf" srcId="{E0F1B327-88B7-47A7-B18F-D1C8D2C0102C}" destId="{B485840C-C846-4CBE-B76E-0915FBD39793}" srcOrd="4" destOrd="0" presId="urn:microsoft.com/office/officeart/2005/8/layout/vProcess5"/>
    <dgm:cxn modelId="{56185623-1652-4215-A42B-76B119A8E59A}" type="presParOf" srcId="{E0F1B327-88B7-47A7-B18F-D1C8D2C0102C}" destId="{E366F96F-9D5E-4B57-8A0F-B4CA7340397B}" srcOrd="5" destOrd="0" presId="urn:microsoft.com/office/officeart/2005/8/layout/vProcess5"/>
    <dgm:cxn modelId="{EC5C45EF-D7B7-441D-BBEC-97D8E5BFE14F}" type="presParOf" srcId="{E0F1B327-88B7-47A7-B18F-D1C8D2C0102C}" destId="{DB57BCFD-9CAA-48B0-872C-191C056678BF}" srcOrd="6" destOrd="0" presId="urn:microsoft.com/office/officeart/2005/8/layout/vProcess5"/>
    <dgm:cxn modelId="{EF3F63CC-A874-41BA-9956-700BC71CC4C5}" type="presParOf" srcId="{E0F1B327-88B7-47A7-B18F-D1C8D2C0102C}" destId="{B83F0506-305C-4D6F-B55E-EC3016E59818}" srcOrd="7" destOrd="0" presId="urn:microsoft.com/office/officeart/2005/8/layout/vProcess5"/>
    <dgm:cxn modelId="{A09C660A-32CB-4B60-97BC-02945CA41E56}" type="presParOf" srcId="{E0F1B327-88B7-47A7-B18F-D1C8D2C0102C}" destId="{E4E9FF60-D4A6-454B-928F-77AECDD57E7A}" srcOrd="8" destOrd="0" presId="urn:microsoft.com/office/officeart/2005/8/layout/vProcess5"/>
    <dgm:cxn modelId="{1B2448C6-DCB0-4EB9-A347-91C83C79196D}" type="presParOf" srcId="{E0F1B327-88B7-47A7-B18F-D1C8D2C0102C}" destId="{8D82A727-EC94-42FB-A7CA-CF422B31F6D8}" srcOrd="9" destOrd="0" presId="urn:microsoft.com/office/officeart/2005/8/layout/vProcess5"/>
    <dgm:cxn modelId="{14083903-77CD-4F25-B0E8-CEDD1F3DB678}" type="presParOf" srcId="{E0F1B327-88B7-47A7-B18F-D1C8D2C0102C}" destId="{281C3680-DE3E-43F8-9116-6EFDE5293B7A}" srcOrd="10" destOrd="0" presId="urn:microsoft.com/office/officeart/2005/8/layout/vProcess5"/>
    <dgm:cxn modelId="{6F36F97C-CDFF-4787-BA01-6829F4B0F0DE}" type="presParOf" srcId="{E0F1B327-88B7-47A7-B18F-D1C8D2C0102C}" destId="{79909ADD-1A65-4AF9-AF9F-F64AEECC0824}" srcOrd="11" destOrd="0" presId="urn:microsoft.com/office/officeart/2005/8/layout/vProcess5"/>
    <dgm:cxn modelId="{055CEA20-70C3-47D8-91DA-01F8C329D311}" type="presParOf" srcId="{E0F1B327-88B7-47A7-B18F-D1C8D2C0102C}" destId="{477A48C5-C0EC-44E8-B5E5-BF83B5D6700A}" srcOrd="12" destOrd="0" presId="urn:microsoft.com/office/officeart/2005/8/layout/vProcess5"/>
    <dgm:cxn modelId="{FFA71193-373E-42F9-B486-719E6779EF2F}" type="presParOf" srcId="{E0F1B327-88B7-47A7-B18F-D1C8D2C0102C}" destId="{0CD5E036-EC91-45B3-A31F-545BB54F3E41}" srcOrd="13" destOrd="0" presId="urn:microsoft.com/office/officeart/2005/8/layout/vProcess5"/>
    <dgm:cxn modelId="{E31BECA0-3DEB-421A-8B22-38929042A5BE}" type="presParOf" srcId="{E0F1B327-88B7-47A7-B18F-D1C8D2C0102C}" destId="{40E3E3E5-7345-49B8-BE09-6054E50BD3A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6AA8FC-963B-4170-B9EA-69D13E46FAA2}">
      <dsp:nvSpPr>
        <dsp:cNvPr id="0" name=""/>
        <dsp:cNvSpPr/>
      </dsp:nvSpPr>
      <dsp:spPr>
        <a:xfrm>
          <a:off x="0" y="0"/>
          <a:ext cx="4814314" cy="758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bg1"/>
              </a:solidFill>
              <a:hlinkClick xmlns:r="http://schemas.openxmlformats.org/officeDocument/2006/relationships" r:id="" action="ppaction://hlinksldjump"/>
            </a:rPr>
            <a:t>Проблематизация</a:t>
          </a:r>
          <a:endParaRPr lang="ru-RU" sz="3300" kern="1200" dirty="0">
            <a:solidFill>
              <a:schemeClr val="bg1"/>
            </a:solidFill>
          </a:endParaRPr>
        </a:p>
      </dsp:txBody>
      <dsp:txXfrm>
        <a:off x="22207" y="22207"/>
        <a:ext cx="3907449" cy="713784"/>
      </dsp:txXfrm>
    </dsp:sp>
    <dsp:sp modelId="{2BB1E7AE-AF5F-4751-9FC9-5A8FBADBAD49}">
      <dsp:nvSpPr>
        <dsp:cNvPr id="0" name=""/>
        <dsp:cNvSpPr/>
      </dsp:nvSpPr>
      <dsp:spPr>
        <a:xfrm>
          <a:off x="359510" y="863503"/>
          <a:ext cx="4814314" cy="758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3450900"/>
                <a:satOff val="-9096"/>
                <a:lumOff val="-2353"/>
                <a:alphaOff val="0"/>
                <a:tint val="60000"/>
                <a:satMod val="160000"/>
              </a:schemeClr>
            </a:gs>
            <a:gs pos="46000">
              <a:schemeClr val="accent3">
                <a:hueOff val="-3450900"/>
                <a:satOff val="-9096"/>
                <a:lumOff val="-2353"/>
                <a:alphaOff val="0"/>
                <a:tint val="86000"/>
                <a:satMod val="160000"/>
              </a:schemeClr>
            </a:gs>
            <a:gs pos="100000">
              <a:schemeClr val="accent3">
                <a:hueOff val="-3450900"/>
                <a:satOff val="-9096"/>
                <a:lumOff val="-2353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hlinkClick xmlns:r="http://schemas.openxmlformats.org/officeDocument/2006/relationships" r:id="" action="ppaction://hlinksldjump"/>
            </a:rPr>
            <a:t>Целеполагание</a:t>
          </a:r>
          <a:endParaRPr lang="ru-RU" sz="3300" kern="1200" dirty="0"/>
        </a:p>
      </dsp:txBody>
      <dsp:txXfrm>
        <a:off x="381717" y="885710"/>
        <a:ext cx="3917560" cy="713784"/>
      </dsp:txXfrm>
    </dsp:sp>
    <dsp:sp modelId="{24E967B2-CA4B-4495-8005-52DE77B152FB}">
      <dsp:nvSpPr>
        <dsp:cNvPr id="0" name=""/>
        <dsp:cNvSpPr/>
      </dsp:nvSpPr>
      <dsp:spPr>
        <a:xfrm>
          <a:off x="719020" y="1727006"/>
          <a:ext cx="4814314" cy="758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6901799"/>
                <a:satOff val="-18192"/>
                <a:lumOff val="-4706"/>
                <a:alphaOff val="0"/>
                <a:tint val="60000"/>
                <a:satMod val="160000"/>
              </a:schemeClr>
            </a:gs>
            <a:gs pos="46000">
              <a:schemeClr val="accent3">
                <a:hueOff val="-6901799"/>
                <a:satOff val="-18192"/>
                <a:lumOff val="-4706"/>
                <a:alphaOff val="0"/>
                <a:tint val="86000"/>
                <a:satMod val="160000"/>
              </a:schemeClr>
            </a:gs>
            <a:gs pos="100000">
              <a:schemeClr val="accent3">
                <a:hueOff val="-6901799"/>
                <a:satOff val="-18192"/>
                <a:lumOff val="-4706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hlinkClick xmlns:r="http://schemas.openxmlformats.org/officeDocument/2006/relationships" r:id="" action="ppaction://hlinksldjump"/>
            </a:rPr>
            <a:t>Планирование</a:t>
          </a:r>
          <a:endParaRPr lang="ru-RU" sz="3300" kern="1200" dirty="0"/>
        </a:p>
      </dsp:txBody>
      <dsp:txXfrm>
        <a:off x="741227" y="1749213"/>
        <a:ext cx="3917560" cy="713784"/>
      </dsp:txXfrm>
    </dsp:sp>
    <dsp:sp modelId="{B485840C-C846-4CBE-B76E-0915FBD39793}">
      <dsp:nvSpPr>
        <dsp:cNvPr id="0" name=""/>
        <dsp:cNvSpPr/>
      </dsp:nvSpPr>
      <dsp:spPr>
        <a:xfrm>
          <a:off x="1078531" y="2590510"/>
          <a:ext cx="4814314" cy="758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0352699"/>
                <a:satOff val="-27289"/>
                <a:lumOff val="-7059"/>
                <a:alphaOff val="0"/>
                <a:tint val="60000"/>
                <a:satMod val="160000"/>
              </a:schemeClr>
            </a:gs>
            <a:gs pos="46000">
              <a:schemeClr val="accent3">
                <a:hueOff val="-10352699"/>
                <a:satOff val="-27289"/>
                <a:lumOff val="-7059"/>
                <a:alphaOff val="0"/>
                <a:tint val="86000"/>
                <a:satMod val="160000"/>
              </a:schemeClr>
            </a:gs>
            <a:gs pos="100000">
              <a:schemeClr val="accent3">
                <a:hueOff val="-10352699"/>
                <a:satOff val="-27289"/>
                <a:lumOff val="-7059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hlinkClick xmlns:r="http://schemas.openxmlformats.org/officeDocument/2006/relationships" r:id="" action="ppaction://hlinksldjump"/>
            </a:rPr>
            <a:t>Реализация</a:t>
          </a:r>
          <a:endParaRPr lang="ru-RU" sz="3300" kern="1200" dirty="0"/>
        </a:p>
      </dsp:txBody>
      <dsp:txXfrm>
        <a:off x="1100738" y="2612717"/>
        <a:ext cx="3917560" cy="713784"/>
      </dsp:txXfrm>
    </dsp:sp>
    <dsp:sp modelId="{E366F96F-9D5E-4B57-8A0F-B4CA7340397B}">
      <dsp:nvSpPr>
        <dsp:cNvPr id="0" name=""/>
        <dsp:cNvSpPr/>
      </dsp:nvSpPr>
      <dsp:spPr>
        <a:xfrm>
          <a:off x="1438041" y="3454013"/>
          <a:ext cx="4814314" cy="75819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hlinkClick xmlns:r="http://schemas.openxmlformats.org/officeDocument/2006/relationships" r:id="" action="ppaction://hlinksldjump"/>
            </a:rPr>
            <a:t>Презентация</a:t>
          </a:r>
          <a:endParaRPr lang="ru-RU" sz="3300" kern="1200" dirty="0"/>
        </a:p>
      </dsp:txBody>
      <dsp:txXfrm>
        <a:off x="1460248" y="3476220"/>
        <a:ext cx="3917560" cy="713784"/>
      </dsp:txXfrm>
    </dsp:sp>
    <dsp:sp modelId="{DB57BCFD-9CAA-48B0-872C-191C056678BF}">
      <dsp:nvSpPr>
        <dsp:cNvPr id="0" name=""/>
        <dsp:cNvSpPr/>
      </dsp:nvSpPr>
      <dsp:spPr>
        <a:xfrm>
          <a:off x="4321485" y="553905"/>
          <a:ext cx="492828" cy="49282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4432371" y="553905"/>
        <a:ext cx="271056" cy="370853"/>
      </dsp:txXfrm>
    </dsp:sp>
    <dsp:sp modelId="{B83F0506-305C-4D6F-B55E-EC3016E59818}">
      <dsp:nvSpPr>
        <dsp:cNvPr id="0" name=""/>
        <dsp:cNvSpPr/>
      </dsp:nvSpPr>
      <dsp:spPr>
        <a:xfrm>
          <a:off x="4680995" y="1417409"/>
          <a:ext cx="492828" cy="49282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4664301"/>
            <a:satOff val="-12466"/>
            <a:lumOff val="-1034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-4664301"/>
              <a:satOff val="-12466"/>
              <a:lumOff val="-103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4791881" y="1417409"/>
        <a:ext cx="271056" cy="370853"/>
      </dsp:txXfrm>
    </dsp:sp>
    <dsp:sp modelId="{E4E9FF60-D4A6-454B-928F-77AECDD57E7A}">
      <dsp:nvSpPr>
        <dsp:cNvPr id="0" name=""/>
        <dsp:cNvSpPr/>
      </dsp:nvSpPr>
      <dsp:spPr>
        <a:xfrm>
          <a:off x="5040506" y="2268276"/>
          <a:ext cx="492828" cy="49282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9328601"/>
            <a:satOff val="-24931"/>
            <a:lumOff val="-206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-9328601"/>
              <a:satOff val="-24931"/>
              <a:lumOff val="-2067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151392" y="2268276"/>
        <a:ext cx="271056" cy="370853"/>
      </dsp:txXfrm>
    </dsp:sp>
    <dsp:sp modelId="{8D82A727-EC94-42FB-A7CA-CF422B31F6D8}">
      <dsp:nvSpPr>
        <dsp:cNvPr id="0" name=""/>
        <dsp:cNvSpPr/>
      </dsp:nvSpPr>
      <dsp:spPr>
        <a:xfrm>
          <a:off x="5400016" y="3140204"/>
          <a:ext cx="492828" cy="49282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-13992901"/>
            <a:satOff val="-37397"/>
            <a:lumOff val="-3101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-13992901"/>
              <a:satOff val="-37397"/>
              <a:lumOff val="-310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510902" y="3140204"/>
        <a:ext cx="271056" cy="370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3" y="3810001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1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1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1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1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5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5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6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6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5" y="1109161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9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l="-5000" t="-1000" r="-5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3" y="360247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1" y="440113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7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5" y="-2001"/>
            <a:ext cx="57627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31F375B-64DA-4D90-A286-FEC838E59CEB}" type="datetimeFigureOut">
              <a:rPr lang="ru-RU" smtClean="0"/>
              <a:pPr/>
              <a:t>06.01.2012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0792ABF-6CD2-49E5-A9CF-0E62C88E8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10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7"/>
            <a:ext cx="7643867" cy="2423761"/>
          </a:xfrm>
        </p:spPr>
        <p:txBody>
          <a:bodyPr>
            <a:noAutofit/>
          </a:bodyPr>
          <a:lstStyle/>
          <a:p>
            <a:pPr algn="ctr"/>
            <a:r>
              <a:rPr lang="ru-RU" sz="5000" i="1" dirty="0" smtClean="0">
                <a:ln w="18415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Роль преподавателя в организации проектной деятельности студентов</a:t>
            </a:r>
            <a:endParaRPr lang="ru-RU" sz="5000" i="1" dirty="0">
              <a:ln w="18415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0192" y="5949280"/>
            <a:ext cx="27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b="1" i="1" dirty="0" smtClean="0"/>
              <a:t>Кустова С. А.</a:t>
            </a:r>
            <a:endParaRPr lang="ru-RU" sz="32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418766"/>
            <a:ext cx="48245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folHlink"/>
                </a:solidFill>
                <a:latin typeface="Monotype Corsiva" pitchFamily="66" charset="0"/>
              </a:rPr>
              <a:t>Скажи мне – и я забуду; </a:t>
            </a:r>
            <a: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  <a:t/>
            </a:r>
            <a:b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</a:br>
            <a:r>
              <a:rPr lang="ru-RU" sz="3200" b="1" dirty="0">
                <a:solidFill>
                  <a:schemeClr val="folHlink"/>
                </a:solidFill>
                <a:latin typeface="Monotype Corsiva" pitchFamily="66" charset="0"/>
              </a:rPr>
              <a:t>Покажи мне – и я запомню</a:t>
            </a:r>
            <a:r>
              <a:rPr lang="ru-RU" sz="3200" b="1" dirty="0" smtClean="0">
                <a:solidFill>
                  <a:schemeClr val="folHlink"/>
                </a:solidFill>
                <a:latin typeface="Monotype Corsiva" pitchFamily="66" charset="0"/>
              </a:rPr>
              <a:t>;</a:t>
            </a:r>
            <a: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  <a:t/>
            </a:r>
            <a:b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</a:br>
            <a:r>
              <a:rPr lang="ru-RU" sz="3200" b="1" dirty="0">
                <a:solidFill>
                  <a:schemeClr val="folHlink"/>
                </a:solidFill>
                <a:latin typeface="Monotype Corsiva" pitchFamily="66" charset="0"/>
              </a:rPr>
              <a:t>Вовлеки меня – и я </a:t>
            </a:r>
            <a:r>
              <a:rPr lang="ru-RU" sz="3200" b="1" dirty="0" smtClean="0">
                <a:solidFill>
                  <a:schemeClr val="folHlink"/>
                </a:solidFill>
                <a:latin typeface="Monotype Corsiva" pitchFamily="66" charset="0"/>
              </a:rPr>
              <a:t>научусь</a:t>
            </a:r>
            <a: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  <a:t/>
            </a:r>
            <a:br>
              <a:rPr lang="en-US" sz="3200" b="1" dirty="0">
                <a:solidFill>
                  <a:schemeClr val="folHlink"/>
                </a:solidFill>
                <a:latin typeface="Monotype Corsiva" pitchFamily="66" charset="0"/>
              </a:rPr>
            </a:br>
            <a:r>
              <a:rPr lang="ru-RU" sz="3200" b="1" dirty="0">
                <a:solidFill>
                  <a:schemeClr val="folHlink"/>
                </a:solidFill>
                <a:latin typeface="Monotype Corsiva" pitchFamily="66" charset="0"/>
              </a:rPr>
              <a:t> (Китайская пословица) 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1702098"/>
            <a:ext cx="8784976" cy="4573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Энтузиаст</a:t>
            </a:r>
            <a:r>
              <a:rPr lang="ru-RU" sz="2800" dirty="0"/>
              <a:t> </a:t>
            </a:r>
            <a:r>
              <a:rPr lang="ru-RU" sz="2800" dirty="0" smtClean="0"/>
              <a:t>– повышает мотивацию студентов, </a:t>
            </a:r>
            <a:r>
              <a:rPr lang="ru-RU" sz="2800" dirty="0"/>
              <a:t>подбадривает, оказывает моральную </a:t>
            </a:r>
            <a:r>
              <a:rPr lang="ru-RU" sz="2800" dirty="0" smtClean="0"/>
              <a:t>поддержку.</a:t>
            </a:r>
            <a:endParaRPr lang="ru-RU" sz="2800" dirty="0"/>
          </a:p>
          <a:p>
            <a:pPr algn="just">
              <a:lnSpc>
                <a:spcPct val="80000"/>
              </a:lnSpc>
            </a:pP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Специалист</a:t>
            </a:r>
            <a:r>
              <a:rPr lang="ru-RU" sz="2800" dirty="0"/>
              <a:t> – обладает знаниями и умениям в нескольких областях. Но </a:t>
            </a:r>
            <a:r>
              <a:rPr lang="ru-RU" sz="2800" dirty="0" smtClean="0"/>
              <a:t>преподаватель </a:t>
            </a:r>
            <a:r>
              <a:rPr lang="ru-RU" sz="2800" dirty="0"/>
              <a:t>не должен быть специалистом во всех областях!</a:t>
            </a:r>
          </a:p>
          <a:p>
            <a:pPr algn="just">
              <a:lnSpc>
                <a:spcPct val="80000"/>
              </a:lnSpc>
            </a:pP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Консультант </a:t>
            </a:r>
            <a:r>
              <a:rPr lang="ru-RU" sz="2800" dirty="0" smtClean="0"/>
              <a:t>–</a:t>
            </a: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ru-RU" sz="2800" dirty="0"/>
              <a:t>помогает в преодолении трудностей, задает вопросы.</a:t>
            </a:r>
          </a:p>
          <a:p>
            <a:pPr algn="just">
              <a:lnSpc>
                <a:spcPct val="80000"/>
              </a:lnSpc>
            </a:pP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Организатор </a:t>
            </a:r>
            <a:r>
              <a:rPr lang="ru-RU" sz="2800" dirty="0"/>
              <a:t>доступа </a:t>
            </a:r>
            <a:r>
              <a:rPr lang="ru-RU" sz="2800" dirty="0" smtClean="0"/>
              <a:t>к необходимым </a:t>
            </a:r>
            <a:r>
              <a:rPr lang="ru-RU" sz="2800" dirty="0"/>
              <a:t>ресурсам (и доступа к специалистам).</a:t>
            </a:r>
          </a:p>
          <a:p>
            <a:pPr algn="just">
              <a:lnSpc>
                <a:spcPct val="80000"/>
              </a:lnSpc>
            </a:pPr>
            <a:r>
              <a:rPr lang="ru-RU" sz="2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Руководитель</a:t>
            </a:r>
            <a:r>
              <a:rPr lang="ru-RU" sz="2800" dirty="0"/>
              <a:t> – особенно в вопросах </a:t>
            </a:r>
            <a:r>
              <a:rPr lang="ru-RU" sz="2800" dirty="0" smtClean="0"/>
              <a:t>распределения </a:t>
            </a:r>
            <a:r>
              <a:rPr lang="ru-RU" sz="2800" dirty="0"/>
              <a:t>времени и степени глубины работы </a:t>
            </a:r>
            <a:r>
              <a:rPr lang="ru-RU" sz="2800" dirty="0" smtClean="0"/>
              <a:t>студента.</a:t>
            </a:r>
            <a:endParaRPr lang="ru-RU" sz="2800" dirty="0"/>
          </a:p>
          <a:p>
            <a:pPr algn="just">
              <a:lnSpc>
                <a:spcPct val="80000"/>
              </a:lnSpc>
            </a:pP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Партнер</a:t>
            </a:r>
            <a:r>
              <a:rPr lang="ru-RU" sz="2800" dirty="0" smtClean="0"/>
              <a:t> </a:t>
            </a:r>
            <a:r>
              <a:rPr lang="ru-RU" sz="2800" dirty="0"/>
              <a:t>по процессу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190663620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Рефлексия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916875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Письменный отчет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844824"/>
            <a:ext cx="862300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/>
              <a:t>Тема </a:t>
            </a:r>
            <a:r>
              <a:rPr lang="ru-RU" sz="2000" dirty="0"/>
              <a:t>проекта - </a:t>
            </a:r>
            <a:r>
              <a:rPr lang="ru-RU" sz="2000" dirty="0" smtClean="0"/>
              <a:t>_________________________________________________</a:t>
            </a:r>
            <a:endParaRPr lang="ru-RU" sz="2000" dirty="0"/>
          </a:p>
          <a:p>
            <a:pPr lvl="0"/>
            <a:r>
              <a:rPr lang="ru-RU" sz="2000" dirty="0"/>
              <a:t>Я выбрал эту тему, потому что - </a:t>
            </a:r>
            <a:r>
              <a:rPr lang="ru-RU" sz="2000" dirty="0" smtClean="0"/>
              <a:t>__________________________________</a:t>
            </a:r>
            <a:endParaRPr lang="ru-RU" sz="2000" dirty="0"/>
          </a:p>
          <a:p>
            <a:pPr lvl="0"/>
            <a:r>
              <a:rPr lang="ru-RU" sz="2000" dirty="0"/>
              <a:t>Цель моего проекта - </a:t>
            </a:r>
            <a:r>
              <a:rPr lang="ru-RU" sz="2000" dirty="0" smtClean="0"/>
              <a:t>___________________________________________</a:t>
            </a:r>
            <a:endParaRPr lang="ru-RU" sz="2000" dirty="0"/>
          </a:p>
          <a:p>
            <a:pPr lvl="0"/>
            <a:r>
              <a:rPr lang="ru-RU" sz="2000" dirty="0"/>
              <a:t>Проектный продукт - </a:t>
            </a:r>
            <a:r>
              <a:rPr lang="ru-RU" sz="2000" dirty="0" smtClean="0"/>
              <a:t>___________________________________________</a:t>
            </a:r>
            <a:endParaRPr lang="ru-RU" sz="2000" dirty="0"/>
          </a:p>
          <a:p>
            <a:pPr lvl="0"/>
            <a:r>
              <a:rPr lang="ru-RU" sz="2000" dirty="0"/>
              <a:t>Сбор информации (где и как искал информацию) - </a:t>
            </a:r>
            <a:r>
              <a:rPr lang="ru-RU" sz="2000" dirty="0" smtClean="0"/>
              <a:t>_________________</a:t>
            </a:r>
            <a:endParaRPr lang="ru-RU" sz="2000" dirty="0"/>
          </a:p>
          <a:p>
            <a:pPr lvl="0"/>
            <a:r>
              <a:rPr lang="ru-RU" sz="2000" dirty="0"/>
              <a:t>В ходе работы столкнулся с такими проблемами - </a:t>
            </a:r>
            <a:r>
              <a:rPr lang="ru-RU" sz="2000" dirty="0" smtClean="0"/>
              <a:t>__________________</a:t>
            </a:r>
            <a:endParaRPr lang="ru-RU" sz="2000" dirty="0"/>
          </a:p>
          <a:p>
            <a:pPr lvl="0"/>
            <a:r>
              <a:rPr lang="ru-RU" sz="2000" dirty="0"/>
              <a:t>Способы решения возникших проблем - </a:t>
            </a:r>
            <a:r>
              <a:rPr lang="ru-RU" sz="2000" dirty="0" smtClean="0"/>
              <a:t>__________________________</a:t>
            </a:r>
            <a:endParaRPr lang="ru-RU" sz="2000" dirty="0"/>
          </a:p>
          <a:p>
            <a:pPr lvl="0"/>
            <a:r>
              <a:rPr lang="ru-RU" sz="2000" dirty="0"/>
              <a:t>Причины невыполнения сроков работы - </a:t>
            </a:r>
            <a:r>
              <a:rPr lang="ru-RU" sz="2000" dirty="0" smtClean="0"/>
              <a:t>__________________________</a:t>
            </a:r>
            <a:endParaRPr lang="ru-RU" sz="2000" dirty="0"/>
          </a:p>
          <a:p>
            <a:pPr lvl="0"/>
            <a:r>
              <a:rPr lang="ru-RU" sz="2000" dirty="0"/>
              <a:t>Что получилось, а где остались вопросы - </a:t>
            </a:r>
            <a:r>
              <a:rPr lang="ru-RU" sz="2000" dirty="0" smtClean="0"/>
              <a:t>_________________________</a:t>
            </a:r>
            <a:endParaRPr lang="ru-RU" sz="2000" dirty="0"/>
          </a:p>
          <a:p>
            <a:pPr lvl="0"/>
            <a:r>
              <a:rPr lang="ru-RU" sz="2000" dirty="0"/>
              <a:t>Если начать работу заново, то - </a:t>
            </a:r>
            <a:r>
              <a:rPr lang="ru-RU" sz="2000" dirty="0" smtClean="0"/>
              <a:t>__________________________________</a:t>
            </a:r>
            <a:endParaRPr lang="ru-RU" sz="2000" dirty="0"/>
          </a:p>
          <a:p>
            <a:pPr lvl="0"/>
            <a:r>
              <a:rPr lang="ru-RU" sz="2000" dirty="0"/>
              <a:t>Работа над проектом дала мне - </a:t>
            </a:r>
            <a:r>
              <a:rPr lang="ru-RU" sz="2000" dirty="0" smtClean="0"/>
              <a:t>__________________________________</a:t>
            </a:r>
            <a:endParaRPr lang="ru-RU" sz="2000" dirty="0"/>
          </a:p>
          <a:p>
            <a:pPr lvl="0"/>
            <a:r>
              <a:rPr lang="ru-RU" sz="2000" dirty="0"/>
              <a:t>Работа над проектом показала мне, что (что узнал о себе) - </a:t>
            </a:r>
            <a:r>
              <a:rPr lang="ru-RU" sz="2000" dirty="0" smtClean="0"/>
              <a:t>___________</a:t>
            </a:r>
            <a:endParaRPr lang="ru-RU" sz="2000" dirty="0"/>
          </a:p>
          <a:p>
            <a:pPr lvl="0"/>
            <a:r>
              <a:rPr lang="ru-RU" sz="2000" dirty="0"/>
              <a:t>Как данная работа может пригодиться в профессиональной деятельности - </a:t>
            </a:r>
          </a:p>
        </p:txBody>
      </p:sp>
    </p:spTree>
    <p:extLst>
      <p:ext uri="{BB962C8B-B14F-4D97-AF65-F5344CB8AC3E}">
        <p14:creationId xmlns:p14="http://schemas.microsoft.com/office/powerpoint/2010/main" val="262692111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299177"/>
              </p:ext>
            </p:extLst>
          </p:nvPr>
        </p:nvGraphicFramePr>
        <p:xfrm>
          <a:off x="0" y="116632"/>
          <a:ext cx="9001001" cy="66247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1800201"/>
                <a:gridCol w="2304256"/>
                <a:gridCol w="2448272"/>
                <a:gridCol w="2448272"/>
              </a:tblGrid>
              <a:tr h="1116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Оценки</a:t>
                      </a:r>
                      <a:endParaRPr lang="ru-RU" sz="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4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 балла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 баллов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58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Социальная </a:t>
                      </a:r>
                      <a:r>
                        <a:rPr lang="ru-RU" sz="1100" dirty="0" smtClean="0">
                          <a:effectLst/>
                        </a:rPr>
                        <a:t>значимость инвестиционной </a:t>
                      </a:r>
                      <a:r>
                        <a:rPr lang="ru-RU" sz="1100" dirty="0">
                          <a:effectLst/>
                        </a:rPr>
                        <a:t>идеи </a:t>
                      </a:r>
                      <a:r>
                        <a:rPr lang="ru-RU" sz="1100" dirty="0" smtClean="0">
                          <a:effectLst/>
                        </a:rPr>
                        <a:t>для </a:t>
                      </a:r>
                      <a:r>
                        <a:rPr lang="ru-RU" sz="1100" dirty="0">
                          <a:effectLst/>
                        </a:rPr>
                        <a:t>жителей города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Раскрыта и доказана значимость инвестиционного проекта для жителей города и области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Значимость инвестиционного проекта для жителей города и </a:t>
                      </a:r>
                      <a:r>
                        <a:rPr lang="ru-RU" sz="1100" dirty="0" smtClean="0">
                          <a:effectLst/>
                        </a:rPr>
                        <a:t>области раскры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та </a:t>
                      </a:r>
                      <a:r>
                        <a:rPr lang="ru-RU" sz="1100" dirty="0">
                          <a:effectLst/>
                        </a:rPr>
                        <a:t>недостаточно (неубедительно)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Инвестиционный проект не представляет большой значимости для жителей города и области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446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Востребованность пред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лагаемого товара (услуг)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Предлагаемый товар или услуга востребованы сегодня на рынке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Востребованность  предлагаемого товара или услуги 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вызывает сомнение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Предлагаемый товар или услуга не востребованы сегодня на рынке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669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Возможные масштабы реализации инвестицион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ного проекта или идеи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Масштабы </a:t>
                      </a:r>
                      <a:r>
                        <a:rPr lang="ru-RU" sz="1100" dirty="0" smtClean="0">
                          <a:effectLst/>
                        </a:rPr>
                        <a:t>реализации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инвестицион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ного проекта</a:t>
                      </a:r>
                      <a:r>
                        <a:rPr lang="ru-RU" sz="1100" baseline="0" dirty="0" smtClean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обширны</a:t>
                      </a:r>
                      <a:r>
                        <a:rPr lang="ru-RU" sz="1100" dirty="0">
                          <a:effectLst/>
                        </a:rPr>
                        <a:t>, возможно использовать проект в </a:t>
                      </a:r>
                      <a:r>
                        <a:rPr lang="ru-RU" sz="1100" dirty="0" smtClean="0">
                          <a:effectLst/>
                        </a:rPr>
                        <a:t>дальнейшем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Масштабы реализации инвестиционного проекта или идеи ограничены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Инвестиционный проект или идея применимы только в конкретном месте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1403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Экономическое обоснование идеи или проекта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Полностью рассчитаны экономические показатели, дано обоснование финансовых показателей работы будущего предприятия, приведен расчет эффективности от внедрения данного инвестиционного проекта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 полностью рассчитаны экономические, финансовые показатели работы будущего предприятии, не приведен расчет от внедрения данного инвестиционного проекта. Ошибки в расчетах несущественные.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Нет расчетов экономических </a:t>
                      </a:r>
                      <a:r>
                        <a:rPr lang="ru-RU" sz="1100" dirty="0" smtClean="0">
                          <a:effectLst/>
                        </a:rPr>
                        <a:t>показателей, </a:t>
                      </a:r>
                      <a:r>
                        <a:rPr lang="ru-RU" sz="1100" dirty="0">
                          <a:effectLst/>
                        </a:rPr>
                        <a:t>не дано обоснование финансовых </a:t>
                      </a:r>
                      <a:r>
                        <a:rPr lang="ru-RU" sz="1100" dirty="0" smtClean="0">
                          <a:effectLst/>
                        </a:rPr>
                        <a:t>показателей </a:t>
                      </a:r>
                      <a:r>
                        <a:rPr lang="ru-RU" sz="1100" dirty="0">
                          <a:effectLst/>
                        </a:rPr>
                        <a:t>работы будущего предприятия, не приведен расчет эффективности от внедрения данного проекта. </a:t>
                      </a:r>
                      <a:r>
                        <a:rPr lang="ru-RU" sz="1100" dirty="0" smtClean="0">
                          <a:effectLst/>
                        </a:rPr>
                        <a:t>Допущены </a:t>
                      </a:r>
                      <a:r>
                        <a:rPr lang="ru-RU" sz="1100" dirty="0">
                          <a:effectLst/>
                        </a:rPr>
                        <a:t>существенные ошибки в </a:t>
                      </a:r>
                      <a:r>
                        <a:rPr lang="ru-RU" sz="1100" dirty="0" smtClean="0">
                          <a:effectLst/>
                        </a:rPr>
                        <a:t>расчетах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409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Реальность достижения инвестиционной идеи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Внедрение инвестиционного проекта является реальным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Вызывает сомнение внедрение инвестиционного проекта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Внедрение инвестиционного проекта не является  реальным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801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Логика изложения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Четкость суждений, последователь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ность и обоснованность положений, ясность изложения мысли. Наличие четкого вывода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Недостаточно четкие суждения; отдельные нарушения </a:t>
                      </a:r>
                      <a:r>
                        <a:rPr lang="ru-RU" sz="1100" dirty="0" smtClean="0">
                          <a:effectLst/>
                        </a:rPr>
                        <a:t>последователь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ности </a:t>
                      </a:r>
                      <a:r>
                        <a:rPr lang="ru-RU" sz="1100" dirty="0">
                          <a:effectLst/>
                        </a:rPr>
                        <a:t>и обоснованности положений. Общий вывод нечеткий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Расплывчатость суждений. Слабая аргументация положений. Излишняя детализация. Отсутствие вывода.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990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Компетентность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Свободное владение материалом. Конкретность и точность ответов на вопросы. Грамматически правильная, эмоциональная речь. </a:t>
                      </a:r>
                      <a:r>
                        <a:rPr lang="ru-RU" sz="1100" dirty="0" smtClean="0">
                          <a:effectLst/>
                        </a:rPr>
                        <a:t>Уверенность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Удовлетворительное владение материалом. Конкретные и четкие ответы на большую часть вопросов. Докладчик не всегда владеет собой.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Удовлетворительное владение материалом. Ответы на вопросы недостаточно убедительны, иногда уклончивы. Речь недостаточно эмоциональна и  </a:t>
                      </a:r>
                      <a:r>
                        <a:rPr lang="ru-RU" sz="1100" dirty="0" smtClean="0">
                          <a:effectLst/>
                        </a:rPr>
                        <a:t>убедительна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  <a:tr h="10021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Наглядность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Разработана интересная </a:t>
                      </a:r>
                      <a:r>
                        <a:rPr lang="ru-RU" sz="1100" dirty="0" smtClean="0">
                          <a:effectLst/>
                        </a:rPr>
                        <a:t>презентация. </a:t>
                      </a:r>
                      <a:r>
                        <a:rPr lang="ru-RU" sz="1100" dirty="0">
                          <a:effectLst/>
                        </a:rPr>
                        <a:t>Иллюстративный материал дополняет содержание проекта</a:t>
                      </a:r>
                      <a:r>
                        <a:rPr lang="ru-RU" sz="1100" dirty="0" smtClean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Мультимедийная презентация в основном раскрывает содержание выступления. Иллюстративный материал недостаточно дополняет содержание проекта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Мультимедийная презентация не раскрывает суть проекта. Иллюстративный материал не дополняет содержание проекта, не отвечает требованиям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969" marR="27969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Выводы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508" y="896526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закрепляются</a:t>
            </a:r>
            <a:r>
              <a:rPr lang="ru-RU" sz="2400" dirty="0"/>
              <a:t>, обобщаются и систематизируются знания студентов путем их применения на </a:t>
            </a:r>
            <a:r>
              <a:rPr lang="ru-RU" sz="2400" dirty="0" smtClean="0"/>
              <a:t>практике;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формируются </a:t>
            </a:r>
            <a:r>
              <a:rPr lang="ru-RU" sz="2400" dirty="0"/>
              <a:t>навыки по осуществлению поиска, анализу и оценке необходимой </a:t>
            </a:r>
            <a:r>
              <a:rPr lang="ru-RU" sz="2400" dirty="0" smtClean="0"/>
              <a:t>информации;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создаются </a:t>
            </a:r>
            <a:r>
              <a:rPr lang="ru-RU" sz="2400" dirty="0"/>
              <a:t>условия для приобретения студентами специальных умений и навыков, необходимых в дальнейшей профессиональной </a:t>
            </a:r>
            <a:r>
              <a:rPr lang="ru-RU" sz="2400" dirty="0" smtClean="0"/>
              <a:t>деятельности;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формируются </a:t>
            </a:r>
            <a:r>
              <a:rPr lang="ru-RU" sz="2400" dirty="0"/>
              <a:t>коммуникативные навыки, умения работать в команде, коллективной и персональной ответственности, взаимопомощи, навыки </a:t>
            </a:r>
            <a:r>
              <a:rPr lang="ru-RU" sz="2400" dirty="0" smtClean="0"/>
              <a:t>самопрезентации;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развиваются </a:t>
            </a:r>
            <a:r>
              <a:rPr lang="ru-RU" sz="2400" dirty="0"/>
              <a:t>способности профессиональной адаптации к изменяющимся социально-экономическим </a:t>
            </a:r>
            <a:r>
              <a:rPr lang="ru-RU" sz="2400" dirty="0" smtClean="0"/>
              <a:t>условиям;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приобретается </a:t>
            </a:r>
            <a:r>
              <a:rPr lang="ru-RU" sz="2400" dirty="0"/>
              <a:t>опыт работы в рыночных условиях с возможностью использования его, в том числе и для организации собственной предпринимательской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8482309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204864"/>
            <a:ext cx="8678768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l="-5000" t="-1000" r="-5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377645"/>
            <a:ext cx="5256584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Метод  проектов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6213" algn="just"/>
            <a:r>
              <a:rPr lang="ru-RU" sz="2400" dirty="0" smtClean="0"/>
              <a:t>Это </a:t>
            </a:r>
            <a:r>
              <a:rPr lang="ru-RU" sz="2400" dirty="0"/>
              <a:t>способ достижения дидактической цели через детальную разработку проблемы, которая завершается реальным, осязаемым практическим результатом, оформленным определенным </a:t>
            </a:r>
            <a:r>
              <a:rPr lang="ru-RU" sz="2400" dirty="0" smtClean="0"/>
              <a:t>образом.</a:t>
            </a:r>
          </a:p>
          <a:p>
            <a:pPr indent="176213" algn="just"/>
            <a:r>
              <a:rPr lang="ru-RU" sz="2400" dirty="0" smtClean="0"/>
              <a:t> </a:t>
            </a:r>
            <a:r>
              <a:rPr lang="ru-RU" sz="2400" b="1" i="1" dirty="0" smtClean="0"/>
              <a:t>Основное </a:t>
            </a:r>
            <a:r>
              <a:rPr lang="ru-RU" sz="2400" b="1" i="1" dirty="0"/>
              <a:t>предназначение </a:t>
            </a:r>
            <a:r>
              <a:rPr lang="ru-RU" sz="2400" i="1" dirty="0" smtClean="0"/>
              <a:t>- </a:t>
            </a:r>
            <a:r>
              <a:rPr lang="ru-RU" sz="2400" dirty="0" smtClean="0"/>
              <a:t>предоставление </a:t>
            </a:r>
            <a:r>
              <a:rPr lang="ru-RU" sz="2400" dirty="0"/>
              <a:t>студентам возможности самостоятельного приобретения знаний и умений в процессе решения поставленной проблемы, требующих интеграции знаний из различных предметных </a:t>
            </a:r>
            <a:r>
              <a:rPr lang="ru-RU" sz="2400" dirty="0" smtClean="0"/>
              <a:t>областей.</a:t>
            </a:r>
          </a:p>
          <a:p>
            <a:pPr indent="176213" algn="just"/>
            <a:r>
              <a:rPr lang="ru-RU" sz="2400" b="1" i="1" dirty="0" smtClean="0"/>
              <a:t>Суть </a:t>
            </a:r>
            <a:r>
              <a:rPr lang="ru-RU" sz="2400" b="1" i="1" dirty="0"/>
              <a:t>метода </a:t>
            </a:r>
            <a:r>
              <a:rPr lang="ru-RU" sz="2400" dirty="0"/>
              <a:t>– стимулировать интерес студентов к определенным проблемам, решение которых предполагает владение определенной суммой знаний и через проектную деятельность предполагает практическое применение имеющихся и приобретенных знаний.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l="-5000" t="-1000" r="-5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377645"/>
            <a:ext cx="5256584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Метод  проектов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13690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 algn="just"/>
            <a:r>
              <a:rPr lang="ru-RU" sz="2400" b="1" i="1" dirty="0"/>
              <a:t>Для студента проект </a:t>
            </a:r>
            <a:r>
              <a:rPr lang="ru-RU" sz="2400" dirty="0"/>
              <a:t>– это возможность максимального раскрытия своего творческого потенциала, средство самореализации. Это деятельность, которая позволяет проявить себя индивидуально или в группе, попробовать свои силы, приложить свои знания, принести пользу, показать публично достигнутый результат</a:t>
            </a:r>
            <a:r>
              <a:rPr lang="ru-RU" sz="2400" dirty="0" smtClean="0"/>
              <a:t>.</a:t>
            </a:r>
          </a:p>
          <a:p>
            <a:pPr algn="just"/>
            <a:endParaRPr lang="ru-RU" sz="800" dirty="0"/>
          </a:p>
          <a:p>
            <a:pPr indent="265113" algn="just"/>
            <a:r>
              <a:rPr lang="ru-RU" sz="2400" b="1" i="1" dirty="0"/>
              <a:t>Для </a:t>
            </a:r>
            <a:r>
              <a:rPr lang="ru-RU" sz="2400" b="1" i="1" dirty="0" smtClean="0"/>
              <a:t>преподавателя </a:t>
            </a:r>
            <a:r>
              <a:rPr lang="ru-RU" sz="2400" b="1" i="1" dirty="0"/>
              <a:t>проект </a:t>
            </a:r>
            <a:r>
              <a:rPr lang="ru-RU" sz="2400" dirty="0"/>
              <a:t>– это интегративное дидактическое средство развития, обучения и воспитания, которое позволяет вырабатывать и развивать специфические умения и навыки проектной деятельности, а также совместный поиск информации, самообучение, исследовательская и творческая деятельность.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4186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19857966"/>
              </p:ext>
            </p:extLst>
          </p:nvPr>
        </p:nvGraphicFramePr>
        <p:xfrm>
          <a:off x="1691680" y="2276872"/>
          <a:ext cx="6252356" cy="4212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619672" y="1700808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Этапы работы над проектом</a:t>
            </a:r>
            <a:endParaRPr lang="ru-RU" sz="280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Управляющая кнопка: документ 15">
            <a:hlinkClick r:id="rId7" action="ppaction://hlinksldjump" highlightClick="1"/>
          </p:cNvPr>
          <p:cNvSpPr/>
          <p:nvPr/>
        </p:nvSpPr>
        <p:spPr>
          <a:xfrm>
            <a:off x="357158" y="6000768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2849" y="1844824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Проблематизация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документ 4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708920"/>
            <a:ext cx="73146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6213"/>
            <a:r>
              <a:rPr lang="ru-RU" sz="3600" dirty="0"/>
              <a:t>П</a:t>
            </a:r>
            <a:r>
              <a:rPr lang="ru-RU" sz="3600" dirty="0" smtClean="0"/>
              <a:t>реподаватель </a:t>
            </a:r>
            <a:r>
              <a:rPr lang="ru-RU" sz="3600" dirty="0"/>
              <a:t>помогает студенту: выявить проблему интересную для него, связанную с его дальнейшей трудовой </a:t>
            </a:r>
            <a:r>
              <a:rPr lang="ru-RU" sz="3600" dirty="0" smtClean="0"/>
              <a:t>деятельностью, мотивирует на успех.</a:t>
            </a:r>
            <a:endParaRPr lang="ru-RU" sz="3600" dirty="0"/>
          </a:p>
        </p:txBody>
      </p:sp>
      <p:pic>
        <p:nvPicPr>
          <p:cNvPr id="7" name="Picture 4" descr="Рисунок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293096"/>
            <a:ext cx="2530599" cy="2156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99853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5756" y="1628800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Целеполагание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документ 4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180876"/>
            <a:ext cx="803297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Преподаватель помогает внести </a:t>
            </a:r>
            <a:r>
              <a:rPr lang="ru-RU" sz="3200" dirty="0"/>
              <a:t>ясность в цель работы и определиться с </a:t>
            </a:r>
            <a:r>
              <a:rPr lang="ru-RU" sz="3200" i="1" dirty="0"/>
              <a:t>проектным продуктом</a:t>
            </a:r>
            <a:r>
              <a:rPr lang="ru-RU" sz="3200" dirty="0"/>
              <a:t>, решить, что будет создано для того, чтобы цель проекта была достигнута. Н</a:t>
            </a:r>
            <a:r>
              <a:rPr lang="ru-RU" sz="3200" dirty="0" smtClean="0"/>
              <a:t>еобходимо совместно представить </a:t>
            </a:r>
            <a:r>
              <a:rPr lang="ru-RU" sz="3200" dirty="0"/>
              <a:t>себе как можно больше способов достижения цели проекта и выбрать из них самый оптимальный.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1175740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5756" y="1628800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Планирование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документ 4">
            <a:hlinkClick r:id="rId2" action="ppaction://hlinksldjump" highlightClick="1"/>
          </p:cNvPr>
          <p:cNvSpPr/>
          <p:nvPr/>
        </p:nvSpPr>
        <p:spPr>
          <a:xfrm>
            <a:off x="109214" y="5879552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615515"/>
              </p:ext>
            </p:extLst>
          </p:nvPr>
        </p:nvGraphicFramePr>
        <p:xfrm>
          <a:off x="683569" y="2348881"/>
          <a:ext cx="7992888" cy="4169586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312367"/>
                <a:gridCol w="4680521"/>
              </a:tblGrid>
              <a:tr h="4891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Ответ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Почему выбрана эта тема проекта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Описание проблемы проекта, (например, актуальность проекта)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Что надо сделать, чтобы решить данную проблему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Постановка цели проекта, (например, для удовлетворения каких потребностей будет разработан бизнес - план)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Что необходимо сделать, чтобы достичь цели проекта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Определить задачи разработки проекта, что конкретно необходимо сделать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Что необходимо разработать, чтобы цель была достигнута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 проектного продукта (ожидаемый результат), (например, разработка бизнес – плана)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Какие шаги необходимо проделать от выявления проблемы проекта до реализации цели проекта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Перечисление основных этапов работы (описание проекта), (например, представление основных </a:t>
                      </a:r>
                      <a:r>
                        <a:rPr lang="ru-RU" sz="1400" dirty="0" smtClean="0">
                          <a:effectLst/>
                        </a:rPr>
                        <a:t>разделов </a:t>
                      </a:r>
                      <a:r>
                        <a:rPr lang="ru-RU" sz="1400" dirty="0">
                          <a:effectLst/>
                        </a:rPr>
                        <a:t>бизнес – плана)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Как будут решаться задачи проекта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Определение способов работы на каждом этапе, (например, изучение литературы)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Когда будут выполняться задачи проекта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Определение сроков работы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1154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9915" y="1614766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Реализация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документ 4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919" y="2458453"/>
            <a:ext cx="81501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6213" algn="just"/>
            <a:r>
              <a:rPr lang="ru-RU" sz="2800" dirty="0" smtClean="0"/>
              <a:t>Преподавателю </a:t>
            </a:r>
            <a:r>
              <a:rPr lang="ru-RU" sz="2800" dirty="0"/>
              <a:t>необходимо проводить консультации, находить способы решения возникших трудностей, следить, чтобы студент не потерял мотив к работе. </a:t>
            </a:r>
            <a:r>
              <a:rPr lang="ru-RU" sz="2800" dirty="0" smtClean="0"/>
              <a:t>Необходимо </a:t>
            </a:r>
            <a:r>
              <a:rPr lang="ru-RU" sz="2800" dirty="0"/>
              <a:t>определять контрольные точки – точки проверки работы над проектом. Можно даже проводить оценивание каждого этапа работы. Это стимулирует студентов к равномерному выполнению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65303625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88640"/>
            <a:ext cx="8424936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Роль преподавателя в процессе работы над проектом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32282" y="1628800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Презентация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документ 4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428628" cy="571504"/>
          </a:xfrm>
          <a:prstGeom prst="actionButtonDocumen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1500000">
              <a:rot lat="20150337" lon="20721224" rev="1082945"/>
            </a:camera>
            <a:lightRig rig="soft" dir="t">
              <a:rot lat="0" lon="0" rev="6600000"/>
            </a:lightRig>
          </a:scene3d>
          <a:sp3d extrusionH="38100" contourW="12700">
            <a:bevelT w="260350" h="50800" prst="softRound"/>
            <a:bevelB prst="softRound"/>
            <a:extrusionClr>
              <a:schemeClr val="accent2">
                <a:lumMod val="75000"/>
              </a:schemeClr>
            </a:extrusionClr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6213" algn="just"/>
            <a:r>
              <a:rPr lang="ru-RU" sz="2800" dirty="0"/>
              <a:t>П</a:t>
            </a:r>
            <a:r>
              <a:rPr lang="ru-RU" sz="2800" dirty="0" smtClean="0"/>
              <a:t>реподавателю </a:t>
            </a:r>
            <a:r>
              <a:rPr lang="ru-RU" sz="2800" dirty="0"/>
              <a:t>очень важно научить студентов выбирать самое главное, коротко и ясно излагать свои мысли. </a:t>
            </a:r>
          </a:p>
          <a:p>
            <a:pPr indent="176213" algn="just"/>
            <a:r>
              <a:rPr lang="ru-RU" sz="2800" dirty="0"/>
              <a:t>После презентации автору проекта, придется отвечать на вопросы </a:t>
            </a:r>
            <a:r>
              <a:rPr lang="ru-RU" sz="2800" dirty="0" smtClean="0"/>
              <a:t>публики. </a:t>
            </a:r>
            <a:r>
              <a:rPr lang="ru-RU" sz="2800" dirty="0"/>
              <a:t>Поэтому </a:t>
            </a:r>
            <a:r>
              <a:rPr lang="ru-RU" sz="2800" dirty="0" smtClean="0"/>
              <a:t>преподавателю </a:t>
            </a:r>
            <a:r>
              <a:rPr lang="ru-RU" sz="2800" dirty="0"/>
              <a:t>необходимо с автором проекта проговорить возможные вопросы, выслушать и скорректировать его ответы.</a:t>
            </a:r>
          </a:p>
        </p:txBody>
      </p:sp>
    </p:spTree>
    <p:extLst>
      <p:ext uri="{BB962C8B-B14F-4D97-AF65-F5344CB8AC3E}">
        <p14:creationId xmlns:p14="http://schemas.microsoft.com/office/powerpoint/2010/main" val="68195399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558</TotalTime>
  <Words>1173</Words>
  <Application>Microsoft Office PowerPoint</Application>
  <PresentationFormat>Экран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Роль преподавателя в организации проектной деятельности студентов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Измерение. Цель измерений. Классификация видов и методов измерения.</dc:title>
  <dc:creator>Фелька</dc:creator>
  <cp:lastModifiedBy>Виктор007</cp:lastModifiedBy>
  <cp:revision>73</cp:revision>
  <dcterms:created xsi:type="dcterms:W3CDTF">2011-12-14T22:11:46Z</dcterms:created>
  <dcterms:modified xsi:type="dcterms:W3CDTF">2012-01-06T05:57:58Z</dcterms:modified>
</cp:coreProperties>
</file>