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72" r:id="rId11"/>
    <p:sldId id="265" r:id="rId12"/>
    <p:sldId id="273" r:id="rId13"/>
    <p:sldId id="267" r:id="rId14"/>
    <p:sldId id="268" r:id="rId15"/>
    <p:sldId id="270" r:id="rId16"/>
    <p:sldId id="271" r:id="rId17"/>
    <p:sldId id="269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000000"/>
    <a:srgbClr val="6600CC"/>
    <a:srgbClr val="009900"/>
    <a:srgbClr val="FF3300"/>
    <a:srgbClr val="33CC33"/>
    <a:srgbClr val="8C2635"/>
    <a:srgbClr val="01B1B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50" autoAdjust="0"/>
    <p:restoredTop sz="94660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BB7352-A0FE-4933-9BAB-411C1DB79E8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8BB1DB-058D-4D46-A396-DC0F0A41F82F}" type="slidenum">
              <a:rPr lang="ru-RU"/>
              <a:pPr/>
              <a:t>1</a:t>
            </a:fld>
            <a:endParaRPr lang="ru-RU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3C1DFD-529F-43DF-AC19-C5228DFF1F28}" type="slidenum">
              <a:rPr lang="ru-RU"/>
              <a:pPr/>
              <a:t>11</a:t>
            </a:fld>
            <a:endParaRPr lang="ru-RU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7DC85-9219-4F10-B029-563F484F7D00}" type="slidenum">
              <a:rPr lang="ru-RU"/>
              <a:pPr/>
              <a:t>13</a:t>
            </a:fld>
            <a:endParaRPr lang="ru-RU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9294BB-ABA7-4D1D-99CA-0D86CE7DFEC8}" type="slidenum">
              <a:rPr lang="ru-RU"/>
              <a:pPr/>
              <a:t>14</a:t>
            </a:fld>
            <a:endParaRPr lang="ru-RU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F71843-C769-49FA-908F-F978D032BEFF}" type="slidenum">
              <a:rPr lang="ru-RU"/>
              <a:pPr/>
              <a:t>15</a:t>
            </a:fld>
            <a:endParaRPr lang="ru-RU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2BFBD-F385-4970-9945-A98B8996C193}" type="slidenum">
              <a:rPr lang="ru-RU"/>
              <a:pPr/>
              <a:t>17</a:t>
            </a:fld>
            <a:endParaRPr lang="ru-RU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DBA1A3-C2B7-46EE-9C1C-21F7C5496681}" type="slidenum">
              <a:rPr lang="ru-RU"/>
              <a:pPr/>
              <a:t>2</a:t>
            </a:fld>
            <a:endParaRPr lang="ru-RU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9221C0-87DF-4896-9ED7-FB4F558D035E}" type="slidenum">
              <a:rPr lang="ru-RU"/>
              <a:pPr/>
              <a:t>3</a:t>
            </a:fld>
            <a:endParaRPr lang="ru-RU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5ECFF6-347E-42A5-ADD0-670C45F2FCCD}" type="slidenum">
              <a:rPr lang="ru-RU"/>
              <a:pPr/>
              <a:t>4</a:t>
            </a:fld>
            <a:endParaRPr lang="ru-RU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B7D882-C0A2-4B90-9BFA-490F63598B9B}" type="slidenum">
              <a:rPr lang="ru-RU"/>
              <a:pPr/>
              <a:t>5</a:t>
            </a:fld>
            <a:endParaRPr lang="ru-RU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558AC8-3F9F-4BAE-BE5D-16906CA835FB}" type="slidenum">
              <a:rPr lang="ru-RU"/>
              <a:pPr/>
              <a:t>6</a:t>
            </a:fld>
            <a:endParaRPr 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3E8D75-9ED7-4F1F-BA50-5636B14BE558}" type="slidenum">
              <a:rPr lang="ru-RU"/>
              <a:pPr/>
              <a:t>7</a:t>
            </a:fld>
            <a:endParaRPr lang="ru-RU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A353B1-327B-4845-9E9B-EB774239F01F}" type="slidenum">
              <a:rPr lang="ru-RU"/>
              <a:pPr/>
              <a:t>8</a:t>
            </a:fld>
            <a:endParaRPr lang="ru-RU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E114BD-F3AF-49EB-806F-AA7C53DDC15A}" type="slidenum">
              <a:rPr lang="ru-RU"/>
              <a:pPr/>
              <a:t>9</a:t>
            </a:fld>
            <a:endParaRPr lang="ru-RU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2" name="Freeform 50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59898C0-6F7A-416E-AAD0-A71BC1A523E2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3132" name="Group 60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3100" name="Freeform 28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1" name="Freeform 29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2" name="Freeform 30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129" name="Group 57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3103" name="Freeform 31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4" name="Freeform 32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5" name="Freeform 33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6" name="Freeform 34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7" name="Freeform 35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3131" name="Group 59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3109" name="Freeform 37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0" name="Freeform 38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1" name="Freeform 39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130" name="Group 58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3112" name="Freeform 40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3" name="Freeform 41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4" name="Freeform 42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5" name="Freeform 43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6" name="Freeform 44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117" name="Freeform 45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21" name="Freeform 4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8D223-E8F4-4B1C-B4F7-016FBCA68F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AB6A8-CC4C-4147-9626-735C44FA62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63CF1-B0FF-4B42-BEBC-73BE3CF3F2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D496B1-9524-4E26-A87C-1DF434CAF5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723D9-359E-43DB-A1C7-A19688B066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BE98D-F517-4FEF-BB49-4EF4A25F6B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8071D-42C7-4023-BEFE-F3579F0C9B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44FD1-670B-4596-8523-BF3FEC75E8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6DFE6-AC89-4719-AC9D-CBB4613C5F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81CEB-0325-4D06-B1F8-7A0357335F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1B1B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Freeform 24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2BF26E-D01B-44A9-BC1B-85152F453DD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51" name="Freeform 27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53" name="Freeform 2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166" name="Group 142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6" name="Freeform 22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25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26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33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8" name="Freeform 34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9" name="Freeform 35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0" name="Freeform 36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1" name="Freeform 37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61" name="Group 137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152" name="Group 128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3" name="Freeform 49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7" name="Freeform 5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0" name="Freeform 56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70" name="Freeform 46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4" name="Freeform 50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" name="Freeform 51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50" name="Group 126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56" name="Freeform 32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9" name="Freeform 45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1" name="Freeform 47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2" name="Freeform 48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6" name="Freeform 52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8" name="Freeform 5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9" name="Freeform 5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1" name="Freeform 57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60" name="Group 136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52" name="Freeform 2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3" name="Freeform 5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65" name="Group 141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156" name="Group 132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54" name="Freeform 30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55" name="Group 131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55" name="Freeform 31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2" name="Freeform 38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3" name="Freeform 39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4" name="Freeform 40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5" name="Freeform 41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6" name="Freeform 42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7" name="Freeform 43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164" name="Line 140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9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4.xml"/><Relationship Id="rId4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gif"/><Relationship Id="rId5" Type="http://schemas.openxmlformats.org/officeDocument/2006/relationships/slide" Target="slide5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3.gif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6.xml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gif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dirty="0"/>
              <a:t>Кыра </a:t>
            </a:r>
            <a:r>
              <a:rPr lang="ru-RU" sz="4000" dirty="0" err="1"/>
              <a:t>кылаастарга</a:t>
            </a:r>
            <a:r>
              <a:rPr lang="ru-RU" sz="4000" dirty="0"/>
              <a:t> </a:t>
            </a:r>
            <a:r>
              <a:rPr lang="ru-RU" sz="4000" dirty="0" err="1"/>
              <a:t>саха</a:t>
            </a:r>
            <a:r>
              <a:rPr lang="ru-RU" sz="4000" dirty="0"/>
              <a:t> </a:t>
            </a:r>
            <a:r>
              <a:rPr lang="ru-RU" sz="4000" dirty="0" err="1"/>
              <a:t>тылыгар</a:t>
            </a:r>
            <a:r>
              <a:rPr lang="ru-RU" sz="4000" dirty="0"/>
              <a:t> «</a:t>
            </a:r>
            <a:r>
              <a:rPr lang="ru-RU" sz="4000" dirty="0" err="1"/>
              <a:t>Булугас</a:t>
            </a:r>
            <a:r>
              <a:rPr lang="ru-RU" sz="4000" dirty="0"/>
              <a:t>  </a:t>
            </a:r>
            <a:r>
              <a:rPr lang="sah-RU" sz="4000" dirty="0"/>
              <a:t>ө</a:t>
            </a:r>
            <a:r>
              <a:rPr lang="ru-RU" sz="4000" dirty="0" err="1" smtClean="0"/>
              <a:t>й</a:t>
            </a:r>
            <a:r>
              <a:rPr lang="ru-RU" sz="4000" dirty="0"/>
              <a:t>» </a:t>
            </a:r>
            <a:r>
              <a:rPr lang="ru-RU" sz="4000" dirty="0" err="1"/>
              <a:t>оонньуу</a:t>
            </a:r>
            <a:r>
              <a:rPr lang="ru-RU" sz="4000" dirty="0"/>
              <a:t> викторина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92500" y="6092825"/>
            <a:ext cx="5110163" cy="4730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400"/>
              <a:t>Онордо  Хатыннаах оскуолатын учуутала Слепцова М.Н </a:t>
            </a:r>
          </a:p>
        </p:txBody>
      </p:sp>
      <p:sp>
        <p:nvSpPr>
          <p:cNvPr id="46084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956550" y="5805488"/>
            <a:ext cx="719138" cy="287337"/>
          </a:xfrm>
          <a:prstGeom prst="rightArrow">
            <a:avLst>
              <a:gd name="adj1" fmla="val 50000"/>
              <a:gd name="adj2" fmla="val 625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285720" y="1571612"/>
            <a:ext cx="2471722" cy="1046152"/>
          </a:xfrm>
          <a:prstGeom prst="flowChartTerminator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бэргэ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э</a:t>
            </a:r>
            <a:endParaRPr kumimoji="0" lang="ru-RU" sz="4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4572008"/>
            <a:ext cx="3143240" cy="920742"/>
          </a:xfrm>
          <a:prstGeom prst="flowChartTerminator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Кымырда5а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357158" y="2857496"/>
            <a:ext cx="2400284" cy="896932"/>
          </a:xfrm>
          <a:prstGeom prst="flowChartTerminator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халлаан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5929322" y="1071546"/>
            <a:ext cx="2671762" cy="1189028"/>
          </a:xfrm>
          <a:prstGeom prst="flowChartTerminator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куурусса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2928926" y="3857628"/>
            <a:ext cx="2528890" cy="815968"/>
          </a:xfrm>
          <a:prstGeom prst="flowChartTerminator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оскуола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3071802" y="5715016"/>
            <a:ext cx="2714644" cy="858834"/>
          </a:xfrm>
          <a:prstGeom prst="flowChartTerminator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массыына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3214678" y="2571744"/>
            <a:ext cx="2214578" cy="1001710"/>
          </a:xfrm>
          <a:prstGeom prst="flowChartTerminator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таммах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5786446" y="3857628"/>
            <a:ext cx="3000396" cy="744530"/>
          </a:xfrm>
          <a:prstGeom prst="flowChartTerminator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баттах</a:t>
            </a:r>
            <a:endParaRPr kumimoji="0" lang="ru-RU" sz="4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3143240" y="1571612"/>
            <a:ext cx="2271726" cy="788976"/>
          </a:xfrm>
          <a:prstGeom prst="flowChartTerminator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халаан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6000760" y="0"/>
            <a:ext cx="2143140" cy="887413"/>
          </a:xfrm>
          <a:prstGeom prst="flowChartTerminator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икки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3214678" y="285728"/>
            <a:ext cx="2343152" cy="887413"/>
          </a:xfrm>
          <a:prstGeom prst="flowChartTerminator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чыычаах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285720" y="428604"/>
            <a:ext cx="2571768" cy="887413"/>
          </a:xfrm>
          <a:prstGeom prst="flowChartTerminator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туллук</a:t>
            </a:r>
            <a:endParaRPr kumimoji="0" lang="ru-RU" sz="4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5857884" y="2500306"/>
            <a:ext cx="3057548" cy="862001"/>
          </a:xfrm>
          <a:prstGeom prst="flowChartTerminator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хаппах</a:t>
            </a:r>
            <a:endParaRPr kumimoji="0" lang="ru-RU" sz="4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5715008" y="5000636"/>
            <a:ext cx="3000396" cy="928694"/>
          </a:xfrm>
          <a:prstGeom prst="flowChartTerminator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хаххан</a:t>
            </a:r>
            <a:endParaRPr kumimoji="0" lang="ru-RU" sz="4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14282" y="6000768"/>
            <a:ext cx="2571768" cy="642942"/>
          </a:xfrm>
          <a:prstGeom prst="flowChartTerminator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чаанньык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100010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«Ким  элбэ5и  буларый?» оонньуу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 тыллартан   хо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уласпыт  бүтэй  дор5оонноох тыллары  бул   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52" name="Oval 16"/>
          <p:cNvSpPr>
            <a:spLocks noChangeArrowheads="1"/>
          </p:cNvSpPr>
          <p:nvPr/>
        </p:nvSpPr>
        <p:spPr bwMode="auto">
          <a:xfrm>
            <a:off x="5292725" y="4149725"/>
            <a:ext cx="800100" cy="8001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 b="1">
                <a:cs typeface="Times New Roman" pitchFamily="18" charset="0"/>
              </a:rPr>
              <a:t>К</a:t>
            </a:r>
            <a:endParaRPr lang="ru-RU" sz="2400" b="1"/>
          </a:p>
        </p:txBody>
      </p:sp>
      <p:sp>
        <p:nvSpPr>
          <p:cNvPr id="65551" name="Oval 15"/>
          <p:cNvSpPr>
            <a:spLocks noChangeArrowheads="1"/>
          </p:cNvSpPr>
          <p:nvPr/>
        </p:nvSpPr>
        <p:spPr bwMode="auto">
          <a:xfrm>
            <a:off x="4067175" y="4221163"/>
            <a:ext cx="792163" cy="757237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 b="1">
                <a:cs typeface="Times New Roman" pitchFamily="18" charset="0"/>
              </a:rPr>
              <a:t>С</a:t>
            </a:r>
            <a:endParaRPr lang="ru-RU" sz="2400" b="1"/>
          </a:p>
        </p:txBody>
      </p:sp>
      <p:sp>
        <p:nvSpPr>
          <p:cNvPr id="65550" name="Oval 14"/>
          <p:cNvSpPr>
            <a:spLocks noChangeArrowheads="1"/>
          </p:cNvSpPr>
          <p:nvPr/>
        </p:nvSpPr>
        <p:spPr bwMode="auto">
          <a:xfrm>
            <a:off x="2555875" y="4365625"/>
            <a:ext cx="800100" cy="6858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 b="1">
                <a:cs typeface="Times New Roman" pitchFamily="18" charset="0"/>
              </a:rPr>
              <a:t>УО</a:t>
            </a:r>
            <a:endParaRPr lang="ru-RU" sz="2400" b="1"/>
          </a:p>
        </p:txBody>
      </p:sp>
      <p:sp>
        <p:nvSpPr>
          <p:cNvPr id="65549" name="Oval 13"/>
          <p:cNvSpPr>
            <a:spLocks noChangeArrowheads="1"/>
          </p:cNvSpPr>
          <p:nvPr/>
        </p:nvSpPr>
        <p:spPr bwMode="auto">
          <a:xfrm>
            <a:off x="1116013" y="4437063"/>
            <a:ext cx="685800" cy="6858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400" b="1">
                <a:cs typeface="Times New Roman" pitchFamily="18" charset="0"/>
              </a:rPr>
              <a:t>К</a:t>
            </a:r>
            <a:endParaRPr lang="ru-RU" sz="2400" b="1"/>
          </a:p>
        </p:txBody>
      </p:sp>
      <p:sp>
        <p:nvSpPr>
          <p:cNvPr id="65553" name="Oval 17"/>
          <p:cNvSpPr>
            <a:spLocks noChangeArrowheads="1"/>
          </p:cNvSpPr>
          <p:nvPr/>
        </p:nvSpPr>
        <p:spPr bwMode="auto">
          <a:xfrm>
            <a:off x="6011863" y="1557338"/>
            <a:ext cx="685800" cy="6858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 b="1">
                <a:cs typeface="Times New Roman" pitchFamily="18" charset="0"/>
              </a:rPr>
              <a:t>А</a:t>
            </a:r>
            <a:endParaRPr lang="ru-RU" sz="2400" b="1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>
            <a:off x="2411413" y="3068638"/>
            <a:ext cx="26289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V="1">
            <a:off x="5076825" y="2133600"/>
            <a:ext cx="1079500" cy="8890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H="1">
            <a:off x="1619250" y="3141663"/>
            <a:ext cx="639763" cy="1366837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>
            <a:off x="5076825" y="3141663"/>
            <a:ext cx="647700" cy="10795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544" name="Line 8"/>
          <p:cNvSpPr>
            <a:spLocks noChangeShapeType="1"/>
          </p:cNvSpPr>
          <p:nvPr/>
        </p:nvSpPr>
        <p:spPr bwMode="auto">
          <a:xfrm flipH="1">
            <a:off x="4427538" y="3068638"/>
            <a:ext cx="601662" cy="1223962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 flipH="1" flipV="1">
            <a:off x="2339975" y="3068638"/>
            <a:ext cx="647700" cy="1296987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 rot="2526913">
            <a:off x="2411413" y="1628775"/>
            <a:ext cx="571500" cy="457200"/>
          </a:xfrm>
          <a:prstGeom prst="triangle">
            <a:avLst>
              <a:gd name="adj" fmla="val 50000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 rot="-2388204">
            <a:off x="1042988" y="1700213"/>
            <a:ext cx="571500" cy="457200"/>
          </a:xfrm>
          <a:prstGeom prst="triangle">
            <a:avLst>
              <a:gd name="adj" fmla="val 50000"/>
            </a:avLst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1187450" y="1844675"/>
            <a:ext cx="1584325" cy="1296988"/>
          </a:xfrm>
          <a:prstGeom prst="smileyFace">
            <a:avLst>
              <a:gd name="adj" fmla="val 4653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5554" name="Rectangle 18"/>
          <p:cNvSpPr>
            <a:spLocks noChangeArrowheads="1"/>
          </p:cNvSpPr>
          <p:nvPr/>
        </p:nvSpPr>
        <p:spPr bwMode="auto">
          <a:xfrm>
            <a:off x="1403350" y="404813"/>
            <a:ext cx="24034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200" u="sng">
                <a:cs typeface="Times New Roman" pitchFamily="18" charset="0"/>
              </a:rPr>
              <a:t>«Куоска  кубулуйар »  оонньуу .</a:t>
            </a:r>
            <a:r>
              <a:rPr lang="ru-RU" sz="1200">
                <a:cs typeface="Times New Roman" pitchFamily="18" charset="0"/>
              </a:rPr>
              <a:t> </a:t>
            </a:r>
            <a:endParaRPr lang="ru-RU" sz="2400"/>
          </a:p>
        </p:txBody>
      </p:sp>
      <p:sp>
        <p:nvSpPr>
          <p:cNvPr id="65556" name="Rectangle 20"/>
          <p:cNvSpPr>
            <a:spLocks noChangeArrowheads="1"/>
          </p:cNvSpPr>
          <p:nvPr/>
        </p:nvSpPr>
        <p:spPr bwMode="auto">
          <a:xfrm>
            <a:off x="1547813" y="855663"/>
            <a:ext cx="4291012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200">
                <a:cs typeface="Times New Roman" pitchFamily="18" charset="0"/>
              </a:rPr>
              <a:t> Биирдии  буукубалары  уларытан  атын  тыллары  та</a:t>
            </a:r>
            <a:r>
              <a:rPr lang="en-US" sz="1200">
                <a:cs typeface="Times New Roman" pitchFamily="18" charset="0"/>
              </a:rPr>
              <a:t>h</a:t>
            </a:r>
            <a:r>
              <a:rPr lang="ru-RU" sz="1200">
                <a:cs typeface="Times New Roman" pitchFamily="18" charset="0"/>
              </a:rPr>
              <a:t>аарыы.</a:t>
            </a:r>
            <a:endParaRPr lang="ru-RU" sz="900"/>
          </a:p>
          <a:p>
            <a:pPr eaLnBrk="0" hangingPunct="0"/>
            <a:endParaRPr lang="ru-RU" sz="2400"/>
          </a:p>
        </p:txBody>
      </p:sp>
      <p:sp>
        <p:nvSpPr>
          <p:cNvPr id="65561" name="Rectangle 25"/>
          <p:cNvSpPr>
            <a:spLocks noChangeArrowheads="1"/>
          </p:cNvSpPr>
          <p:nvPr/>
        </p:nvSpPr>
        <p:spPr bwMode="auto">
          <a:xfrm>
            <a:off x="-474663" y="2957513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 sz="2400"/>
          </a:p>
        </p:txBody>
      </p:sp>
      <p:sp>
        <p:nvSpPr>
          <p:cNvPr id="65562" name="WordArt 26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04025" y="5876925"/>
            <a:ext cx="1512888" cy="284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сал5ыы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857224" y="1142984"/>
            <a:ext cx="7143800" cy="3071834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7" name="AutoShape 13"/>
          <p:cNvSpPr>
            <a:spLocks noChangeArrowheads="1"/>
          </p:cNvSpPr>
          <p:nvPr/>
        </p:nvSpPr>
        <p:spPr bwMode="auto">
          <a:xfrm>
            <a:off x="1214414" y="1285860"/>
            <a:ext cx="800100" cy="342900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1485900" y="2000240"/>
            <a:ext cx="1585902" cy="536585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хар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AutoShape 11"/>
          <p:cNvSpPr>
            <a:spLocks noChangeArrowheads="1"/>
          </p:cNvSpPr>
          <p:nvPr/>
        </p:nvSpPr>
        <p:spPr bwMode="auto">
          <a:xfrm>
            <a:off x="2143108" y="1285860"/>
            <a:ext cx="1771640" cy="593713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тыына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AutoShape 10"/>
          <p:cNvSpPr>
            <a:spLocks noChangeArrowheads="1"/>
          </p:cNvSpPr>
          <p:nvPr/>
        </p:nvSpPr>
        <p:spPr bwMode="auto">
          <a:xfrm>
            <a:off x="5500694" y="1857364"/>
            <a:ext cx="1471606" cy="550855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пиэт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4286248" y="3214686"/>
            <a:ext cx="1371600" cy="342900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кэм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3857620" y="2143116"/>
            <a:ext cx="1643066" cy="693731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мас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2643174" y="2928934"/>
            <a:ext cx="1643062" cy="649305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раан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6000760" y="3000372"/>
            <a:ext cx="1028700" cy="342900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саа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4000500" y="1338263"/>
            <a:ext cx="1428756" cy="519101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туол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1071538" y="2714620"/>
            <a:ext cx="1600200" cy="342900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сыына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 rot="10636633" flipV="1">
            <a:off x="1085739" y="3455705"/>
            <a:ext cx="1139207" cy="624978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чуо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9" name="Picture 15" descr="AN00790_"/>
          <p:cNvPicPr preferRelativeResize="0">
            <a:picLocks noChangeArrowheads="1" noChangeShapeType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642918"/>
            <a:ext cx="977900" cy="1158875"/>
          </a:xfrm>
          <a:prstGeom prst="rect">
            <a:avLst/>
          </a:prstGeom>
          <a:noFill/>
          <a:ln w="9525" algn="ctr">
            <a:noFill/>
            <a:prstDash val="dash"/>
            <a:miter lim="800000"/>
            <a:headEnd/>
            <a:tailEnd/>
          </a:ln>
          <a:effectLst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2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Сүһүөхтэр</a:t>
            </a:r>
            <a:r>
              <a:rPr kumimoji="0" lang="en-US" sz="12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12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сүппүттэ</a:t>
            </a:r>
            <a:r>
              <a:rPr kumimoji="0" lang="en-US" sz="12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 » </a:t>
            </a:r>
            <a:r>
              <a:rPr kumimoji="0" lang="ru-RU" sz="12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оонньуу</a:t>
            </a:r>
            <a:r>
              <a:rPr kumimoji="0" lang="en-US" sz="12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Сү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үохтэри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холботолоон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сана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тыллары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аарыы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51" name="AutoShape 19"/>
          <p:cNvSpPr>
            <a:spLocks noChangeArrowheads="1"/>
          </p:cNvSpPr>
          <p:nvPr/>
        </p:nvSpPr>
        <p:spPr bwMode="auto">
          <a:xfrm>
            <a:off x="3224213" y="3613150"/>
            <a:ext cx="1600200" cy="1485900"/>
          </a:xfrm>
          <a:prstGeom prst="upArrow">
            <a:avLst>
              <a:gd name="adj1" fmla="val 76852"/>
              <a:gd name="adj2" fmla="val 72917"/>
            </a:avLst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55" name="AutoShape 23"/>
          <p:cNvSpPr>
            <a:spLocks noChangeArrowheads="1"/>
          </p:cNvSpPr>
          <p:nvPr/>
        </p:nvSpPr>
        <p:spPr bwMode="auto">
          <a:xfrm>
            <a:off x="1052513" y="3613150"/>
            <a:ext cx="1600200" cy="1485900"/>
          </a:xfrm>
          <a:prstGeom prst="upArrow">
            <a:avLst>
              <a:gd name="adj1" fmla="val 76852"/>
              <a:gd name="adj2" fmla="val 72917"/>
            </a:avLst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57" name="AutoShape 25"/>
          <p:cNvSpPr>
            <a:spLocks noChangeArrowheads="1"/>
          </p:cNvSpPr>
          <p:nvPr/>
        </p:nvSpPr>
        <p:spPr bwMode="auto">
          <a:xfrm>
            <a:off x="2949575" y="1627188"/>
            <a:ext cx="1714500" cy="1828800"/>
          </a:xfrm>
          <a:prstGeom prst="upArrow">
            <a:avLst>
              <a:gd name="adj1" fmla="val 76852"/>
              <a:gd name="adj2" fmla="val 77778"/>
            </a:avLst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46" name="AutoShape 14"/>
          <p:cNvSpPr>
            <a:spLocks noChangeArrowheads="1"/>
          </p:cNvSpPr>
          <p:nvPr/>
        </p:nvSpPr>
        <p:spPr bwMode="auto">
          <a:xfrm>
            <a:off x="936625" y="1643063"/>
            <a:ext cx="1714500" cy="1830387"/>
          </a:xfrm>
          <a:prstGeom prst="upArrow">
            <a:avLst>
              <a:gd name="adj1" fmla="val 76852"/>
              <a:gd name="adj2" fmla="val 77845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45" name="Oval 13"/>
          <p:cNvSpPr>
            <a:spLocks noChangeArrowheads="1"/>
          </p:cNvSpPr>
          <p:nvPr/>
        </p:nvSpPr>
        <p:spPr bwMode="auto">
          <a:xfrm>
            <a:off x="1509713" y="1898650"/>
            <a:ext cx="4572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 b="1">
                <a:cs typeface="Times New Roman" pitchFamily="18" charset="0"/>
              </a:rPr>
              <a:t>К</a:t>
            </a:r>
            <a:endParaRPr lang="ru-RU" sz="2400"/>
          </a:p>
        </p:txBody>
      </p:sp>
      <p:sp>
        <p:nvSpPr>
          <p:cNvPr id="69654" name="Oval 22"/>
          <p:cNvSpPr>
            <a:spLocks noChangeArrowheads="1"/>
          </p:cNvSpPr>
          <p:nvPr/>
        </p:nvSpPr>
        <p:spPr bwMode="auto">
          <a:xfrm>
            <a:off x="1624013" y="4070350"/>
            <a:ext cx="4572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 b="1">
                <a:cs typeface="Times New Roman" pitchFamily="18" charset="0"/>
              </a:rPr>
              <a:t>С</a:t>
            </a:r>
            <a:endParaRPr lang="ru-RU" sz="2400"/>
          </a:p>
        </p:txBody>
      </p:sp>
      <p:sp>
        <p:nvSpPr>
          <p:cNvPr id="69650" name="Oval 18"/>
          <p:cNvSpPr>
            <a:spLocks noChangeArrowheads="1"/>
          </p:cNvSpPr>
          <p:nvPr/>
        </p:nvSpPr>
        <p:spPr bwMode="auto">
          <a:xfrm>
            <a:off x="3795713" y="4070350"/>
            <a:ext cx="4572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 b="1">
                <a:cs typeface="Times New Roman" pitchFamily="18" charset="0"/>
              </a:rPr>
              <a:t>Т</a:t>
            </a:r>
            <a:endParaRPr lang="ru-RU" sz="2400"/>
          </a:p>
        </p:txBody>
      </p:sp>
      <p:sp>
        <p:nvSpPr>
          <p:cNvPr id="69656" name="Oval 24"/>
          <p:cNvSpPr>
            <a:spLocks noChangeArrowheads="1"/>
          </p:cNvSpPr>
          <p:nvPr/>
        </p:nvSpPr>
        <p:spPr bwMode="auto">
          <a:xfrm>
            <a:off x="3521075" y="1793875"/>
            <a:ext cx="457200" cy="4460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200" b="1">
                <a:cs typeface="Times New Roman" pitchFamily="18" charset="0"/>
              </a:rPr>
              <a:t>Б</a:t>
            </a:r>
            <a:endParaRPr lang="ru-RU" sz="2400"/>
          </a:p>
        </p:txBody>
      </p:sp>
      <p:sp>
        <p:nvSpPr>
          <p:cNvPr id="69644" name="AutoShape 12"/>
          <p:cNvSpPr>
            <a:spLocks noChangeArrowheads="1"/>
          </p:cNvSpPr>
          <p:nvPr/>
        </p:nvSpPr>
        <p:spPr bwMode="auto">
          <a:xfrm>
            <a:off x="1395413" y="2470150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43" name="AutoShape 11"/>
          <p:cNvSpPr>
            <a:spLocks noChangeArrowheads="1"/>
          </p:cNvSpPr>
          <p:nvPr/>
        </p:nvSpPr>
        <p:spPr bwMode="auto">
          <a:xfrm>
            <a:off x="1852613" y="2470150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42" name="AutoShape 10"/>
          <p:cNvSpPr>
            <a:spLocks noChangeArrowheads="1"/>
          </p:cNvSpPr>
          <p:nvPr/>
        </p:nvSpPr>
        <p:spPr bwMode="auto">
          <a:xfrm>
            <a:off x="1395413" y="2927350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41" name="AutoShape 9"/>
          <p:cNvSpPr>
            <a:spLocks noChangeArrowheads="1"/>
          </p:cNvSpPr>
          <p:nvPr/>
        </p:nvSpPr>
        <p:spPr bwMode="auto">
          <a:xfrm>
            <a:off x="1852613" y="2927350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39" name="AutoShape 7"/>
          <p:cNvSpPr>
            <a:spLocks noChangeArrowheads="1"/>
          </p:cNvSpPr>
          <p:nvPr/>
        </p:nvSpPr>
        <p:spPr bwMode="auto">
          <a:xfrm>
            <a:off x="3419475" y="2492375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40" name="AutoShape 8"/>
          <p:cNvSpPr>
            <a:spLocks noChangeArrowheads="1"/>
          </p:cNvSpPr>
          <p:nvPr/>
        </p:nvSpPr>
        <p:spPr bwMode="auto">
          <a:xfrm>
            <a:off x="3995738" y="2492375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auto">
          <a:xfrm>
            <a:off x="4356100" y="4652963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auto">
          <a:xfrm>
            <a:off x="2124075" y="4652963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37" name="AutoShape 5"/>
          <p:cNvSpPr>
            <a:spLocks noChangeArrowheads="1"/>
          </p:cNvSpPr>
          <p:nvPr/>
        </p:nvSpPr>
        <p:spPr bwMode="auto">
          <a:xfrm>
            <a:off x="3995738" y="4652963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53" name="AutoShape 21"/>
          <p:cNvSpPr>
            <a:spLocks noChangeArrowheads="1"/>
          </p:cNvSpPr>
          <p:nvPr/>
        </p:nvSpPr>
        <p:spPr bwMode="auto">
          <a:xfrm>
            <a:off x="1395413" y="4641850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49" name="Rectangle 17"/>
          <p:cNvSpPr>
            <a:spLocks noChangeArrowheads="1"/>
          </p:cNvSpPr>
          <p:nvPr/>
        </p:nvSpPr>
        <p:spPr bwMode="auto">
          <a:xfrm>
            <a:off x="3419475" y="2997200"/>
            <a:ext cx="228600" cy="342900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52" name="AutoShape 20"/>
          <p:cNvSpPr>
            <a:spLocks noChangeArrowheads="1"/>
          </p:cNvSpPr>
          <p:nvPr/>
        </p:nvSpPr>
        <p:spPr bwMode="auto">
          <a:xfrm>
            <a:off x="1763713" y="4652963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48" name="AutoShape 16"/>
          <p:cNvSpPr>
            <a:spLocks noChangeArrowheads="1"/>
          </p:cNvSpPr>
          <p:nvPr/>
        </p:nvSpPr>
        <p:spPr bwMode="auto">
          <a:xfrm>
            <a:off x="3563938" y="4652963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47" name="AutoShape 15"/>
          <p:cNvSpPr>
            <a:spLocks noChangeArrowheads="1"/>
          </p:cNvSpPr>
          <p:nvPr/>
        </p:nvSpPr>
        <p:spPr bwMode="auto">
          <a:xfrm>
            <a:off x="3995738" y="2997200"/>
            <a:ext cx="228600" cy="3429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58" name="Rectangle 26"/>
          <p:cNvSpPr>
            <a:spLocks noChangeArrowheads="1"/>
          </p:cNvSpPr>
          <p:nvPr/>
        </p:nvSpPr>
        <p:spPr bwMode="auto">
          <a:xfrm>
            <a:off x="1235075" y="825500"/>
            <a:ext cx="357505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900"/>
              <a:t>Бутэй дор5оон  буукубаларыттан са5аланар тыллары  таьаар.</a:t>
            </a:r>
          </a:p>
          <a:p>
            <a:pPr eaLnBrk="0" hangingPunct="0"/>
            <a:r>
              <a:rPr lang="ru-RU" sz="1200" u="sng">
                <a:cs typeface="Times New Roman" pitchFamily="18" charset="0"/>
              </a:rPr>
              <a:t>«Кимнээх   манна олороллоруй ?»  оонньуу</a:t>
            </a:r>
            <a:endParaRPr lang="ru-RU" sz="900"/>
          </a:p>
          <a:p>
            <a:pPr eaLnBrk="0" hangingPunct="0"/>
            <a:endParaRPr lang="ru-RU" sz="2400"/>
          </a:p>
        </p:txBody>
      </p:sp>
      <p:pic>
        <p:nvPicPr>
          <p:cNvPr id="69667" name="Picture 35" descr="j043813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5229225"/>
            <a:ext cx="1296988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8" name="Picture 36" descr="j043813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8625" y="4868863"/>
            <a:ext cx="1152525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9" name="Picture 37" descr="j043820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1863" y="3392488"/>
            <a:ext cx="1512887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70" name="Picture 38" descr="j044139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43663" y="1773238"/>
            <a:ext cx="1368425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71" name="Picture 39" descr="j044140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59338" y="2997200"/>
            <a:ext cx="1152525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2" descr="D:\Мои док_На_D\ирина николаевна\материалы для оформления слайдов\Clipart 2\Дикие\zajats141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975" y="5373688"/>
            <a:ext cx="955675" cy="101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73" name="WordArt 41">
            <a:hlinkClick r:id="rId9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235825" y="6021388"/>
            <a:ext cx="12573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Тонун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0" name="Rectangle 30"/>
          <p:cNvSpPr>
            <a:spLocks noChangeArrowheads="1"/>
          </p:cNvSpPr>
          <p:nvPr/>
        </p:nvSpPr>
        <p:spPr bwMode="auto">
          <a:xfrm>
            <a:off x="1476375" y="1268413"/>
            <a:ext cx="5759450" cy="208915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1709" name="Picture 29" descr="NA02125_"/>
          <p:cNvPicPr preferRelativeResize="0">
            <a:picLocks noChangeArrowheads="1" noChangeShapeType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544001">
            <a:off x="6227763" y="1052513"/>
            <a:ext cx="582612" cy="66040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  <a:effectLst/>
        </p:spPr>
      </p:pic>
      <p:pic>
        <p:nvPicPr>
          <p:cNvPr id="71700" name="Picture 20" descr="NA02125_"/>
          <p:cNvPicPr preferRelativeResize="0">
            <a:picLocks noChangeArrowheads="1" noChangeShapeType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544001">
            <a:off x="6300788" y="2997200"/>
            <a:ext cx="582612" cy="66040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  <a:effectLst/>
        </p:spPr>
      </p:pic>
      <p:pic>
        <p:nvPicPr>
          <p:cNvPr id="71696" name="Picture 16" descr="NA02125_"/>
          <p:cNvPicPr preferRelativeResize="0">
            <a:picLocks noChangeArrowheads="1" noChangeShapeType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544001">
            <a:off x="3165475" y="2767013"/>
            <a:ext cx="582613" cy="66040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  <a:effectLst/>
        </p:spPr>
      </p:pic>
      <p:pic>
        <p:nvPicPr>
          <p:cNvPr id="71698" name="Picture 18" descr="NA02125_"/>
          <p:cNvPicPr preferRelativeResize="0">
            <a:picLocks noChangeArrowheads="1" noChangeShapeType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544001">
            <a:off x="79375" y="2652713"/>
            <a:ext cx="582613" cy="66040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  <a:effectLst/>
        </p:spPr>
      </p:pic>
      <p:pic>
        <p:nvPicPr>
          <p:cNvPr id="71694" name="Picture 14" descr="NA02125_"/>
          <p:cNvPicPr preferRelativeResize="0">
            <a:picLocks noChangeArrowheads="1" noChangeShapeType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544001">
            <a:off x="4194175" y="1558925"/>
            <a:ext cx="582613" cy="66040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  <a:effectLst/>
        </p:spPr>
      </p:pic>
      <p:pic>
        <p:nvPicPr>
          <p:cNvPr id="71695" name="Picture 15" descr="NA02125_"/>
          <p:cNvPicPr preferRelativeResize="0">
            <a:picLocks noChangeArrowheads="1" noChangeShapeType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544001">
            <a:off x="900113" y="836613"/>
            <a:ext cx="582612" cy="66040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  <a:effectLst/>
        </p:spPr>
      </p:pic>
      <p:pic>
        <p:nvPicPr>
          <p:cNvPr id="71708" name="Picture 28" descr="NA02125_"/>
          <p:cNvPicPr preferRelativeResize="0">
            <a:picLocks noChangeArrowheads="1" noChangeShapeType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544001">
            <a:off x="3132138" y="908050"/>
            <a:ext cx="582612" cy="66040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  <a:effectLst/>
        </p:spPr>
      </p:pic>
      <p:sp>
        <p:nvSpPr>
          <p:cNvPr id="71699" name="Text Box 19"/>
          <p:cNvSpPr txBox="1">
            <a:spLocks noChangeArrowheads="1"/>
          </p:cNvSpPr>
          <p:nvPr/>
        </p:nvSpPr>
        <p:spPr bwMode="auto">
          <a:xfrm>
            <a:off x="1692275" y="1484313"/>
            <a:ext cx="792163" cy="5762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1400" b="1">
              <a:cs typeface="Times New Roman" pitchFamily="18" charset="0"/>
            </a:endParaRPr>
          </a:p>
          <a:p>
            <a:pPr eaLnBrk="0" hangingPunct="0"/>
            <a:r>
              <a:rPr lang="en-US" sz="1400" b="1">
                <a:cs typeface="Times New Roman" pitchFamily="18" charset="0"/>
              </a:rPr>
              <a:t>Y</a:t>
            </a:r>
            <a:r>
              <a:rPr lang="ru-RU" sz="2000" b="1">
                <a:cs typeface="Times New Roman" pitchFamily="18" charset="0"/>
              </a:rPr>
              <a:t>ө</a:t>
            </a:r>
            <a:r>
              <a:rPr lang="ru-RU" sz="1400" b="1">
                <a:cs typeface="Times New Roman" pitchFamily="18" charset="0"/>
              </a:rPr>
              <a:t> </a:t>
            </a:r>
            <a:endParaRPr lang="ru-RU" sz="2400"/>
          </a:p>
        </p:txBody>
      </p:sp>
      <p:sp>
        <p:nvSpPr>
          <p:cNvPr id="71701" name="Text Box 21"/>
          <p:cNvSpPr txBox="1">
            <a:spLocks noChangeArrowheads="1"/>
          </p:cNvSpPr>
          <p:nvPr/>
        </p:nvSpPr>
        <p:spPr bwMode="auto">
          <a:xfrm>
            <a:off x="1692275" y="2420938"/>
            <a:ext cx="588963" cy="484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 sz="1400" b="1">
              <a:cs typeface="Times New Roman" pitchFamily="18" charset="0"/>
            </a:endParaRPr>
          </a:p>
          <a:p>
            <a:pPr eaLnBrk="0" hangingPunct="0"/>
            <a:r>
              <a:rPr lang="ru-RU" sz="1400" b="1">
                <a:cs typeface="Times New Roman" pitchFamily="18" charset="0"/>
              </a:rPr>
              <a:t>БА</a:t>
            </a:r>
            <a:endParaRPr lang="ru-RU" sz="2400"/>
          </a:p>
        </p:txBody>
      </p:sp>
      <p:sp>
        <p:nvSpPr>
          <p:cNvPr id="71702" name="Text Box 22"/>
          <p:cNvSpPr txBox="1">
            <a:spLocks noChangeArrowheads="1"/>
          </p:cNvSpPr>
          <p:nvPr/>
        </p:nvSpPr>
        <p:spPr bwMode="auto">
          <a:xfrm>
            <a:off x="5148263" y="2276475"/>
            <a:ext cx="1152525" cy="5762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 sz="1400" b="1">
              <a:cs typeface="Times New Roman" pitchFamily="18" charset="0"/>
            </a:endParaRPr>
          </a:p>
          <a:p>
            <a:pPr eaLnBrk="0" hangingPunct="0"/>
            <a:r>
              <a:rPr lang="ru-RU" sz="1400" b="1">
                <a:cs typeface="Times New Roman" pitchFamily="18" charset="0"/>
              </a:rPr>
              <a:t>БААЙ</a:t>
            </a:r>
            <a:endParaRPr lang="ru-RU" sz="2400"/>
          </a:p>
        </p:txBody>
      </p:sp>
      <p:sp>
        <p:nvSpPr>
          <p:cNvPr id="71707" name="Text Box 27"/>
          <p:cNvSpPr txBox="1">
            <a:spLocks noChangeArrowheads="1"/>
          </p:cNvSpPr>
          <p:nvPr/>
        </p:nvSpPr>
        <p:spPr bwMode="auto">
          <a:xfrm>
            <a:off x="2627313" y="2492375"/>
            <a:ext cx="8001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1400" b="1">
                <a:cs typeface="Times New Roman" pitchFamily="18" charset="0"/>
              </a:rPr>
              <a:t>РЭХ</a:t>
            </a:r>
            <a:endParaRPr lang="ru-RU" sz="2400"/>
          </a:p>
        </p:txBody>
      </p:sp>
      <p:sp>
        <p:nvSpPr>
          <p:cNvPr id="71706" name="Text Box 26"/>
          <p:cNvSpPr txBox="1">
            <a:spLocks noChangeArrowheads="1"/>
          </p:cNvSpPr>
          <p:nvPr/>
        </p:nvSpPr>
        <p:spPr bwMode="auto">
          <a:xfrm>
            <a:off x="3779838" y="1916113"/>
            <a:ext cx="6858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1400" b="1">
                <a:cs typeface="Times New Roman" pitchFamily="18" charset="0"/>
              </a:rPr>
              <a:t>РАМ</a:t>
            </a:r>
            <a:endParaRPr lang="ru-RU" sz="2400"/>
          </a:p>
        </p:txBody>
      </p:sp>
      <p:sp>
        <p:nvSpPr>
          <p:cNvPr id="71697" name="Text Box 17"/>
          <p:cNvSpPr txBox="1">
            <a:spLocks noChangeArrowheads="1"/>
          </p:cNvSpPr>
          <p:nvPr/>
        </p:nvSpPr>
        <p:spPr bwMode="auto">
          <a:xfrm>
            <a:off x="5003800" y="1484313"/>
            <a:ext cx="936625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 sz="1400" b="1">
              <a:cs typeface="Times New Roman" pitchFamily="18" charset="0"/>
            </a:endParaRPr>
          </a:p>
          <a:p>
            <a:pPr eaLnBrk="0" hangingPunct="0"/>
            <a:r>
              <a:rPr lang="ru-RU" sz="1400" b="1">
                <a:cs typeface="Times New Roman" pitchFamily="18" charset="0"/>
              </a:rPr>
              <a:t>МАТ</a:t>
            </a:r>
            <a:endParaRPr lang="ru-RU" sz="2400"/>
          </a:p>
        </p:txBody>
      </p:sp>
      <p:sp>
        <p:nvSpPr>
          <p:cNvPr id="71705" name="Text Box 25"/>
          <p:cNvSpPr txBox="1">
            <a:spLocks noChangeArrowheads="1"/>
          </p:cNvSpPr>
          <p:nvPr/>
        </p:nvSpPr>
        <p:spPr bwMode="auto">
          <a:xfrm>
            <a:off x="3851275" y="2565400"/>
            <a:ext cx="8001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1400" b="1">
                <a:cs typeface="Times New Roman" pitchFamily="18" charset="0"/>
              </a:rPr>
              <a:t>БААР-</a:t>
            </a:r>
            <a:endParaRPr lang="ru-RU" sz="2400"/>
          </a:p>
        </p:txBody>
      </p:sp>
      <p:sp>
        <p:nvSpPr>
          <p:cNvPr id="71704" name="Rectangle 24"/>
          <p:cNvSpPr>
            <a:spLocks noChangeArrowheads="1"/>
          </p:cNvSpPr>
          <p:nvPr/>
        </p:nvSpPr>
        <p:spPr bwMode="auto">
          <a:xfrm>
            <a:off x="1619250" y="3860800"/>
            <a:ext cx="5516563" cy="18002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693" name="AutoShape 13"/>
          <p:cNvSpPr>
            <a:spLocks noChangeArrowheads="1"/>
          </p:cNvSpPr>
          <p:nvPr/>
        </p:nvSpPr>
        <p:spPr bwMode="auto">
          <a:xfrm>
            <a:off x="1692275" y="3933825"/>
            <a:ext cx="1028700" cy="571500"/>
          </a:xfrm>
          <a:prstGeom prst="flowChartDecis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000">
                <a:cs typeface="Times New Roman" pitchFamily="18" charset="0"/>
              </a:rPr>
              <a:t>кы</a:t>
            </a:r>
            <a:endParaRPr lang="ru-RU" sz="2400"/>
          </a:p>
        </p:txBody>
      </p:sp>
      <p:sp>
        <p:nvSpPr>
          <p:cNvPr id="71689" name="AutoShape 9"/>
          <p:cNvSpPr>
            <a:spLocks noChangeArrowheads="1"/>
          </p:cNvSpPr>
          <p:nvPr/>
        </p:nvSpPr>
        <p:spPr bwMode="auto">
          <a:xfrm>
            <a:off x="5508625" y="4149725"/>
            <a:ext cx="1028700" cy="571500"/>
          </a:xfrm>
          <a:prstGeom prst="flowChartDecis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000">
                <a:cs typeface="Times New Roman" pitchFamily="18" charset="0"/>
              </a:rPr>
              <a:t>та</a:t>
            </a:r>
            <a:endParaRPr lang="ru-RU" sz="2400"/>
          </a:p>
        </p:txBody>
      </p:sp>
      <p:sp>
        <p:nvSpPr>
          <p:cNvPr id="71690" name="AutoShape 10"/>
          <p:cNvSpPr>
            <a:spLocks noChangeArrowheads="1"/>
          </p:cNvSpPr>
          <p:nvPr/>
        </p:nvSpPr>
        <p:spPr bwMode="auto">
          <a:xfrm>
            <a:off x="2987675" y="4221163"/>
            <a:ext cx="1028700" cy="342900"/>
          </a:xfrm>
          <a:prstGeom prst="flowChartInputOutpu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>
                <a:cs typeface="Times New Roman" pitchFamily="18" charset="0"/>
              </a:rPr>
              <a:t>  kө </a:t>
            </a:r>
            <a:endParaRPr lang="en-US" sz="2400"/>
          </a:p>
        </p:txBody>
      </p:sp>
      <p:sp>
        <p:nvSpPr>
          <p:cNvPr id="71686" name="AutoShape 6"/>
          <p:cNvSpPr>
            <a:spLocks noChangeArrowheads="1"/>
          </p:cNvSpPr>
          <p:nvPr/>
        </p:nvSpPr>
        <p:spPr bwMode="auto">
          <a:xfrm>
            <a:off x="2843213" y="1557338"/>
            <a:ext cx="1028700" cy="342900"/>
          </a:xfrm>
          <a:prstGeom prst="flowChartInputOutpu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000">
                <a:cs typeface="Times New Roman" pitchFamily="18" charset="0"/>
              </a:rPr>
              <a:t>баар</a:t>
            </a:r>
            <a:endParaRPr lang="ru-RU" sz="2400"/>
          </a:p>
        </p:txBody>
      </p:sp>
      <p:sp>
        <p:nvSpPr>
          <p:cNvPr id="71688" name="AutoShape 8"/>
          <p:cNvSpPr>
            <a:spLocks noChangeArrowheads="1"/>
          </p:cNvSpPr>
          <p:nvPr/>
        </p:nvSpPr>
        <p:spPr bwMode="auto">
          <a:xfrm>
            <a:off x="4140200" y="4005263"/>
            <a:ext cx="1143000" cy="457200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>
                <a:cs typeface="Times New Roman" pitchFamily="18" charset="0"/>
              </a:rPr>
              <a:t>суох</a:t>
            </a:r>
            <a:endParaRPr lang="ru-RU" sz="2400"/>
          </a:p>
        </p:txBody>
      </p:sp>
      <p:sp>
        <p:nvSpPr>
          <p:cNvPr id="71687" name="AutoShape 7"/>
          <p:cNvSpPr>
            <a:spLocks noChangeArrowheads="1"/>
          </p:cNvSpPr>
          <p:nvPr/>
        </p:nvSpPr>
        <p:spPr bwMode="auto">
          <a:xfrm>
            <a:off x="3779838" y="4868863"/>
            <a:ext cx="1143000" cy="457200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>
                <a:cs typeface="Times New Roman" pitchFamily="18" charset="0"/>
              </a:rPr>
              <a:t>    h</a:t>
            </a:r>
            <a:r>
              <a:rPr lang="en-US" sz="1600">
                <a:cs typeface="Times New Roman" pitchFamily="18" charset="0"/>
              </a:rPr>
              <a:t>Y</a:t>
            </a:r>
            <a:endParaRPr lang="en-US" sz="2400"/>
          </a:p>
        </p:txBody>
      </p:sp>
      <p:sp>
        <p:nvSpPr>
          <p:cNvPr id="71691" name="AutoShape 11"/>
          <p:cNvSpPr>
            <a:spLocks noChangeArrowheads="1"/>
          </p:cNvSpPr>
          <p:nvPr/>
        </p:nvSpPr>
        <p:spPr bwMode="auto">
          <a:xfrm>
            <a:off x="2627313" y="5157788"/>
            <a:ext cx="914400" cy="457200"/>
          </a:xfrm>
          <a:prstGeom prst="flowChartManualOpe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b="1">
                <a:cs typeface="Times New Roman" pitchFamily="18" charset="0"/>
              </a:rPr>
              <a:t>Y</a:t>
            </a:r>
            <a:endParaRPr lang="en-US" sz="2400"/>
          </a:p>
        </p:txBody>
      </p:sp>
      <p:sp>
        <p:nvSpPr>
          <p:cNvPr id="71692" name="AutoShape 12"/>
          <p:cNvSpPr>
            <a:spLocks noChangeArrowheads="1"/>
          </p:cNvSpPr>
          <p:nvPr/>
        </p:nvSpPr>
        <p:spPr bwMode="auto">
          <a:xfrm>
            <a:off x="5508625" y="4941888"/>
            <a:ext cx="1257300" cy="457200"/>
          </a:xfrm>
          <a:prstGeom prst="flowChartManualOpe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000">
                <a:cs typeface="Times New Roman" pitchFamily="18" charset="0"/>
              </a:rPr>
              <a:t>т</a:t>
            </a:r>
            <a:r>
              <a:rPr lang="en-US" sz="2000">
                <a:cs typeface="Times New Roman" pitchFamily="18" charset="0"/>
              </a:rPr>
              <a:t>ө</a:t>
            </a:r>
            <a:r>
              <a:rPr lang="ru-RU" sz="2000">
                <a:cs typeface="Times New Roman" pitchFamily="18" charset="0"/>
              </a:rPr>
              <a:t>р</a:t>
            </a:r>
            <a:endParaRPr lang="ru-RU" sz="2400"/>
          </a:p>
        </p:txBody>
      </p:sp>
      <p:sp>
        <p:nvSpPr>
          <p:cNvPr id="71685" name="AutoShape 5"/>
          <p:cNvSpPr>
            <a:spLocks noChangeArrowheads="1"/>
          </p:cNvSpPr>
          <p:nvPr/>
        </p:nvSpPr>
        <p:spPr bwMode="auto">
          <a:xfrm>
            <a:off x="1763713" y="4724400"/>
            <a:ext cx="914400" cy="457200"/>
          </a:xfrm>
          <a:prstGeom prst="flowChartManualOpe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000">
                <a:cs typeface="Times New Roman" pitchFamily="18" charset="0"/>
              </a:rPr>
              <a:t>на</a:t>
            </a:r>
            <a:endParaRPr lang="ru-RU" sz="2400"/>
          </a:p>
        </p:txBody>
      </p:sp>
      <p:pic>
        <p:nvPicPr>
          <p:cNvPr id="71703" name="Picture 23" descr="AN00790_"/>
          <p:cNvPicPr preferRelativeResize="0">
            <a:picLocks noChangeArrowheads="1" noChangeShapeType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9925" y="1700213"/>
            <a:ext cx="1028700" cy="1044575"/>
          </a:xfrm>
          <a:prstGeom prst="rect">
            <a:avLst/>
          </a:prstGeom>
          <a:noFill/>
          <a:ln w="9525" algn="ctr">
            <a:noFill/>
            <a:prstDash val="dash"/>
            <a:miter lim="800000"/>
            <a:headEnd/>
            <a:tailEnd/>
          </a:ln>
          <a:effectLst/>
        </p:spPr>
      </p:pic>
      <p:sp>
        <p:nvSpPr>
          <p:cNvPr id="71711" name="Rectangle 31"/>
          <p:cNvSpPr>
            <a:spLocks noChangeArrowheads="1"/>
          </p:cNvSpPr>
          <p:nvPr/>
        </p:nvSpPr>
        <p:spPr bwMode="auto">
          <a:xfrm>
            <a:off x="1692275" y="476250"/>
            <a:ext cx="59594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>
                <a:cs typeface="Times New Roman" pitchFamily="18" charset="0"/>
              </a:rPr>
              <a:t>«</a:t>
            </a:r>
            <a:r>
              <a:rPr lang="ru-RU" sz="1200">
                <a:cs typeface="Times New Roman" pitchFamily="18" charset="0"/>
              </a:rPr>
              <a:t>Сүһүөхтэртэн</a:t>
            </a:r>
            <a:r>
              <a:rPr lang="en-US" sz="1200">
                <a:cs typeface="Times New Roman" pitchFamily="18" charset="0"/>
              </a:rPr>
              <a:t>   </a:t>
            </a:r>
            <a:r>
              <a:rPr lang="ru-RU" sz="1200">
                <a:cs typeface="Times New Roman" pitchFamily="18" charset="0"/>
              </a:rPr>
              <a:t>этиини</a:t>
            </a:r>
            <a:r>
              <a:rPr lang="en-US" sz="1200">
                <a:cs typeface="Times New Roman" pitchFamily="18" charset="0"/>
              </a:rPr>
              <a:t>  </a:t>
            </a:r>
            <a:r>
              <a:rPr lang="ru-RU" sz="1200">
                <a:cs typeface="Times New Roman" pitchFamily="18" charset="0"/>
              </a:rPr>
              <a:t>онор</a:t>
            </a:r>
            <a:r>
              <a:rPr lang="en-US" sz="1200">
                <a:cs typeface="Times New Roman" pitchFamily="18" charset="0"/>
              </a:rPr>
              <a:t>  » </a:t>
            </a:r>
            <a:r>
              <a:rPr lang="ru-RU" sz="1200">
                <a:cs typeface="Times New Roman" pitchFamily="18" charset="0"/>
              </a:rPr>
              <a:t>оонньуу</a:t>
            </a:r>
            <a:r>
              <a:rPr lang="en-US" sz="1200">
                <a:cs typeface="Times New Roman" pitchFamily="18" charset="0"/>
              </a:rPr>
              <a:t>. </a:t>
            </a:r>
            <a:r>
              <a:rPr lang="ru-RU" sz="1200">
                <a:cs typeface="Times New Roman" pitchFamily="18" charset="0"/>
              </a:rPr>
              <a:t>Ос</a:t>
            </a:r>
            <a:r>
              <a:rPr lang="en-US" sz="1200">
                <a:cs typeface="Times New Roman" pitchFamily="18" charset="0"/>
              </a:rPr>
              <a:t> </a:t>
            </a:r>
            <a:r>
              <a:rPr lang="ru-RU" sz="1200">
                <a:cs typeface="Times New Roman" pitchFamily="18" charset="0"/>
              </a:rPr>
              <a:t>хоьооннорун</a:t>
            </a:r>
            <a:r>
              <a:rPr lang="en-US" sz="1200">
                <a:cs typeface="Times New Roman" pitchFamily="18" charset="0"/>
              </a:rPr>
              <a:t> , </a:t>
            </a:r>
            <a:r>
              <a:rPr lang="ru-RU" sz="1200">
                <a:cs typeface="Times New Roman" pitchFamily="18" charset="0"/>
              </a:rPr>
              <a:t>таабырыннары</a:t>
            </a:r>
            <a:r>
              <a:rPr lang="en-US" sz="1200">
                <a:cs typeface="Times New Roman" pitchFamily="18" charset="0"/>
              </a:rPr>
              <a:t>  </a:t>
            </a:r>
            <a:r>
              <a:rPr lang="ru-RU" sz="1200"/>
              <a:t>хомуйун.</a:t>
            </a:r>
            <a:endParaRPr lang="en-US" sz="2400"/>
          </a:p>
        </p:txBody>
      </p:sp>
      <p:sp>
        <p:nvSpPr>
          <p:cNvPr id="71715" name="Rectangle 35"/>
          <p:cNvSpPr>
            <a:spLocks noChangeArrowheads="1"/>
          </p:cNvSpPr>
          <p:nvPr/>
        </p:nvSpPr>
        <p:spPr bwMode="auto">
          <a:xfrm>
            <a:off x="-149225" y="1668463"/>
            <a:ext cx="184150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900"/>
              <a:t/>
            </a:r>
            <a:br>
              <a:rPr lang="ru-RU" sz="900"/>
            </a:br>
            <a:endParaRPr lang="ru-RU" sz="2400"/>
          </a:p>
          <a:p>
            <a:pPr eaLnBrk="0" hangingPunct="0"/>
            <a:endParaRPr lang="ru-RU" sz="2400"/>
          </a:p>
        </p:txBody>
      </p:sp>
      <p:sp>
        <p:nvSpPr>
          <p:cNvPr id="71720" name="Rectangle 40"/>
          <p:cNvSpPr>
            <a:spLocks noChangeArrowheads="1"/>
          </p:cNvSpPr>
          <p:nvPr/>
        </p:nvSpPr>
        <p:spPr bwMode="auto">
          <a:xfrm>
            <a:off x="-149225" y="2627313"/>
            <a:ext cx="2301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200">
              <a:cs typeface="Times New Roman" pitchFamily="18" charset="0"/>
            </a:endParaRPr>
          </a:p>
          <a:p>
            <a:pPr eaLnBrk="0" hangingPunct="0"/>
            <a:r>
              <a:rPr lang="en-US" sz="1200">
                <a:cs typeface="Times New Roman" pitchFamily="18" charset="0"/>
              </a:rPr>
              <a:t> </a:t>
            </a:r>
            <a:endParaRPr lang="ru-RU" sz="900"/>
          </a:p>
          <a:p>
            <a:pPr eaLnBrk="0" hangingPunct="0"/>
            <a:endParaRPr lang="ru-RU" sz="2400"/>
          </a:p>
        </p:txBody>
      </p:sp>
      <p:sp>
        <p:nvSpPr>
          <p:cNvPr id="71726" name="Rectangle 46"/>
          <p:cNvSpPr>
            <a:spLocks noChangeArrowheads="1"/>
          </p:cNvSpPr>
          <p:nvPr/>
        </p:nvSpPr>
        <p:spPr bwMode="auto">
          <a:xfrm>
            <a:off x="-149225" y="3449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 sz="2400"/>
          </a:p>
        </p:txBody>
      </p:sp>
      <p:sp>
        <p:nvSpPr>
          <p:cNvPr id="71727" name="WordArt 47">
            <a:hlinkClick r:id="rId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380288" y="6021388"/>
            <a:ext cx="12573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Тонун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404813"/>
            <a:ext cx="8064500" cy="36576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 u="sng">
                <a:solidFill>
                  <a:srgbClr val="8C2635"/>
                </a:solidFill>
              </a:rPr>
              <a:t>«Биир  буукубаттан  кэпсээн» </a:t>
            </a:r>
            <a:r>
              <a:rPr lang="ru-RU" sz="3600">
                <a:solidFill>
                  <a:srgbClr val="8C2635"/>
                </a:solidFill>
              </a:rPr>
              <a:t>.</a:t>
            </a:r>
          </a:p>
          <a:p>
            <a:pPr>
              <a:buFontTx/>
              <a:buNone/>
            </a:pPr>
            <a:r>
              <a:rPr lang="ru-RU" sz="2800"/>
              <a:t>Холобур : </a:t>
            </a:r>
          </a:p>
          <a:p>
            <a:pPr>
              <a:buFontTx/>
              <a:buNone/>
            </a:pPr>
            <a:r>
              <a:rPr lang="ru-RU" sz="2800"/>
              <a:t>        Сайа5ас салгыннаах самаан  сайын  сатыылаата. Силипсиэптэр  сиэннэрэ Сайыына  сарсыарда сыьыыга сибэккинэн  симэнэ сылдьар. Соседката   Саргылаана  саьархай  сибэккилээх сана сарафаннаах .</a:t>
            </a:r>
          </a:p>
          <a:p>
            <a:endParaRPr lang="ru-RU" sz="2800"/>
          </a:p>
        </p:txBody>
      </p:sp>
      <p:sp>
        <p:nvSpPr>
          <p:cNvPr id="75780" name="WordArt 4"/>
          <p:cNvSpPr>
            <a:spLocks noChangeArrowheads="1" noChangeShapeType="1" noTextEdit="1"/>
          </p:cNvSpPr>
          <p:nvPr/>
        </p:nvSpPr>
        <p:spPr bwMode="auto">
          <a:xfrm>
            <a:off x="1547813" y="4508500"/>
            <a:ext cx="1112837" cy="1725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</a:t>
            </a:r>
          </a:p>
        </p:txBody>
      </p:sp>
      <p:sp>
        <p:nvSpPr>
          <p:cNvPr id="75781" name="WordArt 5"/>
          <p:cNvSpPr>
            <a:spLocks noChangeArrowheads="1" noChangeShapeType="1" noTextEdit="1"/>
          </p:cNvSpPr>
          <p:nvPr/>
        </p:nvSpPr>
        <p:spPr bwMode="auto">
          <a:xfrm>
            <a:off x="6011863" y="4508500"/>
            <a:ext cx="1112837" cy="1725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к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Ким элбэ5и?</a:t>
            </a:r>
            <a:r>
              <a:rPr lang="ru-RU"/>
              <a:t>  Тыллары  таьаарын </a:t>
            </a:r>
          </a:p>
        </p:txBody>
      </p:sp>
      <p:sp>
        <p:nvSpPr>
          <p:cNvPr id="77828" name="WordArt 4"/>
          <p:cNvSpPr>
            <a:spLocks noChangeArrowheads="1" noChangeShapeType="1" noTextEdit="1"/>
          </p:cNvSpPr>
          <p:nvPr/>
        </p:nvSpPr>
        <p:spPr bwMode="auto">
          <a:xfrm>
            <a:off x="684213" y="1989138"/>
            <a:ext cx="7775575" cy="20859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Куртуйахтар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1557338"/>
            <a:ext cx="6870700" cy="1600200"/>
          </a:xfrm>
        </p:spPr>
        <p:txBody>
          <a:bodyPr/>
          <a:lstStyle/>
          <a:p>
            <a:r>
              <a:rPr lang="ru-RU" sz="4000">
                <a:solidFill>
                  <a:srgbClr val="8C2635"/>
                </a:solidFill>
              </a:rPr>
              <a:t>Сахабыт   тылын  кэрэхсээн,</a:t>
            </a:r>
            <a:br>
              <a:rPr lang="ru-RU" sz="4000">
                <a:solidFill>
                  <a:srgbClr val="8C2635"/>
                </a:solidFill>
              </a:rPr>
            </a:br>
            <a:r>
              <a:rPr lang="ru-RU" sz="4000">
                <a:solidFill>
                  <a:srgbClr val="8C2635"/>
                </a:solidFill>
              </a:rPr>
              <a:t>торообут тылгытын  харыстаан!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188913"/>
            <a:ext cx="6870700" cy="808037"/>
          </a:xfrm>
        </p:spPr>
        <p:txBody>
          <a:bodyPr/>
          <a:lstStyle/>
          <a:p>
            <a:r>
              <a:rPr lang="ru-RU">
                <a:solidFill>
                  <a:schemeClr val="tx2"/>
                </a:solidFill>
              </a:rPr>
              <a:t>А</a:t>
            </a:r>
            <a:r>
              <a:rPr lang="en-US">
                <a:solidFill>
                  <a:schemeClr val="tx2"/>
                </a:solidFill>
              </a:rPr>
              <a:t>h</a:t>
            </a:r>
            <a:r>
              <a:rPr lang="ru-RU">
                <a:solidFill>
                  <a:schemeClr val="tx2"/>
                </a:solidFill>
              </a:rPr>
              <a:t>а5ас дор5ооннор</a:t>
            </a:r>
            <a:r>
              <a:rPr lang="ru-RU"/>
              <a:t> </a:t>
            </a:r>
          </a:p>
        </p:txBody>
      </p:sp>
      <p:sp>
        <p:nvSpPr>
          <p:cNvPr id="49156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187450" y="1341438"/>
            <a:ext cx="77771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1.Саха  тылыгар  хас  аьа5ас  </a:t>
            </a:r>
            <a:r>
              <a:rPr lang="ru-RU" sz="3600">
                <a:hlinkClick r:id="rId4" action="ppaction://hlinksldjump"/>
              </a:rPr>
              <a:t>дор5оон</a:t>
            </a:r>
            <a:r>
              <a:rPr lang="ru-RU" sz="3600"/>
              <a:t> баарый ? 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403350" y="3573463"/>
            <a:ext cx="63373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6600CC"/>
                </a:solidFill>
              </a:rPr>
              <a:t>2. Аьа5ас дор5ооннор  уларыйдахтарына   тыл  суолтата  уларыйар дуу, суох  дуу?            </a:t>
            </a:r>
          </a:p>
        </p:txBody>
      </p:sp>
      <p:sp>
        <p:nvSpPr>
          <p:cNvPr id="49158" name="AutoShape 6">
            <a:hlinkClick r:id="" action="ppaction://hlinkshowjump?jump=nextslide" highlightClick="1"/>
            <a:hlinkHover r:id="rId5" action="ppaction://hlinksldjump"/>
          </p:cNvPr>
          <p:cNvSpPr>
            <a:spLocks noChangeArrowheads="1"/>
          </p:cNvSpPr>
          <p:nvPr/>
        </p:nvSpPr>
        <p:spPr bwMode="auto">
          <a:xfrm>
            <a:off x="2627313" y="5300663"/>
            <a:ext cx="1008062" cy="36036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188913"/>
            <a:ext cx="6870700" cy="771525"/>
          </a:xfrm>
        </p:spPr>
        <p:txBody>
          <a:bodyPr/>
          <a:lstStyle/>
          <a:p>
            <a:r>
              <a:rPr lang="ru-RU"/>
              <a:t>Темалар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052513"/>
            <a:ext cx="4608512" cy="647700"/>
          </a:xfrm>
        </p:spPr>
        <p:txBody>
          <a:bodyPr/>
          <a:lstStyle/>
          <a:p>
            <a:r>
              <a:rPr lang="ru-RU" sz="2800">
                <a:solidFill>
                  <a:schemeClr val="accent1"/>
                </a:solidFill>
                <a:hlinkClick r:id="rId3" action="ppaction://hlinksldjump"/>
              </a:rPr>
              <a:t> А</a:t>
            </a:r>
            <a:r>
              <a:rPr lang="en-US" sz="2800">
                <a:solidFill>
                  <a:schemeClr val="accent1"/>
                </a:solidFill>
                <a:hlinkClick r:id="rId3" action="ppaction://hlinksldjump"/>
              </a:rPr>
              <a:t>h</a:t>
            </a:r>
            <a:r>
              <a:rPr lang="ru-RU" sz="2800">
                <a:solidFill>
                  <a:schemeClr val="accent1"/>
                </a:solidFill>
                <a:hlinkClick r:id="rId3" action="ppaction://hlinksldjump"/>
              </a:rPr>
              <a:t>а5ас  дор5ооннор</a:t>
            </a:r>
          </a:p>
        </p:txBody>
      </p:sp>
      <p:sp>
        <p:nvSpPr>
          <p:cNvPr id="51204" name="Rectangl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00113" y="2420938"/>
            <a:ext cx="46085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3200">
                <a:solidFill>
                  <a:srgbClr val="6600CC"/>
                </a:solidFill>
              </a:rPr>
              <a:t>Бутэй  дор5ооннор</a:t>
            </a:r>
          </a:p>
        </p:txBody>
      </p:sp>
      <p:sp>
        <p:nvSpPr>
          <p:cNvPr id="51205" name="Rectangle 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00113" y="3068638"/>
            <a:ext cx="46085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3200">
                <a:solidFill>
                  <a:srgbClr val="8C2635"/>
                </a:solidFill>
              </a:rPr>
              <a:t> Су</a:t>
            </a:r>
            <a:r>
              <a:rPr lang="en-US" sz="3200">
                <a:solidFill>
                  <a:srgbClr val="8C2635"/>
                </a:solidFill>
              </a:rPr>
              <a:t>h</a:t>
            </a:r>
            <a:r>
              <a:rPr lang="ru-RU" sz="3200">
                <a:solidFill>
                  <a:srgbClr val="8C2635"/>
                </a:solidFill>
              </a:rPr>
              <a:t>уохтэр</a:t>
            </a:r>
            <a:r>
              <a:rPr lang="ru-RU" sz="320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51206" name="Rectangle 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755650" y="3789363"/>
            <a:ext cx="46085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3200">
                <a:solidFill>
                  <a:srgbClr val="6600CC"/>
                </a:solidFill>
              </a:rPr>
              <a:t>Этиилэр  </a:t>
            </a:r>
          </a:p>
        </p:txBody>
      </p:sp>
      <p:sp>
        <p:nvSpPr>
          <p:cNvPr id="51207" name="Rectangle 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900113" y="1773238"/>
            <a:ext cx="2879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3200">
                <a:solidFill>
                  <a:schemeClr val="accent1"/>
                </a:solidFill>
              </a:rPr>
              <a:t>Дифтоннар</a:t>
            </a:r>
            <a:r>
              <a:rPr lang="ru-RU" sz="320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50" y="-4572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1571625" y="214313"/>
            <a:ext cx="637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99"/>
                </a:solidFill>
                <a:latin typeface="Bookman Old Style" pitchFamily="18" charset="0"/>
              </a:rPr>
              <a:t>А</a:t>
            </a:r>
            <a:r>
              <a:rPr lang="en-US" sz="4400" b="1" i="1">
                <a:solidFill>
                  <a:srgbClr val="CC0099"/>
                </a:solidFill>
                <a:latin typeface="Bookman Old Style" pitchFamily="18" charset="0"/>
              </a:rPr>
              <a:t>h</a:t>
            </a:r>
            <a:r>
              <a:rPr lang="ru-RU" sz="4400" b="1" i="1">
                <a:solidFill>
                  <a:srgbClr val="CC0099"/>
                </a:solidFill>
                <a:latin typeface="Bookman Old Style" pitchFamily="18" charset="0"/>
              </a:rPr>
              <a:t>а5ас  дор5ооннор</a:t>
            </a:r>
          </a:p>
        </p:txBody>
      </p:sp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-44450" y="1214438"/>
            <a:ext cx="7708900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000" b="1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ru-RU" sz="6000" b="1">
                <a:solidFill>
                  <a:srgbClr val="FF0000"/>
                </a:solidFill>
                <a:latin typeface="Bookman Old Style" pitchFamily="18" charset="0"/>
                <a:sym typeface="Symbol" pitchFamily="18" charset="2"/>
              </a:rPr>
              <a:t></a:t>
            </a:r>
            <a:r>
              <a:rPr lang="ru-RU" sz="4400" b="1">
                <a:solidFill>
                  <a:srgbClr val="FF0000"/>
                </a:solidFill>
                <a:latin typeface="Bookman Old Style" pitchFamily="18" charset="0"/>
                <a:sym typeface="Symbol" pitchFamily="18" charset="2"/>
              </a:rPr>
              <a:t> </a:t>
            </a:r>
            <a:r>
              <a:rPr lang="ru-RU" sz="6000" b="1">
                <a:solidFill>
                  <a:srgbClr val="FF0000"/>
                </a:solidFill>
                <a:latin typeface="Bookman Old Style" pitchFamily="18" charset="0"/>
              </a:rPr>
              <a:t>ы, а , у, о</a:t>
            </a:r>
          </a:p>
          <a:p>
            <a:pPr algn="ctr"/>
            <a:r>
              <a:rPr lang="ru-RU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Ү</a:t>
            </a:r>
            <a:r>
              <a:rPr lang="ru-RU" sz="6000" b="1">
                <a:solidFill>
                  <a:srgbClr val="FF0000"/>
                </a:solidFill>
                <a:latin typeface="Times Sakha Unicode" pitchFamily="2" charset="0"/>
                <a:cs typeface="Times New Roman" pitchFamily="18" charset="0"/>
              </a:rPr>
              <a:t> , Ө ,  и,  э</a:t>
            </a:r>
            <a:r>
              <a:rPr lang="ru-RU" sz="6000" b="1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ru-RU" sz="6000" b="1">
                <a:solidFill>
                  <a:srgbClr val="FF0000"/>
                </a:solidFill>
                <a:latin typeface="Bookman Old Style" pitchFamily="18" charset="0"/>
                <a:sym typeface="Symbol" pitchFamily="18" charset="2"/>
              </a:rPr>
              <a:t></a:t>
            </a:r>
            <a:endParaRPr lang="ru-RU" sz="6000" b="1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sz="4000" b="1">
                <a:solidFill>
                  <a:srgbClr val="7030A0"/>
                </a:solidFill>
                <a:latin typeface="Bookman Old Style" pitchFamily="18" charset="0"/>
              </a:rPr>
              <a:t>  А</a:t>
            </a:r>
            <a:r>
              <a:rPr lang="en-US" sz="4000" b="1">
                <a:solidFill>
                  <a:srgbClr val="7030A0"/>
                </a:solidFill>
                <a:latin typeface="Bookman Old Style" pitchFamily="18" charset="0"/>
              </a:rPr>
              <a:t>h</a:t>
            </a:r>
            <a:r>
              <a:rPr lang="ru-RU" sz="4000" b="1">
                <a:solidFill>
                  <a:srgbClr val="7030A0"/>
                </a:solidFill>
                <a:latin typeface="Bookman Old Style" pitchFamily="18" charset="0"/>
              </a:rPr>
              <a:t>а5ас дор5оо</a:t>
            </a:r>
            <a:r>
              <a:rPr lang="ru-RU" sz="4000" b="1">
                <a:solidFill>
                  <a:srgbClr val="7030A0"/>
                </a:solidFill>
                <a:latin typeface="Times Sakha Unicode" pitchFamily="2" charset="0"/>
              </a:rPr>
              <a:t>ңң</a:t>
            </a:r>
            <a:r>
              <a:rPr lang="ru-RU" sz="4000" b="1">
                <a:solidFill>
                  <a:srgbClr val="7030A0"/>
                </a:solidFill>
                <a:latin typeface="Bookman Old Style" pitchFamily="18" charset="0"/>
              </a:rPr>
              <a:t>о</a:t>
            </a:r>
          </a:p>
          <a:p>
            <a:pPr algn="ctr"/>
            <a:r>
              <a:rPr lang="ru-RU" sz="4000" b="1">
                <a:solidFill>
                  <a:srgbClr val="7030A0"/>
                </a:solidFill>
                <a:latin typeface="Bookman Old Style" pitchFamily="18" charset="0"/>
              </a:rPr>
              <a:t>        салгыммыт и</a:t>
            </a:r>
            <a:r>
              <a:rPr lang="ru-RU" sz="4000" b="1">
                <a:solidFill>
                  <a:srgbClr val="7030A0"/>
                </a:solidFill>
                <a:latin typeface="Times Sakha Unicode" pitchFamily="2" charset="0"/>
              </a:rPr>
              <a:t>ң</a:t>
            </a:r>
            <a:r>
              <a:rPr lang="ru-RU" sz="4000" b="1">
                <a:solidFill>
                  <a:srgbClr val="7030A0"/>
                </a:solidFill>
                <a:latin typeface="Bookman Old Style" pitchFamily="18" charset="0"/>
              </a:rPr>
              <a:t>нибэт, </a:t>
            </a:r>
          </a:p>
          <a:p>
            <a:pPr algn="ctr"/>
            <a:r>
              <a:rPr lang="ru-RU" sz="4000" b="1">
                <a:solidFill>
                  <a:srgbClr val="7030A0"/>
                </a:solidFill>
                <a:latin typeface="Bookman Old Style" pitchFamily="18" charset="0"/>
              </a:rPr>
              <a:t>Айахпыт и</a:t>
            </a:r>
            <a:r>
              <a:rPr lang="en-US" sz="4000" b="1">
                <a:solidFill>
                  <a:srgbClr val="7030A0"/>
                </a:solidFill>
                <a:latin typeface="Bookman Old Style" pitchFamily="18" charset="0"/>
              </a:rPr>
              <a:t>h</a:t>
            </a:r>
            <a:r>
              <a:rPr lang="ru-RU" sz="4000" b="1">
                <a:solidFill>
                  <a:srgbClr val="7030A0"/>
                </a:solidFill>
                <a:latin typeface="Bookman Old Style" pitchFamily="18" charset="0"/>
              </a:rPr>
              <a:t>игэр </a:t>
            </a:r>
          </a:p>
          <a:p>
            <a:pPr algn="ctr"/>
            <a:r>
              <a:rPr lang="ru-RU" sz="4000" b="1">
                <a:solidFill>
                  <a:srgbClr val="7030A0"/>
                </a:solidFill>
                <a:latin typeface="Bookman Old Style" pitchFamily="18" charset="0"/>
              </a:rPr>
              <a:t>  мэ</a:t>
            </a:r>
            <a:r>
              <a:rPr lang="en-US" sz="4000" b="1">
                <a:solidFill>
                  <a:srgbClr val="7030A0"/>
                </a:solidFill>
                <a:latin typeface="Bookman Old Style" pitchFamily="18" charset="0"/>
              </a:rPr>
              <a:t>h</a:t>
            </a:r>
            <a:r>
              <a:rPr lang="ru-RU" sz="4000" b="1">
                <a:solidFill>
                  <a:srgbClr val="7030A0"/>
                </a:solidFill>
                <a:latin typeface="Bookman Old Style" pitchFamily="18" charset="0"/>
              </a:rPr>
              <a:t>эйи корсубэт.  </a:t>
            </a:r>
          </a:p>
          <a:p>
            <a:pPr algn="ctr"/>
            <a:r>
              <a:rPr lang="ru-RU" sz="6000" b="1">
                <a:solidFill>
                  <a:srgbClr val="FF0000"/>
                </a:solidFill>
                <a:latin typeface="Bookman Old Style" pitchFamily="18" charset="0"/>
              </a:rPr>
              <a:t>8</a:t>
            </a:r>
          </a:p>
        </p:txBody>
      </p:sp>
      <p:pic>
        <p:nvPicPr>
          <p:cNvPr id="6149" name="Рисунок 6" descr="умная птица.bmp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13" y="357188"/>
            <a:ext cx="1857375" cy="266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4" name="Рисунок 6" descr="cig_lit.gif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500" y="6072188"/>
            <a:ext cx="400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4313" y="-285750"/>
            <a:ext cx="9753601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685800" y="304800"/>
            <a:ext cx="637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99"/>
                </a:solidFill>
                <a:latin typeface="Bookman Old Style" pitchFamily="18" charset="0"/>
              </a:rPr>
              <a:t>А</a:t>
            </a:r>
            <a:r>
              <a:rPr lang="en-US" sz="4400" b="1" i="1">
                <a:solidFill>
                  <a:srgbClr val="CC0099"/>
                </a:solidFill>
                <a:latin typeface="Bookman Old Style" pitchFamily="18" charset="0"/>
              </a:rPr>
              <a:t>h</a:t>
            </a:r>
            <a:r>
              <a:rPr lang="ru-RU" sz="4400" b="1" i="1">
                <a:solidFill>
                  <a:srgbClr val="CC0099"/>
                </a:solidFill>
                <a:latin typeface="Bookman Old Style" pitchFamily="18" charset="0"/>
              </a:rPr>
              <a:t>а5ас  дор5ооннор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590800"/>
            <a:ext cx="7572375" cy="3506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Кэлиннэр   </a:t>
            </a:r>
            <a:r>
              <a:rPr lang="en-US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         </a:t>
            </a:r>
            <a:r>
              <a:rPr lang="ru-RU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  илиннэр</a:t>
            </a:r>
          </a:p>
          <a:p>
            <a:r>
              <a:rPr lang="ru-RU" sz="4800" b="1" i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ы - ыы        </a:t>
            </a:r>
            <a:r>
              <a:rPr lang="ru-RU" sz="4800" b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ү  - </a:t>
            </a:r>
            <a:r>
              <a:rPr lang="ru-RU" sz="4000" b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үү</a:t>
            </a:r>
            <a:endParaRPr lang="ru-RU" sz="9600" b="1">
              <a:solidFill>
                <a:srgbClr val="E9006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i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а - аа         </a:t>
            </a:r>
            <a:r>
              <a:rPr lang="ru-RU" sz="4800" b="1" i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Sakha Unicode" pitchFamily="2" charset="0"/>
              </a:rPr>
              <a:t>Ө-ӨӨ   </a:t>
            </a:r>
            <a:endParaRPr lang="en-US" sz="30500" b="1" i="1">
              <a:solidFill>
                <a:srgbClr val="E9006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Sakha Unicode" pitchFamily="2" charset="0"/>
            </a:endParaRPr>
          </a:p>
          <a:p>
            <a:r>
              <a:rPr lang="ru-RU" sz="4800" b="1" i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у  - уу         и-  ии</a:t>
            </a:r>
          </a:p>
          <a:p>
            <a:r>
              <a:rPr lang="ru-RU" sz="4800" b="1" i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о  - оо         э -ээ</a:t>
            </a:r>
          </a:p>
        </p:txBody>
      </p:sp>
      <p:sp>
        <p:nvSpPr>
          <p:cNvPr id="12" name="Выноска со стрелкой вниз 11"/>
          <p:cNvSpPr/>
          <p:nvPr/>
        </p:nvSpPr>
        <p:spPr>
          <a:xfrm>
            <a:off x="533400" y="1066800"/>
            <a:ext cx="6705600" cy="2133600"/>
          </a:xfrm>
          <a:prstGeom prst="downArrowCallout">
            <a:avLst>
              <a:gd name="adj1" fmla="val 18744"/>
              <a:gd name="adj2" fmla="val 23957"/>
              <a:gd name="adj3" fmla="val 25000"/>
              <a:gd name="adj4" fmla="val 6497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i="1">
                <a:solidFill>
                  <a:srgbClr val="CC0099"/>
                </a:solidFill>
                <a:latin typeface="Arial" charset="0"/>
              </a:rPr>
              <a:t>Саха  тылыгар 8 а</a:t>
            </a:r>
            <a:r>
              <a:rPr lang="en-US" sz="2400" i="1">
                <a:solidFill>
                  <a:srgbClr val="CC0099"/>
                </a:solidFill>
                <a:latin typeface="Arial" charset="0"/>
              </a:rPr>
              <a:t>h</a:t>
            </a:r>
            <a:r>
              <a:rPr lang="ru-RU" sz="2400" i="1">
                <a:solidFill>
                  <a:srgbClr val="CC0099"/>
                </a:solidFill>
                <a:latin typeface="Arial" charset="0"/>
              </a:rPr>
              <a:t>а5ас  дор5оон баар.  Араарабыт  </a:t>
            </a:r>
            <a:r>
              <a:rPr lang="ru-RU" sz="2400" b="1" i="1">
                <a:solidFill>
                  <a:schemeClr val="accent2"/>
                </a:solidFill>
                <a:latin typeface="Arial" charset="0"/>
              </a:rPr>
              <a:t>кылгас</a:t>
            </a:r>
            <a:r>
              <a:rPr lang="ru-RU" sz="2400" b="1" i="1">
                <a:solidFill>
                  <a:srgbClr val="CC0099"/>
                </a:solidFill>
                <a:latin typeface="Arial" charset="0"/>
              </a:rPr>
              <a:t> </a:t>
            </a:r>
            <a:r>
              <a:rPr lang="ru-RU" sz="2400" i="1">
                <a:solidFill>
                  <a:srgbClr val="CC0099"/>
                </a:solidFill>
                <a:latin typeface="Arial" charset="0"/>
              </a:rPr>
              <a:t> уонна  </a:t>
            </a:r>
            <a:r>
              <a:rPr lang="ru-RU" sz="2400" b="1" i="1">
                <a:solidFill>
                  <a:schemeClr val="accent2"/>
                </a:solidFill>
                <a:latin typeface="Arial" charset="0"/>
              </a:rPr>
              <a:t>уьун</a:t>
            </a:r>
            <a:r>
              <a:rPr lang="ru-RU" sz="2400" b="1" i="1">
                <a:solidFill>
                  <a:srgbClr val="CC0099"/>
                </a:solidFill>
                <a:latin typeface="Arial" charset="0"/>
              </a:rPr>
              <a:t> </a:t>
            </a:r>
            <a:r>
              <a:rPr lang="ru-RU" sz="2400" i="1">
                <a:solidFill>
                  <a:srgbClr val="CC0099"/>
                </a:solidFill>
                <a:latin typeface="Arial" charset="0"/>
              </a:rPr>
              <a:t>а</a:t>
            </a:r>
            <a:r>
              <a:rPr lang="en-US" sz="2400" i="1">
                <a:solidFill>
                  <a:srgbClr val="CC0099"/>
                </a:solidFill>
                <a:latin typeface="Arial" charset="0"/>
              </a:rPr>
              <a:t>h</a:t>
            </a:r>
            <a:r>
              <a:rPr lang="ru-RU" sz="2400" i="1">
                <a:solidFill>
                  <a:srgbClr val="CC0099"/>
                </a:solidFill>
                <a:latin typeface="Arial" charset="0"/>
              </a:rPr>
              <a:t>а5ас дор5ооннорго</a:t>
            </a:r>
          </a:p>
        </p:txBody>
      </p:sp>
      <p:pic>
        <p:nvPicPr>
          <p:cNvPr id="55302" name="Рисунок 7" descr="cig_lit.gif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500" y="6072188"/>
            <a:ext cx="400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Рисунок 6" descr="умная птица.bmp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15200" y="914400"/>
            <a:ext cx="135572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6934200" y="3429000"/>
            <a:ext cx="19812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chemeClr val="accent2"/>
                </a:solidFill>
                <a:latin typeface="Arial" charset="0"/>
              </a:rPr>
              <a:t>А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h</a:t>
            </a:r>
            <a:r>
              <a:rPr lang="ru-RU" b="1">
                <a:solidFill>
                  <a:schemeClr val="accent2"/>
                </a:solidFill>
                <a:latin typeface="Arial" charset="0"/>
              </a:rPr>
              <a:t>а5астар ыллыыллар               </a:t>
            </a:r>
          </a:p>
          <a:p>
            <a:r>
              <a:rPr lang="ru-RU" b="1">
                <a:solidFill>
                  <a:schemeClr val="accent2"/>
                </a:solidFill>
                <a:latin typeface="Arial" charset="0"/>
              </a:rPr>
              <a:t>у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h</a:t>
            </a:r>
            <a:r>
              <a:rPr lang="ru-RU" b="1">
                <a:solidFill>
                  <a:schemeClr val="accent2"/>
                </a:solidFill>
                <a:latin typeface="Arial" charset="0"/>
              </a:rPr>
              <a:t>уутууллар, ха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h</a:t>
            </a:r>
            <a:r>
              <a:rPr lang="ru-RU" b="1">
                <a:solidFill>
                  <a:schemeClr val="accent2"/>
                </a:solidFill>
                <a:latin typeface="Arial" charset="0"/>
              </a:rPr>
              <a:t>ытыыллар</a:t>
            </a:r>
          </a:p>
          <a:p>
            <a:r>
              <a:rPr lang="ru-RU" b="1">
                <a:solidFill>
                  <a:schemeClr val="accent2"/>
                </a:solidFill>
                <a:latin typeface="Arial" charset="0"/>
              </a:rPr>
              <a:t> Улуйаллар,  и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h</a:t>
            </a:r>
            <a:r>
              <a:rPr lang="ru-RU" b="1">
                <a:solidFill>
                  <a:schemeClr val="accent2"/>
                </a:solidFill>
                <a:latin typeface="Arial" charset="0"/>
              </a:rPr>
              <a:t>иирэллэр</a:t>
            </a:r>
          </a:p>
          <a:p>
            <a:r>
              <a:rPr lang="ru-RU" b="1">
                <a:solidFill>
                  <a:schemeClr val="accent2"/>
                </a:solidFill>
                <a:latin typeface="Arial" charset="0"/>
              </a:rPr>
              <a:t>Ытыыллар, эңэрээллэр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6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WordArt 5"/>
          <p:cNvSpPr>
            <a:spLocks noChangeArrowheads="1" noChangeShapeType="1" noTextEdit="1"/>
          </p:cNvSpPr>
          <p:nvPr/>
        </p:nvSpPr>
        <p:spPr bwMode="auto">
          <a:xfrm>
            <a:off x="539750" y="1268413"/>
            <a:ext cx="1871663" cy="2952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Т</a:t>
            </a:r>
          </a:p>
        </p:txBody>
      </p:sp>
      <p:sp>
        <p:nvSpPr>
          <p:cNvPr id="57350" name="WordArt 6"/>
          <p:cNvSpPr>
            <a:spLocks noChangeArrowheads="1" noChangeShapeType="1" noTextEdit="1"/>
          </p:cNvSpPr>
          <p:nvPr/>
        </p:nvSpPr>
        <p:spPr bwMode="auto">
          <a:xfrm>
            <a:off x="5580063" y="1125538"/>
            <a:ext cx="1800225" cy="3095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</a:t>
            </a: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3059113" y="1052513"/>
            <a:ext cx="1871662" cy="7191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27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3132138" y="2276475"/>
            <a:ext cx="1871662" cy="719138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3132138" y="3500438"/>
            <a:ext cx="790575" cy="71913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468313" y="333375"/>
            <a:ext cx="7200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7343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Аьа5ас  дор5оонннору  уларытан  ким  элбэх  тылы  таьаарар  эбитий ?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V="1">
            <a:off x="3059113" y="1052513"/>
            <a:ext cx="187325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7359" name="WordArt 15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948488" y="5876925"/>
            <a:ext cx="12001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тонун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214313" y="-285750"/>
            <a:ext cx="9753601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2362200" y="304800"/>
            <a:ext cx="3902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99"/>
                </a:solidFill>
                <a:latin typeface="Bookman Old Style" pitchFamily="18" charset="0"/>
              </a:rPr>
              <a:t>Дифтоннар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2133600"/>
            <a:ext cx="7572375" cy="3201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6600" b="1" i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Ыа             </a:t>
            </a:r>
            <a:r>
              <a:rPr lang="ru-RU" sz="6600" b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Y</a:t>
            </a:r>
            <a:r>
              <a:rPr lang="ru-RU" sz="7200" b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Sakha Unicode" pitchFamily="2" charset="0"/>
              </a:rPr>
              <a:t>ө</a:t>
            </a:r>
            <a:endParaRPr lang="ru-RU" sz="3600" b="1" i="1">
              <a:solidFill>
                <a:srgbClr val="E9006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Sakha Unicode" pitchFamily="2" charset="0"/>
            </a:endParaRPr>
          </a:p>
          <a:p>
            <a:r>
              <a:rPr lang="ru-RU" sz="6600" b="1" i="1">
                <a:solidFill>
                  <a:srgbClr val="E9006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Уо               Иэ</a:t>
            </a:r>
            <a:endParaRPr lang="en-US" sz="40700" b="1" i="1">
              <a:solidFill>
                <a:srgbClr val="E9006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Sakha Unicode" pitchFamily="2" charset="0"/>
            </a:endParaRPr>
          </a:p>
          <a:p>
            <a:endParaRPr lang="ru-RU" sz="6600" b="1" i="1">
              <a:solidFill>
                <a:srgbClr val="E9006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5125" name="Рисунок 6" descr="умная птица.bmp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13" y="500063"/>
            <a:ext cx="1857375" cy="266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Выноска со стрелкой вниз 11"/>
          <p:cNvSpPr/>
          <p:nvPr/>
        </p:nvSpPr>
        <p:spPr>
          <a:xfrm>
            <a:off x="457200" y="1066800"/>
            <a:ext cx="6324600" cy="1562100"/>
          </a:xfrm>
          <a:prstGeom prst="downArrowCallout">
            <a:avLst>
              <a:gd name="adj1" fmla="val 18744"/>
              <a:gd name="adj2" fmla="val 23957"/>
              <a:gd name="adj3" fmla="val 25000"/>
              <a:gd name="adj4" fmla="val 6497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i="1">
                <a:solidFill>
                  <a:srgbClr val="CC0099"/>
                </a:solidFill>
                <a:latin typeface="Arial" charset="0"/>
              </a:rPr>
              <a:t>Саха  тылыгар 4 дифтонг баар</a:t>
            </a:r>
          </a:p>
        </p:txBody>
      </p:sp>
      <p:pic>
        <p:nvPicPr>
          <p:cNvPr id="59399" name="Рисунок 7" descr="cig_lit.gif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500" y="6072188"/>
            <a:ext cx="400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400" name="Picture 8" descr="AG00317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27875" y="4038600"/>
            <a:ext cx="2016125" cy="2376488"/>
          </a:xfrm>
          <a:prstGeom prst="rect">
            <a:avLst/>
          </a:prstGeom>
          <a:noFill/>
        </p:spPr>
      </p:pic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2286000" y="2646363"/>
            <a:ext cx="3505200" cy="396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  </a:t>
            </a:r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Аьа5ас дор5ооннор                     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  А5ас  балыс    о5олор                  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 Биир бала5ан и</a:t>
            </a:r>
            <a:r>
              <a:rPr lang="en-US">
                <a:solidFill>
                  <a:schemeClr val="accent2"/>
                </a:solidFill>
                <a:latin typeface="Times Sakha Unicode" pitchFamily="2" charset="0"/>
              </a:rPr>
              <a:t>h</a:t>
            </a:r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игэр                    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 А5ыс  буолан олороллор             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 Олус диэн  эйэлээхтэр                 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 Олус  -олус улэ</a:t>
            </a:r>
            <a:r>
              <a:rPr lang="en-US">
                <a:solidFill>
                  <a:schemeClr val="accent2"/>
                </a:solidFill>
                <a:latin typeface="Times Sakha Unicode" pitchFamily="2" charset="0"/>
              </a:rPr>
              <a:t>h</a:t>
            </a:r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иттэр.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Икки  буолан  сиэтти</a:t>
            </a:r>
            <a:r>
              <a:rPr lang="en-US">
                <a:solidFill>
                  <a:schemeClr val="accent2"/>
                </a:solidFill>
                <a:latin typeface="Times Sakha Unicode" pitchFamily="2" charset="0"/>
              </a:rPr>
              <a:t>h</a:t>
            </a:r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эн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Дифтоннары  уоскэтэллэр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Ы  А-лыын  сиэттиьэн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 Ыа  дифтонг  буола  тµьэр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У  О-луун  холбо</a:t>
            </a:r>
            <a:r>
              <a:rPr lang="en-US">
                <a:solidFill>
                  <a:schemeClr val="accent2"/>
                </a:solidFill>
                <a:latin typeface="Times Sakha Unicode" pitchFamily="2" charset="0"/>
              </a:rPr>
              <a:t>h</a:t>
            </a:r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он 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Уо дифтону о</a:t>
            </a:r>
            <a:r>
              <a:rPr lang="ru-RU" sz="2000">
                <a:solidFill>
                  <a:schemeClr val="accent2"/>
                </a:solidFill>
                <a:latin typeface="Times Sakha Unicode" pitchFamily="2" charset="0"/>
              </a:rPr>
              <a:t>ң</a:t>
            </a:r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орор.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Ити  курдук  үөскээбиттэр</a:t>
            </a:r>
          </a:p>
          <a:p>
            <a:r>
              <a:rPr lang="ru-RU">
                <a:solidFill>
                  <a:schemeClr val="accent2"/>
                </a:solidFill>
                <a:latin typeface="Times Sakha Unicode" pitchFamily="2" charset="0"/>
              </a:rPr>
              <a:t>ИЭ  уонна ҮӨ дифтоннар</a:t>
            </a:r>
            <a:r>
              <a:rPr lang="ru-RU">
                <a:latin typeface="Times Sakha Unicode" pitchFamily="2" charset="0"/>
              </a:rPr>
              <a:t>.</a:t>
            </a:r>
          </a:p>
        </p:txBody>
      </p:sp>
      <p:sp>
        <p:nvSpPr>
          <p:cNvPr id="59402" name="WordArt 10">
            <a:hlinkClick r:id="rId8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940425" y="4437063"/>
            <a:ext cx="287338" cy="719137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i="1" kern="10" spc="-18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 Unicode MS"/>
                <a:ea typeface="Arial Unicode MS"/>
                <a:cs typeface="Arial Unicode MS"/>
              </a:rPr>
              <a:t>?</a:t>
            </a:r>
          </a:p>
        </p:txBody>
      </p:sp>
      <p:sp>
        <p:nvSpPr>
          <p:cNvPr id="59403" name="WordArt 11">
            <a:hlinkClick r:id="rId9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588125" y="4581525"/>
            <a:ext cx="360363" cy="7921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i="1" kern="10" spc="-18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 Unicode MS"/>
                <a:ea typeface="Arial Unicode MS"/>
                <a:cs typeface="Arial Unicode MS"/>
              </a:rPr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6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3" name="AutoShape 13"/>
          <p:cNvSpPr>
            <a:spLocks noChangeArrowheads="1"/>
          </p:cNvSpPr>
          <p:nvPr/>
        </p:nvSpPr>
        <p:spPr bwMode="auto">
          <a:xfrm rot="-4249260">
            <a:off x="1718470" y="2034381"/>
            <a:ext cx="1477962" cy="225107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rgbClr val="FFCC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200"/>
              <a:t>бур</a:t>
            </a:r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 rot="-1787807">
            <a:off x="2627313" y="1196975"/>
            <a:ext cx="1530350" cy="2643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rgbClr val="FFCCFF">
                  <a:alpha val="60001"/>
                </a:srgbClr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600">
                <a:cs typeface="Times New Roman" pitchFamily="18" charset="0"/>
              </a:rPr>
              <a:t>эл</a:t>
            </a:r>
            <a:endParaRPr lang="ru-RU" sz="3600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 rot="764549">
            <a:off x="3779838" y="908050"/>
            <a:ext cx="1144587" cy="287337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rgbClr val="FFCCFF">
                  <a:alpha val="64000"/>
                </a:srgbClr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 sz="2400"/>
          </a:p>
          <a:p>
            <a:r>
              <a:rPr lang="ru-RU" sz="3600">
                <a:cs typeface="Times New Roman" pitchFamily="18" charset="0"/>
              </a:rPr>
              <a:t>дь</a:t>
            </a:r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 rot="2822073">
            <a:off x="4400550" y="1150938"/>
            <a:ext cx="1558925" cy="308927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rgbClr val="FFCCFF">
                  <a:alpha val="66000"/>
                </a:srgbClr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>
                <a:cs typeface="Times New Roman" pitchFamily="18" charset="0"/>
              </a:rPr>
              <a:t>   </a:t>
            </a:r>
            <a:r>
              <a:rPr lang="ru-RU" sz="3600">
                <a:cs typeface="Times New Roman" pitchFamily="18" charset="0"/>
              </a:rPr>
              <a:t>бур</a:t>
            </a:r>
            <a:endParaRPr lang="ru-RU" sz="3600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 rot="7711451">
            <a:off x="4429919" y="3137694"/>
            <a:ext cx="1544637" cy="27019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rgbClr val="FFCCFF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>
                <a:cs typeface="Times New Roman" pitchFamily="18" charset="0"/>
              </a:rPr>
              <a:t>h</a:t>
            </a:r>
            <a:r>
              <a:rPr lang="ru-RU" sz="2400">
                <a:cs typeface="Times New Roman" pitchFamily="18" charset="0"/>
              </a:rPr>
              <a:t>ах</a:t>
            </a:r>
            <a:endParaRPr lang="ru-RU" sz="2400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 rot="10579721">
            <a:off x="3708400" y="3644900"/>
            <a:ext cx="1366838" cy="273685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rgbClr val="FFCCFF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600">
                <a:cs typeface="Times New Roman" pitchFamily="18" charset="0"/>
              </a:rPr>
              <a:t>ыр</a:t>
            </a:r>
            <a:endParaRPr lang="ru-RU" sz="3600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 rot="12998680">
            <a:off x="2555875" y="3644900"/>
            <a:ext cx="1582738" cy="258127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rgbClr val="FFCCFF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600">
                <a:cs typeface="Times New Roman" pitchFamily="18" charset="0"/>
              </a:rPr>
              <a:t>күр</a:t>
            </a:r>
            <a:endParaRPr lang="ru-RU" sz="3600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 rot="14889789">
            <a:off x="1816101" y="2871787"/>
            <a:ext cx="1511300" cy="26257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rgbClr val="FFCC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200">
                <a:cs typeface="Times New Roman" pitchFamily="18" charset="0"/>
              </a:rPr>
              <a:t>кыр</a:t>
            </a:r>
            <a:endParaRPr lang="ru-RU" sz="3200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 rot="5247142">
            <a:off x="4970463" y="2166937"/>
            <a:ext cx="1301750" cy="296227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gradFill rotWithShape="1">
            <a:gsLst>
              <a:gs pos="0">
                <a:srgbClr val="FFCCFF">
                  <a:alpha val="83000"/>
                </a:srgbClr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800">
                <a:cs typeface="Times New Roman" pitchFamily="18" charset="0"/>
              </a:rPr>
              <a:t>хор</a:t>
            </a:r>
            <a:endParaRPr lang="ru-RU" sz="2800"/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3203575" y="2708275"/>
            <a:ext cx="1979613" cy="1757363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400">
                <a:cs typeface="Times New Roman" pitchFamily="18" charset="0"/>
              </a:rPr>
              <a:t>Уо  ыа</a:t>
            </a:r>
            <a:endParaRPr lang="ru-RU" sz="2400"/>
          </a:p>
          <a:p>
            <a:pPr eaLnBrk="0" hangingPunct="0"/>
            <a:r>
              <a:rPr lang="ru-RU" sz="2400">
                <a:cs typeface="Times New Roman" pitchFamily="18" charset="0"/>
              </a:rPr>
              <a:t>Иэ  үө        </a:t>
            </a:r>
            <a:endParaRPr lang="ru-RU" sz="2400"/>
          </a:p>
          <a:p>
            <a:pPr eaLnBrk="0" hangingPunct="0"/>
            <a:endParaRPr lang="ru-RU" sz="2400"/>
          </a:p>
        </p:txBody>
      </p:sp>
      <p:sp>
        <p:nvSpPr>
          <p:cNvPr id="61454" name="Rectangle 14"/>
          <p:cNvSpPr>
            <a:spLocks noChangeArrowheads="1"/>
          </p:cNvSpPr>
          <p:nvPr/>
        </p:nvSpPr>
        <p:spPr bwMode="auto">
          <a:xfrm>
            <a:off x="1476375" y="315913"/>
            <a:ext cx="56880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1200" u="sng">
                <a:cs typeface="Times New Roman" pitchFamily="18" charset="0"/>
              </a:rPr>
              <a:t> </a:t>
            </a:r>
            <a:r>
              <a:rPr lang="ru-RU" sz="2400" u="sng">
                <a:cs typeface="Times New Roman" pitchFamily="18" charset="0"/>
              </a:rPr>
              <a:t>«Ким  элбэ5и ?» оонньуу</a:t>
            </a:r>
            <a:r>
              <a:rPr lang="ru-RU" sz="2400">
                <a:cs typeface="Times New Roman" pitchFamily="18" charset="0"/>
              </a:rPr>
              <a:t>.  Тыллары  та</a:t>
            </a:r>
            <a:r>
              <a:rPr lang="en-US" sz="2400">
                <a:cs typeface="Times New Roman" pitchFamily="18" charset="0"/>
              </a:rPr>
              <a:t>h</a:t>
            </a:r>
            <a:r>
              <a:rPr lang="ru-RU" sz="2400">
                <a:cs typeface="Times New Roman" pitchFamily="18" charset="0"/>
              </a:rPr>
              <a:t>аары</a:t>
            </a:r>
            <a:r>
              <a:rPr lang="ru-RU" sz="2400"/>
              <a:t>н</a:t>
            </a:r>
            <a:endParaRPr lang="ru-RU" sz="4400"/>
          </a:p>
        </p:txBody>
      </p:sp>
      <p:sp>
        <p:nvSpPr>
          <p:cNvPr id="61465" name="Rectangle 25"/>
          <p:cNvSpPr>
            <a:spLocks noChangeArrowheads="1"/>
          </p:cNvSpPr>
          <p:nvPr/>
        </p:nvSpPr>
        <p:spPr bwMode="auto">
          <a:xfrm>
            <a:off x="9525" y="2357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 sz="2400"/>
          </a:p>
        </p:txBody>
      </p:sp>
      <p:sp>
        <p:nvSpPr>
          <p:cNvPr id="61466" name="Rectangle 26"/>
          <p:cNvSpPr>
            <a:spLocks noChangeArrowheads="1"/>
          </p:cNvSpPr>
          <p:nvPr/>
        </p:nvSpPr>
        <p:spPr bwMode="auto">
          <a:xfrm>
            <a:off x="5943600" y="4011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400"/>
          </a:p>
        </p:txBody>
      </p:sp>
      <p:sp>
        <p:nvSpPr>
          <p:cNvPr id="61467" name="WordArt 27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948488" y="6165850"/>
            <a:ext cx="1490662" cy="214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сал5ыы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8" name="AutoShape 14"/>
          <p:cNvSpPr>
            <a:spLocks noChangeArrowheads="1"/>
          </p:cNvSpPr>
          <p:nvPr/>
        </p:nvSpPr>
        <p:spPr bwMode="auto">
          <a:xfrm>
            <a:off x="3348038" y="1196975"/>
            <a:ext cx="2628900" cy="2286000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599" name="Line 15"/>
          <p:cNvSpPr>
            <a:spLocks noChangeShapeType="1"/>
          </p:cNvSpPr>
          <p:nvPr/>
        </p:nvSpPr>
        <p:spPr bwMode="auto">
          <a:xfrm>
            <a:off x="3924300" y="1268413"/>
            <a:ext cx="205740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 flipV="1">
            <a:off x="3851275" y="2349500"/>
            <a:ext cx="205740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597" name="Line 13"/>
          <p:cNvSpPr>
            <a:spLocks noChangeShapeType="1"/>
          </p:cNvSpPr>
          <p:nvPr/>
        </p:nvSpPr>
        <p:spPr bwMode="auto">
          <a:xfrm flipV="1">
            <a:off x="5435600" y="1196975"/>
            <a:ext cx="0" cy="2171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600" name="Line 16"/>
          <p:cNvSpPr>
            <a:spLocks noChangeShapeType="1"/>
          </p:cNvSpPr>
          <p:nvPr/>
        </p:nvSpPr>
        <p:spPr bwMode="auto">
          <a:xfrm>
            <a:off x="3851275" y="1268413"/>
            <a:ext cx="73025" cy="2160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601" name="Line 17"/>
          <p:cNvSpPr>
            <a:spLocks noChangeShapeType="1"/>
          </p:cNvSpPr>
          <p:nvPr/>
        </p:nvSpPr>
        <p:spPr bwMode="auto">
          <a:xfrm flipV="1">
            <a:off x="3348038" y="1196975"/>
            <a:ext cx="205740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592" name="Line 8"/>
          <p:cNvSpPr>
            <a:spLocks noChangeShapeType="1"/>
          </p:cNvSpPr>
          <p:nvPr/>
        </p:nvSpPr>
        <p:spPr bwMode="auto">
          <a:xfrm>
            <a:off x="3492500" y="2349500"/>
            <a:ext cx="1943100" cy="1069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591" name="Line 7"/>
          <p:cNvSpPr>
            <a:spLocks noChangeShapeType="1"/>
          </p:cNvSpPr>
          <p:nvPr/>
        </p:nvSpPr>
        <p:spPr bwMode="auto">
          <a:xfrm>
            <a:off x="3348038" y="2349500"/>
            <a:ext cx="25193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602" name="Line 18"/>
          <p:cNvSpPr>
            <a:spLocks noChangeShapeType="1"/>
          </p:cNvSpPr>
          <p:nvPr/>
        </p:nvSpPr>
        <p:spPr bwMode="auto">
          <a:xfrm flipH="1">
            <a:off x="3924300" y="1196975"/>
            <a:ext cx="1485900" cy="228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603" name="Line 19"/>
          <p:cNvSpPr>
            <a:spLocks noChangeShapeType="1"/>
          </p:cNvSpPr>
          <p:nvPr/>
        </p:nvSpPr>
        <p:spPr bwMode="auto">
          <a:xfrm>
            <a:off x="3851275" y="1196975"/>
            <a:ext cx="1485900" cy="2171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590" name="Oval 6"/>
          <p:cNvSpPr>
            <a:spLocks noChangeArrowheads="1"/>
          </p:cNvSpPr>
          <p:nvPr/>
        </p:nvSpPr>
        <p:spPr bwMode="auto">
          <a:xfrm>
            <a:off x="3563938" y="3284538"/>
            <a:ext cx="571500" cy="571500"/>
          </a:xfrm>
          <a:prstGeom prst="ellipse">
            <a:avLst/>
          </a:prstGeom>
          <a:solidFill>
            <a:srgbClr val="F2F2F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b="1">
                <a:cs typeface="Times New Roman" pitchFamily="18" charset="0"/>
              </a:rPr>
              <a:t>С</a:t>
            </a:r>
            <a:endParaRPr lang="ru-RU" sz="2400"/>
          </a:p>
        </p:txBody>
      </p:sp>
      <p:sp>
        <p:nvSpPr>
          <p:cNvPr id="67596" name="Oval 12"/>
          <p:cNvSpPr>
            <a:spLocks noChangeArrowheads="1"/>
          </p:cNvSpPr>
          <p:nvPr/>
        </p:nvSpPr>
        <p:spPr bwMode="auto">
          <a:xfrm>
            <a:off x="4356100" y="2060575"/>
            <a:ext cx="571500" cy="5715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1400" b="1">
                <a:cs typeface="Times New Roman" pitchFamily="18" charset="0"/>
              </a:rPr>
              <a:t>Ыа</a:t>
            </a:r>
            <a:endParaRPr lang="ru-RU" sz="2400"/>
          </a:p>
        </p:txBody>
      </p:sp>
      <p:sp>
        <p:nvSpPr>
          <p:cNvPr id="67589" name="Oval 5"/>
          <p:cNvSpPr>
            <a:spLocks noChangeArrowheads="1"/>
          </p:cNvSpPr>
          <p:nvPr/>
        </p:nvSpPr>
        <p:spPr bwMode="auto">
          <a:xfrm>
            <a:off x="5148263" y="3213100"/>
            <a:ext cx="571500" cy="571500"/>
          </a:xfrm>
          <a:prstGeom prst="ellipse">
            <a:avLst/>
          </a:prstGeom>
          <a:solidFill>
            <a:srgbClr val="F2F2F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 b="1">
                <a:cs typeface="Times New Roman" pitchFamily="18" charset="0"/>
              </a:rPr>
              <a:t>Л</a:t>
            </a:r>
            <a:endParaRPr lang="ru-RU" sz="2400"/>
          </a:p>
        </p:txBody>
      </p:sp>
      <p:sp>
        <p:nvSpPr>
          <p:cNvPr id="67595" name="Oval 11"/>
          <p:cNvSpPr>
            <a:spLocks noChangeArrowheads="1"/>
          </p:cNvSpPr>
          <p:nvPr/>
        </p:nvSpPr>
        <p:spPr bwMode="auto">
          <a:xfrm>
            <a:off x="5651500" y="2060575"/>
            <a:ext cx="571500" cy="571500"/>
          </a:xfrm>
          <a:prstGeom prst="ellipse">
            <a:avLst/>
          </a:prstGeom>
          <a:solidFill>
            <a:srgbClr val="F2F2F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 b="1">
                <a:cs typeface="Times New Roman" pitchFamily="18" charset="0"/>
              </a:rPr>
              <a:t>Ы</a:t>
            </a:r>
            <a:endParaRPr lang="ru-RU" sz="2400"/>
          </a:p>
        </p:txBody>
      </p:sp>
      <p:sp>
        <p:nvSpPr>
          <p:cNvPr id="67594" name="Oval 10"/>
          <p:cNvSpPr>
            <a:spLocks noChangeArrowheads="1"/>
          </p:cNvSpPr>
          <p:nvPr/>
        </p:nvSpPr>
        <p:spPr bwMode="auto">
          <a:xfrm>
            <a:off x="3059113" y="1989138"/>
            <a:ext cx="571500" cy="571500"/>
          </a:xfrm>
          <a:prstGeom prst="ellipse">
            <a:avLst/>
          </a:prstGeom>
          <a:solidFill>
            <a:srgbClr val="F2F2F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1600" b="1">
                <a:cs typeface="Times New Roman" pitchFamily="18" charset="0"/>
              </a:rPr>
              <a:t>Аа</a:t>
            </a:r>
            <a:endParaRPr lang="ru-RU" sz="2400"/>
          </a:p>
        </p:txBody>
      </p:sp>
      <p:sp>
        <p:nvSpPr>
          <p:cNvPr id="67605" name="Rectangle 21"/>
          <p:cNvSpPr>
            <a:spLocks noChangeArrowheads="1"/>
          </p:cNvSpPr>
          <p:nvPr/>
        </p:nvSpPr>
        <p:spPr bwMode="auto">
          <a:xfrm>
            <a:off x="34925" y="1519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 sz="2400"/>
          </a:p>
        </p:txBody>
      </p:sp>
      <p:sp>
        <p:nvSpPr>
          <p:cNvPr id="67606" name="Rectangle 22"/>
          <p:cNvSpPr>
            <a:spLocks noChangeArrowheads="1"/>
          </p:cNvSpPr>
          <p:nvPr/>
        </p:nvSpPr>
        <p:spPr bwMode="auto">
          <a:xfrm>
            <a:off x="34925" y="1519238"/>
            <a:ext cx="108902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900"/>
          </a:p>
          <a:p>
            <a:pPr eaLnBrk="0" hangingPunct="0"/>
            <a:r>
              <a:rPr lang="en-US" sz="2400"/>
              <a:t>          </a:t>
            </a:r>
          </a:p>
        </p:txBody>
      </p:sp>
      <p:sp>
        <p:nvSpPr>
          <p:cNvPr id="67607" name="Rectangle 23"/>
          <p:cNvSpPr>
            <a:spLocks noChangeArrowheads="1"/>
          </p:cNvSpPr>
          <p:nvPr/>
        </p:nvSpPr>
        <p:spPr bwMode="auto">
          <a:xfrm>
            <a:off x="539750" y="1616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 sz="2400"/>
          </a:p>
        </p:txBody>
      </p:sp>
      <p:sp>
        <p:nvSpPr>
          <p:cNvPr id="67608" name="Rectangle 24"/>
          <p:cNvSpPr>
            <a:spLocks noChangeArrowheads="1"/>
          </p:cNvSpPr>
          <p:nvPr/>
        </p:nvSpPr>
        <p:spPr bwMode="auto">
          <a:xfrm>
            <a:off x="34925" y="2112963"/>
            <a:ext cx="9667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>
                <a:cs typeface="Times New Roman" pitchFamily="18" charset="0"/>
              </a:rPr>
              <a:t>                 </a:t>
            </a:r>
            <a:endParaRPr lang="ru-RU" sz="900"/>
          </a:p>
          <a:p>
            <a:pPr eaLnBrk="0" hangingPunct="0"/>
            <a:endParaRPr lang="ru-RU" sz="2400"/>
          </a:p>
        </p:txBody>
      </p:sp>
      <p:sp>
        <p:nvSpPr>
          <p:cNvPr id="67616" name="Oval 32"/>
          <p:cNvSpPr>
            <a:spLocks noChangeArrowheads="1"/>
          </p:cNvSpPr>
          <p:nvPr/>
        </p:nvSpPr>
        <p:spPr bwMode="auto">
          <a:xfrm>
            <a:off x="3419475" y="836613"/>
            <a:ext cx="573088" cy="571500"/>
          </a:xfrm>
          <a:prstGeom prst="ellipse">
            <a:avLst/>
          </a:prstGeom>
          <a:solidFill>
            <a:srgbClr val="F2F2F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 b="1">
                <a:latin typeface="Times New Roman" pitchFamily="18" charset="0"/>
              </a:rPr>
              <a:t>Т</a:t>
            </a:r>
            <a:endParaRPr lang="ru-RU"/>
          </a:p>
        </p:txBody>
      </p:sp>
      <p:sp>
        <p:nvSpPr>
          <p:cNvPr id="67617" name="Oval 33"/>
          <p:cNvSpPr>
            <a:spLocks noChangeArrowheads="1"/>
          </p:cNvSpPr>
          <p:nvPr/>
        </p:nvSpPr>
        <p:spPr bwMode="auto">
          <a:xfrm>
            <a:off x="5076825" y="836613"/>
            <a:ext cx="573088" cy="571500"/>
          </a:xfrm>
          <a:prstGeom prst="ellipse">
            <a:avLst/>
          </a:prstGeom>
          <a:solidFill>
            <a:srgbClr val="F2F2F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К</a:t>
            </a:r>
            <a:endParaRPr lang="ru-RU"/>
          </a:p>
        </p:txBody>
      </p:sp>
      <p:sp>
        <p:nvSpPr>
          <p:cNvPr id="67619" name="AutoShape 35">
            <a:hlinkClick r:id="" action="ppaction://hlinkshowjump?jump=nextslide" highlightClick="1"/>
            <a:hlinkHover r:id="rId3" action="ppaction://hlinksldjump"/>
          </p:cNvPr>
          <p:cNvSpPr>
            <a:spLocks noChangeArrowheads="1"/>
          </p:cNvSpPr>
          <p:nvPr/>
        </p:nvSpPr>
        <p:spPr bwMode="auto">
          <a:xfrm>
            <a:off x="7524750" y="5949950"/>
            <a:ext cx="1079500" cy="35877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126</TotalTime>
  <Words>478</Words>
  <Application>Microsoft PowerPoint</Application>
  <PresentationFormat>Экран (4:3)</PresentationFormat>
  <Paragraphs>171</Paragraphs>
  <Slides>17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Пастель</vt:lpstr>
      <vt:lpstr>Кыра кылаастарга саха тылыгар «Булугас  өй» оонньуу викторина</vt:lpstr>
      <vt:lpstr>Аhа5ас дор5ооннор </vt:lpstr>
      <vt:lpstr>Темалар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Ким элбэ5и?  Тыллары  таьаарын </vt:lpstr>
      <vt:lpstr>Сахабыт   тылын  кэрэхсээн, торообут тылгытын  харыстаан!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Слепцова</cp:lastModifiedBy>
  <cp:revision>13</cp:revision>
  <cp:lastPrinted>1601-01-01T00:00:00Z</cp:lastPrinted>
  <dcterms:created xsi:type="dcterms:W3CDTF">2009-12-08T09:23:52Z</dcterms:created>
  <dcterms:modified xsi:type="dcterms:W3CDTF">2012-01-26T10:58:34Z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