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70" r:id="rId13"/>
    <p:sldId id="267" r:id="rId14"/>
    <p:sldId id="269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921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21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</a:p>
        </p:txBody>
      </p:sp>
      <p:sp>
        <p:nvSpPr>
          <p:cNvPr id="921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921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850CEB6-9B37-499D-901D-FF60B090DF14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0" y="3429000"/>
            <a:ext cx="5940425" cy="13684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950" y="3240088"/>
            <a:ext cx="6048375" cy="1109662"/>
          </a:xfrm>
        </p:spPr>
        <p:txBody>
          <a:bodyPr/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7950" y="4100513"/>
            <a:ext cx="6048375" cy="696912"/>
          </a:xfrm>
        </p:spPr>
        <p:txBody>
          <a:bodyPr/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910388" y="1557338"/>
            <a:ext cx="1909762" cy="48942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76338" y="1557338"/>
            <a:ext cx="5581650" cy="48942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76338" y="2133600"/>
            <a:ext cx="3744912" cy="431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73650" y="2133600"/>
            <a:ext cx="3746500" cy="431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58888" y="1557338"/>
            <a:ext cx="655320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5516563"/>
            <a:ext cx="9144000" cy="1341437"/>
          </a:xfrm>
          <a:prstGeom prst="rect">
            <a:avLst/>
          </a:prstGeom>
          <a:gradFill rotWithShape="1">
            <a:gsLst>
              <a:gs pos="0">
                <a:srgbClr val="765E2F">
                  <a:alpha val="0"/>
                </a:srgbClr>
              </a:gs>
              <a:gs pos="100000">
                <a:schemeClr val="folHlink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uk-UA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76338" y="2133600"/>
            <a:ext cx="7643812" cy="431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 b="1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57;&#1074;&#1077;&#1090;&#1083;&#1072;&#1085;&#1072;\&#1064;&#1082;&#1086;&#1083;&#1072;\11%20&#1082;&#1083;&#1072;&#1089;&#1089;\&#1054;&#1090;&#1082;&#1088;&#1099;&#1090;&#1099;&#1081;%20&#1091;&#1088;&#1086;&#1082;\&#1052;&#1086;&#1081;%20&#1091;&#1088;&#1086;&#1082;\&#1056;&#1072;&#1079;&#1088;&#1072;&#1073;&#1086;&#1090;&#1082;&#1072;%20&#1091;&#1088;&#1086;&#1082;&#1072;\&#1055;&#1088;&#1077;&#1079;&#1077;&#1085;&#1090;&#1072;&#1094;&#1080;&#1103;\&#1042;&#1086;&#1083;&#1086;&#1082;&#1086;&#1085;&#1086;-&#1086;&#1087;&#1090;&#1080;&#1095;&#1077;&#1089;&#1082;&#1080;&#1081;%20&#1082;&#1072;&#1073;&#1077;&#1083;&#1100;.avi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57;&#1074;&#1077;&#1090;&#1083;&#1072;&#1085;&#1072;\&#1064;&#1082;&#1086;&#1083;&#1072;\11%20&#1082;&#1083;&#1072;&#1089;&#1089;\&#1054;&#1090;&#1082;&#1088;&#1099;&#1090;&#1099;&#1081;%20&#1091;&#1088;&#1086;&#1082;\&#1052;&#1086;&#1081;%20&#1091;&#1088;&#1086;&#1082;\&#1056;&#1072;&#1079;&#1088;&#1072;&#1073;&#1086;&#1090;&#1082;&#1072;%20&#1091;&#1088;&#1086;&#1082;&#1072;\&#1055;&#1088;&#1077;&#1079;&#1077;&#1085;&#1090;&#1072;&#1094;&#1080;&#1103;\&#1055;&#1086;&#1083;&#1085;&#1086;&#1077;%20&#1074;&#1085;&#1091;&#1090;&#1088;&#1077;&#1085;&#1085;&#1077;&#1077;%20&#1086;&#1090;&#1088;&#1072;&#1078;&#1077;&#1085;&#1080;&#1077;.av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3500438"/>
            <a:ext cx="63579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Arial Black" pitchFamily="34" charset="0"/>
              </a:rPr>
              <a:t>ЗАКОН ПРЕЛОМЛЕНИЯ СВЕТА. </a:t>
            </a:r>
          </a:p>
          <a:p>
            <a:endParaRPr lang="ru-RU" sz="2400" dirty="0" smtClean="0">
              <a:solidFill>
                <a:schemeClr val="bg1"/>
              </a:solidFill>
              <a:latin typeface="Arial Black" pitchFamily="34" charset="0"/>
            </a:endParaRPr>
          </a:p>
          <a:p>
            <a:r>
              <a:rPr lang="ru-RU" sz="2400" dirty="0" smtClean="0">
                <a:solidFill>
                  <a:schemeClr val="bg1"/>
                </a:solidFill>
                <a:latin typeface="Arial Black" pitchFamily="34" charset="0"/>
              </a:rPr>
              <a:t>ПОЛНОЕ ВНУТРЕНЕЕ ОТРАЖЕНИЕ</a:t>
            </a:r>
            <a:endParaRPr lang="ru-RU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500694" y="5572140"/>
            <a:ext cx="318138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u="sng" dirty="0" smtClean="0">
                <a:solidFill>
                  <a:schemeClr val="bg1"/>
                </a:solidFill>
              </a:rPr>
              <a:t>Учитель</a:t>
            </a:r>
            <a:r>
              <a:rPr lang="ru-RU" i="1" dirty="0" smtClean="0">
                <a:solidFill>
                  <a:schemeClr val="bg1"/>
                </a:solidFill>
              </a:rPr>
              <a:t>: </a:t>
            </a:r>
            <a:r>
              <a:rPr lang="ru-RU" i="1" dirty="0" err="1" smtClean="0">
                <a:solidFill>
                  <a:schemeClr val="bg1"/>
                </a:solidFill>
              </a:rPr>
              <a:t>Коноваленко</a:t>
            </a:r>
            <a:r>
              <a:rPr lang="ru-RU" i="1" dirty="0" smtClean="0">
                <a:solidFill>
                  <a:schemeClr val="bg1"/>
                </a:solidFill>
              </a:rPr>
              <a:t> С.П.</a:t>
            </a:r>
          </a:p>
          <a:p>
            <a:r>
              <a:rPr lang="ru-RU" i="1" dirty="0" smtClean="0">
                <a:solidFill>
                  <a:schemeClr val="bg1"/>
                </a:solidFill>
              </a:rPr>
              <a:t>	МОБУ СОШ №27</a:t>
            </a:r>
          </a:p>
          <a:p>
            <a:r>
              <a:rPr lang="ru-RU" i="1" dirty="0" smtClean="0">
                <a:solidFill>
                  <a:schemeClr val="bg1"/>
                </a:solidFill>
              </a:rPr>
              <a:t>	г. Таганрог</a:t>
            </a:r>
            <a:endParaRPr lang="ru-RU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928670"/>
            <a:ext cx="85725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u="sng" dirty="0">
                <a:latin typeface="Arial Black" pitchFamily="34" charset="0"/>
              </a:rPr>
              <a:t>Полное внутреннее </a:t>
            </a:r>
            <a:r>
              <a:rPr lang="ru-RU" sz="2400" u="sng" dirty="0" smtClean="0">
                <a:latin typeface="Arial Black" pitchFamily="34" charset="0"/>
              </a:rPr>
              <a:t>отражение </a:t>
            </a:r>
            <a:r>
              <a:rPr lang="ru-RU" sz="2400" dirty="0" smtClean="0">
                <a:latin typeface="Arial Black" pitchFamily="34" charset="0"/>
              </a:rPr>
              <a:t>- </a:t>
            </a:r>
          </a:p>
          <a:p>
            <a:r>
              <a:rPr lang="ru-RU" sz="2400" dirty="0" smtClean="0">
                <a:latin typeface="Arial Black" pitchFamily="34" charset="0"/>
              </a:rPr>
              <a:t>явление </a:t>
            </a:r>
            <a:r>
              <a:rPr lang="ru-RU" sz="2400" dirty="0">
                <a:latin typeface="Arial Black" pitchFamily="34" charset="0"/>
              </a:rPr>
              <a:t>отражения света от оптически  менее плотной среды, при котором преломление отсутствует, а интенсивность отраженного света практически равна интенсивности падающего.</a:t>
            </a:r>
          </a:p>
        </p:txBody>
      </p:sp>
      <p:pic>
        <p:nvPicPr>
          <p:cNvPr id="3" name="Рисунок 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3429000"/>
            <a:ext cx="6000792" cy="27908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Волоконо-оптический кабель.avi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895600" y="2057400"/>
            <a:ext cx="3352800" cy="2743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video fullScrn="1"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vide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1571612"/>
            <a:ext cx="7602017" cy="46782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>
                <a:latin typeface="Arial Black" pitchFamily="34" charset="0"/>
              </a:rPr>
              <a:t>Домашнее задание</a:t>
            </a:r>
            <a:r>
              <a:rPr lang="ru-RU" sz="2800" b="1" dirty="0" smtClean="0">
                <a:latin typeface="Arial Black" pitchFamily="34" charset="0"/>
              </a:rPr>
              <a:t>:</a:t>
            </a:r>
          </a:p>
          <a:p>
            <a:pPr algn="ctr"/>
            <a:endParaRPr lang="ru-RU" b="1" i="1" dirty="0"/>
          </a:p>
          <a:p>
            <a:pPr algn="ctr"/>
            <a:endParaRPr lang="ru-RU" b="1" i="1" dirty="0" smtClean="0"/>
          </a:p>
          <a:p>
            <a:pPr algn="ctr"/>
            <a:endParaRPr lang="ru-RU" dirty="0"/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1.§61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2.Трехуровневое 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задание</a:t>
            </a:r>
            <a:r>
              <a:rPr lang="ru-RU" dirty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	А</a:t>
            </a:r>
            <a:r>
              <a:rPr lang="ru-RU" dirty="0">
                <a:latin typeface="Arial" pitchFamily="34" charset="0"/>
                <a:cs typeface="Arial" pitchFamily="34" charset="0"/>
              </a:rPr>
              <a:t>: № 1089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	Б</a:t>
            </a:r>
            <a:r>
              <a:rPr lang="ru-RU" dirty="0">
                <a:latin typeface="Arial" pitchFamily="34" charset="0"/>
                <a:cs typeface="Arial" pitchFamily="34" charset="0"/>
              </a:rPr>
              <a:t>: № 1092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	В</a:t>
            </a:r>
            <a:r>
              <a:rPr lang="ru-RU" dirty="0">
                <a:latin typeface="Arial" pitchFamily="34" charset="0"/>
                <a:cs typeface="Arial" pitchFamily="34" charset="0"/>
              </a:rPr>
              <a:t>:№ 1094, 1097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3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.Экспериментальное </a:t>
            </a:r>
            <a:r>
              <a:rPr lang="ru-RU" dirty="0">
                <a:latin typeface="Arial" pitchFamily="34" charset="0"/>
                <a:cs typeface="Arial" pitchFamily="34" charset="0"/>
              </a:rPr>
              <a:t>задание: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Положить на дно чайной чашки монету, затем расположить ее перед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собой так, чтобы края чашки закрывали ее дно. Если не меняя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взаимного расположения чашки и глаз, налить в нее воду, то монета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становится видимой. Почему?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4282" y="1357298"/>
            <a:ext cx="8929717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Arial Black" pitchFamily="34" charset="0"/>
                <a:cs typeface="Arial" pitchFamily="34" charset="0"/>
              </a:rPr>
              <a:t>Попробуйте оценить свою работу на уроке </a:t>
            </a:r>
            <a:endParaRPr lang="ru-RU" sz="2000" b="1" dirty="0" smtClean="0">
              <a:latin typeface="Arial Black" pitchFamily="34" charset="0"/>
              <a:cs typeface="Arial" pitchFamily="34" charset="0"/>
            </a:endParaRPr>
          </a:p>
          <a:p>
            <a:pPr algn="ctr"/>
            <a:r>
              <a:rPr lang="ru-RU" sz="2000" b="1" dirty="0" smtClean="0">
                <a:latin typeface="Arial Black" pitchFamily="34" charset="0"/>
                <a:cs typeface="Arial" pitchFamily="34" charset="0"/>
              </a:rPr>
              <a:t>по </a:t>
            </a:r>
            <a:r>
              <a:rPr lang="ru-RU" sz="2000" b="1" dirty="0">
                <a:latin typeface="Arial Black" pitchFamily="34" charset="0"/>
                <a:cs typeface="Arial" pitchFamily="34" charset="0"/>
              </a:rPr>
              <a:t>10-бальной шкале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ru-RU" b="1" i="1" dirty="0">
              <a:latin typeface="Arial" pitchFamily="34" charset="0"/>
              <a:cs typeface="Arial" pitchFamily="34" charset="0"/>
            </a:endParaRPr>
          </a:p>
          <a:p>
            <a:endParaRPr lang="ru-RU" b="1" i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b="1" i="1" dirty="0" smtClean="0">
                <a:latin typeface="Arial" pitchFamily="34" charset="0"/>
                <a:cs typeface="Arial" pitchFamily="34" charset="0"/>
              </a:rPr>
              <a:t>1.Как </a:t>
            </a:r>
            <a:r>
              <a:rPr lang="ru-RU" b="1" i="1" dirty="0">
                <a:latin typeface="Arial" pitchFamily="34" charset="0"/>
                <a:cs typeface="Arial" pitchFamily="34" charset="0"/>
              </a:rPr>
              <a:t>я усвоил материал?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Получил прочные знания, усвоил весь материал -  9 - 10 баллов.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Усвоил новый материал частично - 7 - 8 баллов.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Мало, что понял, необходимо еще поработать - 4 – 5 баллов.</a:t>
            </a:r>
          </a:p>
          <a:p>
            <a:r>
              <a:rPr lang="ru-RU" b="1" i="1" dirty="0">
                <a:latin typeface="Arial" pitchFamily="34" charset="0"/>
                <a:cs typeface="Arial" pitchFamily="34" charset="0"/>
              </a:rPr>
              <a:t>2.Как я работал? Где допустил ошибки?  Удовлетворен ли своей работой?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Со всеми заданиями справился сам, удовлетворен своей работой – 9 – 10 баллов.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Допустил ошибки – 7 – 8 баллов.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Не справился 4 – 6 баллов.</a:t>
            </a:r>
          </a:p>
          <a:p>
            <a:r>
              <a:rPr lang="ru-RU" b="1" i="1" dirty="0" smtClean="0">
                <a:latin typeface="Arial" pitchFamily="34" charset="0"/>
                <a:cs typeface="Arial" pitchFamily="34" charset="0"/>
              </a:rPr>
              <a:t>3.Как </a:t>
            </a:r>
            <a:r>
              <a:rPr lang="ru-RU" b="1" i="1" dirty="0">
                <a:latin typeface="Arial" pitchFamily="34" charset="0"/>
                <a:cs typeface="Arial" pitchFamily="34" charset="0"/>
              </a:rPr>
              <a:t>работала подгруппа?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Дружно, совместно разбирали задания – 9 – 10 баллов.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Работа была вялая, неинтересная, много ошибок – 4 – 5 баллов.</a:t>
            </a:r>
          </a:p>
          <a:p>
            <a:r>
              <a:rPr lang="ru-RU" b="1" i="1" dirty="0" smtClean="0">
                <a:latin typeface="Arial" pitchFamily="34" charset="0"/>
                <a:cs typeface="Arial" pitchFamily="34" charset="0"/>
              </a:rPr>
              <a:t>4.Сформулируйте </a:t>
            </a:r>
            <a:r>
              <a:rPr lang="ru-RU" b="1" i="1" dirty="0">
                <a:latin typeface="Arial" pitchFamily="34" charset="0"/>
                <a:cs typeface="Arial" pitchFamily="34" charset="0"/>
              </a:rPr>
              <a:t>ваше мнение об уроке, ваши пожелания.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7013" y="2857496"/>
            <a:ext cx="88969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smtClean="0">
                <a:latin typeface="Arial Black" pitchFamily="34" charset="0"/>
              </a:rPr>
              <a:t>СПАСИБО ЗА РАБОТУ!</a:t>
            </a:r>
            <a:endParaRPr lang="ru-RU" sz="54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8482" name="Picture 2" descr="D:\Светлана\Школа\11 класс\Открытый урок\Мой урок\Разработка урока\Презентация\00500\maste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2643182"/>
            <a:ext cx="892971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>
                <a:latin typeface="Arial Black" pitchFamily="34" charset="0"/>
              </a:rPr>
              <a:t>Чему равно ускорение свободного падения тела, поднятого над поверхностью Земли на расстояние, равное радиусу Земли?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506" name="Picture 2" descr="E:\Documents and Settings\Светлана\Рабочий стол\0004-002-Zakony-prelomlenija-sveta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530" name="Picture 2" descr="E:\Documents and Settings\Светлана\Рабочий стол\0005-005-N-21-otnositelnyj-pokazatel-prelomlenija-vtoroj-sred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554" name="Picture 2" descr="E:\Documents and Settings\Светлана\Рабочий стол\0009-009-Prelomlenie-sveta-fizik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578" name="Picture 2" descr="D:\Светлана\Школа\11 класс\Открытый урок\Мой урок\Лаба 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3" y="428625"/>
            <a:ext cx="8601075" cy="6000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3" name="Rectangle 1"/>
          <p:cNvSpPr>
            <a:spLocks noChangeArrowheads="1"/>
          </p:cNvSpPr>
          <p:nvPr/>
        </p:nvSpPr>
        <p:spPr bwMode="auto">
          <a:xfrm>
            <a:off x="428596" y="1928802"/>
            <a:ext cx="8072494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Луч света падает на плоскопараллельную стеклянную пластинку под углом 60°. Какова толщина пластинки, если при выходе из нее луч сместился на 20 мм?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Полное внутреннее отражение.avi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143000" y="685800"/>
            <a:ext cx="6858000" cy="5486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video fullScrn="1"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55">
  <a:themeElements>
    <a:clrScheme name="template 1">
      <a:dk1>
        <a:srgbClr val="4D4D4D"/>
      </a:dk1>
      <a:lt1>
        <a:srgbClr val="FFFFFF"/>
      </a:lt1>
      <a:dk2>
        <a:srgbClr val="4D4D4D"/>
      </a:dk2>
      <a:lt2>
        <a:srgbClr val="000000"/>
      </a:lt2>
      <a:accent1>
        <a:srgbClr val="0066CC"/>
      </a:accent1>
      <a:accent2>
        <a:srgbClr val="3399FF"/>
      </a:accent2>
      <a:accent3>
        <a:srgbClr val="FFFFFF"/>
      </a:accent3>
      <a:accent4>
        <a:srgbClr val="404040"/>
      </a:accent4>
      <a:accent5>
        <a:srgbClr val="AAB8E2"/>
      </a:accent5>
      <a:accent6>
        <a:srgbClr val="2D8AE7"/>
      </a:accent6>
      <a:hlink>
        <a:srgbClr val="33CCFF"/>
      </a:hlink>
      <a:folHlink>
        <a:srgbClr val="CCECFF"/>
      </a:folHlink>
    </a:clrScheme>
    <a:fontScheme name="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plate 1">
        <a:dk1>
          <a:srgbClr val="4D4D4D"/>
        </a:dk1>
        <a:lt1>
          <a:srgbClr val="FFFFFF"/>
        </a:lt1>
        <a:dk2>
          <a:srgbClr val="4D4D4D"/>
        </a:dk2>
        <a:lt2>
          <a:srgbClr val="000000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404040"/>
        </a:accent4>
        <a:accent5>
          <a:srgbClr val="AAB8E2"/>
        </a:accent5>
        <a:accent6>
          <a:srgbClr val="2D8AE7"/>
        </a:accent6>
        <a:hlink>
          <a:srgbClr val="33CC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4D4D4D"/>
        </a:dk1>
        <a:lt1>
          <a:srgbClr val="FFFFFF"/>
        </a:lt1>
        <a:dk2>
          <a:srgbClr val="4D4D4D"/>
        </a:dk2>
        <a:lt2>
          <a:srgbClr val="000000"/>
        </a:lt2>
        <a:accent1>
          <a:srgbClr val="3366CC"/>
        </a:accent1>
        <a:accent2>
          <a:srgbClr val="3399FF"/>
        </a:accent2>
        <a:accent3>
          <a:srgbClr val="FFFFFF"/>
        </a:accent3>
        <a:accent4>
          <a:srgbClr val="404040"/>
        </a:accent4>
        <a:accent5>
          <a:srgbClr val="ADB8E2"/>
        </a:accent5>
        <a:accent6>
          <a:srgbClr val="2D8AE7"/>
        </a:accent6>
        <a:hlink>
          <a:srgbClr val="339933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3">
        <a:dk1>
          <a:srgbClr val="4D4D4D"/>
        </a:dk1>
        <a:lt1>
          <a:srgbClr val="FFFFFF"/>
        </a:lt1>
        <a:dk2>
          <a:srgbClr val="4D4D4D"/>
        </a:dk2>
        <a:lt2>
          <a:srgbClr val="000000"/>
        </a:lt2>
        <a:accent1>
          <a:srgbClr val="3366CC"/>
        </a:accent1>
        <a:accent2>
          <a:srgbClr val="3399FF"/>
        </a:accent2>
        <a:accent3>
          <a:srgbClr val="FFFFFF"/>
        </a:accent3>
        <a:accent4>
          <a:srgbClr val="404040"/>
        </a:accent4>
        <a:accent5>
          <a:srgbClr val="ADB8E2"/>
        </a:accent5>
        <a:accent6>
          <a:srgbClr val="2D8AE7"/>
        </a:accent6>
        <a:hlink>
          <a:srgbClr val="FF6600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4D4D4D"/>
        </a:dk1>
        <a:lt1>
          <a:srgbClr val="FFFFFF"/>
        </a:lt1>
        <a:dk2>
          <a:srgbClr val="4D4D4D"/>
        </a:dk2>
        <a:lt2>
          <a:srgbClr val="000000"/>
        </a:lt2>
        <a:accent1>
          <a:srgbClr val="003399"/>
        </a:accent1>
        <a:accent2>
          <a:srgbClr val="3399FF"/>
        </a:accent2>
        <a:accent3>
          <a:srgbClr val="FFFFFF"/>
        </a:accent3>
        <a:accent4>
          <a:srgbClr val="404040"/>
        </a:accent4>
        <a:accent5>
          <a:srgbClr val="AAADCA"/>
        </a:accent5>
        <a:accent6>
          <a:srgbClr val="2D8AE7"/>
        </a:accent6>
        <a:hlink>
          <a:srgbClr val="FF6600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55</Template>
  <TotalTime>67</TotalTime>
  <Words>227</Words>
  <Application>Microsoft PowerPoint</Application>
  <PresentationFormat>Экран (4:3)</PresentationFormat>
  <Paragraphs>42</Paragraphs>
  <Slides>14</Slides>
  <Notes>0</Notes>
  <HiddenSlides>0</HiddenSlides>
  <MMClips>2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55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Светлана</dc:creator>
  <cp:lastModifiedBy>Светлана</cp:lastModifiedBy>
  <cp:revision>17</cp:revision>
  <dcterms:created xsi:type="dcterms:W3CDTF">2012-01-15T08:45:42Z</dcterms:created>
  <dcterms:modified xsi:type="dcterms:W3CDTF">2012-01-18T15:17:22Z</dcterms:modified>
</cp:coreProperties>
</file>