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71" r:id="rId3"/>
    <p:sldId id="272" r:id="rId4"/>
    <p:sldId id="273" r:id="rId5"/>
    <p:sldId id="274" r:id="rId6"/>
    <p:sldId id="275" r:id="rId7"/>
    <p:sldId id="277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8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364" autoAdjust="0"/>
    <p:restoredTop sz="94660"/>
  </p:normalViewPr>
  <p:slideViewPr>
    <p:cSldViewPr>
      <p:cViewPr varScale="1">
        <p:scale>
          <a:sx n="100" d="100"/>
          <a:sy n="100" d="100"/>
        </p:scale>
        <p:origin x="-3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88435A-DD95-4D73-BACE-62BF1AEB8C59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1B7F5-E1AF-4961-B323-DC55F87512F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1B7F5-E1AF-4961-B323-DC55F87512F5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1B7F5-E1AF-4961-B323-DC55F87512F5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1B7F5-E1AF-4961-B323-DC55F87512F5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01897-FD5D-49C0-B4BC-70707B63764D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4CF1-CD7D-444D-8833-DF6DC1A92A9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01897-FD5D-49C0-B4BC-70707B63764D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4CF1-CD7D-444D-8833-DF6DC1A92A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01897-FD5D-49C0-B4BC-70707B63764D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4CF1-CD7D-444D-8833-DF6DC1A92A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01897-FD5D-49C0-B4BC-70707B63764D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4CF1-CD7D-444D-8833-DF6DC1A92A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01897-FD5D-49C0-B4BC-70707B63764D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1684CF1-CD7D-444D-8833-DF6DC1A92A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01897-FD5D-49C0-B4BC-70707B63764D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4CF1-CD7D-444D-8833-DF6DC1A92A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01897-FD5D-49C0-B4BC-70707B63764D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4CF1-CD7D-444D-8833-DF6DC1A92A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01897-FD5D-49C0-B4BC-70707B63764D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4CF1-CD7D-444D-8833-DF6DC1A92A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01897-FD5D-49C0-B4BC-70707B63764D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4CF1-CD7D-444D-8833-DF6DC1A92A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01897-FD5D-49C0-B4BC-70707B63764D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4CF1-CD7D-444D-8833-DF6DC1A92A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01897-FD5D-49C0-B4BC-70707B63764D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4CF1-CD7D-444D-8833-DF6DC1A92A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2A01897-FD5D-49C0-B4BC-70707B63764D}" type="datetimeFigureOut">
              <a:rPr lang="ru-RU" smtClean="0"/>
              <a:pPr/>
              <a:t>21.01.2012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1684CF1-CD7D-444D-8833-DF6DC1A92A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Обобщающий урок по теме: «Обыкновенные дроби» 5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214950"/>
            <a:ext cx="6400800" cy="121444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Учитель математики Руденко Г.М.</a:t>
            </a:r>
          </a:p>
          <a:p>
            <a:r>
              <a:rPr lang="ru-RU" dirty="0" smtClean="0"/>
              <a:t>ГОУ СОШ № 824 </a:t>
            </a:r>
          </a:p>
          <a:p>
            <a:r>
              <a:rPr lang="ru-RU" dirty="0" smtClean="0"/>
              <a:t>г. Москва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714356"/>
            <a:ext cx="6715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Пример:  </a:t>
            </a:r>
            <a:r>
              <a:rPr lang="ru-RU" sz="3200" b="1" i="1" dirty="0" smtClean="0"/>
              <a:t>4/7+2/7 = (4+2)/7=6/7 </a:t>
            </a:r>
            <a:endParaRPr lang="ru-RU" sz="32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142976" y="1928802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7/11+3/11=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14744" y="1928802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10/11</a:t>
            </a:r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71670" y="3000372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4/5 - 3/5 </a:t>
            </a:r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=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3372" y="3000372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1/5</a:t>
            </a:r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14612" y="4071942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37/100 - 16/100</a:t>
            </a:r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=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00760" y="4143380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1/100</a:t>
            </a:r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0" y="5286388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4/17 + 12/17</a:t>
            </a:r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=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29388" y="5286388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16/17</a:t>
            </a:r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571480"/>
            <a:ext cx="59293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Смешанные числа</a:t>
            </a:r>
            <a:endParaRPr lang="ru-RU" sz="40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357298"/>
            <a:ext cx="87154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Чтобы из неправильной дроби выделить целую часть, надо:</a:t>
            </a:r>
          </a:p>
          <a:p>
            <a:pPr marL="342900" indent="-342900">
              <a:buAutoNum type="arabicPeriod"/>
            </a:pPr>
            <a:r>
              <a:rPr lang="ru-RU" sz="3600" b="1" i="1" dirty="0" smtClean="0"/>
              <a:t>Разделить числитель на знаменатель с остатком;</a:t>
            </a:r>
          </a:p>
          <a:p>
            <a:pPr marL="342900" indent="-342900">
              <a:buAutoNum type="arabicPeriod"/>
            </a:pPr>
            <a:r>
              <a:rPr lang="ru-RU" sz="3600" b="1" i="1" dirty="0" smtClean="0"/>
              <a:t>Неполное частное будет целой</a:t>
            </a:r>
            <a:r>
              <a:rPr lang="ru-RU" sz="3600" b="1" i="1" dirty="0"/>
              <a:t> </a:t>
            </a:r>
            <a:r>
              <a:rPr lang="ru-RU" sz="3600" b="1" i="1" dirty="0" smtClean="0"/>
              <a:t>частью;</a:t>
            </a:r>
          </a:p>
          <a:p>
            <a:pPr marL="342900" indent="-342900">
              <a:buAutoNum type="arabicPeriod"/>
            </a:pPr>
            <a:r>
              <a:rPr lang="ru-RU" sz="3600" b="1" i="1" dirty="0" smtClean="0"/>
              <a:t>Остаток (если он есть) дает числитель, а делитель</a:t>
            </a:r>
            <a:r>
              <a:rPr lang="en-US" sz="3600" b="1" i="1" dirty="0" smtClean="0"/>
              <a:t> </a:t>
            </a:r>
            <a:r>
              <a:rPr lang="ru-RU" sz="3600" b="1" i="1" dirty="0" smtClean="0"/>
              <a:t>– знаменатель дробной части.</a:t>
            </a:r>
            <a:endParaRPr lang="ru-RU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2153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/>
              <a:t>Пример:</a:t>
            </a:r>
            <a:r>
              <a:rPr lang="ru-RU" sz="2800" dirty="0" smtClean="0"/>
              <a:t>    </a:t>
            </a:r>
            <a:r>
              <a:rPr lang="ru-RU" sz="2800" b="1" i="1" dirty="0" smtClean="0"/>
              <a:t>Чтобы  выделить целую часть из неправильной дроби  47/10, надо 47 разделить на 10. Неполное частное равно 4(это число – целая  часть), остаток равен 7 (запишем в числитель дроби),  делитель 10 будет знаменателем дроби. Получим  смешанное число 4⁷/₁₀</a:t>
            </a:r>
            <a:endParaRPr lang="ru-RU" sz="28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214414" y="3071810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57/25 =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1670" y="4143380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504/100 =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28926" y="535782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78/7 =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4612" y="3071810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2⁷/₂₅</a:t>
            </a:r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71934" y="4143380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5⁴/₁₀₀</a:t>
            </a:r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6248" y="5357826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11 ¹⁄₇</a:t>
            </a:r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500042"/>
            <a:ext cx="4357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Смешанные числа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44" y="1285860"/>
            <a:ext cx="900115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Чтобы представить смешанное число в виде неправильной дроби, нужно:</a:t>
            </a:r>
          </a:p>
          <a:p>
            <a:pPr marL="342900" indent="-342900">
              <a:buAutoNum type="arabicPeriod"/>
            </a:pPr>
            <a:r>
              <a:rPr lang="ru-RU" sz="3200" b="1" i="1" dirty="0" smtClean="0"/>
              <a:t>Умножить его целую часть на знаменатель дробной части;</a:t>
            </a:r>
          </a:p>
          <a:p>
            <a:pPr marL="342900" indent="-342900">
              <a:buAutoNum type="arabicPeriod"/>
            </a:pPr>
            <a:r>
              <a:rPr lang="ru-RU" sz="3200" b="1" i="1" dirty="0" smtClean="0"/>
              <a:t>К полученному произведению прибавить числитель дробной части;</a:t>
            </a:r>
          </a:p>
          <a:p>
            <a:pPr marL="342900" indent="-342900">
              <a:buAutoNum type="arabicPeriod"/>
            </a:pPr>
            <a:r>
              <a:rPr lang="ru-RU" sz="3200" b="1" i="1" dirty="0" smtClean="0"/>
              <a:t>Записать полученную сумму числителем дроби, а знаменатель дробной части оставить без изменения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800105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Пример:</a:t>
            </a:r>
            <a:r>
              <a:rPr lang="ru-RU" sz="2800" dirty="0" smtClean="0"/>
              <a:t> </a:t>
            </a:r>
            <a:r>
              <a:rPr lang="ru-RU" sz="2800" b="1" i="1" dirty="0" smtClean="0"/>
              <a:t>Представить смешанное число  8⁸/₉  в виде неправильной дроби.</a:t>
            </a:r>
          </a:p>
          <a:p>
            <a:r>
              <a:rPr lang="ru-RU" sz="2800" b="1" i="1" dirty="0" smtClean="0"/>
              <a:t>Умножим знаменатель 9 на целую часть 8, получим 72. Затем к произведени</a:t>
            </a:r>
            <a:r>
              <a:rPr lang="ru-RU" sz="2800" b="1" i="1" dirty="0"/>
              <a:t>ю</a:t>
            </a:r>
            <a:r>
              <a:rPr lang="ru-RU" sz="2800" b="1" i="1" dirty="0" smtClean="0"/>
              <a:t> 72 прибавим  числитель 8, получим число 80, запишем его в числитель, а знаменатель дробной части 9 оставим без изменения.  Получим дробь 80/9</a:t>
            </a:r>
            <a:endParaRPr lang="ru-RU" sz="28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071538" y="357187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17⁵/</a:t>
            </a:r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₆ =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00298" y="3571876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107/6</a:t>
            </a:r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14546" y="464344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12⁷/</a:t>
            </a:r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₈ =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14744" y="4643446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103/8</a:t>
            </a:r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0364" y="5786454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5⁴/</a:t>
            </a:r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₁₂ =</a:t>
            </a:r>
            <a:endParaRPr lang="ru-RU" sz="36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0562" y="5857892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64/12</a:t>
            </a:r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3286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6²/₂₅+ 7²³/</a:t>
            </a:r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₂₅ =</a:t>
            </a:r>
            <a:endParaRPr lang="ru-RU" sz="40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86116" y="428604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14</a:t>
            </a:r>
            <a:endParaRPr lang="ru-RU" sz="32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1142984"/>
            <a:ext cx="3214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20⁴⁄₁₆ - 4²</a:t>
            </a:r>
            <a:r>
              <a:rPr lang="ru-RU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⁄₁₆ =</a:t>
            </a:r>
            <a:endParaRPr lang="ru-RU" sz="40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86116" y="1214422"/>
            <a:ext cx="1500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16²⁄₁₆ =</a:t>
            </a:r>
            <a:endParaRPr lang="ru-RU" sz="32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57356" y="2000240"/>
            <a:ext cx="2928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10¹¹⁄₁₅ + 9⁴⁄₁₅</a:t>
            </a:r>
            <a:r>
              <a:rPr lang="ru-RU" sz="32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=</a:t>
            </a:r>
            <a:endParaRPr lang="ru-RU" sz="32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2071678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20</a:t>
            </a:r>
            <a:endParaRPr lang="ru-RU" sz="32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4876" y="1214422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16⅛</a:t>
            </a:r>
            <a:endParaRPr lang="ru-RU" sz="32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28728" y="2714620"/>
            <a:ext cx="2214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19½- </a:t>
            </a:r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8 =</a:t>
            </a:r>
            <a:endParaRPr lang="ru-RU" sz="40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8992" y="2714620"/>
            <a:ext cx="1214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11½</a:t>
            </a:r>
            <a:endParaRPr lang="ru-RU" sz="40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0364" y="3714752"/>
            <a:ext cx="2571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/>
              <a:t>7 - 4⅛ =</a:t>
            </a:r>
            <a:endParaRPr lang="ru-RU" sz="40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4857752" y="3786190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2⁷⁄₈</a:t>
            </a:r>
            <a:endParaRPr lang="ru-RU" sz="32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71538" y="4572008"/>
            <a:ext cx="3429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180 - ¹</a:t>
            </a:r>
            <a:r>
              <a:rPr lang="ru-RU" sz="44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⁷⁹⁄₁₈₀ =</a:t>
            </a:r>
            <a:endParaRPr lang="ru-RU" sz="44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57686" y="4643446"/>
            <a:ext cx="1500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179¹⁄₁₈₀</a:t>
            </a:r>
            <a:endParaRPr lang="ru-RU" sz="32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86050" y="5715016"/>
            <a:ext cx="2786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12 - </a:t>
            </a:r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5¹³</a:t>
            </a:r>
            <a:r>
              <a:rPr lang="ru-RU" sz="40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⁄₁₈ =</a:t>
            </a:r>
            <a:endParaRPr lang="ru-RU" sz="40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86380" y="578645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6⁵⁄₁₈</a:t>
            </a:r>
            <a:endParaRPr lang="ru-RU" sz="32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728" y="2285992"/>
            <a:ext cx="7143800" cy="1200329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ru-RU" sz="7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урок!</a:t>
            </a:r>
            <a:endParaRPr lang="ru-RU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-98537"/>
            <a:ext cx="892971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Что означает запись  2/11?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b="1" i="1" dirty="0" smtClean="0">
              <a:latin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Как называется число  2?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Как называется число  11?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Что означает черта дроби?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Как называются компоненты при делении?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Т.е</a:t>
            </a:r>
            <a:r>
              <a:rPr lang="ru-RU" sz="3600" b="1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числитель это…,а знаменатель это..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488784"/>
            <a:ext cx="842968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Как сравнить две дроби с одинаковыми знаменателями?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Какая дробь больше  4/7 или 6/7?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Какая дробь называется правильной? Приведите пример.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Какая дробь называется неправильной? Пример.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57158" y="484371"/>
            <a:ext cx="8572528" cy="7848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Как сложить (вычесть) две дроби с одинаковыми знаменателями?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Чему равна сумма дробей 2/13 и 5/13?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Чему равна разность дробей 9/17и 8/17?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 smtClean="0"/>
              <a:t>Какое число называют смешанным? Приведите пример.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600" b="1" i="1" dirty="0" smtClean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b="1" i="1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14282" y="346060"/>
            <a:ext cx="864399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Как из неправильной дроби выделить целую часть?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Выделить целую часть из неправильной дроби 85/12.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Как представить  смешанное число в виде неправильной дроби?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Представьте в виде неправильной дроби число 8</a:t>
            </a:r>
            <a:r>
              <a:rPr kumimoji="0" lang="ru-RU" sz="3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5/</a:t>
            </a:r>
            <a:r>
              <a:rPr kumimoji="0" lang="ru-RU" sz="36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7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.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85720" y="136928"/>
            <a:ext cx="857256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Как складывают и как вычитают смешанные числа?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Чему равна сумма чисел 4</a:t>
            </a:r>
            <a:r>
              <a:rPr kumimoji="0" lang="ru-RU" sz="3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5/</a:t>
            </a:r>
            <a:r>
              <a:rPr kumimoji="0" lang="ru-RU" sz="36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13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18</a:t>
            </a:r>
            <a:r>
              <a:rPr kumimoji="0" lang="ru-RU" sz="36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1/</a:t>
            </a:r>
            <a:r>
              <a:rPr kumimoji="0" lang="ru-RU" sz="36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13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b="1" i="1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Чему равна разность чисел 12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⅘ - 8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⅖ 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b="1" i="1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Чему равна разность чисел  4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⅓ - 2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⅔ ?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</a:t>
            </a:r>
            <a:r>
              <a:rPr lang="ru-RU" b="1" i="1" dirty="0" smtClean="0"/>
              <a:t>1. ВЫПОЛНИТЕ ДЕЙСТВИЯ :</a:t>
            </a:r>
            <a:endParaRPr lang="ru-RU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000108"/>
            <a:ext cx="29289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Уровень А</a:t>
            </a:r>
          </a:p>
          <a:p>
            <a:endParaRPr lang="ru-RU" sz="2400" b="1" i="1" dirty="0" smtClean="0"/>
          </a:p>
          <a:p>
            <a:r>
              <a:rPr lang="ru-RU" sz="2400" b="1" i="1" dirty="0" smtClean="0"/>
              <a:t>  (5⁸/₁₇ +2⁴/₁₇</a:t>
            </a:r>
            <a:r>
              <a:rPr lang="ru-RU" sz="2400" b="1" i="1" dirty="0" smtClean="0"/>
              <a:t>) - 4</a:t>
            </a:r>
            <a:r>
              <a:rPr lang="ru-RU" sz="2400" b="1" i="1" dirty="0" smtClean="0"/>
              <a:t>⁷/₁₇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071802" y="1000108"/>
            <a:ext cx="2928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Уровень Б</a:t>
            </a:r>
          </a:p>
          <a:p>
            <a:endParaRPr lang="ru-RU" sz="2400" b="1" i="1" dirty="0" smtClean="0"/>
          </a:p>
          <a:p>
            <a:r>
              <a:rPr lang="ru-RU" sz="2400" b="1" i="1" dirty="0" smtClean="0"/>
              <a:t>9</a:t>
            </a:r>
            <a:r>
              <a:rPr lang="ru-RU" sz="2400" b="1" i="1" dirty="0" smtClean="0"/>
              <a:t>⁴/₃₁ - (6⁸/₃₁ </a:t>
            </a:r>
            <a:r>
              <a:rPr lang="ru-RU" sz="2400" b="1" i="1" dirty="0" smtClean="0"/>
              <a:t>+ 2</a:t>
            </a:r>
            <a:r>
              <a:rPr lang="ru-RU" sz="2400" b="1" i="1" dirty="0" smtClean="0"/>
              <a:t>⁴/₃₁)</a:t>
            </a:r>
            <a:endParaRPr lang="ru-RU" sz="2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857884" y="928670"/>
            <a:ext cx="37862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Уровень В</a:t>
            </a:r>
          </a:p>
          <a:p>
            <a:r>
              <a:rPr lang="ru-RU" sz="2400" b="1" i="1" dirty="0" smtClean="0"/>
              <a:t>(6⁵⁄₂₄ + 7¹⁹⁄₂₄</a:t>
            </a:r>
            <a:r>
              <a:rPr lang="ru-RU" sz="2400" b="1" i="1" dirty="0" smtClean="0"/>
              <a:t>) -  6¹⁹⁄₂₃  -  </a:t>
            </a:r>
          </a:p>
          <a:p>
            <a:r>
              <a:rPr lang="ru-RU" sz="2400" b="1" i="1" dirty="0" smtClean="0"/>
              <a:t>- 5⁹⁄₂₃</a:t>
            </a:r>
            <a:endParaRPr lang="ru-RU" sz="2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2571744"/>
            <a:ext cx="4643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</a:t>
            </a:r>
            <a:r>
              <a:rPr lang="ru-RU" b="1" i="1" dirty="0" smtClean="0"/>
              <a:t>2. РЕШИТЬ УРАВНЕНИЕ:</a:t>
            </a:r>
            <a:endParaRPr lang="ru-RU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3143248"/>
            <a:ext cx="21431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Уровень А</a:t>
            </a:r>
          </a:p>
          <a:p>
            <a:endParaRPr lang="ru-RU" sz="2400" b="1" i="1" dirty="0" smtClean="0"/>
          </a:p>
          <a:p>
            <a:r>
              <a:rPr lang="ru-RU" sz="2400" b="1" i="1" dirty="0" smtClean="0"/>
              <a:t>Х- 4³⁄₂₃=2²²⁄₂₃</a:t>
            </a:r>
            <a:endParaRPr lang="ru-RU" sz="24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071802" y="3071810"/>
            <a:ext cx="2928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Уровень Б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27¹¹⁄₁₀₁ -Х=  23¹⁵⁄₁₀₁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929322" y="3000372"/>
            <a:ext cx="35004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Уровень В</a:t>
            </a:r>
          </a:p>
          <a:p>
            <a:r>
              <a:rPr lang="ru-RU" sz="2400" b="1" i="1" dirty="0" smtClean="0"/>
              <a:t>(24</a:t>
            </a:r>
            <a:r>
              <a:rPr lang="ru-RU" sz="2400" b="1" i="1" dirty="0" smtClean="0"/>
              <a:t>⁴⁄₂₅ - Х</a:t>
            </a:r>
            <a:r>
              <a:rPr lang="ru-RU" sz="2400" b="1" i="1" dirty="0" smtClean="0"/>
              <a:t>) - 17⁶⁄₂₅ </a:t>
            </a:r>
            <a:r>
              <a:rPr lang="ru-RU" sz="2400" b="1" i="1" dirty="0" smtClean="0"/>
              <a:t> =  =2²³</a:t>
            </a:r>
            <a:r>
              <a:rPr lang="ru-RU" sz="2400" b="1" i="1" dirty="0" smtClean="0"/>
              <a:t>⁄₂₅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4357694"/>
            <a:ext cx="30718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3. Какое наименьшее</a:t>
            </a:r>
          </a:p>
          <a:p>
            <a:r>
              <a:rPr lang="ru-RU" sz="2400" b="1" i="1" dirty="0" smtClean="0"/>
              <a:t>натуральное число удовлетворяет неравенству    </a:t>
            </a:r>
            <a:r>
              <a:rPr lang="ru-RU" sz="2400" b="1" i="1" dirty="0" smtClean="0"/>
              <a:t>Х &gt;²</a:t>
            </a:r>
            <a:r>
              <a:rPr lang="ru-RU" sz="2400" b="1" i="1" dirty="0" smtClean="0"/>
              <a:t>⁵⁄₆</a:t>
            </a:r>
            <a:endParaRPr lang="ru-RU" sz="24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071802" y="4357694"/>
            <a:ext cx="30003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3. Какое наибольшее</a:t>
            </a:r>
          </a:p>
          <a:p>
            <a:r>
              <a:rPr lang="ru-RU" sz="2400" b="1" i="1" dirty="0" smtClean="0"/>
              <a:t>натуральное число удовлетворяет неравенству  </a:t>
            </a:r>
            <a:r>
              <a:rPr lang="ru-RU" sz="2400" b="1" i="1" dirty="0" smtClean="0"/>
              <a:t>а&lt;¹</a:t>
            </a:r>
            <a:r>
              <a:rPr lang="ru-RU" sz="2400" b="1" i="1" dirty="0" smtClean="0"/>
              <a:t>⁵⁸⁄₁₂</a:t>
            </a:r>
            <a:endParaRPr lang="ru-RU" sz="24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6215074" y="4286256"/>
            <a:ext cx="29289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3. Найдите натуральное число, удовлетворяющее</a:t>
            </a:r>
          </a:p>
          <a:p>
            <a:r>
              <a:rPr lang="ru-RU" sz="2400" b="1" dirty="0" smtClean="0"/>
              <a:t>условию</a:t>
            </a:r>
          </a:p>
          <a:p>
            <a:r>
              <a:rPr lang="ru-RU" sz="2400" b="1" dirty="0" smtClean="0"/>
              <a:t>2½&lt; ⁿ⁄₂ &lt;4 </a:t>
            </a:r>
            <a:endParaRPr lang="ru-RU" sz="2400" b="1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1500166" y="4643446"/>
            <a:ext cx="30003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4464843" y="4607727"/>
            <a:ext cx="307183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2321703" y="1750207"/>
            <a:ext cx="13573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5143504" y="1714488"/>
            <a:ext cx="15716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42918"/>
            <a:ext cx="9144000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          </a:t>
            </a:r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Сложение и вычитание </a:t>
            </a:r>
          </a:p>
          <a:p>
            <a:r>
              <a:rPr lang="ru-RU" sz="3600" b="1" i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дробей с     одинаковыми    знаменателями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2428868"/>
            <a:ext cx="87868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При сложении дробей с одинаковыми знаменателями числители складывают, а знаменатель оставляют  тот же.</a:t>
            </a:r>
          </a:p>
          <a:p>
            <a:endParaRPr lang="ru-RU" sz="3200" b="1" i="1" dirty="0" smtClean="0"/>
          </a:p>
          <a:p>
            <a:r>
              <a:rPr lang="ru-RU" sz="3200" b="1" i="1" dirty="0"/>
              <a:t> </a:t>
            </a:r>
            <a:r>
              <a:rPr lang="ru-RU" sz="3200" b="1" i="1" dirty="0" smtClean="0"/>
              <a:t>        а/с +  в/с = (а + в) / с</a:t>
            </a:r>
          </a:p>
          <a:p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42918"/>
            <a:ext cx="91440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          </a:t>
            </a:r>
            <a:endParaRPr lang="ru-RU" sz="36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26" y="1142984"/>
            <a:ext cx="87868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При вычитании дробей с одинаковыми знаменателями из числителя уменьшаемого вычитают числитель вычитаемого, а знаменатель оставляют тот же.</a:t>
            </a:r>
          </a:p>
          <a:p>
            <a:endParaRPr lang="ru-RU" sz="3200" b="1" i="1" dirty="0"/>
          </a:p>
          <a:p>
            <a:r>
              <a:rPr lang="ru-RU" sz="3200" b="1" i="1" dirty="0" smtClean="0"/>
              <a:t>                а/с – в/с = (а - в) / с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789</TotalTime>
  <Words>706</Words>
  <Application>Microsoft Office PowerPoint</Application>
  <PresentationFormat>Экран (4:3)</PresentationFormat>
  <Paragraphs>135</Paragraphs>
  <Slides>16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Обобщающий урок по теме: «Обыкновенные дроби» 5 класс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Курсовая работа «Дифференциальное обучение»</dc:title>
  <dc:creator>Admin</dc:creator>
  <cp:lastModifiedBy>дмитрий</cp:lastModifiedBy>
  <cp:revision>77</cp:revision>
  <dcterms:created xsi:type="dcterms:W3CDTF">2012-01-03T11:32:04Z</dcterms:created>
  <dcterms:modified xsi:type="dcterms:W3CDTF">2012-01-21T16:11:02Z</dcterms:modified>
</cp:coreProperties>
</file>