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8" r:id="rId12"/>
    <p:sldId id="270" r:id="rId13"/>
    <p:sldId id="271" r:id="rId14"/>
    <p:sldId id="273" r:id="rId15"/>
    <p:sldId id="274" r:id="rId16"/>
    <p:sldId id="275" r:id="rId17"/>
    <p:sldId id="276" r:id="rId18"/>
    <p:sldId id="278" r:id="rId19"/>
    <p:sldId id="277" r:id="rId20"/>
    <p:sldId id="27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F0E5C-5020-49D8-8615-86403EDB4C72}" type="datetimeFigureOut">
              <a:rPr lang="ru-RU" smtClean="0"/>
              <a:pPr/>
              <a:t>20.07.2012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3F5EA9-3BAF-4485-99AB-853E0263E5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9692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1B4E-AD2A-4A8F-A0EA-79038193EB8F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3371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43879-7522-4F5A-927E-DB72C0AB4F1E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546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5C2A-53A1-4B93-80C2-5A116B0DF1FF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2436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FB76-2964-47F3-A1F6-3E4F24EB9611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719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9C0E4-8935-40E9-9D58-CFC44A1DE78F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859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3E1AA-9D83-4D4E-9980-2679F5CE9608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910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FBE56-78E1-4CF9-B441-490BACB7BBF4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5191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36005-05BE-499B-986A-872F9A0AB558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166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09A33-BA59-440A-A165-33C556AD664A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6156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9D988-4547-4ACC-93F0-58BFE44FA889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6728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D757C-F061-4492-8F95-747919893EC7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4828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9BA42-A04C-4A51-B619-8EF145C9BA6A}" type="datetime1">
              <a:rPr lang="ru-RU" smtClean="0"/>
              <a:pPr/>
              <a:t>20.07.2012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2346E-7A73-4A7A-8F91-C0D19178A7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74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Autofit/>
          </a:bodyPr>
          <a:lstStyle/>
          <a:p>
            <a:r>
              <a:rPr lang="ru-RU" sz="4800" dirty="0" smtClean="0"/>
              <a:t>Алгебра мыслей </a:t>
            </a:r>
            <a:br>
              <a:rPr lang="ru-RU" sz="4800" dirty="0" smtClean="0"/>
            </a:br>
            <a:r>
              <a:rPr lang="ru-RU" sz="4800" dirty="0" smtClean="0"/>
              <a:t>и придаточные обстоятельственные</a:t>
            </a:r>
            <a:endParaRPr lang="ru-RU" sz="48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82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663300"/>
                </a:solidFill>
              </a:rPr>
              <a:t>Самостоятельная работа. </a:t>
            </a:r>
            <a:r>
              <a:rPr lang="ru-RU" dirty="0" smtClean="0">
                <a:solidFill>
                  <a:srgbClr val="663300"/>
                </a:solidFill>
              </a:rPr>
              <a:t>Определите виды придаточных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lvl="0">
              <a:buFont typeface="Wingdings" pitchFamily="2" charset="2"/>
              <a:buChar char="§"/>
            </a:pPr>
            <a:r>
              <a:rPr lang="ru-RU" b="1" i="1" dirty="0">
                <a:solidFill>
                  <a:srgbClr val="FF0000"/>
                </a:solidFill>
              </a:rPr>
              <a:t>А</a:t>
            </a:r>
            <a:r>
              <a:rPr lang="ru-RU" i="1" dirty="0"/>
              <a:t>втор привыкает в конце концов к своей публике, точно она разумное существо. (Генрих Гейне</a:t>
            </a:r>
            <a:r>
              <a:rPr lang="ru-RU" i="1" dirty="0" smtClean="0"/>
              <a:t>)</a:t>
            </a:r>
            <a:r>
              <a:rPr lang="ru-RU" dirty="0" smtClean="0"/>
              <a:t>) </a:t>
            </a:r>
            <a:endParaRPr lang="ru-RU" dirty="0"/>
          </a:p>
          <a:p>
            <a:pPr lvl="0">
              <a:buFont typeface="Wingdings" pitchFamily="2" charset="2"/>
              <a:buChar char="§"/>
            </a:pPr>
            <a:r>
              <a:rPr lang="ru-RU" b="1" i="1" dirty="0">
                <a:solidFill>
                  <a:srgbClr val="FF0000"/>
                </a:solidFill>
              </a:rPr>
              <a:t>Ф</a:t>
            </a:r>
            <a:r>
              <a:rPr lang="ru-RU" i="1" dirty="0"/>
              <a:t>анатики готовы уничтожить мир, чтобы спасти его от того, чего они не понимают.(</a:t>
            </a:r>
            <a:r>
              <a:rPr lang="ru-RU" i="1" dirty="0" err="1"/>
              <a:t>Мариан</a:t>
            </a:r>
            <a:r>
              <a:rPr lang="ru-RU" i="1" dirty="0"/>
              <a:t> </a:t>
            </a:r>
            <a:r>
              <a:rPr lang="ru-RU" i="1" dirty="0" err="1"/>
              <a:t>Добросельский</a:t>
            </a:r>
            <a:r>
              <a:rPr lang="ru-RU" i="1" dirty="0"/>
              <a:t>)</a:t>
            </a:r>
            <a:r>
              <a:rPr lang="ru-RU" dirty="0"/>
              <a:t> </a:t>
            </a: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b="1" i="1" dirty="0" smtClean="0">
                <a:solidFill>
                  <a:srgbClr val="FF0000"/>
                </a:solidFill>
              </a:rPr>
              <a:t>О</a:t>
            </a:r>
            <a:r>
              <a:rPr lang="ru-RU" i="1" dirty="0" smtClean="0"/>
              <a:t>н </a:t>
            </a:r>
            <a:r>
              <a:rPr lang="ru-RU" i="1" dirty="0"/>
              <a:t>охотно исповедовался бы в грехах, если бы не тайна исповеди. (</a:t>
            </a:r>
            <a:r>
              <a:rPr lang="ru-RU" i="1" dirty="0" err="1"/>
              <a:t>Веслав</a:t>
            </a:r>
            <a:r>
              <a:rPr lang="ru-RU" i="1" dirty="0"/>
              <a:t> </a:t>
            </a:r>
            <a:r>
              <a:rPr lang="ru-RU" i="1" dirty="0" err="1"/>
              <a:t>Брудзиньский</a:t>
            </a:r>
            <a:r>
              <a:rPr lang="ru-RU" i="1" dirty="0"/>
              <a:t>)</a:t>
            </a:r>
            <a:r>
              <a:rPr lang="ru-RU" dirty="0"/>
              <a:t> </a:t>
            </a: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b="1" i="1" dirty="0" smtClean="0">
                <a:solidFill>
                  <a:srgbClr val="FF0000"/>
                </a:solidFill>
              </a:rPr>
              <a:t>Р</a:t>
            </a:r>
            <a:r>
              <a:rPr lang="ru-RU" i="1" dirty="0" smtClean="0"/>
              <a:t>ай </a:t>
            </a:r>
            <a:r>
              <a:rPr lang="ru-RU" i="1" dirty="0"/>
              <a:t>достаётся дёшево, сколько бы он ни стоил. (Томас </a:t>
            </a:r>
            <a:r>
              <a:rPr lang="ru-RU" i="1" dirty="0" err="1"/>
              <a:t>Фуллер</a:t>
            </a:r>
            <a:r>
              <a:rPr lang="ru-RU" i="1" dirty="0" smtClean="0"/>
              <a:t>)</a:t>
            </a:r>
            <a:endParaRPr lang="ru-RU" dirty="0"/>
          </a:p>
          <a:p>
            <a:pPr lvl="0">
              <a:buFont typeface="Wingdings" pitchFamily="2" charset="2"/>
              <a:buChar char="§"/>
            </a:pPr>
            <a:r>
              <a:rPr lang="ru-RU" b="1" i="1" dirty="0">
                <a:solidFill>
                  <a:srgbClr val="FF0000"/>
                </a:solidFill>
              </a:rPr>
              <a:t>И</a:t>
            </a:r>
            <a:r>
              <a:rPr lang="ru-RU" i="1" dirty="0"/>
              <a:t>деальное правительство невозможно, потому что люди наделены страстями; а не будь они наделены страстями, не было бы нужды в правительстве. (Вольтер)</a:t>
            </a:r>
            <a:r>
              <a:rPr lang="ru-RU" dirty="0"/>
              <a:t> </a:t>
            </a:r>
            <a:endParaRPr lang="ru-RU" dirty="0" smtClean="0"/>
          </a:p>
          <a:p>
            <a:pPr lvl="0">
              <a:buFont typeface="Wingdings" pitchFamily="2" charset="2"/>
              <a:buChar char="§"/>
            </a:pPr>
            <a:r>
              <a:rPr lang="ru-RU" b="1" i="1" dirty="0" smtClean="0">
                <a:solidFill>
                  <a:srgbClr val="FF0000"/>
                </a:solidFill>
              </a:rPr>
              <a:t>З</a:t>
            </a:r>
            <a:r>
              <a:rPr lang="ru-RU" i="1" dirty="0" smtClean="0"/>
              <a:t>наешь</a:t>
            </a:r>
            <a:r>
              <a:rPr lang="ru-RU" i="1" dirty="0"/>
              <a:t>, собственно, только тогда, когда знаешь мало; с знанием растёт сомнение. (Иоганн Вольфганг Гёте</a:t>
            </a:r>
            <a:r>
              <a:rPr lang="ru-RU" i="1" dirty="0" smtClean="0"/>
              <a:t>)</a:t>
            </a:r>
            <a:endParaRPr lang="ru-RU" dirty="0"/>
          </a:p>
          <a:p>
            <a:pPr lvl="0">
              <a:buFont typeface="Wingdings" pitchFamily="2" charset="2"/>
              <a:buChar char="§"/>
            </a:pPr>
            <a:r>
              <a:rPr lang="ru-RU" b="1" i="1" dirty="0">
                <a:solidFill>
                  <a:srgbClr val="FF0000"/>
                </a:solidFill>
              </a:rPr>
              <a:t>М</a:t>
            </a:r>
            <a:r>
              <a:rPr lang="ru-RU" i="1" dirty="0"/>
              <a:t>не обычно требуется больше трёх недель, чтобы подготовить блестящую импровизированную речь. (Марк Твен</a:t>
            </a:r>
            <a:r>
              <a:rPr lang="ru-RU" i="1" dirty="0" smtClean="0"/>
              <a:t>)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333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1124744"/>
            <a:ext cx="914400" cy="1530096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Проверь!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60032" y="1380228"/>
            <a:ext cx="3716634" cy="5019677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59632" y="1556792"/>
            <a:ext cx="3602134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i="1" dirty="0" smtClean="0"/>
              <a:t>втор </a:t>
            </a:r>
            <a:r>
              <a:rPr lang="ru-RU" i="1" dirty="0"/>
              <a:t>привыкает в конце концов к своей публике, </a:t>
            </a:r>
            <a:r>
              <a:rPr lang="ru-RU" i="1" dirty="0">
                <a:solidFill>
                  <a:srgbClr val="FF0000"/>
                </a:solidFill>
              </a:rPr>
              <a:t>точно</a:t>
            </a:r>
            <a:r>
              <a:rPr lang="ru-RU" i="1" dirty="0"/>
              <a:t> она разумное существо. (Генрих Гейне)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(сравнения) </a:t>
            </a:r>
          </a:p>
          <a:p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107504" y="5486397"/>
            <a:ext cx="1371603" cy="1371603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708005" y="0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700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1196752"/>
            <a:ext cx="914400" cy="1392936"/>
          </a:xfrm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Проверь!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59632" y="1556792"/>
            <a:ext cx="360213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/>
              <a:t>анатики готовы уничтожить мир, </a:t>
            </a:r>
            <a:r>
              <a:rPr lang="ru-RU" i="1" dirty="0">
                <a:solidFill>
                  <a:srgbClr val="FF0000"/>
                </a:solidFill>
              </a:rPr>
              <a:t>чтобы</a:t>
            </a:r>
            <a:r>
              <a:rPr lang="ru-RU" i="1" dirty="0"/>
              <a:t> спасти его от того, чего они не понимают.(</a:t>
            </a:r>
            <a:r>
              <a:rPr lang="ru-RU" i="1" dirty="0" err="1"/>
              <a:t>Мариан</a:t>
            </a:r>
            <a:r>
              <a:rPr lang="ru-RU" i="1" dirty="0"/>
              <a:t> </a:t>
            </a:r>
            <a:r>
              <a:rPr lang="ru-RU" i="1" dirty="0" err="1"/>
              <a:t>Добросельский</a:t>
            </a:r>
            <a:r>
              <a:rPr lang="ru-RU" i="1" dirty="0"/>
              <a:t>)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(</a:t>
            </a:r>
            <a:r>
              <a:rPr lang="ru-RU" dirty="0" smtClean="0">
                <a:solidFill>
                  <a:srgbClr val="FF0000"/>
                </a:solidFill>
              </a:rPr>
              <a:t>цели)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9892" y="1340768"/>
            <a:ext cx="3456384" cy="518771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107504" y="5486397"/>
            <a:ext cx="1371603" cy="1371603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708005" y="0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611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Проверь!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1196752"/>
            <a:ext cx="914400" cy="1530096"/>
          </a:xfrm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59632" y="1556792"/>
            <a:ext cx="7560840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i="1" dirty="0" smtClean="0"/>
              <a:t>н </a:t>
            </a:r>
            <a:r>
              <a:rPr lang="ru-RU" i="1" dirty="0"/>
              <a:t>охотно исповедовался бы в грехах, </a:t>
            </a:r>
            <a:r>
              <a:rPr lang="ru-RU" i="1" dirty="0">
                <a:solidFill>
                  <a:srgbClr val="FF0000"/>
                </a:solidFill>
              </a:rPr>
              <a:t>если</a:t>
            </a:r>
            <a:r>
              <a:rPr lang="ru-RU" i="1" dirty="0"/>
              <a:t> бы не тайна исповеди. (</a:t>
            </a:r>
            <a:r>
              <a:rPr lang="ru-RU" i="1" dirty="0" err="1"/>
              <a:t>Веслав</a:t>
            </a:r>
            <a:r>
              <a:rPr lang="ru-RU" i="1" dirty="0"/>
              <a:t> </a:t>
            </a:r>
            <a:r>
              <a:rPr lang="ru-RU" i="1" dirty="0" err="1"/>
              <a:t>Брудзиньский</a:t>
            </a:r>
            <a:r>
              <a:rPr lang="ru-RU" i="1" dirty="0"/>
              <a:t>)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(условия)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>
          <a:xfrm>
            <a:off x="2915816" y="2636912"/>
            <a:ext cx="4535704" cy="404624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107504" y="5486397"/>
            <a:ext cx="1371603" cy="1371603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708005" y="0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951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Проверь!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1196752"/>
            <a:ext cx="914400" cy="1530096"/>
          </a:xfrm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59632" y="1556792"/>
            <a:ext cx="7128792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i="1" dirty="0" smtClean="0"/>
              <a:t>ай </a:t>
            </a:r>
            <a:r>
              <a:rPr lang="ru-RU" i="1" dirty="0"/>
              <a:t>достаётся дёшево, </a:t>
            </a:r>
            <a:r>
              <a:rPr lang="ru-RU" i="1" dirty="0">
                <a:solidFill>
                  <a:srgbClr val="FF0000"/>
                </a:solidFill>
              </a:rPr>
              <a:t>сколько</a:t>
            </a:r>
            <a:r>
              <a:rPr lang="ru-RU" i="1" dirty="0"/>
              <a:t> бы он </a:t>
            </a:r>
            <a:r>
              <a:rPr lang="ru-RU" i="1" dirty="0">
                <a:solidFill>
                  <a:srgbClr val="FF0000"/>
                </a:solidFill>
              </a:rPr>
              <a:t>ни</a:t>
            </a:r>
            <a:r>
              <a:rPr lang="ru-RU" i="1" dirty="0"/>
              <a:t> стоил. (Томас </a:t>
            </a:r>
            <a:r>
              <a:rPr lang="ru-RU" i="1" dirty="0" err="1"/>
              <a:t>Фуллер</a:t>
            </a:r>
            <a:r>
              <a:rPr lang="ru-RU" i="1" dirty="0"/>
              <a:t>)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(уступки)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3688" y="2589722"/>
            <a:ext cx="6091183" cy="4058251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107504" y="5486397"/>
            <a:ext cx="1371603" cy="1371603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708005" y="0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706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Проверь!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1124744"/>
            <a:ext cx="914400" cy="1530096"/>
          </a:xfrm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59632" y="1556792"/>
            <a:ext cx="3602134" cy="4525963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ru-RU" i="1" dirty="0" err="1" smtClean="0"/>
              <a:t>деальное</a:t>
            </a:r>
            <a:r>
              <a:rPr lang="ru-RU" i="1" dirty="0" smtClean="0"/>
              <a:t> </a:t>
            </a:r>
            <a:r>
              <a:rPr lang="ru-RU" i="1" dirty="0"/>
              <a:t>правительство невозможно, </a:t>
            </a:r>
            <a:r>
              <a:rPr lang="ru-RU" i="1" dirty="0">
                <a:solidFill>
                  <a:srgbClr val="FF0000"/>
                </a:solidFill>
              </a:rPr>
              <a:t>потому что </a:t>
            </a:r>
            <a:r>
              <a:rPr lang="ru-RU" i="1" dirty="0"/>
              <a:t>люди наделены страстями; а не будь они наделены </a:t>
            </a:r>
            <a:r>
              <a:rPr lang="ru-RU" i="1" dirty="0" smtClean="0"/>
              <a:t>страстями </a:t>
            </a:r>
            <a:r>
              <a:rPr lang="ru-RU" i="1" dirty="0" smtClean="0">
                <a:solidFill>
                  <a:srgbClr val="FF0000"/>
                </a:solidFill>
              </a:rPr>
              <a:t>(=если)</a:t>
            </a:r>
            <a:r>
              <a:rPr lang="ru-RU" i="1" dirty="0" smtClean="0"/>
              <a:t>, </a:t>
            </a:r>
            <a:r>
              <a:rPr lang="ru-RU" i="1" dirty="0"/>
              <a:t>не было бы нужды в правительстве. (Вольтер)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(</a:t>
            </a:r>
            <a:r>
              <a:rPr lang="ru-RU" dirty="0" smtClean="0">
                <a:solidFill>
                  <a:srgbClr val="FF0000"/>
                </a:solidFill>
              </a:rPr>
              <a:t>причины, условия)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8197" y="1844824"/>
            <a:ext cx="3933825" cy="39243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107504" y="5486397"/>
            <a:ext cx="1371603" cy="1371603"/>
          </a:xfrm>
          <a:prstGeom prst="rect">
            <a:avLst/>
          </a:prstGeo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708005" y="0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832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Проверь!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1196752"/>
            <a:ext cx="914400" cy="1530096"/>
          </a:xfrm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59632" y="1556792"/>
            <a:ext cx="3602134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i="1" dirty="0" smtClean="0"/>
              <a:t>наешь</a:t>
            </a:r>
            <a:r>
              <a:rPr lang="ru-RU" i="1" dirty="0"/>
              <a:t>, собственно, только тогда, </a:t>
            </a:r>
            <a:r>
              <a:rPr lang="ru-RU" i="1" dirty="0">
                <a:solidFill>
                  <a:srgbClr val="FF0000"/>
                </a:solidFill>
              </a:rPr>
              <a:t>когда </a:t>
            </a:r>
            <a:r>
              <a:rPr lang="ru-RU" i="1" dirty="0"/>
              <a:t>знаешь мало; с знанием растёт сомнение. (Иоганн Вольфганг Гёте)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(времени)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08106" y="2564904"/>
            <a:ext cx="4335693" cy="410445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107504" y="5486397"/>
            <a:ext cx="1371603" cy="1371603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708005" y="0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552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Проверь!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1196752"/>
            <a:ext cx="914400" cy="1392936"/>
          </a:xfrm>
        </p:spPr>
      </p:pic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59632" y="1556792"/>
            <a:ext cx="3602134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i="1" dirty="0" smtClean="0"/>
              <a:t>не </a:t>
            </a:r>
            <a:r>
              <a:rPr lang="ru-RU" i="1" dirty="0"/>
              <a:t>обычно требуется больше трёх недель, </a:t>
            </a:r>
            <a:r>
              <a:rPr lang="ru-RU" i="1" dirty="0">
                <a:solidFill>
                  <a:srgbClr val="FF0000"/>
                </a:solidFill>
              </a:rPr>
              <a:t>чтобы </a:t>
            </a:r>
            <a:r>
              <a:rPr lang="ru-RU" i="1" dirty="0"/>
              <a:t>подготовить блестящую импровизированную речь. (Марк Твен)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(цели)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4047" y="1556792"/>
            <a:ext cx="3864505" cy="454647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6200000">
            <a:off x="107504" y="5486397"/>
            <a:ext cx="1371603" cy="1371603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708005" y="0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747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Творческое задание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/>
              <a:t>Составьте небольшой текст, используя сложноподчинённые предложения с разными видами придаточных на тему «Я хочу жить, чтобы учиться, а не учиться, чтобы жить» </a:t>
            </a:r>
            <a:r>
              <a:rPr lang="ru-RU" i="1" dirty="0"/>
              <a:t>(</a:t>
            </a:r>
            <a:r>
              <a:rPr lang="ru-RU" i="1" dirty="0" err="1"/>
              <a:t>Фрэнсис</a:t>
            </a:r>
            <a:r>
              <a:rPr lang="ru-RU" i="1" dirty="0"/>
              <a:t> Бэкон).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Вспомните известные вам пословицы и афоризмы, используя сложноподчинённые предложения с разными видами придаточных.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/>
              <a:t>Закончите пословицы и афоризмы.</a:t>
            </a:r>
          </a:p>
          <a:p>
            <a:pPr lvl="0">
              <a:buFont typeface="Wingdings" pitchFamily="2" charset="2"/>
              <a:buChar char="§"/>
            </a:pPr>
            <a:r>
              <a:rPr lang="ru-RU" i="1" dirty="0"/>
              <a:t>Лучше хорошо молчать, чем… </a:t>
            </a:r>
            <a:endParaRPr lang="ru-RU" dirty="0"/>
          </a:p>
          <a:p>
            <a:pPr lvl="0">
              <a:buFont typeface="Wingdings" pitchFamily="2" charset="2"/>
              <a:buChar char="§"/>
            </a:pPr>
            <a:r>
              <a:rPr lang="ru-RU" i="1" dirty="0"/>
              <a:t> Нечего на зеркало пенять, коли… </a:t>
            </a:r>
            <a:endParaRPr lang="ru-RU" dirty="0"/>
          </a:p>
          <a:p>
            <a:pPr lvl="0">
              <a:buFont typeface="Wingdings" pitchFamily="2" charset="2"/>
              <a:buChar char="§"/>
            </a:pPr>
            <a:r>
              <a:rPr lang="ru-RU" i="1" dirty="0"/>
              <a:t>Всегда приятно не прийти туда, где… </a:t>
            </a:r>
            <a:r>
              <a:rPr lang="ru-RU" i="1" dirty="0" smtClean="0"/>
              <a:t> </a:t>
            </a:r>
            <a:r>
              <a:rPr lang="ru-RU" dirty="0"/>
              <a:t>(Оскар Уайльд)</a:t>
            </a:r>
          </a:p>
          <a:p>
            <a:pPr lvl="0">
              <a:buFont typeface="Wingdings" pitchFamily="2" charset="2"/>
              <a:buChar char="§"/>
            </a:pPr>
            <a:r>
              <a:rPr lang="ru-RU" i="1" dirty="0"/>
              <a:t>Не спеши говорить «нет», пока… </a:t>
            </a:r>
            <a:r>
              <a:rPr lang="ru-RU" i="1" dirty="0" smtClean="0"/>
              <a:t> </a:t>
            </a:r>
            <a:r>
              <a:rPr lang="ru-RU" dirty="0"/>
              <a:t>(Джонатан Свифт)</a:t>
            </a:r>
          </a:p>
          <a:p>
            <a:pPr lvl="0">
              <a:buFont typeface="Wingdings" pitchFamily="2" charset="2"/>
              <a:buChar char="§"/>
            </a:pPr>
            <a:r>
              <a:rPr lang="ru-RU" i="1" dirty="0"/>
              <a:t>В поезде читают, потому что</a:t>
            </a:r>
            <a:r>
              <a:rPr lang="ru-RU" i="1" dirty="0" smtClean="0"/>
              <a:t>…, </a:t>
            </a:r>
            <a:r>
              <a:rPr lang="ru-RU" i="1" dirty="0"/>
              <a:t>в трамвае – потому </a:t>
            </a:r>
            <a:r>
              <a:rPr lang="ru-RU" i="1" dirty="0" smtClean="0"/>
              <a:t>что... </a:t>
            </a:r>
            <a:r>
              <a:rPr lang="ru-RU" dirty="0"/>
              <a:t>(Илья Ильф)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0367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Проверь!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ru-RU" smtClean="0">
                <a:solidFill>
                  <a:srgbClr val="663300"/>
                </a:solidFill>
              </a:rPr>
              <a:t>3. Закончите </a:t>
            </a:r>
            <a:r>
              <a:rPr lang="ru-RU" dirty="0">
                <a:solidFill>
                  <a:srgbClr val="663300"/>
                </a:solidFill>
              </a:rPr>
              <a:t>пословицы и афоризмы.</a:t>
            </a:r>
          </a:p>
          <a:p>
            <a:pPr lvl="0">
              <a:buFont typeface="Wingdings" pitchFamily="2" charset="2"/>
              <a:buChar char="§"/>
            </a:pPr>
            <a:r>
              <a:rPr lang="ru-RU" i="1" dirty="0"/>
              <a:t>Лучше хорошо молчать, </a:t>
            </a:r>
            <a:r>
              <a:rPr lang="ru-RU" i="1" dirty="0" smtClean="0">
                <a:solidFill>
                  <a:srgbClr val="FF0000"/>
                </a:solidFill>
              </a:rPr>
              <a:t>чем плохо говорить.</a:t>
            </a:r>
            <a:endParaRPr lang="ru-RU" dirty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§"/>
            </a:pPr>
            <a:r>
              <a:rPr lang="ru-RU" i="1" dirty="0"/>
              <a:t> Нечего на зеркало пенять, </a:t>
            </a:r>
            <a:r>
              <a:rPr lang="ru-RU" i="1" dirty="0" smtClean="0">
                <a:solidFill>
                  <a:srgbClr val="FF0000"/>
                </a:solidFill>
              </a:rPr>
              <a:t>коли рожа крива.</a:t>
            </a:r>
            <a:endParaRPr lang="ru-RU" dirty="0">
              <a:solidFill>
                <a:srgbClr val="FF0000"/>
              </a:solidFill>
            </a:endParaRPr>
          </a:p>
          <a:p>
            <a:pPr lvl="0">
              <a:buFont typeface="Wingdings" pitchFamily="2" charset="2"/>
              <a:buChar char="§"/>
            </a:pPr>
            <a:r>
              <a:rPr lang="ru-RU" i="1" dirty="0"/>
              <a:t>Всегда приятно не прийти туда, </a:t>
            </a:r>
            <a:r>
              <a:rPr lang="ru-RU" i="1" dirty="0" smtClean="0">
                <a:solidFill>
                  <a:srgbClr val="FF0000"/>
                </a:solidFill>
              </a:rPr>
              <a:t>где тебя ждут. </a:t>
            </a:r>
            <a:r>
              <a:rPr lang="ru-RU" i="1" dirty="0"/>
              <a:t>(Оскар Уайльд)</a:t>
            </a:r>
            <a:endParaRPr lang="ru-RU" dirty="0"/>
          </a:p>
          <a:p>
            <a:pPr lvl="0">
              <a:buFont typeface="Wingdings" pitchFamily="2" charset="2"/>
              <a:buChar char="§"/>
            </a:pPr>
            <a:r>
              <a:rPr lang="ru-RU" i="1" dirty="0"/>
              <a:t>Не спеши говорить «нет», </a:t>
            </a:r>
            <a:r>
              <a:rPr lang="ru-RU" i="1" dirty="0" smtClean="0">
                <a:solidFill>
                  <a:srgbClr val="FF0000"/>
                </a:solidFill>
              </a:rPr>
              <a:t>пока тебя </a:t>
            </a:r>
            <a:r>
              <a:rPr lang="ru-RU" i="1" dirty="0">
                <a:solidFill>
                  <a:srgbClr val="FF0000"/>
                </a:solidFill>
              </a:rPr>
              <a:t>не </a:t>
            </a:r>
            <a:r>
              <a:rPr lang="ru-RU" i="1" dirty="0" smtClean="0">
                <a:solidFill>
                  <a:srgbClr val="FF0000"/>
                </a:solidFill>
              </a:rPr>
              <a:t>спросили.</a:t>
            </a:r>
            <a:r>
              <a:rPr lang="ru-RU" i="1" dirty="0" smtClean="0"/>
              <a:t> </a:t>
            </a:r>
            <a:r>
              <a:rPr lang="ru-RU" i="1" dirty="0"/>
              <a:t>(Джонатан Свифт)</a:t>
            </a:r>
            <a:endParaRPr lang="ru-RU" dirty="0"/>
          </a:p>
          <a:p>
            <a:pPr lvl="0">
              <a:buFont typeface="Wingdings" pitchFamily="2" charset="2"/>
              <a:buChar char="§"/>
            </a:pPr>
            <a:r>
              <a:rPr lang="ru-RU" i="1" dirty="0"/>
              <a:t>В поезде читают, </a:t>
            </a:r>
            <a:r>
              <a:rPr lang="ru-RU" i="1" dirty="0">
                <a:solidFill>
                  <a:srgbClr val="FF0000"/>
                </a:solidFill>
              </a:rPr>
              <a:t>потому </a:t>
            </a:r>
            <a:r>
              <a:rPr lang="ru-RU" i="1" dirty="0" smtClean="0">
                <a:solidFill>
                  <a:srgbClr val="FF0000"/>
                </a:solidFill>
              </a:rPr>
              <a:t>что скучно</a:t>
            </a:r>
            <a:r>
              <a:rPr lang="ru-RU" i="1" dirty="0" smtClean="0"/>
              <a:t>, </a:t>
            </a:r>
            <a:r>
              <a:rPr lang="ru-RU" i="1" dirty="0"/>
              <a:t>в трамвае – </a:t>
            </a:r>
            <a:r>
              <a:rPr lang="ru-RU" i="1" dirty="0">
                <a:solidFill>
                  <a:srgbClr val="FF0000"/>
                </a:solidFill>
              </a:rPr>
              <a:t>потому </a:t>
            </a:r>
            <a:r>
              <a:rPr lang="ru-RU" i="1" dirty="0" smtClean="0">
                <a:solidFill>
                  <a:srgbClr val="FF0000"/>
                </a:solidFill>
              </a:rPr>
              <a:t>что интересно. </a:t>
            </a:r>
            <a:r>
              <a:rPr lang="ru-RU" i="1" dirty="0"/>
              <a:t>(Илья Ильф)</a:t>
            </a:r>
            <a:endParaRPr lang="ru-RU" dirty="0"/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55776" y="5416242"/>
            <a:ext cx="4248472" cy="1446329"/>
          </a:xfrm>
          <a:prstGeom prst="rect">
            <a:avLst/>
          </a:prstGeom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671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Речевая разминка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1. Знаешь, собственно, только тогда, когда знаешь мало; с знанием растёт сомнение. </a:t>
            </a:r>
            <a:r>
              <a:rPr lang="ru-RU" i="1" dirty="0" smtClean="0"/>
              <a:t>(Иоганн Вольфганг Гёте) </a:t>
            </a:r>
            <a:r>
              <a:rPr lang="ru-RU" dirty="0" smtClean="0"/>
              <a:t>2. Фанатики готовы уничтожить мир, чтобы спасти его от того, чего они не понимают</a:t>
            </a:r>
            <a:r>
              <a:rPr lang="ru-RU" i="1" dirty="0" smtClean="0"/>
              <a:t>.(</a:t>
            </a:r>
            <a:r>
              <a:rPr lang="ru-RU" i="1" dirty="0" err="1" smtClean="0"/>
              <a:t>Мариан</a:t>
            </a:r>
            <a:r>
              <a:rPr lang="ru-RU" i="1" dirty="0" smtClean="0"/>
              <a:t> </a:t>
            </a:r>
            <a:r>
              <a:rPr lang="ru-RU" i="1" dirty="0" err="1" smtClean="0"/>
              <a:t>Добросельский</a:t>
            </a:r>
            <a:r>
              <a:rPr lang="ru-RU" i="1" dirty="0" smtClean="0"/>
              <a:t>) </a:t>
            </a:r>
            <a:r>
              <a:rPr lang="ru-RU" dirty="0" smtClean="0"/>
              <a:t>3. Рай достаётся дёшево, сколько бы он ни стоил. </a:t>
            </a:r>
            <a:r>
              <a:rPr lang="ru-RU" i="1" dirty="0" smtClean="0"/>
              <a:t>(Томас </a:t>
            </a:r>
            <a:r>
              <a:rPr lang="ru-RU" i="1" dirty="0" err="1" smtClean="0"/>
              <a:t>Фуллер</a:t>
            </a:r>
            <a:r>
              <a:rPr lang="ru-RU" i="1" dirty="0" smtClean="0"/>
              <a:t>) </a:t>
            </a:r>
            <a:r>
              <a:rPr lang="ru-RU" dirty="0" smtClean="0"/>
              <a:t>4. Автор привыкает в конце концов к своей публике, точно она разумное существо. </a:t>
            </a:r>
            <a:r>
              <a:rPr lang="ru-RU" i="1" dirty="0" smtClean="0"/>
              <a:t>(Генрих Гейне) </a:t>
            </a:r>
            <a:r>
              <a:rPr lang="ru-RU" dirty="0" smtClean="0"/>
              <a:t>5. Мне обычно требуется больше трёх недель, чтобы подготовить блестящую импровизированную речь. </a:t>
            </a:r>
            <a:r>
              <a:rPr lang="ru-RU" i="1" dirty="0" smtClean="0"/>
              <a:t>(Марк Твен) </a:t>
            </a:r>
            <a:r>
              <a:rPr lang="ru-RU" dirty="0" smtClean="0"/>
              <a:t>6. Он охотно исповедовался бы в грехах, если бы не тайна исповеди. </a:t>
            </a:r>
            <a:r>
              <a:rPr lang="ru-RU" i="1" dirty="0" smtClean="0"/>
              <a:t>(</a:t>
            </a:r>
            <a:r>
              <a:rPr lang="ru-RU" i="1" dirty="0" err="1" smtClean="0"/>
              <a:t>Веслав</a:t>
            </a:r>
            <a:r>
              <a:rPr lang="ru-RU" i="1" dirty="0" smtClean="0"/>
              <a:t> </a:t>
            </a:r>
            <a:r>
              <a:rPr lang="ru-RU" i="1" dirty="0" err="1" smtClean="0"/>
              <a:t>Брудзиньский</a:t>
            </a:r>
            <a:r>
              <a:rPr lang="ru-RU" i="1" dirty="0" smtClean="0"/>
              <a:t>) </a:t>
            </a:r>
            <a:r>
              <a:rPr lang="ru-RU" dirty="0" smtClean="0"/>
              <a:t>7. Идеальное правительство невозможно, потому что люди наделены страстями; а не будь они наделены страстями, не было бы нужды в правительстве. </a:t>
            </a:r>
            <a:r>
              <a:rPr lang="ru-RU" i="1" dirty="0" smtClean="0"/>
              <a:t>(Вольтер)</a:t>
            </a:r>
            <a:endParaRPr lang="ru-RU" i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60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663300"/>
                </a:solidFill>
              </a:rPr>
              <a:t>Послесловие</a:t>
            </a:r>
            <a:r>
              <a:rPr lang="ru-RU" dirty="0" smtClean="0">
                <a:solidFill>
                  <a:srgbClr val="663300"/>
                </a:solidFill>
              </a:rPr>
              <a:t/>
            </a:r>
            <a:br>
              <a:rPr lang="ru-RU" dirty="0" smtClean="0">
                <a:solidFill>
                  <a:srgbClr val="663300"/>
                </a:solidFill>
              </a:rPr>
            </a:br>
            <a:r>
              <a:rPr lang="ru-RU" dirty="0" smtClean="0">
                <a:solidFill>
                  <a:srgbClr val="663300"/>
                </a:solidFill>
              </a:rPr>
              <a:t>Афоризмы… об афоризмах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Когда </a:t>
            </a:r>
            <a:r>
              <a:rPr lang="ru-RU" dirty="0"/>
              <a:t>вещь сказана, и сказана </a:t>
            </a:r>
            <a:r>
              <a:rPr lang="ru-RU" dirty="0" smtClean="0"/>
              <a:t>хорошо, не</a:t>
            </a:r>
            <a:r>
              <a:rPr lang="ru-RU" dirty="0"/>
              <a:t> сомневайтесь. </a:t>
            </a:r>
            <a:r>
              <a:rPr lang="ru-RU" dirty="0" smtClean="0"/>
              <a:t>Берите её</a:t>
            </a:r>
            <a:r>
              <a:rPr lang="ru-RU" dirty="0"/>
              <a:t>  и копируйте</a:t>
            </a:r>
            <a:r>
              <a:rPr lang="ru-RU" dirty="0" smtClean="0"/>
              <a:t>. </a:t>
            </a:r>
            <a:r>
              <a:rPr lang="ru-RU" i="1" dirty="0" smtClean="0"/>
              <a:t>(</a:t>
            </a:r>
            <a:r>
              <a:rPr lang="ru-RU" i="1" dirty="0"/>
              <a:t>Анатоль Франс</a:t>
            </a:r>
            <a:r>
              <a:rPr lang="ru-RU" i="1" dirty="0" smtClean="0"/>
              <a:t>)</a:t>
            </a:r>
          </a:p>
          <a:p>
            <a:r>
              <a:rPr lang="ru-RU" dirty="0"/>
              <a:t>Действительность всегда видится мне сквозь дымку из </a:t>
            </a:r>
            <a:r>
              <a:rPr lang="ru-RU" dirty="0" smtClean="0"/>
              <a:t>слов, так что я пожертвую </a:t>
            </a:r>
            <a:r>
              <a:rPr lang="ru-RU" dirty="0"/>
              <a:t>достоверностью ради удачной фразы и готов поступиться истиной ради </a:t>
            </a:r>
            <a:r>
              <a:rPr lang="ru-RU" dirty="0" smtClean="0"/>
              <a:t>хорошего афоризма</a:t>
            </a:r>
            <a:r>
              <a:rPr lang="ru-RU" dirty="0"/>
              <a:t>. </a:t>
            </a:r>
            <a:r>
              <a:rPr lang="ru-RU" i="1" dirty="0"/>
              <a:t>(Оскар Уайльд)</a:t>
            </a:r>
            <a:endParaRPr lang="ru-RU" i="1" dirty="0" smtClean="0"/>
          </a:p>
          <a:p>
            <a:r>
              <a:rPr lang="ru-RU" dirty="0">
                <a:latin typeface="+mj-lt"/>
              </a:rPr>
              <a:t>Если афоризм — это хорошо отредактированный роман, то точка — это хорошо отредактированный афоризм. </a:t>
            </a:r>
            <a:r>
              <a:rPr lang="ru-RU" i="1" dirty="0">
                <a:latin typeface="+mj-lt"/>
              </a:rPr>
              <a:t>(Сергей Сидоров)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20</a:t>
            </a:fld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702691" y="556845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i="1" dirty="0" smtClean="0">
                <a:solidFill>
                  <a:srgbClr val="663300"/>
                </a:solidFill>
              </a:rPr>
              <a:t>Афоризм урока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35696" y="5797058"/>
            <a:ext cx="685800" cy="6858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32240" y="5797058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46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663300"/>
                </a:solidFill>
                <a:latin typeface="Times New Roman"/>
                <a:ea typeface="Calibri"/>
              </a:rPr>
              <a:t>4-2-6-3-7-1-5</a:t>
            </a:r>
            <a:r>
              <a:rPr lang="ru-RU" dirty="0" smtClean="0">
                <a:solidFill>
                  <a:srgbClr val="663300"/>
                </a:solidFill>
              </a:rPr>
              <a:t> 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1. </a:t>
            </a:r>
            <a:r>
              <a:rPr lang="ru-RU" b="1" dirty="0" smtClean="0">
                <a:solidFill>
                  <a:srgbClr val="FF0000"/>
                </a:solidFill>
              </a:rPr>
              <a:t>З</a:t>
            </a:r>
            <a:r>
              <a:rPr lang="ru-RU" dirty="0" smtClean="0"/>
              <a:t>наешь, собственно, только тогда, когда знаешь мало; с знанием растёт сомнение. </a:t>
            </a:r>
            <a:r>
              <a:rPr lang="ru-RU" i="1" dirty="0" smtClean="0"/>
              <a:t>(Иоганн Вольфганг Гёте) </a:t>
            </a:r>
            <a:r>
              <a:rPr lang="ru-RU" dirty="0" smtClean="0"/>
              <a:t>2. </a:t>
            </a:r>
            <a:r>
              <a:rPr lang="ru-RU" b="1" dirty="0" smtClean="0">
                <a:solidFill>
                  <a:srgbClr val="FF0000"/>
                </a:solidFill>
              </a:rPr>
              <a:t>Ф</a:t>
            </a:r>
            <a:r>
              <a:rPr lang="ru-RU" dirty="0" smtClean="0"/>
              <a:t>анатики готовы уничтожить мир, чтобы спасти его от того, чего они не понимают</a:t>
            </a:r>
            <a:r>
              <a:rPr lang="ru-RU" i="1" dirty="0" smtClean="0"/>
              <a:t>.(</a:t>
            </a:r>
            <a:r>
              <a:rPr lang="ru-RU" i="1" dirty="0" err="1" smtClean="0"/>
              <a:t>Мариан</a:t>
            </a:r>
            <a:r>
              <a:rPr lang="ru-RU" i="1" dirty="0" smtClean="0"/>
              <a:t> </a:t>
            </a:r>
            <a:r>
              <a:rPr lang="ru-RU" i="1" dirty="0" err="1" smtClean="0"/>
              <a:t>Добросельский</a:t>
            </a:r>
            <a:r>
              <a:rPr lang="ru-RU" i="1" dirty="0" smtClean="0"/>
              <a:t>)</a:t>
            </a:r>
            <a:r>
              <a:rPr lang="ru-RU" dirty="0" smtClean="0"/>
              <a:t> 3. </a:t>
            </a:r>
            <a:r>
              <a:rPr lang="ru-RU" b="1" dirty="0" smtClean="0">
                <a:solidFill>
                  <a:srgbClr val="FF0000"/>
                </a:solidFill>
              </a:rPr>
              <a:t>Р</a:t>
            </a:r>
            <a:r>
              <a:rPr lang="ru-RU" dirty="0" smtClean="0"/>
              <a:t>ай достаётся дёшево, сколько бы он ни стоил. </a:t>
            </a:r>
            <a:r>
              <a:rPr lang="ru-RU" i="1" dirty="0" smtClean="0"/>
              <a:t>(Томас </a:t>
            </a:r>
            <a:r>
              <a:rPr lang="ru-RU" i="1" dirty="0" err="1" smtClean="0"/>
              <a:t>Фуллер</a:t>
            </a:r>
            <a:r>
              <a:rPr lang="ru-RU" i="1" dirty="0" smtClean="0"/>
              <a:t>)</a:t>
            </a:r>
            <a:r>
              <a:rPr lang="ru-RU" dirty="0" smtClean="0"/>
              <a:t> 4. 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втор привыкает в конце концов к своей публике, точно она разумное существо. </a:t>
            </a:r>
            <a:r>
              <a:rPr lang="ru-RU" i="1" dirty="0" smtClean="0"/>
              <a:t>(Генрих Гейне) </a:t>
            </a:r>
            <a:r>
              <a:rPr lang="ru-RU" dirty="0" smtClean="0"/>
              <a:t>5. </a:t>
            </a:r>
            <a:r>
              <a:rPr lang="ru-RU" b="1" dirty="0" smtClean="0">
                <a:solidFill>
                  <a:srgbClr val="FF0000"/>
                </a:solidFill>
              </a:rPr>
              <a:t>М</a:t>
            </a:r>
            <a:r>
              <a:rPr lang="ru-RU" dirty="0" smtClean="0"/>
              <a:t>не обычно требуется больше трёх недель, чтобы подготовить блестящую импровизированную речь. </a:t>
            </a:r>
            <a:r>
              <a:rPr lang="ru-RU" i="1" dirty="0" smtClean="0"/>
              <a:t>(Марк Твен)</a:t>
            </a:r>
            <a:r>
              <a:rPr lang="ru-RU" dirty="0" smtClean="0"/>
              <a:t> 6. 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н охотно исповедовался бы в грехах, если бы не тайна исповеди. </a:t>
            </a:r>
            <a:r>
              <a:rPr lang="ru-RU" i="1" dirty="0" smtClean="0"/>
              <a:t>(</a:t>
            </a:r>
            <a:r>
              <a:rPr lang="ru-RU" i="1" dirty="0" err="1" smtClean="0"/>
              <a:t>Веслав</a:t>
            </a:r>
            <a:r>
              <a:rPr lang="ru-RU" i="1" dirty="0" smtClean="0"/>
              <a:t> </a:t>
            </a:r>
            <a:r>
              <a:rPr lang="ru-RU" i="1" dirty="0" err="1" smtClean="0"/>
              <a:t>Брудзиньский</a:t>
            </a:r>
            <a:r>
              <a:rPr lang="ru-RU" i="1" dirty="0" smtClean="0"/>
              <a:t>) </a:t>
            </a:r>
            <a:r>
              <a:rPr lang="ru-RU" dirty="0" smtClean="0"/>
              <a:t>7. 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деальное правительство невозможно, потому что люди наделены страстями; а не будь они наделены страстями, не было бы нужды в правительстве. </a:t>
            </a:r>
            <a:r>
              <a:rPr lang="ru-RU" i="1" dirty="0" smtClean="0"/>
              <a:t>(Вольтер)</a:t>
            </a:r>
            <a:endParaRPr lang="ru-RU" i="1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09600" y="5715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663300"/>
                </a:solidFill>
              </a:rPr>
              <a:t>Афоризм 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920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Заглянем в словарь!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i="1" dirty="0" smtClean="0">
                <a:solidFill>
                  <a:srgbClr val="663300"/>
                </a:solidFill>
              </a:rPr>
              <a:t>Афоризм, -а, м. </a:t>
            </a:r>
            <a:r>
              <a:rPr lang="ru-RU" dirty="0" smtClean="0"/>
              <a:t>(гр. </a:t>
            </a:r>
            <a:r>
              <a:rPr lang="ru-RU" dirty="0" err="1" smtClean="0"/>
              <a:t>aphorismos</a:t>
            </a:r>
            <a:r>
              <a:rPr lang="ru-RU" dirty="0" smtClean="0"/>
              <a:t>). Краткое выразительное по форме и глубокое по со-держанию изречение, напр., Кто ясно мыслит, ясно излагает. </a:t>
            </a:r>
            <a:r>
              <a:rPr lang="ru-RU" i="1" dirty="0" smtClean="0"/>
              <a:t>(Школьный словарь иностранных слов)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smtClean="0">
                <a:solidFill>
                  <a:srgbClr val="663300"/>
                </a:solidFill>
              </a:rPr>
              <a:t>Афоризм.</a:t>
            </a:r>
            <a:r>
              <a:rPr lang="ru-RU" dirty="0" smtClean="0"/>
              <a:t> Изречение, выражающее какую-либо обобщённую мысль; для афоризма одинаково обязательны и законченность мысли, и отточенность формы. </a:t>
            </a:r>
            <a:r>
              <a:rPr lang="ru-RU" i="1" dirty="0" smtClean="0"/>
              <a:t>(Словарь иностранных слов)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err="1" smtClean="0">
                <a:solidFill>
                  <a:srgbClr val="663300"/>
                </a:solidFill>
              </a:rPr>
              <a:t>Афори`зм</a:t>
            </a:r>
            <a:r>
              <a:rPr lang="ru-RU" dirty="0" smtClean="0">
                <a:solidFill>
                  <a:srgbClr val="663300"/>
                </a:solidFill>
              </a:rPr>
              <a:t>, -а, м. </a:t>
            </a:r>
            <a:r>
              <a:rPr lang="ru-RU" dirty="0" smtClean="0"/>
              <a:t>Краткое выразительное изречение, содержащее обобщающее умозаключение. </a:t>
            </a:r>
            <a:r>
              <a:rPr lang="ru-RU" i="1" dirty="0" smtClean="0"/>
              <a:t>(Толковый словарь русского языка С.И. Ожегова и Н.Ю. Шведовой)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4496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664" y="274638"/>
            <a:ext cx="7905135" cy="1143000"/>
          </a:xfrm>
        </p:spPr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Словообразовательная цепочка</a:t>
            </a:r>
            <a:endParaRPr lang="ru-RU" dirty="0">
              <a:solidFill>
                <a:srgbClr val="6633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2953" y="1556792"/>
            <a:ext cx="8844983" cy="79208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31840" y="2540215"/>
            <a:ext cx="3312368" cy="4164119"/>
          </a:xfrm>
          <a:prstGeom prst="rect">
            <a:avLst/>
          </a:prstGeom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4331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7466" y="274638"/>
            <a:ext cx="7219333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effectLst/>
                <a:ea typeface="Calibri"/>
              </a:rPr>
              <a:t>Каждый может сам написать афоризм,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Font typeface="+mj-lt"/>
              <a:buAutoNum type="arabicParenR"/>
            </a:pPr>
            <a:r>
              <a:rPr lang="ru-RU" i="1" dirty="0" smtClean="0">
                <a:effectLst/>
                <a:ea typeface="Calibri"/>
                <a:cs typeface="Times New Roman"/>
              </a:rPr>
              <a:t>почему? по какой причине? </a:t>
            </a:r>
            <a:r>
              <a:rPr lang="ru-RU" i="1" dirty="0" smtClean="0">
                <a:solidFill>
                  <a:srgbClr val="FF0000"/>
                </a:solidFill>
                <a:effectLst/>
                <a:ea typeface="Calibri"/>
                <a:cs typeface="Times New Roman"/>
              </a:rPr>
              <a:t>(потому что, так как…) </a:t>
            </a:r>
            <a:endParaRPr lang="ru-RU" sz="28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lvl="0" algn="just">
              <a:buFont typeface="+mj-lt"/>
              <a:buAutoNum type="arabicParenR"/>
            </a:pPr>
            <a:r>
              <a:rPr lang="ru-RU" i="1" dirty="0" smtClean="0">
                <a:effectLst/>
                <a:ea typeface="Calibri"/>
                <a:cs typeface="Times New Roman"/>
              </a:rPr>
              <a:t>при каком условии? </a:t>
            </a:r>
            <a:r>
              <a:rPr lang="ru-RU" i="1" dirty="0" smtClean="0">
                <a:solidFill>
                  <a:srgbClr val="FF0000"/>
                </a:solidFill>
                <a:effectLst/>
                <a:ea typeface="Calibri"/>
                <a:cs typeface="Times New Roman"/>
              </a:rPr>
              <a:t>(если, когда (= если)…)</a:t>
            </a:r>
            <a:endParaRPr lang="ru-RU" sz="28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lvl="0" algn="just">
              <a:buFont typeface="+mj-lt"/>
              <a:buAutoNum type="arabicParenR"/>
            </a:pPr>
            <a:r>
              <a:rPr lang="ru-RU" i="1" dirty="0" smtClean="0">
                <a:effectLst/>
                <a:ea typeface="Calibri"/>
                <a:cs typeface="Times New Roman"/>
              </a:rPr>
              <a:t>несмотря на что? Вопреки чему? </a:t>
            </a:r>
            <a:r>
              <a:rPr lang="ru-RU" i="1" dirty="0" smtClean="0">
                <a:solidFill>
                  <a:srgbClr val="FF0000"/>
                </a:solidFill>
                <a:effectLst/>
                <a:ea typeface="Calibri"/>
                <a:cs typeface="Times New Roman"/>
              </a:rPr>
              <a:t>(хотя, несмотря на то что…)</a:t>
            </a:r>
            <a:endParaRPr lang="ru-RU" sz="28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lvl="0" algn="just">
              <a:buFont typeface="+mj-lt"/>
              <a:buAutoNum type="arabicParenR"/>
            </a:pPr>
            <a:r>
              <a:rPr lang="ru-RU" i="1" dirty="0" smtClean="0">
                <a:effectLst/>
                <a:ea typeface="Calibri"/>
                <a:cs typeface="Times New Roman"/>
              </a:rPr>
              <a:t>зачем? с какой целью? </a:t>
            </a:r>
            <a:r>
              <a:rPr lang="ru-RU" i="1" dirty="0" smtClean="0">
                <a:solidFill>
                  <a:srgbClr val="FF0000"/>
                </a:solidFill>
                <a:effectLst/>
                <a:ea typeface="Calibri"/>
                <a:cs typeface="Times New Roman"/>
              </a:rPr>
              <a:t>(чтобы, для того чтобы, с тем чтобы…)</a:t>
            </a:r>
            <a:endParaRPr lang="ru-RU" sz="28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lvl="0" algn="just">
              <a:buFont typeface="+mj-lt"/>
              <a:buAutoNum type="arabicParenR"/>
            </a:pPr>
            <a:r>
              <a:rPr lang="ru-RU" i="1" dirty="0" smtClean="0">
                <a:effectLst/>
                <a:ea typeface="Calibri"/>
                <a:cs typeface="Times New Roman"/>
              </a:rPr>
              <a:t>что из этого следует? </a:t>
            </a:r>
            <a:r>
              <a:rPr lang="ru-RU" i="1" dirty="0" smtClean="0">
                <a:solidFill>
                  <a:srgbClr val="FF0000"/>
                </a:solidFill>
                <a:effectLst/>
                <a:ea typeface="Calibri"/>
                <a:cs typeface="Times New Roman"/>
              </a:rPr>
              <a:t>(так что)</a:t>
            </a:r>
            <a:endParaRPr lang="ru-RU" sz="28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159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7466" y="274638"/>
            <a:ext cx="7219333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effectLst/>
                <a:ea typeface="Calibri"/>
              </a:rPr>
              <a:t>Каждый может сам написать афоризм,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>
              <a:buFont typeface="+mj-lt"/>
              <a:buAutoNum type="arabicParenR"/>
            </a:pPr>
            <a:r>
              <a:rPr lang="ru-RU" sz="3500" i="1" dirty="0">
                <a:solidFill>
                  <a:srgbClr val="FF0000"/>
                </a:solidFill>
              </a:rPr>
              <a:t>потому что </a:t>
            </a:r>
            <a:r>
              <a:rPr lang="ru-RU" sz="3500" i="1" dirty="0"/>
              <a:t>«лучший афоризм всех времён и народов ещё впереди». (Артур Васильев</a:t>
            </a:r>
            <a:r>
              <a:rPr lang="ru-RU" sz="3500" i="1" dirty="0" smtClean="0"/>
              <a:t>) </a:t>
            </a:r>
            <a:endParaRPr lang="ru-RU" sz="3500" i="1" dirty="0" smtClean="0">
              <a:effectLst/>
              <a:ea typeface="Calibri"/>
              <a:cs typeface="Times New Roman"/>
            </a:endParaRPr>
          </a:p>
          <a:p>
            <a:pPr lvl="0" algn="just">
              <a:buFont typeface="+mj-lt"/>
              <a:buAutoNum type="arabicParenR"/>
            </a:pPr>
            <a:endParaRPr lang="ru-RU" i="1" dirty="0" smtClean="0">
              <a:effectLst/>
              <a:ea typeface="Calibri"/>
              <a:cs typeface="Times New Roman"/>
            </a:endParaRPr>
          </a:p>
          <a:p>
            <a:pPr lvl="0" algn="just">
              <a:buFont typeface="+mj-lt"/>
              <a:buAutoNum type="arabicParenR"/>
            </a:pPr>
            <a:r>
              <a:rPr lang="ru-RU" sz="3500" i="1" dirty="0">
                <a:solidFill>
                  <a:srgbClr val="FF0000"/>
                </a:solidFill>
              </a:rPr>
              <a:t>если</a:t>
            </a:r>
            <a:r>
              <a:rPr lang="ru-RU" sz="3500" i="1" dirty="0"/>
              <a:t> очень этого захочет.</a:t>
            </a:r>
            <a:endParaRPr lang="ru-RU" sz="35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lvl="0" algn="just">
              <a:buFont typeface="+mj-lt"/>
              <a:buAutoNum type="arabicParenR"/>
            </a:pPr>
            <a:r>
              <a:rPr lang="ru-RU" sz="3500" i="1" dirty="0">
                <a:solidFill>
                  <a:srgbClr val="FF0000"/>
                </a:solidFill>
              </a:rPr>
              <a:t>несмотря на то, что </a:t>
            </a:r>
            <a:r>
              <a:rPr lang="ru-RU" sz="3500" i="1" dirty="0"/>
              <a:t>это очень трудное дело.</a:t>
            </a:r>
            <a:endParaRPr lang="ru-RU" sz="35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just">
              <a:buFont typeface="+mj-lt"/>
              <a:buAutoNum type="arabicParenR"/>
            </a:pPr>
            <a:r>
              <a:rPr lang="ru-RU" sz="3500" i="1" dirty="0">
                <a:solidFill>
                  <a:srgbClr val="FF0000"/>
                </a:solidFill>
              </a:rPr>
              <a:t>чтобы</a:t>
            </a:r>
            <a:r>
              <a:rPr lang="ru-RU" sz="3500" i="1" dirty="0"/>
              <a:t> стать знаменитым</a:t>
            </a:r>
            <a:r>
              <a:rPr lang="ru-RU" sz="3500" i="1" dirty="0" smtClean="0"/>
              <a:t>.</a:t>
            </a:r>
            <a:endParaRPr lang="ru-RU" sz="35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just">
              <a:buFont typeface="+mj-lt"/>
              <a:buAutoNum type="arabicParenR"/>
            </a:pPr>
            <a:r>
              <a:rPr lang="ru-RU" sz="3500" i="1" dirty="0">
                <a:solidFill>
                  <a:srgbClr val="FF0000"/>
                </a:solidFill>
              </a:rPr>
              <a:t>так что </a:t>
            </a:r>
            <a:r>
              <a:rPr lang="ru-RU" sz="3500" i="1" dirty="0"/>
              <a:t>стоит только постараться.</a:t>
            </a:r>
            <a:endParaRPr lang="ru-RU" sz="3500" dirty="0"/>
          </a:p>
          <a:p>
            <a:pPr lvl="0" algn="just">
              <a:buFont typeface="+mj-lt"/>
              <a:buAutoNum type="arabicParenR"/>
            </a:pPr>
            <a:endParaRPr lang="ru-RU" sz="2800" dirty="0">
              <a:solidFill>
                <a:srgbClr val="FF0000"/>
              </a:solidFill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8074" y="2656230"/>
            <a:ext cx="200539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Причины 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7875" y="3209786"/>
            <a:ext cx="194421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Условия 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870772" y="4351047"/>
            <a:ext cx="1872209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Уступки 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22197" y="4941168"/>
            <a:ext cx="1512168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Цели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88764" y="6002100"/>
            <a:ext cx="2304257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Следствия  </a:t>
            </a:r>
            <a:endParaRPr lang="ru-RU" sz="32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3876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Закрепим изученное 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§"/>
            </a:pPr>
            <a:r>
              <a:rPr lang="ru-RU" i="1" dirty="0"/>
              <a:t>Если доброе дело не может быть сделано без принуждения, это дело не доброе. </a:t>
            </a:r>
            <a:r>
              <a:rPr lang="ru-RU" dirty="0"/>
              <a:t>(Л.Н. Толстой)</a:t>
            </a:r>
          </a:p>
          <a:p>
            <a:pPr lvl="0">
              <a:buFont typeface="Wingdings" pitchFamily="2" charset="2"/>
              <a:buChar char="§"/>
            </a:pPr>
            <a:r>
              <a:rPr lang="ru-RU" i="1" dirty="0" smtClean="0"/>
              <a:t>Любить </a:t>
            </a:r>
            <a:r>
              <a:rPr lang="ru-RU" i="1" dirty="0"/>
              <a:t>человечество легче, чем сделать добро соседу.</a:t>
            </a:r>
            <a:r>
              <a:rPr lang="ru-RU" dirty="0"/>
              <a:t> (Сковорода, украинский философ 18 века, педагог, поэт)</a:t>
            </a:r>
          </a:p>
          <a:p>
            <a:pPr>
              <a:buFont typeface="Wingdings" pitchFamily="2" charset="2"/>
              <a:buChar char="§"/>
            </a:pPr>
            <a:r>
              <a:rPr lang="ru-RU" i="1" dirty="0" smtClean="0"/>
              <a:t>Пока </a:t>
            </a:r>
            <a:r>
              <a:rPr lang="ru-RU" i="1" dirty="0"/>
              <a:t>молоды, сильны, бодры, не уставайте делать добро. </a:t>
            </a:r>
            <a:r>
              <a:rPr lang="ru-RU" dirty="0"/>
              <a:t>(А.П. Чехов)</a:t>
            </a:r>
          </a:p>
          <a:p>
            <a:pPr lvl="0">
              <a:buFont typeface="Wingdings" pitchFamily="2" charset="2"/>
              <a:buChar char="§"/>
            </a:pPr>
            <a:r>
              <a:rPr lang="ru-RU" i="1" dirty="0" smtClean="0"/>
              <a:t>Берегите </a:t>
            </a:r>
            <a:r>
              <a:rPr lang="ru-RU" i="1" dirty="0"/>
              <a:t>доброту и жалость, чтоб они за слабого сражались. </a:t>
            </a:r>
            <a:r>
              <a:rPr lang="ru-RU" dirty="0"/>
              <a:t>(М. Дудин, рус. сов. поэт)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072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663300"/>
                </a:solidFill>
              </a:rPr>
              <a:t>Закрепим изученное </a:t>
            </a:r>
            <a:endParaRPr lang="ru-RU" dirty="0">
              <a:solidFill>
                <a:srgbClr val="6633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789240"/>
          </a:xfrm>
        </p:spPr>
        <p:txBody>
          <a:bodyPr>
            <a:normAutofit fontScale="55000" lnSpcReduction="20000"/>
          </a:bodyPr>
          <a:lstStyle/>
          <a:p>
            <a:pPr lvl="0">
              <a:buFont typeface="Wingdings" pitchFamily="2" charset="2"/>
              <a:buChar char="§"/>
            </a:pPr>
            <a:r>
              <a:rPr lang="ru-RU" sz="5100" i="1" dirty="0"/>
              <a:t>Если доброе дело не может быть сделано без принуждения, это дело не доброе. </a:t>
            </a:r>
            <a:r>
              <a:rPr lang="ru-RU" sz="5100" dirty="0"/>
              <a:t>(Л.Н. Толстой)</a:t>
            </a:r>
          </a:p>
          <a:p>
            <a:pPr marL="0" indent="0">
              <a:buNone/>
            </a:pPr>
            <a:r>
              <a:rPr lang="ru-RU" sz="5100" dirty="0" smtClean="0">
                <a:solidFill>
                  <a:srgbClr val="FF0000"/>
                </a:solidFill>
              </a:rPr>
              <a:t>                               </a:t>
            </a:r>
            <a:r>
              <a:rPr lang="en-US" sz="5100" dirty="0" smtClean="0">
                <a:solidFill>
                  <a:srgbClr val="FF0000"/>
                </a:solidFill>
              </a:rPr>
              <a:t>(</a:t>
            </a:r>
            <a:r>
              <a:rPr lang="ru-RU" sz="5100" dirty="0" smtClean="0">
                <a:solidFill>
                  <a:srgbClr val="FF0000"/>
                </a:solidFill>
              </a:rPr>
              <a:t>Если</a:t>
            </a:r>
            <a:r>
              <a:rPr lang="ru-RU" sz="5100" dirty="0">
                <a:solidFill>
                  <a:srgbClr val="FF0000"/>
                </a:solidFill>
              </a:rPr>
              <a:t>…</a:t>
            </a:r>
            <a:r>
              <a:rPr lang="en-US" sz="5100" dirty="0">
                <a:solidFill>
                  <a:srgbClr val="FF0000"/>
                </a:solidFill>
              </a:rPr>
              <a:t>)</a:t>
            </a:r>
            <a:r>
              <a:rPr lang="ru-RU" sz="5100" dirty="0">
                <a:solidFill>
                  <a:srgbClr val="FF0000"/>
                </a:solidFill>
              </a:rPr>
              <a:t>, </a:t>
            </a:r>
            <a:r>
              <a:rPr lang="en-US" sz="5100" dirty="0">
                <a:solidFill>
                  <a:srgbClr val="FF0000"/>
                </a:solidFill>
              </a:rPr>
              <a:t>[</a:t>
            </a:r>
            <a:r>
              <a:rPr lang="ru-RU" sz="5100" dirty="0">
                <a:solidFill>
                  <a:srgbClr val="FF0000"/>
                </a:solidFill>
              </a:rPr>
              <a:t>…</a:t>
            </a:r>
            <a:r>
              <a:rPr lang="en-US" sz="5100" dirty="0">
                <a:solidFill>
                  <a:srgbClr val="FF0000"/>
                </a:solidFill>
              </a:rPr>
              <a:t>]</a:t>
            </a:r>
            <a:r>
              <a:rPr lang="ru-RU" sz="5100" dirty="0">
                <a:solidFill>
                  <a:srgbClr val="FF0000"/>
                </a:solidFill>
              </a:rPr>
              <a:t> (</a:t>
            </a:r>
            <a:r>
              <a:rPr lang="ru-RU" sz="5100" dirty="0" err="1">
                <a:solidFill>
                  <a:srgbClr val="FF0000"/>
                </a:solidFill>
              </a:rPr>
              <a:t>условн</a:t>
            </a:r>
            <a:r>
              <a:rPr lang="ru-RU" sz="5100" dirty="0">
                <a:solidFill>
                  <a:srgbClr val="FF0000"/>
                </a:solidFill>
              </a:rPr>
              <a:t>.)</a:t>
            </a:r>
          </a:p>
          <a:p>
            <a:pPr lvl="0">
              <a:buFont typeface="Wingdings" pitchFamily="2" charset="2"/>
              <a:buChar char="§"/>
            </a:pPr>
            <a:r>
              <a:rPr lang="ru-RU" sz="5100" i="1" dirty="0"/>
              <a:t>Любить человечество легче, чем сделать добро соседу.</a:t>
            </a:r>
            <a:r>
              <a:rPr lang="ru-RU" sz="5100" dirty="0"/>
              <a:t> (Сковорода, украинский философ 18 века, педагог, поэт)</a:t>
            </a:r>
          </a:p>
          <a:p>
            <a:pPr marL="0" indent="0">
              <a:buNone/>
            </a:pPr>
            <a:r>
              <a:rPr lang="ru-RU" sz="5100" dirty="0" smtClean="0"/>
              <a:t>                                </a:t>
            </a:r>
            <a:r>
              <a:rPr lang="en-US" sz="5100" dirty="0" smtClean="0">
                <a:solidFill>
                  <a:srgbClr val="FF0000"/>
                </a:solidFill>
              </a:rPr>
              <a:t>[</a:t>
            </a:r>
            <a:r>
              <a:rPr lang="ru-RU" sz="5100" dirty="0">
                <a:solidFill>
                  <a:srgbClr val="FF0000"/>
                </a:solidFill>
              </a:rPr>
              <a:t>…</a:t>
            </a:r>
            <a:r>
              <a:rPr lang="en-US" sz="5100" dirty="0">
                <a:solidFill>
                  <a:srgbClr val="FF0000"/>
                </a:solidFill>
              </a:rPr>
              <a:t>]</a:t>
            </a:r>
            <a:r>
              <a:rPr lang="ru-RU" sz="5100" dirty="0">
                <a:solidFill>
                  <a:srgbClr val="FF0000"/>
                </a:solidFill>
              </a:rPr>
              <a:t>, (чем…) (сравн.)</a:t>
            </a:r>
          </a:p>
          <a:p>
            <a:pPr lvl="0">
              <a:buFont typeface="Wingdings" pitchFamily="2" charset="2"/>
              <a:buChar char="§"/>
            </a:pPr>
            <a:r>
              <a:rPr lang="ru-RU" sz="5100" i="1" dirty="0"/>
              <a:t>Пока молоды, сильны, бодры, не уставайте делать добро. </a:t>
            </a:r>
            <a:r>
              <a:rPr lang="ru-RU" sz="5100" dirty="0"/>
              <a:t>(А.П. Чехов)</a:t>
            </a:r>
          </a:p>
          <a:p>
            <a:pPr marL="0" indent="0">
              <a:buNone/>
            </a:pPr>
            <a:r>
              <a:rPr lang="ru-RU" sz="5100" dirty="0" smtClean="0">
                <a:solidFill>
                  <a:srgbClr val="FF0000"/>
                </a:solidFill>
              </a:rPr>
              <a:t>                                (</a:t>
            </a:r>
            <a:r>
              <a:rPr lang="ru-RU" sz="5100" dirty="0">
                <a:solidFill>
                  <a:srgbClr val="FF0000"/>
                </a:solidFill>
              </a:rPr>
              <a:t>Пока…), </a:t>
            </a:r>
            <a:r>
              <a:rPr lang="en-US" sz="5100" dirty="0">
                <a:solidFill>
                  <a:srgbClr val="FF0000"/>
                </a:solidFill>
              </a:rPr>
              <a:t>[</a:t>
            </a:r>
            <a:r>
              <a:rPr lang="ru-RU" sz="5100" dirty="0">
                <a:solidFill>
                  <a:srgbClr val="FF0000"/>
                </a:solidFill>
              </a:rPr>
              <a:t>…</a:t>
            </a:r>
            <a:r>
              <a:rPr lang="en-US" sz="5100" dirty="0">
                <a:solidFill>
                  <a:srgbClr val="FF0000"/>
                </a:solidFill>
              </a:rPr>
              <a:t>]</a:t>
            </a:r>
            <a:r>
              <a:rPr lang="ru-RU" sz="5100" dirty="0">
                <a:solidFill>
                  <a:srgbClr val="FF0000"/>
                </a:solidFill>
              </a:rPr>
              <a:t> (врем.)</a:t>
            </a:r>
          </a:p>
          <a:p>
            <a:pPr lvl="0">
              <a:buFont typeface="Wingdings" pitchFamily="2" charset="2"/>
              <a:buChar char="§"/>
            </a:pPr>
            <a:r>
              <a:rPr lang="ru-RU" sz="5100" i="1" dirty="0"/>
              <a:t>Берегите доброту и жалость, чтоб они за слабого сражались. </a:t>
            </a:r>
            <a:r>
              <a:rPr lang="ru-RU" sz="5100" dirty="0"/>
              <a:t>(М. Дудин, рус. сов. поэт)</a:t>
            </a:r>
          </a:p>
          <a:p>
            <a:pPr marL="0" indent="0">
              <a:buNone/>
            </a:pPr>
            <a:r>
              <a:rPr lang="ru-RU" sz="5100" dirty="0" smtClean="0">
                <a:solidFill>
                  <a:srgbClr val="FF0000"/>
                </a:solidFill>
              </a:rPr>
              <a:t>                                […], </a:t>
            </a:r>
            <a:r>
              <a:rPr lang="ru-RU" sz="5100" dirty="0">
                <a:solidFill>
                  <a:srgbClr val="FF0000"/>
                </a:solidFill>
              </a:rPr>
              <a:t>(чтоб</a:t>
            </a:r>
            <a:r>
              <a:rPr lang="ru-RU" sz="5100" dirty="0" smtClean="0">
                <a:solidFill>
                  <a:srgbClr val="FF0000"/>
                </a:solidFill>
              </a:rPr>
              <a:t>…) (цели)</a:t>
            </a:r>
            <a:endParaRPr lang="ru-RU" sz="51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4500" b="1" dirty="0"/>
              <a:t> </a:t>
            </a:r>
            <a:endParaRPr lang="ru-RU" sz="45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64" y="0"/>
            <a:ext cx="1371603" cy="1371603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596336" y="5454158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2346E-7A73-4A7A-8F91-C0D19178A75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132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Words>1252</Words>
  <Application>Microsoft Office PowerPoint</Application>
  <PresentationFormat>Экран (4:3)</PresentationFormat>
  <Paragraphs>109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Алгебра мыслей  и придаточные обстоятельственные</vt:lpstr>
      <vt:lpstr>Речевая разминка</vt:lpstr>
      <vt:lpstr>4-2-6-3-7-1-5 </vt:lpstr>
      <vt:lpstr>Заглянем в словарь!</vt:lpstr>
      <vt:lpstr>Словообразовательная цепочка</vt:lpstr>
      <vt:lpstr>Каждый может сам написать афоризм, </vt:lpstr>
      <vt:lpstr>Каждый может сам написать афоризм, </vt:lpstr>
      <vt:lpstr>Закрепим изученное </vt:lpstr>
      <vt:lpstr>Закрепим изученное </vt:lpstr>
      <vt:lpstr>Самостоятельная работа. Определите виды придаточных</vt:lpstr>
      <vt:lpstr>Проверь!</vt:lpstr>
      <vt:lpstr>Проверь!</vt:lpstr>
      <vt:lpstr>Проверь!</vt:lpstr>
      <vt:lpstr>Проверь!</vt:lpstr>
      <vt:lpstr>Проверь!</vt:lpstr>
      <vt:lpstr>Проверь!</vt:lpstr>
      <vt:lpstr>Проверь!</vt:lpstr>
      <vt:lpstr>Творческое задание</vt:lpstr>
      <vt:lpstr>Проверь!</vt:lpstr>
      <vt:lpstr>Послесловие Афоризмы… об афоризмах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Дмитрий</dc:creator>
  <cp:lastModifiedBy>revaz</cp:lastModifiedBy>
  <cp:revision>56</cp:revision>
  <dcterms:created xsi:type="dcterms:W3CDTF">2012-01-28T08:56:14Z</dcterms:created>
  <dcterms:modified xsi:type="dcterms:W3CDTF">2012-07-20T17:57:22Z</dcterms:modified>
</cp:coreProperties>
</file>