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308" r:id="rId2"/>
    <p:sldId id="309" r:id="rId3"/>
    <p:sldId id="256" r:id="rId4"/>
    <p:sldId id="306" r:id="rId5"/>
    <p:sldId id="267" r:id="rId6"/>
    <p:sldId id="305" r:id="rId7"/>
    <p:sldId id="271" r:id="rId8"/>
    <p:sldId id="257" r:id="rId9"/>
    <p:sldId id="276" r:id="rId10"/>
    <p:sldId id="283" r:id="rId11"/>
    <p:sldId id="272" r:id="rId12"/>
    <p:sldId id="270" r:id="rId13"/>
    <p:sldId id="273" r:id="rId14"/>
    <p:sldId id="274" r:id="rId15"/>
    <p:sldId id="275" r:id="rId16"/>
    <p:sldId id="277" r:id="rId17"/>
    <p:sldId id="303" r:id="rId18"/>
    <p:sldId id="301" r:id="rId19"/>
    <p:sldId id="278" r:id="rId20"/>
    <p:sldId id="259" r:id="rId21"/>
    <p:sldId id="280" r:id="rId22"/>
    <p:sldId id="258" r:id="rId23"/>
    <p:sldId id="279" r:id="rId24"/>
    <p:sldId id="311" r:id="rId25"/>
    <p:sldId id="284" r:id="rId26"/>
    <p:sldId id="285" r:id="rId27"/>
    <p:sldId id="286" r:id="rId28"/>
    <p:sldId id="261" r:id="rId29"/>
    <p:sldId id="281" r:id="rId30"/>
    <p:sldId id="268" r:id="rId31"/>
    <p:sldId id="304" r:id="rId32"/>
    <p:sldId id="290" r:id="rId33"/>
    <p:sldId id="289" r:id="rId34"/>
    <p:sldId id="298" r:id="rId35"/>
    <p:sldId id="299" r:id="rId36"/>
    <p:sldId id="300" r:id="rId37"/>
    <p:sldId id="307" r:id="rId38"/>
    <p:sldId id="291" r:id="rId39"/>
    <p:sldId id="294" r:id="rId40"/>
    <p:sldId id="269" r:id="rId41"/>
    <p:sldId id="282" r:id="rId42"/>
    <p:sldId id="264" r:id="rId43"/>
    <p:sldId id="265" r:id="rId44"/>
    <p:sldId id="31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45"/>
    <p:penClr>
      <a:schemeClr val="tx1"/>
    </p:penClr>
  </p:showPr>
  <p:clrMru>
    <a:srgbClr val="040C05"/>
    <a:srgbClr val="080808"/>
    <a:srgbClr val="FF6699"/>
    <a:srgbClr val="F80000"/>
    <a:srgbClr val="FF0066"/>
    <a:srgbClr val="FF9900"/>
    <a:srgbClr val="FF00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0" autoAdjust="0"/>
    <p:restoredTop sz="97260" autoAdjust="0"/>
  </p:normalViewPr>
  <p:slideViewPr>
    <p:cSldViewPr>
      <p:cViewPr varScale="1">
        <p:scale>
          <a:sx n="54" d="100"/>
          <a:sy n="54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0F08-BD7D-4446-A284-6455CE4B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87A7-3596-45D8-90F5-E9A6E4BC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0CE6-DE37-4F55-9616-203711144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F45C-8308-4CF8-8E3A-0FF155CF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1657-FF71-40D7-AC15-0A5383A27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FA7E-B003-4B2B-A99B-2A59851F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2479-9ED4-46CA-83A1-F34EEB8C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5433-65A5-4766-B8F6-376593889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0CDB-5E64-4EFD-8DC7-B91BBCE42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47E18-D010-4519-9E47-E6CFB117D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32B7-0362-4793-B98C-8CCC506EB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019C-F7CE-4C66-86FC-5F0048A7D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47C6-0F0A-44A8-8A0A-8C1198B77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D30E-8E25-4858-81F9-2DFB4389B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EF896E0-C61C-479F-AB4E-5DB929FC1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latz.ru/?ch=6&amp;id=1632&amp;act=1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2.xml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club.ru/" TargetMode="External"/><Relationship Id="rId2" Type="http://schemas.openxmlformats.org/officeDocument/2006/relationships/hyperlink" Target="http://www.vetdoctor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00113" y="549275"/>
            <a:ext cx="7416800" cy="4248150"/>
            <a:chOff x="657" y="300"/>
            <a:chExt cx="4582" cy="3075"/>
          </a:xfrm>
        </p:grpSpPr>
        <p:sp>
          <p:nvSpPr>
            <p:cNvPr id="307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57" y="300"/>
              <a:ext cx="4582" cy="113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2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/>
                </a:rPr>
                <a:t>Урок</a:t>
              </a:r>
            </a:p>
          </p:txBody>
        </p:sp>
        <p:sp>
          <p:nvSpPr>
            <p:cNvPr id="307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156" y="1071"/>
              <a:ext cx="3765" cy="230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Ознакомление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с окружающим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миром</a:t>
              </a:r>
            </a:p>
          </p:txBody>
        </p:sp>
      </p:grp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27538" y="4724400"/>
            <a:ext cx="4392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0"/>
              <a:t>Гавриленко Лариса Алексеевна   учитель начальных классов</a:t>
            </a:r>
          </a:p>
          <a:p>
            <a:pPr algn="r"/>
            <a:r>
              <a:rPr lang="ru-RU" b="0"/>
              <a:t>МОУ  гимназия №6</a:t>
            </a:r>
          </a:p>
          <a:p>
            <a:pPr algn="r"/>
            <a:r>
              <a:rPr lang="ru-RU" b="0"/>
              <a:t>Красноармейский район г. Волгоград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80000"/>
                </a:solidFill>
              </a:rPr>
              <a:t>                 Домашняя</a:t>
            </a:r>
            <a:br>
              <a:rPr lang="ru-RU" sz="4000" i="1" smtClean="0">
                <a:solidFill>
                  <a:srgbClr val="F80000"/>
                </a:solidFill>
              </a:rPr>
            </a:br>
            <a:r>
              <a:rPr lang="ru-RU" sz="4000" i="1" smtClean="0">
                <a:solidFill>
                  <a:srgbClr val="F80000"/>
                </a:solidFill>
              </a:rPr>
              <a:t>                  обыкновенная кошка</a:t>
            </a:r>
          </a:p>
        </p:txBody>
      </p:sp>
      <p:sp>
        <p:nvSpPr>
          <p:cNvPr id="241671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708275"/>
            <a:ext cx="3190875" cy="4149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400" smtClean="0"/>
              <a:t>Самая часто встречающаяся хозяйка наших домов. Спасает от мышей, согревает в зимние холода, успокаивает своим тихим мурлыканьем.</a:t>
            </a:r>
          </a:p>
        </p:txBody>
      </p:sp>
      <p:pic>
        <p:nvPicPr>
          <p:cNvPr id="241672" name="Picture 8" descr="Гелиос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1275" y="2997200"/>
            <a:ext cx="5041900" cy="3024188"/>
          </a:xfrm>
          <a:noFill/>
        </p:spPr>
      </p:pic>
      <p:pic>
        <p:nvPicPr>
          <p:cNvPr id="241673" name="Picture 9" descr="CAT_3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04813"/>
            <a:ext cx="18716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  <p:bldP spid="241671" grpId="0" build="p"/>
      <p:bldP spid="2416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8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80000"/>
                </a:solidFill>
              </a:rPr>
              <a:t>                 </a:t>
            </a:r>
            <a:r>
              <a:rPr lang="ru-RU" b="1" i="1" smtClean="0">
                <a:solidFill>
                  <a:srgbClr val="F80000"/>
                </a:solidFill>
              </a:rPr>
              <a:t>Британская кошка</a:t>
            </a:r>
          </a:p>
        </p:txBody>
      </p:sp>
      <p:sp>
        <p:nvSpPr>
          <p:cNvPr id="217099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989138"/>
            <a:ext cx="2974975" cy="4110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Обладательница густой лоснящейся шерсти в основном серого цвета. Особенно ценится голубой оттенок. Котята похожи на медвежат.</a:t>
            </a:r>
          </a:p>
        </p:txBody>
      </p:sp>
      <p:pic>
        <p:nvPicPr>
          <p:cNvPr id="217101" name="Picture 13" descr="18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1844675"/>
            <a:ext cx="5113338" cy="4105275"/>
          </a:xfrm>
          <a:noFill/>
        </p:spPr>
      </p:pic>
      <p:pic>
        <p:nvPicPr>
          <p:cNvPr id="217102" name="Picture 14" descr="cat20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88913"/>
            <a:ext cx="1223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8" grpId="0"/>
      <p:bldP spid="217099" grpId="0" build="p"/>
      <p:bldP spid="21710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2133600"/>
            <a:ext cx="43910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763713" y="333375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1">
                <a:solidFill>
                  <a:srgbClr val="040C05"/>
                </a:solidFill>
              </a:rPr>
              <a:t>       </a:t>
            </a:r>
            <a:r>
              <a:rPr lang="ru-RU" sz="4400" i="1">
                <a:solidFill>
                  <a:srgbClr val="F80000"/>
                </a:solidFill>
              </a:rPr>
              <a:t>Сибирская кошка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95288" y="2349500"/>
            <a:ext cx="3600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Одна из самых пушистых пород: шерсть длинная, мягкая. Мордочка очень симпатичная.</a:t>
            </a:r>
          </a:p>
          <a:p>
            <a:endParaRPr lang="ru-RU" sz="2400"/>
          </a:p>
          <a:p>
            <a:endParaRPr lang="ru-RU" sz="2400">
              <a:solidFill>
                <a:srgbClr val="FF0000"/>
              </a:solidFill>
            </a:endParaRPr>
          </a:p>
          <a:p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215047" name="Picture 7" descr="cat21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481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80000"/>
                </a:solidFill>
                <a:effectLst/>
              </a:rPr>
              <a:t>              Гималайская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1" i="1" smtClean="0">
                <a:solidFill>
                  <a:srgbClr val="F80000"/>
                </a:solidFill>
                <a:effectLst/>
              </a:rPr>
              <a:t>кошка</a:t>
            </a:r>
            <a:br>
              <a:rPr lang="ru-RU" sz="4000" b="1" i="1" smtClean="0">
                <a:solidFill>
                  <a:srgbClr val="F80000"/>
                </a:solidFill>
                <a:effectLst/>
              </a:rPr>
            </a:br>
            <a:endParaRPr lang="ru-RU" sz="4000" b="1" i="1" smtClean="0">
              <a:solidFill>
                <a:srgbClr val="F80000"/>
              </a:solidFill>
              <a:effectLst/>
            </a:endParaRPr>
          </a:p>
        </p:txBody>
      </p:sp>
      <p:sp>
        <p:nvSpPr>
          <p:cNvPr id="2181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492375"/>
            <a:ext cx="3708400" cy="436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Довольно редкая порода. Требует тщательного ухода. Особенности: приплюснутый нос и своеобразный переход цвета в окрасе.</a:t>
            </a:r>
          </a:p>
        </p:txBody>
      </p:sp>
      <p:pic>
        <p:nvPicPr>
          <p:cNvPr id="218121" name="Picture 9" descr="24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4300" y="2565400"/>
            <a:ext cx="4895850" cy="4032250"/>
          </a:xfrm>
          <a:noFill/>
        </p:spPr>
      </p:pic>
      <p:pic>
        <p:nvPicPr>
          <p:cNvPr id="218122" name="Picture 10" descr="30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60350"/>
            <a:ext cx="1800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/>
      <p:bldP spid="218119" grpId="0" build="p"/>
      <p:bldP spid="2181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80000"/>
                </a:solidFill>
                <a:effectLst/>
              </a:rPr>
              <a:t>                     Европейская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br>
              <a:rPr lang="ru-RU" sz="4000" b="1" i="1" smtClean="0">
                <a:solidFill>
                  <a:schemeClr val="tx1"/>
                </a:solidFill>
                <a:effectLst/>
              </a:rPr>
            </a:br>
            <a:r>
              <a:rPr lang="ru-RU" sz="4000" b="1" i="1" smtClean="0">
                <a:solidFill>
                  <a:schemeClr val="tx1"/>
                </a:solidFill>
                <a:effectLst/>
              </a:rPr>
              <a:t>           </a:t>
            </a:r>
            <a:r>
              <a:rPr lang="ru-RU" sz="4000" b="1" i="1" smtClean="0">
                <a:solidFill>
                  <a:srgbClr val="F80000"/>
                </a:solidFill>
                <a:effectLst/>
              </a:rPr>
              <a:t>короткошерстная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1" i="1" smtClean="0">
                <a:solidFill>
                  <a:srgbClr val="F80000"/>
                </a:solidFill>
                <a:effectLst/>
              </a:rPr>
              <a:t>кошка</a:t>
            </a:r>
          </a:p>
        </p:txBody>
      </p:sp>
      <p:sp>
        <p:nvSpPr>
          <p:cNvPr id="219146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349500"/>
            <a:ext cx="2830513" cy="3749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Очень похожа на обычную домашнюю кошку. Особенность: длинный хвост и три цвета в окрасе.</a:t>
            </a:r>
          </a:p>
        </p:txBody>
      </p:sp>
      <p:pic>
        <p:nvPicPr>
          <p:cNvPr id="219148" name="Picture 12" descr="18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63938" y="2492375"/>
            <a:ext cx="5256212" cy="3097213"/>
          </a:xfrm>
          <a:noFill/>
        </p:spPr>
      </p:pic>
      <p:pic>
        <p:nvPicPr>
          <p:cNvPr id="219150" name="Picture 14" descr="CAT4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33375"/>
            <a:ext cx="20161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/>
      <p:bldP spid="219146" grpId="0" build="p"/>
      <p:bldP spid="2191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9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80000"/>
                </a:solidFill>
                <a:effectLst/>
              </a:rPr>
              <a:t>                        Невская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br>
              <a:rPr lang="ru-RU" sz="4000" b="1" i="1" smtClean="0">
                <a:solidFill>
                  <a:schemeClr val="tx1"/>
                </a:solidFill>
                <a:effectLst/>
              </a:rPr>
            </a:br>
            <a:r>
              <a:rPr lang="ru-RU" sz="4000" b="1" i="1" smtClean="0">
                <a:solidFill>
                  <a:schemeClr val="tx1"/>
                </a:solidFill>
                <a:effectLst/>
              </a:rPr>
              <a:t>                      </a:t>
            </a:r>
            <a:r>
              <a:rPr lang="ru-RU" sz="4000" b="1" i="1" smtClean="0">
                <a:solidFill>
                  <a:srgbClr val="F80000"/>
                </a:solidFill>
                <a:effectLst/>
              </a:rPr>
              <a:t>маскарадная</a:t>
            </a:r>
            <a:r>
              <a:rPr lang="ru-RU" sz="4000" b="1" i="1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1" i="1" smtClean="0">
                <a:solidFill>
                  <a:srgbClr val="F80000"/>
                </a:solidFill>
                <a:effectLst/>
              </a:rPr>
              <a:t>кошка</a:t>
            </a:r>
          </a:p>
        </p:txBody>
      </p:sp>
      <p:sp>
        <p:nvSpPr>
          <p:cNvPr id="220170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492375"/>
            <a:ext cx="3478213" cy="360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Декоративная порода. Выведена в России в 19 веке.Темный хвост и «сапожки» на лапках.</a:t>
            </a:r>
          </a:p>
        </p:txBody>
      </p:sp>
      <p:pic>
        <p:nvPicPr>
          <p:cNvPr id="220172" name="Picture 12" descr="12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2060575"/>
            <a:ext cx="3889375" cy="4321175"/>
          </a:xfrm>
          <a:noFill/>
        </p:spPr>
      </p:pic>
      <p:pic>
        <p:nvPicPr>
          <p:cNvPr id="220173" name="Picture 13" descr="3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-819150"/>
            <a:ext cx="1944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/>
      <p:bldP spid="220170" grpId="0" build="p"/>
      <p:bldP spid="2201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80000"/>
                </a:solidFill>
              </a:rPr>
              <a:t>Кошка сфинкс</a:t>
            </a:r>
          </a:p>
        </p:txBody>
      </p:sp>
      <p:sp>
        <p:nvSpPr>
          <p:cNvPr id="2304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983038" cy="4422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Впервые упоминается в Древнем Египте. На много веков была утеряна. Восстановлена в 1987 году. Уникальна в семействе кошек: полностью без шерсти.</a:t>
            </a:r>
          </a:p>
        </p:txBody>
      </p:sp>
      <p:pic>
        <p:nvPicPr>
          <p:cNvPr id="230406" name="Picture 6" descr="/i/proizv/urk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1700213"/>
            <a:ext cx="3024188" cy="432117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80000"/>
                </a:solidFill>
              </a:rPr>
              <a:t>Сиамская кошка</a:t>
            </a:r>
          </a:p>
        </p:txBody>
      </p:sp>
      <p:sp>
        <p:nvSpPr>
          <p:cNvPr id="282634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478213" cy="3840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Древняя порода кошек. Распространилась с Востока (Таиланд) повсеместно. Особенность в окраске, длине тела. Часто с голубыми глазами.</a:t>
            </a:r>
          </a:p>
        </p:txBody>
      </p:sp>
      <p:pic>
        <p:nvPicPr>
          <p:cNvPr id="282631" name="Picture 7" descr="CAT_2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5805488"/>
            <a:ext cx="8447087" cy="719137"/>
          </a:xfrm>
        </p:spPr>
      </p:pic>
      <p:pic>
        <p:nvPicPr>
          <p:cNvPr id="282635" name="Picture 11" descr="Image2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557338"/>
            <a:ext cx="44640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  <p:bldP spid="282634" grpId="0" build="p"/>
      <p:bldP spid="2826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           Персидская кошка</a:t>
            </a:r>
          </a:p>
        </p:txBody>
      </p:sp>
      <p:sp>
        <p:nvSpPr>
          <p:cNvPr id="2795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565400"/>
            <a:ext cx="4194175" cy="3533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Длинношёрстные пушистые кошки с очень эффектной «внешностью»: самые «курносые» в кошачьем семействе. Требуют ухода.</a:t>
            </a:r>
          </a:p>
        </p:txBody>
      </p:sp>
      <p:pic>
        <p:nvPicPr>
          <p:cNvPr id="279558" name="Picture 6" descr="cat1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9" name="Picture 7" descr="Image2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0500" y="1676400"/>
            <a:ext cx="2947988" cy="4422775"/>
          </a:xfrm>
          <a:noFill/>
        </p:spPr>
      </p:pic>
      <p:pic>
        <p:nvPicPr>
          <p:cNvPr id="279560" name="Picture 8" descr="Image2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276475"/>
            <a:ext cx="43211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1" name="Picture 9" descr="Image2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2565400"/>
            <a:ext cx="46085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AutoShape 11">
            <a:hlinkClick r:id="" action="ppaction://hlinkshowjump?jump=previousslide" highlightClick="1"/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84213" y="6092825"/>
            <a:ext cx="57467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2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4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44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80000"/>
                </a:solidFill>
              </a:rPr>
              <a:t>Уход за кошками</a:t>
            </a:r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Многие относятся к кошкам как к живым игрушкам или предоставляют их самим себе.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Если вы хотите, чтобы ваш питомец был здоровым и красивым, ухаживайте за ним.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231429" name="Picture 5" descr="CAT36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844675"/>
            <a:ext cx="3887788" cy="403225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 build="p"/>
      <p:bldP spid="2314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50825" y="333375"/>
            <a:ext cx="4244975" cy="5765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Этот зверь живет лишь дома</a:t>
            </a:r>
          </a:p>
          <a:p>
            <a:pPr eaLnBrk="1" hangingPunct="1">
              <a:defRPr/>
            </a:pPr>
            <a:r>
              <a:rPr lang="ru-RU" smtClean="0"/>
              <a:t>С этим зверем все знакомы.</a:t>
            </a:r>
          </a:p>
          <a:p>
            <a:pPr eaLnBrk="1" hangingPunct="1">
              <a:defRPr/>
            </a:pPr>
            <a:r>
              <a:rPr lang="ru-RU" smtClean="0"/>
              <a:t>У него усы, как спицы,</a:t>
            </a:r>
          </a:p>
          <a:p>
            <a:pPr eaLnBrk="1" hangingPunct="1">
              <a:defRPr/>
            </a:pPr>
            <a:r>
              <a:rPr lang="ru-RU" smtClean="0"/>
              <a:t>Он, мурлыча, песнь поет.</a:t>
            </a:r>
          </a:p>
          <a:p>
            <a:pPr eaLnBrk="1" hangingPunct="1">
              <a:defRPr/>
            </a:pPr>
            <a:r>
              <a:rPr lang="ru-RU" smtClean="0"/>
              <a:t>Только мышь его боится</a:t>
            </a:r>
          </a:p>
          <a:p>
            <a:pPr eaLnBrk="1" hangingPunct="1">
              <a:defRPr/>
            </a:pPr>
            <a:r>
              <a:rPr lang="ru-RU" smtClean="0"/>
              <a:t>Угадали? Это…. </a:t>
            </a:r>
          </a:p>
        </p:txBody>
      </p:sp>
      <p:sp>
        <p:nvSpPr>
          <p:cNvPr id="314374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3438" y="333375"/>
            <a:ext cx="4198937" cy="5765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 хозяином дружит,</a:t>
            </a:r>
          </a:p>
          <a:p>
            <a:pPr eaLnBrk="1" hangingPunct="1">
              <a:defRPr/>
            </a:pPr>
            <a:r>
              <a:rPr lang="ru-RU" smtClean="0"/>
              <a:t>Дом сторожит.</a:t>
            </a:r>
          </a:p>
          <a:p>
            <a:pPr eaLnBrk="1" hangingPunct="1">
              <a:defRPr/>
            </a:pPr>
            <a:r>
              <a:rPr lang="ru-RU" smtClean="0"/>
              <a:t>Гладишь – ласкается,</a:t>
            </a:r>
          </a:p>
          <a:p>
            <a:pPr eaLnBrk="1" hangingPunct="1">
              <a:defRPr/>
            </a:pPr>
            <a:r>
              <a:rPr lang="ru-RU" smtClean="0"/>
              <a:t>Дразнишь – кусается. </a:t>
            </a:r>
          </a:p>
        </p:txBody>
      </p:sp>
      <p:pic>
        <p:nvPicPr>
          <p:cNvPr id="314375" name="Picture 7" descr="30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860800"/>
            <a:ext cx="2089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6" name="Picture 8" descr="7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789363"/>
            <a:ext cx="39830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  <p:bldP spid="3143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6011863" y="1196975"/>
            <a:ext cx="2808287" cy="511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6156325" y="1484313"/>
            <a:ext cx="2519363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кошки всегда </a:t>
            </a:r>
          </a:p>
          <a:p>
            <a:pPr>
              <a:defRPr/>
            </a:pPr>
            <a:r>
              <a:rPr lang="ru-RU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должна быть свежая</a:t>
            </a:r>
          </a:p>
          <a:p>
            <a:pPr>
              <a:defRPr/>
            </a:pPr>
            <a:r>
              <a:rPr lang="ru-RU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питьевая вода,</a:t>
            </a:r>
          </a:p>
          <a:p>
            <a:pPr>
              <a:defRPr/>
            </a:pPr>
            <a:r>
              <a:rPr lang="ru-RU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грязного блюдечка животное пить не будет.</a:t>
            </a:r>
          </a:p>
          <a:p>
            <a:pPr>
              <a:defRPr/>
            </a:pPr>
            <a:endParaRPr lang="ru-RU" sz="2000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Помните: молоко не утоляет жажды</a:t>
            </a:r>
          </a:p>
          <a:p>
            <a:pPr>
              <a:defRPr/>
            </a:pPr>
            <a:endParaRPr lang="ru-RU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0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0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0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0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8" presetClass="entr" presetSubtype="0" accel="50000" fill="hold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0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549275"/>
            <a:ext cx="4194175" cy="597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80808"/>
                </a:solidFill>
              </a:rPr>
              <a:t>    </a:t>
            </a: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Кормить животное следует в одно и тоже время, перекармливать не надо.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Не разрешайте кошке попрошайничать или воровать пищу в то время, когда вы едите. Приучите животное лежать в этот момент в уголке или находиться в другой комнате. Не давайте пищу сразу из холодильника. Не следует останавливать кошку, если она ест травку: в траве есть витамины.</a:t>
            </a:r>
          </a:p>
        </p:txBody>
      </p:sp>
      <p:pic>
        <p:nvPicPr>
          <p:cNvPr id="236552" name="Picture 8" descr="CAT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88913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6" name="Picture 12" descr="Безымянны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 t="7668" r="46858"/>
          <a:stretch>
            <a:fillRect/>
          </a:stretch>
        </p:blipFill>
        <p:spPr>
          <a:xfrm>
            <a:off x="4648200" y="2565400"/>
            <a:ext cx="3884613" cy="3887788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build="p"/>
      <p:bldP spid="23655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 b="-48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16113"/>
            <a:ext cx="5710238" cy="468630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2987675" y="5373688"/>
            <a:ext cx="6156325" cy="1484312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rgbClr val="993300"/>
              </a:solidFill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132138" y="5661025"/>
            <a:ext cx="6011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кошки должно быть свое место. Пусть оно будет не на полу, а приподнято. Проследите, чтобы не было сквозняков и влаги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build="p"/>
      <p:bldP spid="1648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620713"/>
            <a:ext cx="4194175" cy="547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Дайте кошке просохнуть или отогреться, если она гуляла под дождем или в мороз.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Шубка у кошки пушистая, но не очень теплая.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После купания сразу протрите животное полотенцем.</a:t>
            </a:r>
          </a:p>
        </p:txBody>
      </p:sp>
      <p:pic>
        <p:nvPicPr>
          <p:cNvPr id="234503" name="Picture 7" descr="i[3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1500" y="1916113"/>
            <a:ext cx="2736850" cy="1728787"/>
          </a:xfrm>
          <a:noFill/>
        </p:spPr>
      </p:pic>
      <p:pic>
        <p:nvPicPr>
          <p:cNvPr id="234504" name="Picture 8" descr="CAT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933825"/>
            <a:ext cx="23764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build="p"/>
      <p:bldP spid="2345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любимые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питомцы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i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(поговорим о собаках)</a:t>
            </a:r>
          </a:p>
        </p:txBody>
      </p:sp>
      <p:pic>
        <p:nvPicPr>
          <p:cNvPr id="317444" name="Picture 4" descr="gavmyau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60350"/>
            <a:ext cx="4464050" cy="63373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 descr="Image0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05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510588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  <a:r>
              <a:rPr lang="ru-RU" b="1" smtClean="0">
                <a:solidFill>
                  <a:srgbClr val="FF0066"/>
                </a:solidFill>
              </a:rPr>
              <a:t>Собаки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339975" y="5373688"/>
            <a:ext cx="41036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Породы</a:t>
            </a:r>
            <a:endParaRPr lang="ru-RU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Уход</a:t>
            </a:r>
            <a:endParaRPr lang="ru-RU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80000"/>
                </a:solidFill>
              </a:rPr>
              <a:t>           Породы собак</a:t>
            </a:r>
          </a:p>
        </p:txBody>
      </p:sp>
      <p:pic>
        <p:nvPicPr>
          <p:cNvPr id="239621" name="Picture 5" descr="h-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0161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4" name="Rectangle 8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Собака – животное домашнее, но произошло от волка.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Сушествует свыше 400 различных пород, отличающихся внешним видом, весом, размерами, окрасом шерсти.</a:t>
            </a:r>
          </a:p>
        </p:txBody>
      </p:sp>
      <p:pic>
        <p:nvPicPr>
          <p:cNvPr id="239625" name="Picture 9" descr="korzin32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2133600"/>
            <a:ext cx="3527425" cy="35274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/>
      <p:bldP spid="239624" grpId="0" build="p"/>
      <p:bldP spid="2396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0066"/>
                </a:solidFill>
              </a:rPr>
              <a:t>Домашние животные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7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80000"/>
                </a:solidFill>
              </a:rPr>
              <a:t>Шотландская овчарка (колли)</a:t>
            </a:r>
          </a:p>
        </p:txBody>
      </p:sp>
      <p:sp>
        <p:nvSpPr>
          <p:cNvPr id="209938" name="Rectangle 1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133600"/>
            <a:ext cx="3995738" cy="3965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Порода служебных собак, выведена в Шотландии. В Россию завезена в начале 20 века. Окрас рыжий и черный, грудь, шея и ноги белые.</a:t>
            </a:r>
          </a:p>
        </p:txBody>
      </p:sp>
      <p:pic>
        <p:nvPicPr>
          <p:cNvPr id="209940" name="Picture 20" descr="60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133600"/>
            <a:ext cx="3959225" cy="33115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7" grpId="0"/>
      <p:bldP spid="209938" grpId="0" build="p"/>
      <p:bldP spid="20994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        ТАКСА</a:t>
            </a:r>
          </a:p>
        </p:txBody>
      </p:sp>
      <p:sp>
        <p:nvSpPr>
          <p:cNvPr id="286730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64163" y="692150"/>
            <a:ext cx="3384550" cy="5430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</a:t>
            </a:r>
            <a:r>
              <a:rPr lang="ru-RU" sz="2800" smtClean="0"/>
              <a:t>Порода охотничьих собак. Используется для охоты в норах на барсуков и лисиц. Выведены в Германии в 18 веке. Различают такс с гладкой, длинной и жесткой шерстью.</a:t>
            </a:r>
          </a:p>
        </p:txBody>
      </p:sp>
      <p:pic>
        <p:nvPicPr>
          <p:cNvPr id="286731" name="Picture 11" descr="Image25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25" y="2314575"/>
            <a:ext cx="4775200" cy="3706813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/>
      <p:bldP spid="286730" grpId="0" build="p"/>
      <p:bldP spid="2867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80000"/>
                </a:solidFill>
                <a:effectLst/>
              </a:rPr>
              <a:t>Русская пегая гончая</a:t>
            </a:r>
          </a:p>
        </p:txBody>
      </p:sp>
      <p:sp>
        <p:nvSpPr>
          <p:cNvPr id="2560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276475"/>
            <a:ext cx="4140200" cy="3822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Охотничья порода. Выведена в России. По запаху следа собаки находят зверя в лесу и с лаем гонят его (отсюда название).</a:t>
            </a:r>
          </a:p>
        </p:txBody>
      </p:sp>
      <p:pic>
        <p:nvPicPr>
          <p:cNvPr id="256007" name="Picture 7" descr="18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2133600"/>
            <a:ext cx="4248150" cy="3240088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05" grpId="0" build="p"/>
      <p:bldP spid="2560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80000"/>
                </a:solidFill>
                <a:effectLst/>
              </a:rPr>
              <a:t>Вельш-корги-пемброк</a:t>
            </a:r>
          </a:p>
        </p:txBody>
      </p:sp>
      <p:sp>
        <p:nvSpPr>
          <p:cNvPr id="25191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7538" y="3213100"/>
            <a:ext cx="4486275" cy="2447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Редкая в России порода. Выведена в Англии. Отличается мускулистым телом и короткими лапами.</a:t>
            </a:r>
          </a:p>
        </p:txBody>
      </p:sp>
      <p:pic>
        <p:nvPicPr>
          <p:cNvPr id="251911" name="Picture 7" descr="A38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997200"/>
            <a:ext cx="3889375" cy="3024188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  <p:bldP spid="251910" grpId="0" build="p"/>
      <p:bldP spid="2519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Сенбернар</a:t>
            </a:r>
          </a:p>
        </p:txBody>
      </p:sp>
      <p:sp>
        <p:nvSpPr>
          <p:cNvPr id="2723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76400"/>
            <a:ext cx="3348038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Одна из самых крупных пород. Выведена в 13-14 вв. в Швейцарских Альпах. Распространена в Европе.</a:t>
            </a:r>
          </a:p>
        </p:txBody>
      </p:sp>
      <p:pic>
        <p:nvPicPr>
          <p:cNvPr id="272391" name="Picture 7" descr="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916113"/>
            <a:ext cx="5040313" cy="3529012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ШАРПЕЙ</a:t>
            </a:r>
          </a:p>
        </p:txBody>
      </p:sp>
      <p:sp>
        <p:nvSpPr>
          <p:cNvPr id="2734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76400"/>
            <a:ext cx="3529012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Очень похожа на плюшевую игрушку. Шерсть короткая, бархатистая. Отличительная особенность: вся шкурка в многочисленных складочках.</a:t>
            </a:r>
          </a:p>
        </p:txBody>
      </p:sp>
      <p:pic>
        <p:nvPicPr>
          <p:cNvPr id="273415" name="Picture 7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11638" y="1700213"/>
            <a:ext cx="4681537" cy="3960812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734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80000"/>
                </a:solidFill>
              </a:rPr>
              <a:t>Чау-чау</a:t>
            </a:r>
          </a:p>
        </p:txBody>
      </p:sp>
      <p:sp>
        <p:nvSpPr>
          <p:cNvPr id="2744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492375"/>
            <a:ext cx="3492500" cy="360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Древняя порода длинношерстных декоративных собак, выведена в Китае. Язык фиолетового цвета.</a:t>
            </a:r>
          </a:p>
        </p:txBody>
      </p:sp>
      <p:pic>
        <p:nvPicPr>
          <p:cNvPr id="274439" name="Picture 7" descr="7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2314575"/>
            <a:ext cx="4991100" cy="363537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66"/>
                </a:solidFill>
              </a:rPr>
              <a:t>Ротвейлер</a:t>
            </a:r>
          </a:p>
        </p:txBody>
      </p:sp>
      <p:sp>
        <p:nvSpPr>
          <p:cNvPr id="2990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989138"/>
            <a:ext cx="4194175" cy="4110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mtClean="0"/>
              <a:t>Порода служебных собак. Выведена в Германии в начале 20 века. Разводят во многих странах для караульной и розыскной службы.</a:t>
            </a:r>
          </a:p>
        </p:txBody>
      </p:sp>
      <p:pic>
        <p:nvPicPr>
          <p:cNvPr id="299015" name="Picture 7" descr="R00074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1989138"/>
            <a:ext cx="3455988" cy="3887787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/>
      <p:bldP spid="2990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i="1" smtClean="0">
                <a:solidFill>
                  <a:srgbClr val="FF0066"/>
                </a:solidFill>
              </a:rPr>
              <a:t>Лучший друг человека</a:t>
            </a:r>
          </a:p>
        </p:txBody>
      </p:sp>
      <p:sp>
        <p:nvSpPr>
          <p:cNvPr id="258055" name="Rectangle 7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Собака с давних пор считается верным другом и помощником человека. Без собак не обойтись в милиции, в охране, розыске, на охоте. Есть собаки-артисты и собаки-военные.</a:t>
            </a:r>
          </a:p>
        </p:txBody>
      </p:sp>
      <p:pic>
        <p:nvPicPr>
          <p:cNvPr id="258052" name="Picture 4" descr="h7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-171450"/>
            <a:ext cx="187166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6" name="Picture 8" descr="A399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2492375"/>
            <a:ext cx="3095625" cy="2952750"/>
          </a:xfrm>
          <a:noFill/>
        </p:spPr>
      </p:pic>
      <p:sp>
        <p:nvSpPr>
          <p:cNvPr id="40966" name="AutoShape 11">
            <a:hlinkClick r:id="" action="ppaction://hlinkshowjump?jump=previousslide" highlightClick="1"/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900113" y="6165850"/>
            <a:ext cx="576262" cy="3587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  <p:bldP spid="258055" grpId="0" build="p"/>
      <p:bldP spid="25805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ani-dog_food"/>
          <p:cNvPicPr>
            <a:picLocks noChangeAspect="1" noChangeArrowheads="1" noCrop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60350"/>
            <a:ext cx="1441450" cy="1728788"/>
          </a:xfrm>
          <a:noFill/>
        </p:spPr>
      </p:pic>
      <p:sp>
        <p:nvSpPr>
          <p:cNvPr id="263174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</a:t>
            </a:r>
            <a:r>
              <a:rPr lang="ru-RU" sz="2400" smtClean="0"/>
              <a:t>Иметь собаку – значит взять на себя ответственность за ее жизнь и здоровье.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Если вы любите своего друга, он не окажется среди бездомных собак, не погибнет от голода и холода.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</a:t>
            </a:r>
            <a:r>
              <a:rPr lang="ru-RU" b="1" smtClean="0"/>
              <a:t>Заботьтесь о нем!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smtClean="0"/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0066"/>
                </a:solidFill>
              </a:rPr>
              <a:t>УХОД ЗА СОБАКАМИ</a:t>
            </a:r>
          </a:p>
        </p:txBody>
      </p:sp>
      <p:pic>
        <p:nvPicPr>
          <p:cNvPr id="263176" name="Picture 8" descr="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1625" y="2997200"/>
            <a:ext cx="4194175" cy="33115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  <p:bldP spid="2631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7" name="Rectangle 7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любимые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питомцы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i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(поговорим о кошках)</a:t>
            </a:r>
          </a:p>
        </p:txBody>
      </p:sp>
      <p:pic>
        <p:nvPicPr>
          <p:cNvPr id="296968" name="Picture 8" descr="gavmyau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60350"/>
            <a:ext cx="4464050" cy="63373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9" name="Rectangle 1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4175" cy="49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Собаки нуждаются в полноценном питании. В собачий корм входит не только мясо, но и крупы в виде каш, творог, овощи.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Щенков кормят 5-6 раз в сутки. Взрослой собаке достаточно 2-хразового питания в определенное время.</a:t>
            </a:r>
          </a:p>
        </p:txBody>
      </p:sp>
      <p:pic>
        <p:nvPicPr>
          <p:cNvPr id="210953" name="Picture 9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91113" y="1676400"/>
            <a:ext cx="3308350" cy="4422775"/>
          </a:xfrm>
        </p:spPr>
      </p:pic>
      <p:pic>
        <p:nvPicPr>
          <p:cNvPr id="210960" name="Picture 16" descr="ai-dog_drinkbowl"/>
          <p:cNvPicPr>
            <a:picLocks noChangeAspect="1" noChangeArrowheads="1" noCrop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319088"/>
            <a:ext cx="1295400" cy="1143000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9" grpId="0" build="p"/>
      <p:bldP spid="210953" grpId="0" build="p"/>
      <p:bldP spid="2109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h49"/>
          <p:cNvPicPr>
            <a:picLocks noChangeAspect="1" noChangeArrowheads="1" noCrop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0"/>
            <a:ext cx="1885950" cy="1819275"/>
          </a:xfrm>
          <a:noFill/>
        </p:spPr>
      </p:pic>
      <p:pic>
        <p:nvPicPr>
          <p:cNvPr id="240648" name="Picture 8" descr="433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2060575"/>
            <a:ext cx="3527425" cy="3673475"/>
          </a:xfrm>
          <a:noFill/>
        </p:spPr>
      </p:pic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410527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Шерсть собаки требует ухода. Особенно это касается пород с длинной кудрявой шерстью. Таких собак надо расчесывать специальной щеткой, а также подстригать.</a:t>
            </a:r>
          </a:p>
          <a:p>
            <a:pPr>
              <a:spcBef>
                <a:spcPct val="50000"/>
              </a:spcBef>
            </a:pPr>
            <a:r>
              <a:rPr lang="ru-RU" sz="2400"/>
              <a:t>Для собак есть свои мастера-парикмахеры, создающие им прически.</a:t>
            </a:r>
          </a:p>
          <a:p>
            <a:pPr>
              <a:spcBef>
                <a:spcPct val="50000"/>
              </a:spcBef>
            </a:pPr>
            <a:endParaRPr lang="ru-RU" b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0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0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0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/>
      <p:bldP spid="24064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 b="-77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ChangeArrowheads="1"/>
          </p:cNvSpPr>
          <p:nvPr/>
        </p:nvSpPr>
        <p:spPr bwMode="auto">
          <a:xfrm>
            <a:off x="5435600" y="56610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1">
              <a:solidFill>
                <a:srgbClr val="F80000"/>
              </a:solidFill>
            </a:endParaRPr>
          </a:p>
          <a:p>
            <a:pPr eaLnBrk="0" hangingPunct="0"/>
            <a:endParaRPr lang="ru-RU" b="0" i="1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5867400" y="333375"/>
            <a:ext cx="3097213" cy="37433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6011863" y="549275"/>
            <a:ext cx="2808287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accent1"/>
                </a:solidFill>
              </a:rPr>
              <a:t>Собаки очень любят гулять. И если ваш питомец  живет в квартире, постарайтесь выводить его на улицу не реже двух раз в день: утром и вечером.</a:t>
            </a:r>
          </a:p>
          <a:p>
            <a:pPr>
              <a:spcBef>
                <a:spcPct val="50000"/>
              </a:spcBef>
            </a:pPr>
            <a:endParaRPr lang="ru-RU" sz="2400" b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ru-RU" b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Они такие разные,</a:t>
            </a:r>
            <a:br>
              <a:rPr lang="ru-RU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но мы их любим!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1476375" y="620713"/>
            <a:ext cx="661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u="sng"/>
              <a:t>Использованы материалы</a:t>
            </a:r>
            <a:endParaRPr lang="ru-RU" sz="2800"/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611188" y="1412875"/>
            <a:ext cx="7200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/>
              <a:t>1. Окружающий мир 1 класс. Плешаков А.А. М.: Просвещение, 2011 г.</a:t>
            </a:r>
          </a:p>
          <a:p>
            <a:r>
              <a:rPr lang="ru-RU" sz="2400" b="0"/>
              <a:t>2. картинки</a:t>
            </a:r>
            <a:r>
              <a:rPr lang="en-US" sz="2400" b="0"/>
              <a:t> www. yandex.ru</a:t>
            </a:r>
            <a:endParaRPr lang="ru-RU" sz="2400" b="0"/>
          </a:p>
          <a:p>
            <a:r>
              <a:rPr lang="ru-RU" sz="2400" b="0"/>
              <a:t>3. Использованы материалы с сайта</a:t>
            </a:r>
          </a:p>
          <a:p>
            <a:r>
              <a:rPr lang="en-US" sz="2400" b="0">
                <a:hlinkClick r:id="rId2"/>
              </a:rPr>
              <a:t>www.vetdoctor.ru</a:t>
            </a:r>
            <a:endParaRPr lang="en-US" sz="2400" b="0"/>
          </a:p>
          <a:p>
            <a:r>
              <a:rPr lang="en-US" sz="2400" b="0">
                <a:hlinkClick r:id="rId3"/>
              </a:rPr>
              <a:t>www.zooclub.ru</a:t>
            </a:r>
            <a:endParaRPr lang="en-US" sz="2400" b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5" name="Picture 7" descr="05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213100"/>
            <a:ext cx="3635375" cy="3644900"/>
          </a:xfrm>
          <a:noFill/>
        </p:spPr>
      </p:pic>
      <p:pic>
        <p:nvPicPr>
          <p:cNvPr id="293896" name="Picture 8" descr="v19f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3213100"/>
            <a:ext cx="3635375" cy="3644900"/>
          </a:xfrm>
          <a:noFill/>
        </p:spPr>
      </p:pic>
      <p:pic>
        <p:nvPicPr>
          <p:cNvPr id="293897" name="Picture 9" descr="Котён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0"/>
            <a:ext cx="33845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938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cat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 r="-1261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mtClean="0">
                <a:solidFill>
                  <a:srgbClr val="FF2727"/>
                </a:solidFill>
              </a:rPr>
              <a:t>               Кошки</a:t>
            </a:r>
          </a:p>
        </p:txBody>
      </p:sp>
      <p:sp>
        <p:nvSpPr>
          <p:cNvPr id="153616" name="Rectangle 1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651500" y="3500438"/>
            <a:ext cx="3097213" cy="2598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4000" i="1" smtClean="0">
                <a:solidFill>
                  <a:srgbClr val="F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Породы</a:t>
            </a:r>
            <a:endParaRPr lang="ru-RU" sz="4000" i="1" smtClean="0">
              <a:solidFill>
                <a:srgbClr val="F8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i="1" smtClean="0">
                <a:solidFill>
                  <a:srgbClr val="F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Уход</a:t>
            </a:r>
            <a:endParaRPr lang="ru-RU" sz="4000" i="1" smtClean="0">
              <a:solidFill>
                <a:srgbClr val="F8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>
              <a:solidFill>
                <a:srgbClr val="F8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30" name="Picture 30" descr="CAT_26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33375"/>
            <a:ext cx="1114425" cy="5048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16" grpId="0" build="p"/>
      <p:bldP spid="1536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80000"/>
                </a:solidFill>
              </a:rPr>
              <a:t>Породы кошек</a:t>
            </a:r>
          </a:p>
        </p:txBody>
      </p:sp>
      <p:sp>
        <p:nvSpPr>
          <p:cNvPr id="22118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Домашние кошки произошли от кошки дикой, живущей предположительно в Ливии. Существует более 200 пород кошек, большая часть которых декоративна.</a:t>
            </a:r>
          </a:p>
        </p:txBody>
      </p:sp>
      <p:pic>
        <p:nvPicPr>
          <p:cNvPr id="221190" name="Picture 6" descr="8m5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844675"/>
            <a:ext cx="1800225" cy="1590675"/>
          </a:xfrm>
          <a:noFill/>
        </p:spPr>
      </p:pic>
      <p:pic>
        <p:nvPicPr>
          <p:cNvPr id="221193" name="Picture 9" descr="kitty@chik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3644900"/>
            <a:ext cx="3744913" cy="28797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8" grpId="0" build="p"/>
      <p:bldP spid="221190" grpId="0" build="p"/>
    </p:bldLst>
  </p:timing>
</p:sld>
</file>

<file path=ppt/theme/theme1.xml><?xml version="1.0" encoding="utf-8"?>
<a:theme xmlns:a="http://schemas.openxmlformats.org/drawingml/2006/main" name="Clouds">
  <a:themeElements>
    <a:clrScheme name="Clouds 9">
      <a:dk1>
        <a:srgbClr val="000000"/>
      </a:dk1>
      <a:lt1>
        <a:srgbClr val="FEA24E"/>
      </a:lt1>
      <a:dk2>
        <a:srgbClr val="CC6600"/>
      </a:dk2>
      <a:lt2>
        <a:srgbClr val="808080"/>
      </a:lt2>
      <a:accent1>
        <a:srgbClr val="FBEECD"/>
      </a:accent1>
      <a:accent2>
        <a:srgbClr val="ECD044"/>
      </a:accent2>
      <a:accent3>
        <a:srgbClr val="FECEB2"/>
      </a:accent3>
      <a:accent4>
        <a:srgbClr val="000000"/>
      </a:accent4>
      <a:accent5>
        <a:srgbClr val="FDF5E3"/>
      </a:accent5>
      <a:accent6>
        <a:srgbClr val="D6BC3D"/>
      </a:accent6>
      <a:hlink>
        <a:srgbClr val="E42B00"/>
      </a:hlink>
      <a:folHlink>
        <a:srgbClr val="996633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1312</TotalTime>
  <Words>966</Words>
  <Application>Microsoft Office PowerPoint</Application>
  <PresentationFormat>Экран (4:3)</PresentationFormat>
  <Paragraphs>111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Wingdings</vt:lpstr>
      <vt:lpstr>Calibri</vt:lpstr>
      <vt:lpstr>Clouds</vt:lpstr>
      <vt:lpstr>Слайд 1</vt:lpstr>
      <vt:lpstr>Слайд 2</vt:lpstr>
      <vt:lpstr>Домашние животные</vt:lpstr>
      <vt:lpstr>Слайд 4</vt:lpstr>
      <vt:lpstr>Слайд 5</vt:lpstr>
      <vt:lpstr>Слайд 6</vt:lpstr>
      <vt:lpstr>Слайд 7</vt:lpstr>
      <vt:lpstr>               Кошки</vt:lpstr>
      <vt:lpstr>Породы кошек</vt:lpstr>
      <vt:lpstr>                 Домашняя                   обыкновенная кошка</vt:lpstr>
      <vt:lpstr>                 Британская кошка</vt:lpstr>
      <vt:lpstr>Слайд 12</vt:lpstr>
      <vt:lpstr>              Гималайская кошка </vt:lpstr>
      <vt:lpstr>                     Европейская             короткошерстная кошка</vt:lpstr>
      <vt:lpstr>                        Невская                        маскарадная кошка</vt:lpstr>
      <vt:lpstr>Кошка сфинкс</vt:lpstr>
      <vt:lpstr>Сиамская кошка</vt:lpstr>
      <vt:lpstr>           Персидская кошка</vt:lpstr>
      <vt:lpstr>Уход за кошками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Собаки</vt:lpstr>
      <vt:lpstr>           Породы собак</vt:lpstr>
      <vt:lpstr>Шотландская овчарка (колли)</vt:lpstr>
      <vt:lpstr>        ТАКСА</vt:lpstr>
      <vt:lpstr>Русская пегая гончая</vt:lpstr>
      <vt:lpstr>Вельш-корги-пемброк</vt:lpstr>
      <vt:lpstr>Сенбернар</vt:lpstr>
      <vt:lpstr>ШАРПЕЙ</vt:lpstr>
      <vt:lpstr>Чау-чау</vt:lpstr>
      <vt:lpstr>Ротвейлер</vt:lpstr>
      <vt:lpstr>Лучший друг человека</vt:lpstr>
      <vt:lpstr>Слайд 39</vt:lpstr>
      <vt:lpstr>Слайд 40</vt:lpstr>
      <vt:lpstr>Слайд 41</vt:lpstr>
      <vt:lpstr>Слайд 42</vt:lpstr>
      <vt:lpstr>  Они такие разные,  но мы их любим!</vt:lpstr>
      <vt:lpstr>Слайд 44</vt:lpstr>
    </vt:vector>
  </TitlesOfParts>
  <Company>SURCIE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Римма</dc:creator>
  <cp:lastModifiedBy>revaz</cp:lastModifiedBy>
  <cp:revision>110</cp:revision>
  <dcterms:created xsi:type="dcterms:W3CDTF">2005-09-01T10:03:02Z</dcterms:created>
  <dcterms:modified xsi:type="dcterms:W3CDTF">2012-07-20T18:42:21Z</dcterms:modified>
</cp:coreProperties>
</file>