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9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374" r:id="rId22"/>
    <p:sldId id="375" r:id="rId23"/>
    <p:sldId id="376" r:id="rId24"/>
    <p:sldId id="377" r:id="rId25"/>
    <p:sldId id="383" r:id="rId26"/>
    <p:sldId id="384" r:id="rId27"/>
    <p:sldId id="385" r:id="rId28"/>
    <p:sldId id="386" r:id="rId29"/>
    <p:sldId id="387" r:id="rId30"/>
    <p:sldId id="388" r:id="rId31"/>
    <p:sldId id="398" r:id="rId32"/>
    <p:sldId id="399" r:id="rId33"/>
    <p:sldId id="390" r:id="rId34"/>
    <p:sldId id="391" r:id="rId35"/>
    <p:sldId id="392" r:id="rId36"/>
    <p:sldId id="422" r:id="rId37"/>
    <p:sldId id="393" r:id="rId38"/>
    <p:sldId id="394" r:id="rId39"/>
    <p:sldId id="366" r:id="rId40"/>
    <p:sldId id="279" r:id="rId41"/>
    <p:sldId id="280" r:id="rId42"/>
    <p:sldId id="281" r:id="rId43"/>
    <p:sldId id="282" r:id="rId44"/>
    <p:sldId id="283" r:id="rId45"/>
    <p:sldId id="284" r:id="rId46"/>
    <p:sldId id="285" r:id="rId47"/>
    <p:sldId id="286" r:id="rId48"/>
    <p:sldId id="287" r:id="rId49"/>
    <p:sldId id="288" r:id="rId50"/>
    <p:sldId id="289" r:id="rId51"/>
    <p:sldId id="290" r:id="rId52"/>
    <p:sldId id="291" r:id="rId53"/>
    <p:sldId id="292" r:id="rId54"/>
    <p:sldId id="293" r:id="rId55"/>
    <p:sldId id="426" r:id="rId56"/>
    <p:sldId id="295" r:id="rId57"/>
    <p:sldId id="296" r:id="rId58"/>
    <p:sldId id="297" r:id="rId59"/>
    <p:sldId id="298" r:id="rId60"/>
    <p:sldId id="299" r:id="rId61"/>
    <p:sldId id="300" r:id="rId62"/>
    <p:sldId id="301" r:id="rId63"/>
    <p:sldId id="302" r:id="rId64"/>
    <p:sldId id="303" r:id="rId65"/>
    <p:sldId id="313" r:id="rId66"/>
    <p:sldId id="328" r:id="rId67"/>
    <p:sldId id="333" r:id="rId68"/>
    <p:sldId id="334" r:id="rId69"/>
    <p:sldId id="335" r:id="rId70"/>
    <p:sldId id="336" r:id="rId71"/>
    <p:sldId id="454" r:id="rId72"/>
    <p:sldId id="405" r:id="rId73"/>
    <p:sldId id="436" r:id="rId74"/>
    <p:sldId id="431" r:id="rId75"/>
    <p:sldId id="437" r:id="rId76"/>
    <p:sldId id="430" r:id="rId77"/>
    <p:sldId id="438" r:id="rId78"/>
    <p:sldId id="429" r:id="rId79"/>
    <p:sldId id="439" r:id="rId80"/>
    <p:sldId id="428" r:id="rId81"/>
    <p:sldId id="433" r:id="rId82"/>
    <p:sldId id="400" r:id="rId83"/>
    <p:sldId id="444" r:id="rId84"/>
    <p:sldId id="443" r:id="rId85"/>
    <p:sldId id="445" r:id="rId86"/>
    <p:sldId id="442" r:id="rId87"/>
    <p:sldId id="451" r:id="rId88"/>
    <p:sldId id="449" r:id="rId89"/>
    <p:sldId id="452" r:id="rId90"/>
    <p:sldId id="441" r:id="rId91"/>
    <p:sldId id="453" r:id="rId92"/>
    <p:sldId id="455" r:id="rId93"/>
    <p:sldId id="456" r:id="rId94"/>
    <p:sldId id="401" r:id="rId95"/>
    <p:sldId id="457" r:id="rId96"/>
    <p:sldId id="458" r:id="rId97"/>
  </p:sldIdLst>
  <p:sldSz cx="9144000" cy="6858000" type="screen4x3"/>
  <p:notesSz cx="6856413" cy="9713913"/>
  <p:defaultTextStyle>
    <a:defPPr>
      <a:defRPr lang="en-GB"/>
    </a:defPPr>
    <a:lvl1pPr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sz="2400" kern="1200">
        <a:solidFill>
          <a:schemeClr val="bg1"/>
        </a:solidFill>
        <a:latin typeface="Monotype Corsiva" pitchFamily="66" charset="0"/>
        <a:ea typeface="+mn-ea"/>
        <a:cs typeface="+mn-cs"/>
      </a:defRPr>
    </a:lvl1pPr>
    <a:lvl2pPr marL="4572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sz="2400" kern="1200">
        <a:solidFill>
          <a:schemeClr val="bg1"/>
        </a:solidFill>
        <a:latin typeface="Monotype Corsiva" pitchFamily="66" charset="0"/>
        <a:ea typeface="+mn-ea"/>
        <a:cs typeface="+mn-cs"/>
      </a:defRPr>
    </a:lvl2pPr>
    <a:lvl3pPr marL="9144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sz="2400" kern="1200">
        <a:solidFill>
          <a:schemeClr val="bg1"/>
        </a:solidFill>
        <a:latin typeface="Monotype Corsiva" pitchFamily="66" charset="0"/>
        <a:ea typeface="+mn-ea"/>
        <a:cs typeface="+mn-cs"/>
      </a:defRPr>
    </a:lvl3pPr>
    <a:lvl4pPr marL="1371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sz="2400" kern="1200">
        <a:solidFill>
          <a:schemeClr val="bg1"/>
        </a:solidFill>
        <a:latin typeface="Monotype Corsiva" pitchFamily="66" charset="0"/>
        <a:ea typeface="+mn-ea"/>
        <a:cs typeface="+mn-cs"/>
      </a:defRPr>
    </a:lvl4pPr>
    <a:lvl5pPr marL="18288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sz="2400" kern="1200">
        <a:solidFill>
          <a:schemeClr val="bg1"/>
        </a:solidFill>
        <a:latin typeface="Monotype Corsiva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Monotype Corsiva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Monotype Corsiva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Monotype Corsiva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Monotype Corsiva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66"/>
    <a:srgbClr val="00009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0" autoAdjust="0"/>
    <p:restoredTop sz="86410" autoAdjust="0"/>
  </p:normalViewPr>
  <p:slideViewPr>
    <p:cSldViewPr>
      <p:cViewPr varScale="1">
        <p:scale>
          <a:sx n="71" d="100"/>
          <a:sy n="71" d="100"/>
        </p:scale>
        <p:origin x="-96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6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slide" Target="slides/slide95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6413" cy="97139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84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DejaVu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3025" y="0"/>
            <a:ext cx="2970213" cy="484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DejaVu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517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89013" y="720725"/>
            <a:ext cx="4876800" cy="3657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614863"/>
            <a:ext cx="5483225" cy="436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226550"/>
            <a:ext cx="2970213" cy="484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l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DejaVu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3025" y="9226550"/>
            <a:ext cx="2970213" cy="484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DejaVu Sans" charset="0"/>
              </a:defRPr>
            </a:lvl1pPr>
          </a:lstStyle>
          <a:p>
            <a:pPr>
              <a:defRPr/>
            </a:pPr>
            <a:fld id="{6F1FAFDC-4F6B-4203-A208-8EAB7C0156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784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E28E47B-91CE-49D8-9113-B0CD7F44BAB8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36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136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C0A245C-C123-4D42-929E-F30545959493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145411" name="Text Box 1"/>
          <p:cNvSpPr txBox="1">
            <a:spLocks noChangeArrowheads="1"/>
          </p:cNvSpPr>
          <p:nvPr/>
        </p:nvSpPr>
        <p:spPr bwMode="auto">
          <a:xfrm>
            <a:off x="3883025" y="9226550"/>
            <a:ext cx="2970213" cy="484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37B487D-3ADA-44C8-A9CD-FCC8E2EB5BDB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algn="r">
                <a:buFont typeface="Calibri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</a:t>
            </a:fld>
            <a:endParaRPr lang="en-GB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5412" name="Text Box 2"/>
          <p:cNvSpPr txBox="1">
            <a:spLocks noChangeArrowheads="1"/>
          </p:cNvSpPr>
          <p:nvPr/>
        </p:nvSpPr>
        <p:spPr bwMode="auto">
          <a:xfrm>
            <a:off x="1133475" y="720725"/>
            <a:ext cx="4589463" cy="36591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  <p:sp>
        <p:nvSpPr>
          <p:cNvPr id="145413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D7C0E24-A636-4A42-96D1-3B690CADC120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146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146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07A4EB8-9F05-46CD-BA5A-8D2D5984B273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150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150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35CEAD1-FBEE-4B52-BFD5-417587B1D697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151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151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0B29873-B6A8-40AC-B5B7-ED82294D63E7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152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152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763109-522F-4BF4-B18D-72E8D04CE61A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153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153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2C4F62E-F257-4594-A84F-35F27C06192E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154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154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AA7611B-F2EA-42C9-9D1A-7AD61DF117EA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155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155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4C3B5A5-AD28-4FDC-AAAB-2459D8059CF3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156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156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9300BFB-F184-4A22-837E-E1FFD7C66F3E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157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157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A7F86D0-4A25-4960-80D9-3A85A72C6DCB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137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137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5EACEFB-5781-411D-95B5-6D8472B77F26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8654B76-1D93-4D69-A1F4-4E4AD0D7E340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EB1EA98-115B-4B8D-9D67-FE78E613A2CA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4E129B1-5B67-4F96-9C34-32CDB82BA7B6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8D92490-6022-4BD0-96D7-BD6CA676FB70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3C4D0DB-B754-49C7-9A0B-27A71A007CE3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E1C3D1A-4FAB-494B-BA3C-0BA203328F5B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57D1A64-D810-4B05-9882-57B90236A950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D6175E1-FB86-44A8-823B-F3305FDB410B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35CAC77-FD81-4B8B-B255-E1B59ECA178F}" type="slidenum">
              <a:rPr lang="en-GB" smtClean="0"/>
              <a:pPr/>
              <a:t>32</a:t>
            </a:fld>
            <a:endParaRPr lang="en-GB" smtClean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8D6C8E6-1576-4B07-AEF5-448CFE3D7466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138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9E8DDA1-34D9-425E-8A1A-55AAFAA0F2E1}" type="slidenum">
              <a:rPr lang="en-GB" smtClean="0"/>
              <a:pPr/>
              <a:t>33</a:t>
            </a:fld>
            <a:endParaRPr lang="en-GB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0B9F5C1-549B-4FD5-ADCE-890CACEBC838}" type="slidenum">
              <a:rPr lang="en-GB" smtClean="0"/>
              <a:pPr/>
              <a:t>34</a:t>
            </a:fld>
            <a:endParaRPr lang="en-GB" smtClean="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 txBox="1">
            <a:spLocks noGrp="1" noChangeArrowheads="1"/>
          </p:cNvSpPr>
          <p:nvPr/>
        </p:nvSpPr>
        <p:spPr bwMode="auto">
          <a:xfrm>
            <a:off x="3883025" y="9226550"/>
            <a:ext cx="2970213" cy="484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B42F2BEA-FBE7-45A1-8736-40F5A1253B6A}" type="slidenum">
              <a:rPr lang="en-GB" sz="1200">
                <a:solidFill>
                  <a:srgbClr val="000000"/>
                </a:solidFill>
                <a:latin typeface="DejaVu Sans" charset="0"/>
              </a:rPr>
              <a:pPr algn="r">
                <a:buSzPct val="45000"/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35</a:t>
            </a:fld>
            <a:endParaRPr lang="en-GB" sz="1200">
              <a:solidFill>
                <a:srgbClr val="000000"/>
              </a:solidFill>
              <a:latin typeface="DejaVu Sans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376F7CB-CE5E-476B-A27E-667B6C78A5A0}" type="slidenum">
              <a:rPr lang="en-GB" smtClean="0"/>
              <a:pPr/>
              <a:t>36</a:t>
            </a:fld>
            <a:endParaRPr lang="en-GB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01D0121-0BD2-4E4A-AA12-58BC042F605E}" type="slidenum">
              <a:rPr lang="en-GB" smtClean="0"/>
              <a:pPr/>
              <a:t>39</a:t>
            </a:fld>
            <a:endParaRPr lang="en-GB" smtClean="0"/>
          </a:p>
        </p:txBody>
      </p:sp>
      <p:sp>
        <p:nvSpPr>
          <p:cNvPr id="178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178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DB09B0-926C-4D07-AC50-83F157B8A089}" type="slidenum">
              <a:rPr lang="en-GB" smtClean="0"/>
              <a:pPr/>
              <a:t>40</a:t>
            </a:fld>
            <a:endParaRPr lang="en-GB" smtClean="0"/>
          </a:p>
        </p:txBody>
      </p:sp>
      <p:sp>
        <p:nvSpPr>
          <p:cNvPr id="179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179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EF7A940-825A-4736-86AF-F69C3AB19153}" type="slidenum">
              <a:rPr lang="en-GB" smtClean="0"/>
              <a:pPr/>
              <a:t>41</a:t>
            </a:fld>
            <a:endParaRPr lang="en-GB" smtClean="0"/>
          </a:p>
        </p:txBody>
      </p:sp>
      <p:sp>
        <p:nvSpPr>
          <p:cNvPr id="180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180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7900ACE-8FCD-4000-9006-46AD28CBBEF8}" type="slidenum">
              <a:rPr lang="en-GB" smtClean="0"/>
              <a:pPr/>
              <a:t>42</a:t>
            </a:fld>
            <a:endParaRPr lang="en-GB" smtClean="0"/>
          </a:p>
        </p:txBody>
      </p:sp>
      <p:sp>
        <p:nvSpPr>
          <p:cNvPr id="181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181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76C577F-2814-4623-9428-1E098741BDA5}" type="slidenum">
              <a:rPr lang="en-GB" smtClean="0"/>
              <a:pPr/>
              <a:t>43</a:t>
            </a:fld>
            <a:endParaRPr lang="en-GB" smtClean="0"/>
          </a:p>
        </p:txBody>
      </p:sp>
      <p:sp>
        <p:nvSpPr>
          <p:cNvPr id="182275" name="Text Box 1"/>
          <p:cNvSpPr txBox="1">
            <a:spLocks noChangeArrowheads="1"/>
          </p:cNvSpPr>
          <p:nvPr/>
        </p:nvSpPr>
        <p:spPr bwMode="auto">
          <a:xfrm>
            <a:off x="1143000" y="728663"/>
            <a:ext cx="4570413" cy="3643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  <p:sp>
        <p:nvSpPr>
          <p:cNvPr id="182276" name="Text Box 2"/>
          <p:cNvSpPr>
            <a:spLocks noGrp="1" noChangeArrowheads="1"/>
          </p:cNvSpPr>
          <p:nvPr>
            <p:ph type="body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>
                <a:latin typeface="Arial" charset="0"/>
              </a:rPr>
              <a:t>Г.В. Дорофеев, Л.Г. Петерсон, 5 класс (часть 2).     </a:t>
            </a:r>
            <a:r>
              <a:rPr lang="en-GB" b="1" smtClean="0">
                <a:latin typeface="Arial" charset="0"/>
              </a:rPr>
              <a:t>№ 983.    Сделайте клик по кнопке «Схема» ( 3 раза)</a:t>
            </a:r>
            <a:r>
              <a:rPr lang="ar-SA" b="1" smtClean="0">
                <a:latin typeface="Arial" charset="0"/>
              </a:rPr>
              <a:t>‏</a:t>
            </a:r>
            <a:endParaRPr lang="en-GB" b="1" smtClean="0">
              <a:latin typeface="Arial" charset="0"/>
            </a:endParaRPr>
          </a:p>
          <a:p>
            <a:pPr eaLnBrk="1" hangingPunct="1">
              <a:spcBef>
                <a:spcPts val="45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b="1" smtClean="0">
              <a:latin typeface="Arial" charset="0"/>
            </a:endParaRPr>
          </a:p>
          <a:p>
            <a:pPr eaLnBrk="1" hangingPunct="1">
              <a:spcBef>
                <a:spcPts val="45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b="1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252AAB3-BC07-45E6-8CCC-7DDBF2037ED7}" type="slidenum">
              <a:rPr lang="en-GB" smtClean="0"/>
              <a:pPr/>
              <a:t>44</a:t>
            </a:fld>
            <a:endParaRPr lang="en-GB" smtClean="0"/>
          </a:p>
        </p:txBody>
      </p:sp>
      <p:sp>
        <p:nvSpPr>
          <p:cNvPr id="183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183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99390F4-19FC-45EB-8615-DBC71386E77C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139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139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0CAEB34-39FC-4B95-AB49-1819F76833AF}" type="slidenum">
              <a:rPr lang="en-GB" smtClean="0"/>
              <a:pPr/>
              <a:t>45</a:t>
            </a:fld>
            <a:endParaRPr lang="en-GB" smtClean="0"/>
          </a:p>
        </p:txBody>
      </p:sp>
      <p:sp>
        <p:nvSpPr>
          <p:cNvPr id="184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184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CE81312-7735-4482-9635-85467E578F00}" type="slidenum">
              <a:rPr lang="en-GB" smtClean="0"/>
              <a:pPr/>
              <a:t>46</a:t>
            </a:fld>
            <a:endParaRPr lang="en-GB" smtClean="0"/>
          </a:p>
        </p:txBody>
      </p:sp>
      <p:sp>
        <p:nvSpPr>
          <p:cNvPr id="185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185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0A3C159-2CBC-433F-A0E7-891738459F0F}" type="slidenum">
              <a:rPr lang="en-GB" smtClean="0"/>
              <a:pPr/>
              <a:t>47</a:t>
            </a:fld>
            <a:endParaRPr lang="en-GB" smtClean="0"/>
          </a:p>
        </p:txBody>
      </p:sp>
      <p:sp>
        <p:nvSpPr>
          <p:cNvPr id="186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186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8E8FD5F-BF20-4AB3-AAE0-09FC35766E6B}" type="slidenum">
              <a:rPr lang="en-GB" smtClean="0"/>
              <a:pPr/>
              <a:t>48</a:t>
            </a:fld>
            <a:endParaRPr lang="en-GB" smtClean="0"/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B62BAC1-45E8-4C3D-9FFE-C7DF7B7083F1}" type="slidenum">
              <a:rPr lang="en-GB" smtClean="0"/>
              <a:pPr/>
              <a:t>49</a:t>
            </a:fld>
            <a:endParaRPr lang="en-GB" smtClean="0"/>
          </a:p>
        </p:txBody>
      </p:sp>
      <p:sp>
        <p:nvSpPr>
          <p:cNvPr id="188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188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0534B9E-A9D8-425C-BA23-C2BDD0C55C87}" type="slidenum">
              <a:rPr lang="en-GB" smtClean="0"/>
              <a:pPr/>
              <a:t>50</a:t>
            </a:fld>
            <a:endParaRPr lang="en-GB" smtClean="0"/>
          </a:p>
        </p:txBody>
      </p:sp>
      <p:sp>
        <p:nvSpPr>
          <p:cNvPr id="189443" name="Text Box 1"/>
          <p:cNvSpPr txBox="1">
            <a:spLocks noChangeArrowheads="1"/>
          </p:cNvSpPr>
          <p:nvPr/>
        </p:nvSpPr>
        <p:spPr bwMode="auto">
          <a:xfrm>
            <a:off x="1143000" y="728663"/>
            <a:ext cx="4570413" cy="3643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  <p:sp>
        <p:nvSpPr>
          <p:cNvPr id="189444" name="Text Box 2"/>
          <p:cNvSpPr>
            <a:spLocks noGrp="1" noChangeArrowheads="1"/>
          </p:cNvSpPr>
          <p:nvPr>
            <p:ph type="body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>
                <a:latin typeface="Arial" charset="0"/>
              </a:rPr>
              <a:t>Математика 6 класс. Н.Я.Виленкин.   </a:t>
            </a:r>
            <a:r>
              <a:rPr lang="en-GB" b="1" smtClean="0">
                <a:latin typeface="Arial" charset="0"/>
              </a:rPr>
              <a:t>№ 637.</a:t>
            </a:r>
          </a:p>
          <a:p>
            <a:pPr eaLnBrk="1" hangingPunct="1">
              <a:spcBef>
                <a:spcPts val="45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b="1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03E3DB5-EDA9-4124-AAE0-F8AF4B0F2D09}" type="slidenum">
              <a:rPr lang="en-GB" smtClean="0"/>
              <a:pPr/>
              <a:t>51</a:t>
            </a:fld>
            <a:endParaRPr lang="en-GB" smtClean="0"/>
          </a:p>
        </p:txBody>
      </p:sp>
      <p:sp>
        <p:nvSpPr>
          <p:cNvPr id="190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190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1CDBDA5-69BD-4AFA-9740-C501447DD498}" type="slidenum">
              <a:rPr lang="en-GB" smtClean="0"/>
              <a:pPr/>
              <a:t>52</a:t>
            </a:fld>
            <a:endParaRPr lang="en-GB" smtClean="0"/>
          </a:p>
        </p:txBody>
      </p:sp>
      <p:sp>
        <p:nvSpPr>
          <p:cNvPr id="191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191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FE3C699-35F3-40F9-AD45-779F7B0BBBB8}" type="slidenum">
              <a:rPr lang="en-GB" smtClean="0"/>
              <a:pPr/>
              <a:t>53</a:t>
            </a:fld>
            <a:endParaRPr lang="en-GB" smtClean="0"/>
          </a:p>
        </p:txBody>
      </p:sp>
      <p:sp>
        <p:nvSpPr>
          <p:cNvPr id="192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192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090AD1E-AA2F-4C88-BC1E-D19E05661C3F}" type="slidenum">
              <a:rPr lang="en-GB" smtClean="0"/>
              <a:pPr/>
              <a:t>55</a:t>
            </a:fld>
            <a:endParaRPr lang="en-GB" smtClean="0"/>
          </a:p>
        </p:txBody>
      </p:sp>
      <p:sp>
        <p:nvSpPr>
          <p:cNvPr id="193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193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2BFEE03-9D08-4367-B167-5C0698177936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140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140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6DF8F8C-DF84-4472-A3AE-6AFBA1771FE7}" type="slidenum">
              <a:rPr lang="en-GB" smtClean="0"/>
              <a:pPr/>
              <a:t>56</a:t>
            </a:fld>
            <a:endParaRPr lang="en-GB" smtClean="0"/>
          </a:p>
        </p:txBody>
      </p:sp>
      <p:sp>
        <p:nvSpPr>
          <p:cNvPr id="194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194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D47D486-A933-4B8B-89F8-412F5E882285}" type="slidenum">
              <a:rPr lang="en-GB" smtClean="0"/>
              <a:pPr/>
              <a:t>57</a:t>
            </a:fld>
            <a:endParaRPr lang="en-GB" smtClean="0"/>
          </a:p>
        </p:txBody>
      </p:sp>
      <p:sp>
        <p:nvSpPr>
          <p:cNvPr id="195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195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11C0159-3C54-4A82-9D0C-F3ACD00A1209}" type="slidenum">
              <a:rPr lang="en-GB" smtClean="0"/>
              <a:pPr/>
              <a:t>58</a:t>
            </a:fld>
            <a:endParaRPr lang="en-GB" smtClean="0"/>
          </a:p>
        </p:txBody>
      </p:sp>
      <p:sp>
        <p:nvSpPr>
          <p:cNvPr id="196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196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E1EEE7-7054-4457-A900-F725858A558B}" type="slidenum">
              <a:rPr lang="en-GB" smtClean="0"/>
              <a:pPr/>
              <a:t>59</a:t>
            </a:fld>
            <a:endParaRPr lang="en-GB" smtClean="0"/>
          </a:p>
        </p:txBody>
      </p:sp>
      <p:sp>
        <p:nvSpPr>
          <p:cNvPr id="197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197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8825CDC-AEBA-4304-8FD9-D0FCA6442042}" type="slidenum">
              <a:rPr lang="en-GB" smtClean="0"/>
              <a:pPr/>
              <a:t>60</a:t>
            </a:fld>
            <a:endParaRPr lang="en-GB" smtClean="0"/>
          </a:p>
        </p:txBody>
      </p:sp>
      <p:sp>
        <p:nvSpPr>
          <p:cNvPr id="198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198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0E8C78B-752D-41C6-B859-D494581D5281}" type="slidenum">
              <a:rPr lang="en-GB" smtClean="0"/>
              <a:pPr/>
              <a:t>61</a:t>
            </a:fld>
            <a:endParaRPr lang="en-GB" smtClean="0"/>
          </a:p>
        </p:txBody>
      </p:sp>
      <p:sp>
        <p:nvSpPr>
          <p:cNvPr id="199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199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5B496DC-8CEA-4B74-927A-1BEC5B04467A}" type="slidenum">
              <a:rPr lang="en-GB" smtClean="0"/>
              <a:pPr/>
              <a:t>62</a:t>
            </a:fld>
            <a:endParaRPr lang="en-GB" smtClean="0"/>
          </a:p>
        </p:txBody>
      </p:sp>
      <p:sp>
        <p:nvSpPr>
          <p:cNvPr id="200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200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9E0539D-84F9-4181-B3D3-E439D99E71C4}" type="slidenum">
              <a:rPr lang="en-GB" smtClean="0"/>
              <a:pPr/>
              <a:t>63</a:t>
            </a:fld>
            <a:endParaRPr lang="en-GB" smtClean="0"/>
          </a:p>
        </p:txBody>
      </p:sp>
      <p:sp>
        <p:nvSpPr>
          <p:cNvPr id="201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201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F2282F9-0C32-4826-BF64-DA36E89709A1}" type="slidenum">
              <a:rPr lang="en-GB" smtClean="0"/>
              <a:pPr/>
              <a:t>64</a:t>
            </a:fld>
            <a:endParaRPr lang="en-GB" smtClean="0"/>
          </a:p>
        </p:txBody>
      </p:sp>
      <p:sp>
        <p:nvSpPr>
          <p:cNvPr id="211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211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600C25B-F511-4FE9-8350-D013733891CA}" type="slidenum">
              <a:rPr lang="en-GB" smtClean="0"/>
              <a:pPr/>
              <a:t>65</a:t>
            </a:fld>
            <a:endParaRPr lang="en-GB" smtClean="0"/>
          </a:p>
        </p:txBody>
      </p:sp>
      <p:sp>
        <p:nvSpPr>
          <p:cNvPr id="212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2129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5DA3235-C3DD-4734-935E-5355D6927319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141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141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FD0B0B2-76D5-4649-B00B-2B129CFC45A8}" type="slidenum">
              <a:rPr lang="en-GB" smtClean="0"/>
              <a:pPr/>
              <a:t>66</a:t>
            </a:fld>
            <a:endParaRPr lang="en-GB" smtClean="0"/>
          </a:p>
        </p:txBody>
      </p:sp>
      <p:sp>
        <p:nvSpPr>
          <p:cNvPr id="2181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2181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D687CB7-8296-45DC-89E4-B03FC3BD8A7A}" type="slidenum">
              <a:rPr lang="en-GB" smtClean="0"/>
              <a:pPr/>
              <a:t>67</a:t>
            </a:fld>
            <a:endParaRPr lang="en-GB" smtClean="0"/>
          </a:p>
        </p:txBody>
      </p:sp>
      <p:sp>
        <p:nvSpPr>
          <p:cNvPr id="219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2191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04F8E11-178E-459F-A84B-F06A5358522B}" type="slidenum">
              <a:rPr lang="en-GB" smtClean="0"/>
              <a:pPr/>
              <a:t>68</a:t>
            </a:fld>
            <a:endParaRPr lang="en-GB" smtClean="0"/>
          </a:p>
        </p:txBody>
      </p:sp>
      <p:sp>
        <p:nvSpPr>
          <p:cNvPr id="220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220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5D4BA29-00D6-4CAD-ACD0-D871AB34C35C}" type="slidenum">
              <a:rPr lang="en-GB" smtClean="0"/>
              <a:pPr/>
              <a:t>69</a:t>
            </a:fld>
            <a:endParaRPr lang="en-GB" smtClean="0"/>
          </a:p>
        </p:txBody>
      </p:sp>
      <p:sp>
        <p:nvSpPr>
          <p:cNvPr id="221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2211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 txBox="1">
            <a:spLocks noGrp="1" noChangeArrowheads="1"/>
          </p:cNvSpPr>
          <p:nvPr/>
        </p:nvSpPr>
        <p:spPr bwMode="auto">
          <a:xfrm>
            <a:off x="3883025" y="9226550"/>
            <a:ext cx="2970213" cy="484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F4F37E0B-9DBD-4CB7-AE8C-556CBB3352FF}" type="slidenum">
              <a:rPr lang="en-GB" sz="1200">
                <a:solidFill>
                  <a:srgbClr val="000000"/>
                </a:solidFill>
                <a:latin typeface="DejaVu Sans" charset="0"/>
              </a:rPr>
              <a:pPr algn="r">
                <a:buSzPct val="45000"/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95</a:t>
            </a:fld>
            <a:endParaRPr lang="en-GB" sz="1200">
              <a:solidFill>
                <a:srgbClr val="000000"/>
              </a:solidFill>
              <a:latin typeface="DejaVu Sans" charset="0"/>
            </a:endParaRPr>
          </a:p>
        </p:txBody>
      </p:sp>
      <p:sp>
        <p:nvSpPr>
          <p:cNvPr id="2222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2222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EDA1712-76DE-41BC-93E9-4BC9B96693F1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142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142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E24D790-1156-43D5-8DA0-F19B76FBC291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143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143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06F4964-AEC6-4FCB-B888-FC60B366AD49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144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20725"/>
            <a:ext cx="4878387" cy="3659188"/>
          </a:xfrm>
          <a:ln/>
        </p:spPr>
      </p:sp>
      <p:sp>
        <p:nvSpPr>
          <p:cNvPr id="144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614863"/>
            <a:ext cx="5484813" cy="4370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AD0E9-68F2-41D8-A4FE-AD67EF7D95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9A428-488D-4831-AC7F-EED86D0A0A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-206375"/>
            <a:ext cx="2055813" cy="6330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206375"/>
            <a:ext cx="6019800" cy="6330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DC5D9-948B-4456-B0ED-89F4EEC1D5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6375"/>
            <a:ext cx="8228013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8013" cy="45243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9B9C7-ADD2-40B5-92FD-3F8B8C15E5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6375"/>
            <a:ext cx="8228013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8013" cy="45243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E8186-E06A-4DEB-A04C-A3B9DC19D4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AB7B8-9809-439A-9D37-ACE2BBDA93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094A6-6487-4D85-B147-F5980FB469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D1FD0-6831-479C-9130-B4DDBC1DDF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85F77-4B26-4A4D-B41D-3C4ABEC514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D990C-A192-4E35-BD28-ECA109034A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17364-7478-4EA2-91E0-0ED6AC7310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EDCDE-DEC8-4DFE-A4B5-C6FAE14BAD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1F666-8D96-4813-BB89-9817B7BF2C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3FBD0-EC70-48F8-9FD4-91849EF8EF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8B44A-FA28-4239-8AB2-85A6B89D4F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17EC8-03C1-4CF4-8D57-471418000E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5B6E0-0162-4C05-9695-C7933696CA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12925"/>
            <a:ext cx="7770813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7727B-14F4-4BBC-8F76-8B1CFCC447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6EF77-9728-469F-9984-487E00E406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7086E-71A0-4095-96F3-8ADFBF2601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4A57A-14A2-4E79-82ED-D7124E9AF3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3839C-FE8F-415B-B6F0-84E6B5DAC5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22B6F-8F9B-4507-8811-92831A88F2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7B2F4-A734-496A-84EE-4C31925D44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EAB4D-0609-4181-8500-EB8D96E8C3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295DC"/>
            </a:gs>
            <a:gs pos="100000">
              <a:srgbClr val="FFFFC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206375"/>
            <a:ext cx="8228013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>
              <a:buClr>
                <a:srgbClr val="043B04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>
                <a:srgbClr val="043B04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43B04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4EB024A-7239-4FA1-B75F-36769B1CD3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0" name="Freeform 6"/>
          <p:cNvSpPr>
            <a:spLocks noChangeArrowheads="1"/>
          </p:cNvSpPr>
          <p:nvPr/>
        </p:nvSpPr>
        <p:spPr bwMode="auto">
          <a:xfrm>
            <a:off x="0" y="5715000"/>
            <a:ext cx="9169400" cy="977900"/>
          </a:xfrm>
          <a:custGeom>
            <a:avLst/>
            <a:gdLst/>
            <a:ahLst/>
            <a:cxnLst>
              <a:cxn ang="0">
                <a:pos x="0" y="58"/>
              </a:cxn>
              <a:cxn ang="0">
                <a:pos x="1584" y="586"/>
              </a:cxn>
              <a:cxn ang="0">
                <a:pos x="5768" y="0"/>
              </a:cxn>
              <a:cxn ang="0">
                <a:pos x="5776" y="32"/>
              </a:cxn>
              <a:cxn ang="0">
                <a:pos x="1584" y="598"/>
              </a:cxn>
              <a:cxn ang="0">
                <a:pos x="4" y="92"/>
              </a:cxn>
              <a:cxn ang="0">
                <a:pos x="0" y="58"/>
              </a:cxn>
            </a:cxnLst>
            <a:rect l="0" t="0" r="r" b="b"/>
            <a:pathLst>
              <a:path w="5776" h="616">
                <a:moveTo>
                  <a:pt x="0" y="58"/>
                </a:moveTo>
                <a:cubicBezTo>
                  <a:pt x="116" y="98"/>
                  <a:pt x="606" y="574"/>
                  <a:pt x="1584" y="586"/>
                </a:cubicBezTo>
                <a:cubicBezTo>
                  <a:pt x="2562" y="598"/>
                  <a:pt x="4364" y="324"/>
                  <a:pt x="5768" y="0"/>
                </a:cubicBezTo>
                <a:lnTo>
                  <a:pt x="5776" y="32"/>
                </a:lnTo>
                <a:cubicBezTo>
                  <a:pt x="4336" y="356"/>
                  <a:pt x="2550" y="616"/>
                  <a:pt x="1584" y="598"/>
                </a:cubicBezTo>
                <a:cubicBezTo>
                  <a:pt x="618" y="580"/>
                  <a:pt x="152" y="157"/>
                  <a:pt x="4" y="92"/>
                </a:cubicBezTo>
                <a:lnTo>
                  <a:pt x="0" y="58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/>
          </a:p>
        </p:txBody>
      </p:sp>
      <p:pic>
        <p:nvPicPr>
          <p:cNvPr id="7176" name="Picture 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4800" y="304800"/>
            <a:ext cx="400050" cy="40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5pPr>
      <a:lvl6pPr marL="4572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6pPr>
      <a:lvl7pPr marL="9144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7pPr>
      <a:lvl8pPr marL="1371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8pPr>
      <a:lvl9pPr marL="18288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1313" indent="-341313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295DC"/>
            </a:gs>
            <a:gs pos="100000">
              <a:srgbClr val="FFFFC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DejaVu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DejaVu Sans" charset="0"/>
              </a:defRPr>
            </a:lvl1pPr>
          </a:lstStyle>
          <a:p>
            <a:pPr>
              <a:defRPr/>
            </a:pPr>
            <a:fld id="{C459A804-3F37-444E-988F-A660433AF0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812925"/>
            <a:ext cx="7770813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DejaVu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1000" y="304800"/>
            <a:ext cx="2052638" cy="1073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43000" y="457200"/>
            <a:ext cx="400050" cy="40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5" name="Freeform 7"/>
          <p:cNvSpPr>
            <a:spLocks noChangeArrowheads="1"/>
          </p:cNvSpPr>
          <p:nvPr/>
        </p:nvSpPr>
        <p:spPr bwMode="auto">
          <a:xfrm>
            <a:off x="0" y="5181600"/>
            <a:ext cx="9169400" cy="977900"/>
          </a:xfrm>
          <a:custGeom>
            <a:avLst/>
            <a:gdLst/>
            <a:ahLst/>
            <a:cxnLst>
              <a:cxn ang="0">
                <a:pos x="0" y="58"/>
              </a:cxn>
              <a:cxn ang="0">
                <a:pos x="1584" y="586"/>
              </a:cxn>
              <a:cxn ang="0">
                <a:pos x="5768" y="0"/>
              </a:cxn>
              <a:cxn ang="0">
                <a:pos x="5776" y="32"/>
              </a:cxn>
              <a:cxn ang="0">
                <a:pos x="1584" y="598"/>
              </a:cxn>
              <a:cxn ang="0">
                <a:pos x="4" y="92"/>
              </a:cxn>
              <a:cxn ang="0">
                <a:pos x="0" y="58"/>
              </a:cxn>
            </a:cxnLst>
            <a:rect l="0" t="0" r="r" b="b"/>
            <a:pathLst>
              <a:path w="5776" h="616">
                <a:moveTo>
                  <a:pt x="0" y="58"/>
                </a:moveTo>
                <a:cubicBezTo>
                  <a:pt x="116" y="98"/>
                  <a:pt x="606" y="574"/>
                  <a:pt x="1584" y="586"/>
                </a:cubicBezTo>
                <a:cubicBezTo>
                  <a:pt x="2562" y="598"/>
                  <a:pt x="4364" y="324"/>
                  <a:pt x="5768" y="0"/>
                </a:cubicBezTo>
                <a:lnTo>
                  <a:pt x="5776" y="32"/>
                </a:lnTo>
                <a:cubicBezTo>
                  <a:pt x="4336" y="356"/>
                  <a:pt x="2550" y="616"/>
                  <a:pt x="1584" y="598"/>
                </a:cubicBezTo>
                <a:cubicBezTo>
                  <a:pt x="618" y="580"/>
                  <a:pt x="152" y="157"/>
                  <a:pt x="4" y="92"/>
                </a:cubicBezTo>
                <a:lnTo>
                  <a:pt x="0" y="58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/>
          </a:p>
        </p:txBody>
      </p:sp>
      <p:pic>
        <p:nvPicPr>
          <p:cNvPr id="8201" name="Picture 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95400" y="609600"/>
            <a:ext cx="400050" cy="40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20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5pPr>
      <a:lvl6pPr marL="4572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6pPr>
      <a:lvl7pPr marL="9144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7pPr>
      <a:lvl8pPr marL="1371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8pPr>
      <a:lvl9pPr marL="18288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1313" indent="-341313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itypicture.ru/wp-content/uploads/2010/02/11-1-800x600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imea-on-line.ru/images/swallow/swallow_nest10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m.pl/upl/artykul/120070418174046.jp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m.pl/upl/artykul/120070418174046.jp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talber.ru/_mod_files/ce_images/photoalbum/knight_85_cat15_e9e4c3b5tr.jp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fotokritik.ru/photos/big/2008/10/18/541199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m.pl/upl/artykul/120070418174046.jp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hyperlink" Target="http://www.fotokritik.ru/photos/big/2008/10/18/541199.jpg" TargetMode="Externa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geographicexplorer.ru/pic.php?f=/images002/image_dgckDAj9KmI5sK6yUn1YjpN3.jpg" TargetMode="Externa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46.wmf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44.wmf"/><Relationship Id="rId14" Type="http://schemas.openxmlformats.org/officeDocument/2006/relationships/image" Target="../media/image15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gif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61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60.wmf"/><Relationship Id="rId10" Type="http://schemas.openxmlformats.org/officeDocument/2006/relationships/image" Target="../media/image64.gif"/><Relationship Id="rId4" Type="http://schemas.openxmlformats.org/officeDocument/2006/relationships/oleObject" Target="../embeddings/oleObject7.bin"/><Relationship Id="rId9" Type="http://schemas.openxmlformats.org/officeDocument/2006/relationships/image" Target="../media/image63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71.jpe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7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tadoya.ru/upload/iblock/19e/19ecc3494a0ba79ba7d826c72f2e147a.jpg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5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tadoya.ru/upload/iblock/19e/19ecc3494a0ba79ba7d826c72f2e147a.jpg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hyperlink" Target="http://dreamworlds.ru/uploads/posts/2008-10/thumbs/1225348700_3.jpg" TargetMode="External"/><Relationship Id="rId4" Type="http://schemas.openxmlformats.org/officeDocument/2006/relationships/image" Target="../media/image77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tadoya.ru/upload/iblock/19e/19ecc3494a0ba79ba7d826c72f2e147a.jpg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imea-on-line.ru/images/swallow/swallow_nest10.jpg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ppyroad.ru/galerki/30.jpg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tour7.crimea.ua/itovar/big/1234786673.jpg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veryshki.ru/media/2006/07/rij2.jpg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4213" y="1989138"/>
            <a:ext cx="8459787" cy="1922462"/>
          </a:xfrm>
        </p:spPr>
        <p:txBody>
          <a:bodyPr/>
          <a:lstStyle/>
          <a:p>
            <a:pPr eaLnBrk="1" hangingPunct="1">
              <a:buClr>
                <a:srgbClr val="D96B77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6000" smtClean="0">
                <a:solidFill>
                  <a:srgbClr val="D96B7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«</a:t>
            </a:r>
            <a:r>
              <a:rPr lang="en-GB" sz="6000" dirty="0" err="1" smtClean="0">
                <a:solidFill>
                  <a:srgbClr val="D96B7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Рыцарское</a:t>
            </a:r>
            <a:r>
              <a:rPr lang="en-GB" sz="6000" dirty="0" smtClean="0">
                <a:solidFill>
                  <a:srgbClr val="D96B7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r>
              <a:rPr lang="en-GB" sz="6000" dirty="0" err="1" smtClean="0">
                <a:solidFill>
                  <a:srgbClr val="D96B7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средневековье</a:t>
            </a:r>
            <a:r>
              <a:rPr lang="ru-RU" sz="6000" dirty="0" smtClean="0">
                <a:solidFill>
                  <a:srgbClr val="D96B7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»</a:t>
            </a:r>
            <a:endParaRPr lang="en-GB" sz="6000" dirty="0" smtClean="0">
              <a:solidFill>
                <a:srgbClr val="D96B7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219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2209800" cy="165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5130800" cy="289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4038600"/>
            <a:ext cx="1857375" cy="2392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"/>
          <p:cNvSpPr>
            <a:spLocks noChangeArrowheads="1"/>
          </p:cNvSpPr>
          <p:nvPr/>
        </p:nvSpPr>
        <p:spPr bwMode="auto">
          <a:xfrm>
            <a:off x="609600" y="304800"/>
            <a:ext cx="7772400" cy="94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206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№1</a:t>
            </a:r>
          </a:p>
          <a:p>
            <a:pPr algn="l">
              <a:buClr>
                <a:srgbClr val="00206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Определите длину замка, выполнив действия:</a:t>
            </a: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143000" y="3733800"/>
          <a:ext cx="51435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4" imgW="3171240" imgH="878760" progId="Equation.3">
                  <p:embed/>
                </p:oleObj>
              </mc:Choice>
              <mc:Fallback>
                <p:oleObj r:id="rId4" imgW="3171240" imgH="8787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733800"/>
                        <a:ext cx="51435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6786563" y="6500813"/>
            <a:ext cx="2286000" cy="285750"/>
          </a:xfrm>
          <a:prstGeom prst="flowChartProcess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buClr>
                <a:srgbClr val="FFFFFF"/>
              </a:buClr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FFFFF"/>
                </a:solidFill>
                <a:latin typeface="Calibri" pitchFamily="34" charset="0"/>
              </a:rPr>
              <a:t>проверяем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848600" y="1447800"/>
            <a:ext cx="6858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>
                <a:solidFill>
                  <a:srgbClr val="FF0000"/>
                </a:solidFill>
                <a:latin typeface="Arial" charset="0"/>
              </a:rPr>
              <a:t>5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7848600" y="2590800"/>
            <a:ext cx="6858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>
                <a:solidFill>
                  <a:srgbClr val="FF0000"/>
                </a:solidFill>
                <a:latin typeface="Arial" charset="0"/>
              </a:rPr>
              <a:t>7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7924800" y="4191000"/>
            <a:ext cx="6096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791200" y="5715000"/>
            <a:ext cx="1643063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1600200" y="1362075"/>
            <a:ext cx="40386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>
                <a:solidFill>
                  <a:srgbClr val="000000"/>
                </a:solidFill>
              </a:rPr>
              <a:t>1)|–10|:5 +</a:t>
            </a:r>
            <a:r>
              <a:rPr lang="ru-RU" sz="4000">
                <a:solidFill>
                  <a:srgbClr val="000000"/>
                </a:solidFill>
              </a:rPr>
              <a:t>3</a:t>
            </a:r>
            <a:r>
              <a:rPr lang="en-GB" sz="400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0" y="251618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1371600" y="2125663"/>
            <a:ext cx="4572000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  <p:sp>
        <p:nvSpPr>
          <p:cNvPr id="1036" name="Rectangle 11"/>
          <p:cNvSpPr>
            <a:spLocks noChangeArrowheads="1"/>
          </p:cNvSpPr>
          <p:nvPr/>
        </p:nvSpPr>
        <p:spPr bwMode="auto">
          <a:xfrm>
            <a:off x="0" y="251618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1546225" y="2286000"/>
            <a:ext cx="3794125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>
                <a:solidFill>
                  <a:srgbClr val="000000"/>
                </a:solidFill>
              </a:rPr>
              <a:t>2)  </a:t>
            </a:r>
            <a:r>
              <a:rPr lang="en-GB" sz="4000" u="sng">
                <a:solidFill>
                  <a:srgbClr val="000000"/>
                </a:solidFill>
              </a:rPr>
              <a:t>0,25 </a:t>
            </a:r>
            <a:r>
              <a:rPr lang="en-GB" sz="4000" u="sng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·</a:t>
            </a:r>
            <a:r>
              <a:rPr lang="en-GB" sz="4000" u="sng">
                <a:solidFill>
                  <a:srgbClr val="000000"/>
                </a:solidFill>
              </a:rPr>
              <a:t>0,4+0,775 </a:t>
            </a:r>
            <a:r>
              <a:rPr lang="ru-RU" sz="4000" u="sng">
                <a:solidFill>
                  <a:srgbClr val="000000"/>
                </a:solidFill>
              </a:rPr>
              <a:t> </a:t>
            </a:r>
            <a:endParaRPr lang="en-US" sz="4000" u="sng">
              <a:solidFill>
                <a:srgbClr val="000000"/>
              </a:solidFill>
            </a:endParaRPr>
          </a:p>
          <a:p>
            <a:pP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>
                <a:solidFill>
                  <a:srgbClr val="000000"/>
                </a:solidFill>
              </a:rPr>
              <a:t>       0,125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447800" y="381000"/>
            <a:ext cx="6400800" cy="1554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990000"/>
                </a:solidFill>
              </a:rPr>
              <a:t>Длина  Пражского замка равна  570 м.</a:t>
            </a:r>
          </a:p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3200" b="1">
              <a:solidFill>
                <a:srgbClr val="990000"/>
              </a:solidFill>
            </a:endParaRPr>
          </a:p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3200" b="1">
              <a:solidFill>
                <a:srgbClr val="80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700213"/>
            <a:ext cx="8675688" cy="4960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014788"/>
            <a:ext cx="8642350" cy="2843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28600" y="228600"/>
            <a:ext cx="8458200" cy="460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val="000000"/>
                </a:solidFill>
              </a:rPr>
              <a:t>Пражский замок также является одним из </a:t>
            </a:r>
            <a:r>
              <a:rPr lang="en-GB" sz="4400" b="1">
                <a:solidFill>
                  <a:srgbClr val="000000"/>
                </a:solidFill>
              </a:rPr>
              <a:t>самых старых</a:t>
            </a:r>
            <a:r>
              <a:rPr lang="en-GB" sz="2800" b="1">
                <a:solidFill>
                  <a:srgbClr val="000000"/>
                </a:solidFill>
              </a:rPr>
              <a:t> средневековых замков, сохранившихся до нашего времени. </a:t>
            </a:r>
          </a:p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val="800000"/>
                </a:solidFill>
              </a:rPr>
              <a:t>Возведён более 11 веков назад .</a:t>
            </a:r>
          </a:p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val="800000"/>
                </a:solidFill>
              </a:rPr>
              <a:t> А вот чтобы узнать, в каком году          «  ? » ,</a:t>
            </a:r>
          </a:p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val="800000"/>
                </a:solidFill>
              </a:rPr>
              <a:t> решите задачу   №3.</a:t>
            </a:r>
          </a:p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 b="1">
              <a:solidFill>
                <a:srgbClr val="800000"/>
              </a:solidFill>
            </a:endParaRPr>
          </a:p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 b="1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7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79388" y="188913"/>
            <a:ext cx="8713787" cy="1165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1250"/>
              </a:spcBef>
              <a:buClr>
                <a:srgbClr val="18396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990000"/>
                </a:solidFill>
                <a:latin typeface="Arial" charset="0"/>
              </a:rPr>
              <a:t>№3.</a:t>
            </a:r>
            <a:r>
              <a:rPr lang="ru-RU" sz="2000">
                <a:solidFill>
                  <a:srgbClr val="990000"/>
                </a:solidFill>
                <a:latin typeface="Arial" charset="0"/>
              </a:rPr>
              <a:t>              </a:t>
            </a:r>
            <a:r>
              <a:rPr lang="en-GB" sz="2000">
                <a:solidFill>
                  <a:srgbClr val="990000"/>
                </a:solidFill>
                <a:latin typeface="Arial" charset="0"/>
              </a:rPr>
              <a:t>Для того чтобы узнать дату возведения замка, </a:t>
            </a:r>
            <a:endParaRPr lang="ru-RU" sz="2000">
              <a:solidFill>
                <a:srgbClr val="990000"/>
              </a:solidFill>
              <a:latin typeface="Arial" charset="0"/>
            </a:endParaRPr>
          </a:p>
          <a:p>
            <a:pPr algn="l">
              <a:spcBef>
                <a:spcPts val="1250"/>
              </a:spcBef>
              <a:buClr>
                <a:srgbClr val="18396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990000"/>
                </a:solidFill>
                <a:latin typeface="Arial" charset="0"/>
              </a:rPr>
              <a:t>выберите из данных </a:t>
            </a:r>
            <a:r>
              <a:rPr lang="ru-RU" sz="200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n-GB" sz="2000">
                <a:solidFill>
                  <a:srgbClr val="990000"/>
                </a:solidFill>
                <a:latin typeface="Arial" charset="0"/>
              </a:rPr>
              <a:t>высказываний верные, их номера расположите</a:t>
            </a:r>
            <a:r>
              <a:rPr lang="ru-RU" sz="2000">
                <a:solidFill>
                  <a:srgbClr val="990000"/>
                </a:solidFill>
                <a:latin typeface="Arial" charset="0"/>
              </a:rPr>
              <a:t>  </a:t>
            </a:r>
            <a:r>
              <a:rPr lang="en-GB" sz="2000">
                <a:solidFill>
                  <a:srgbClr val="990000"/>
                </a:solidFill>
                <a:latin typeface="Arial" charset="0"/>
              </a:rPr>
              <a:t>в порядке </a:t>
            </a:r>
            <a:r>
              <a:rPr lang="ru-RU" sz="2000">
                <a:solidFill>
                  <a:srgbClr val="990000"/>
                </a:solidFill>
                <a:latin typeface="Arial" charset="0"/>
              </a:rPr>
              <a:t>убывания.</a:t>
            </a:r>
            <a:endParaRPr lang="en-GB" sz="200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28600" y="1981200"/>
            <a:ext cx="85058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000000"/>
                </a:solidFill>
                <a:latin typeface="Arial" charset="0"/>
              </a:rPr>
              <a:t>2.   Среди четных чисел простых нет.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50825" y="2852738"/>
            <a:ext cx="8713788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000000"/>
                </a:solidFill>
                <a:latin typeface="Arial" charset="0"/>
              </a:rPr>
              <a:t>4.Для того, чтобы найти наименьший общий знаменатель нескольких дробей, нужно перемножить их знаменатели.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28600" y="1447800"/>
            <a:ext cx="866457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000000"/>
                </a:solidFill>
                <a:latin typeface="Arial" charset="0"/>
              </a:rPr>
              <a:t>8.  При делении натурального числа на 100   оно уменьшается в100 раз.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50825" y="2420938"/>
            <a:ext cx="734536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000000"/>
                </a:solidFill>
                <a:latin typeface="Arial" charset="0"/>
              </a:rPr>
              <a:t>0.     1 м</a:t>
            </a:r>
            <a:r>
              <a:rPr lang="en-GB" sz="1800" baseline="3000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GB" sz="1800">
                <a:solidFill>
                  <a:srgbClr val="000000"/>
                </a:solidFill>
                <a:latin typeface="Arial" charset="0"/>
              </a:rPr>
              <a:t>=1 000 000 см</a:t>
            </a:r>
            <a:r>
              <a:rPr lang="en-GB" sz="1800" baseline="3000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50825" y="4724400"/>
            <a:ext cx="80645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000000"/>
                </a:solidFill>
                <a:latin typeface="Arial" charset="0"/>
              </a:rPr>
              <a:t>7.Решетом Эратосфена называют способ отыскания простых чисел.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28600" y="3657600"/>
            <a:ext cx="75469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000000"/>
                </a:solidFill>
                <a:latin typeface="Arial" charset="0"/>
              </a:rPr>
              <a:t>1.Число 64 – квадрат числа 16.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50825" y="4191000"/>
            <a:ext cx="7848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000000"/>
                </a:solidFill>
                <a:latin typeface="Arial" charset="0"/>
              </a:rPr>
              <a:t>3.В числе 23456789 цифра 8 стоит в разряде тысячных.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348038" y="5734050"/>
            <a:ext cx="576262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3851275" y="5734050"/>
            <a:ext cx="4318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427538" y="5734050"/>
            <a:ext cx="4318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003800" y="5943600"/>
            <a:ext cx="86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</a:rPr>
              <a:t>год 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3352800" y="5257800"/>
            <a:ext cx="3276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1125"/>
              </a:spcBef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FF0000"/>
                </a:solidFill>
                <a:latin typeface="Arial" charset="0"/>
              </a:rPr>
              <a:t>Дата возведения замка</a:t>
            </a:r>
          </a:p>
        </p:txBody>
      </p:sp>
      <p:pic>
        <p:nvPicPr>
          <p:cNvPr id="1947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5300663"/>
            <a:ext cx="1019175" cy="1341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4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8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6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0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4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8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42" dur="2000" fill="hold" masterRel="sameClick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122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45" dur="2000" fill="hold" masterRel="sameClick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122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48" dur="2000" fill="hold" masterRel="sameClick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122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53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0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4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7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4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8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81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85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00400"/>
            <a:ext cx="8534400" cy="335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3324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val="000000"/>
                </a:solidFill>
              </a:rPr>
              <a:t>Пражский замок </a:t>
            </a:r>
          </a:p>
          <a:p>
            <a:pPr algn="l"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00000"/>
                </a:solidFill>
              </a:rPr>
              <a:t>Возведён более 11 веков назад –</a:t>
            </a:r>
            <a:r>
              <a:rPr lang="en-GB" sz="4000" b="1">
                <a:solidFill>
                  <a:srgbClr val="000000"/>
                </a:solidFill>
              </a:rPr>
              <a:t> </a:t>
            </a:r>
          </a:p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1">
                <a:solidFill>
                  <a:srgbClr val="800000"/>
                </a:solidFill>
              </a:rPr>
              <a:t>в 870 году</a:t>
            </a:r>
          </a:p>
          <a:p>
            <a:pPr algn="l">
              <a:buClr>
                <a:srgbClr val="333399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4800" b="1">
              <a:solidFill>
                <a:srgbClr val="333399"/>
              </a:solidFill>
            </a:endParaRPr>
          </a:p>
          <a:p>
            <a:pPr algn="l">
              <a:buClr>
                <a:srgbClr val="333399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4800" b="1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3068638"/>
            <a:ext cx="5410200" cy="3478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23850" y="476250"/>
            <a:ext cx="8569325" cy="252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800000"/>
                </a:solidFill>
              </a:rPr>
              <a:t>Замок строили из дерева, а позднее из камня.</a:t>
            </a:r>
          </a:p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800000"/>
                </a:solidFill>
              </a:rPr>
              <a:t>Замок часто возводили на небольшом холме или </a:t>
            </a:r>
          </a:p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800000"/>
                </a:solidFill>
              </a:rPr>
              <a:t>на  высокой скале и окружали широким рвом с водой.</a:t>
            </a:r>
          </a:p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800000"/>
                </a:solidFill>
              </a:rPr>
              <a:t>Иногда его строили по середине реки или озера.</a:t>
            </a:r>
          </a:p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3200" b="1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2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28600" y="404813"/>
            <a:ext cx="3783013" cy="6307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800000"/>
                </a:solidFill>
              </a:rPr>
              <a:t>В замках были специальные смотровые башни . </a:t>
            </a:r>
          </a:p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800000"/>
                </a:solidFill>
              </a:rPr>
              <a:t>Из башни постоянно обозревала стража и, заметив в отдалении врага, трубила сигнал тревоги.</a:t>
            </a:r>
          </a:p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3200" b="1">
              <a:solidFill>
                <a:srgbClr val="800000"/>
              </a:solidFill>
            </a:endParaRPr>
          </a:p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3200" b="1">
              <a:solidFill>
                <a:srgbClr val="800000"/>
              </a:solidFill>
            </a:endParaRPr>
          </a:p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3200" b="1">
              <a:solidFill>
                <a:srgbClr val="800000"/>
              </a:solidFill>
            </a:endParaRPr>
          </a:p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 b="1">
              <a:solidFill>
                <a:srgbClr val="800000"/>
              </a:solidFill>
            </a:endParaRPr>
          </a:p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 b="1">
              <a:solidFill>
                <a:srgbClr val="80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0"/>
            <a:ext cx="47244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8001000" cy="3897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762000" y="188913"/>
            <a:ext cx="8202613" cy="204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800000"/>
                </a:solidFill>
              </a:rPr>
              <a:t>Врагам, чтобы взобраться в замок, приходилось</a:t>
            </a:r>
          </a:p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800000"/>
                </a:solidFill>
              </a:rPr>
              <a:t>Взбираться на стены по приставным лестницам. </a:t>
            </a:r>
          </a:p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800000"/>
                </a:solidFill>
              </a:rPr>
              <a:t>На головы врагов лили кипяток, кидали камни, метали копья.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2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4876800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161925"/>
            <a:ext cx="3968750" cy="2976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23850" y="692150"/>
            <a:ext cx="4321175" cy="204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800000"/>
                </a:solidFill>
              </a:rPr>
              <a:t>В тёмных подземельях замка томились узники. Их сковывали в движении и давали мало еды.</a:t>
            </a:r>
            <a:r>
              <a:rPr lang="en-GB" sz="320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334000" y="3733800"/>
            <a:ext cx="3522663" cy="1554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800000"/>
                </a:solidFill>
              </a:rPr>
              <a:t>Вскоре они умирали мучительной смертью.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84538"/>
            <a:ext cx="4643438" cy="3573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284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52400" y="0"/>
            <a:ext cx="4348163" cy="301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800000"/>
                </a:solidFill>
              </a:rPr>
              <a:t>В каждом замке были сделаны потайные ходы, чтобы феодал со своей семьёй и слугами мог выбраться из захваченного врагами замка.</a:t>
            </a: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6732588" y="5300663"/>
            <a:ext cx="18415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643438" y="4038600"/>
            <a:ext cx="4321175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800000"/>
                </a:solidFill>
              </a:rPr>
              <a:t>Потайные ходы обычно выводили к реке или к лесу.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0" y="260350"/>
            <a:ext cx="9144000" cy="8208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608013" indent="-608013" algn="l">
              <a:lnSpc>
                <a:spcPct val="80000"/>
              </a:lnSpc>
              <a:spcBef>
                <a:spcPts val="80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en-GB" sz="3200" b="1">
                <a:solidFill>
                  <a:srgbClr val="990000"/>
                </a:solidFill>
              </a:rPr>
              <a:t>Интегрированное внеклассное мероприятие</a:t>
            </a:r>
          </a:p>
          <a:p>
            <a:pPr marL="608013" indent="-608013" algn="l">
              <a:lnSpc>
                <a:spcPct val="80000"/>
              </a:lnSpc>
              <a:spcBef>
                <a:spcPts val="80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en-GB" sz="3200" b="1">
                <a:solidFill>
                  <a:srgbClr val="990000"/>
                </a:solidFill>
              </a:rPr>
              <a:t>Учебная игра  по истории, литературе и математике </a:t>
            </a:r>
            <a:endParaRPr lang="ru-RU" sz="3200" b="1">
              <a:solidFill>
                <a:srgbClr val="990000"/>
              </a:solidFill>
            </a:endParaRPr>
          </a:p>
          <a:p>
            <a:pPr marL="608013" indent="-608013" algn="l">
              <a:lnSpc>
                <a:spcPct val="80000"/>
              </a:lnSpc>
              <a:spcBef>
                <a:spcPts val="80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endParaRPr lang="ru-RU" sz="3200" b="1">
              <a:solidFill>
                <a:srgbClr val="990000"/>
              </a:solidFill>
            </a:endParaRPr>
          </a:p>
          <a:p>
            <a:pPr marL="608013" indent="-608013" algn="l">
              <a:lnSpc>
                <a:spcPct val="80000"/>
              </a:lnSpc>
              <a:spcBef>
                <a:spcPts val="80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en-GB" sz="3200" b="1">
                <a:solidFill>
                  <a:srgbClr val="800000"/>
                </a:solidFill>
              </a:rPr>
              <a:t>тем</a:t>
            </a:r>
            <a:r>
              <a:rPr lang="ru-RU" sz="3200" b="1">
                <a:solidFill>
                  <a:srgbClr val="800000"/>
                </a:solidFill>
              </a:rPr>
              <a:t>а</a:t>
            </a:r>
            <a:r>
              <a:rPr lang="en-GB" sz="3200" b="1">
                <a:solidFill>
                  <a:srgbClr val="800000"/>
                </a:solidFill>
              </a:rPr>
              <a:t> </a:t>
            </a:r>
            <a:r>
              <a:rPr lang="ru-RU" sz="3200" b="1">
                <a:solidFill>
                  <a:srgbClr val="800000"/>
                </a:solidFill>
              </a:rPr>
              <a:t>:</a:t>
            </a:r>
            <a:r>
              <a:rPr lang="en-GB" sz="4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«Рыцарское средневековье»</a:t>
            </a:r>
          </a:p>
          <a:p>
            <a:pPr marL="608013" indent="-608013" algn="l">
              <a:lnSpc>
                <a:spcPct val="80000"/>
              </a:lnSpc>
              <a:spcBef>
                <a:spcPts val="900"/>
              </a:spcBef>
              <a:buClr>
                <a:srgbClr val="333399"/>
              </a:buClr>
              <a:buFont typeface="Monotype Corsiva" pitchFamily="66" charset="0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ru-RU" sz="36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</a:t>
            </a:r>
            <a:r>
              <a:rPr lang="en-GB" sz="36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учащихся</a:t>
            </a:r>
            <a:r>
              <a:rPr lang="en-GB" sz="36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6-х классов.</a:t>
            </a:r>
          </a:p>
          <a:p>
            <a:pPr marL="608013" indent="-608013" algn="l">
              <a:lnSpc>
                <a:spcPct val="80000"/>
              </a:lnSpc>
              <a:spcBef>
                <a:spcPts val="700"/>
              </a:spcBef>
              <a:buFont typeface="Monotype Corsiva" pitchFamily="66" charset="0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en-GB" sz="28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2011г.</a:t>
            </a:r>
            <a:endParaRPr lang="ru-RU" sz="28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8013" indent="-608013">
              <a:lnSpc>
                <a:spcPct val="80000"/>
              </a:lnSpc>
              <a:spcBef>
                <a:spcPts val="700"/>
              </a:spcBef>
              <a:buFont typeface="Monotype Corsiva" pitchFamily="66" charset="0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endParaRPr lang="ru-RU" sz="28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8013" indent="-608013">
              <a:lnSpc>
                <a:spcPct val="80000"/>
              </a:lnSpc>
              <a:spcBef>
                <a:spcPts val="700"/>
              </a:spcBef>
              <a:buFont typeface="Monotype Corsiva" pitchFamily="66" charset="0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endParaRPr lang="en-GB" sz="28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8013" indent="-608013" algn="l">
              <a:lnSpc>
                <a:spcPct val="80000"/>
              </a:lnSpc>
              <a:spcBef>
                <a:spcPts val="70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en-GB" sz="3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Игру подготовили:</a:t>
            </a:r>
          </a:p>
          <a:p>
            <a:pPr marL="608013" indent="-608013" algn="l">
              <a:lnSpc>
                <a:spcPct val="80000"/>
              </a:lnSpc>
              <a:spcBef>
                <a:spcPts val="700"/>
              </a:spcBef>
              <a:buClr>
                <a:srgbClr val="800000"/>
              </a:buClr>
              <a:buFont typeface="Monotype Corsiva" pitchFamily="66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en-GB" sz="3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 истории:              Варнаева Н.В.</a:t>
            </a:r>
          </a:p>
          <a:p>
            <a:pPr marL="608013" indent="-608013" algn="l">
              <a:lnSpc>
                <a:spcPct val="80000"/>
              </a:lnSpc>
              <a:spcBef>
                <a:spcPts val="700"/>
              </a:spcBef>
              <a:buClr>
                <a:srgbClr val="800000"/>
              </a:buClr>
              <a:buFont typeface="Monotype Corsiva" pitchFamily="66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en-GB" sz="3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 математики:      Прилуцких С.М. </a:t>
            </a:r>
            <a:endParaRPr lang="ru-RU" sz="320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08013" indent="-608013" algn="l">
              <a:lnSpc>
                <a:spcPct val="80000"/>
              </a:lnSpc>
              <a:spcBef>
                <a:spcPts val="700"/>
              </a:spcBef>
              <a:buClr>
                <a:srgbClr val="800000"/>
              </a:buClr>
              <a:buFont typeface="Monotype Corsiva" pitchFamily="66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en-GB" sz="3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 литературы:       Филиппова Е.В.</a:t>
            </a:r>
          </a:p>
          <a:p>
            <a:pPr marL="608013" indent="-608013" algn="l">
              <a:lnSpc>
                <a:spcPct val="80000"/>
              </a:lnSpc>
              <a:spcBef>
                <a:spcPts val="700"/>
              </a:spcBef>
              <a:buClr>
                <a:srgbClr val="800000"/>
              </a:buClr>
              <a:buFont typeface="Monotype Corsiva" pitchFamily="66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endParaRPr lang="en-GB" sz="320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5349875" y="3611563"/>
            <a:ext cx="184150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  <p:pic>
        <p:nvPicPr>
          <p:cNvPr id="10244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3213100"/>
            <a:ext cx="1655763" cy="1425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1557000" y="2420938"/>
            <a:ext cx="503238" cy="1512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  <p:pic>
        <p:nvPicPr>
          <p:cNvPr id="28675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8600"/>
            <a:ext cx="8382000" cy="632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0" y="42863"/>
            <a:ext cx="7650163" cy="1146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79388" y="1412875"/>
            <a:ext cx="4589462" cy="5140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63538" indent="-255588" algn="l">
              <a:spcBef>
                <a:spcPts val="500"/>
              </a:spcBef>
              <a:buClr>
                <a:srgbClr val="800000"/>
              </a:buClr>
              <a:tabLst>
                <a:tab pos="933450" algn="l"/>
                <a:tab pos="1847850" algn="l"/>
                <a:tab pos="2762250" algn="l"/>
                <a:tab pos="3676650" algn="l"/>
                <a:tab pos="4591050" algn="l"/>
                <a:tab pos="5505450" algn="l"/>
                <a:tab pos="6419850" algn="l"/>
                <a:tab pos="7334250" algn="l"/>
                <a:tab pos="8248650" algn="l"/>
                <a:tab pos="9163050" algn="l"/>
                <a:tab pos="10077450" algn="l"/>
              </a:tabLst>
            </a:pPr>
            <a:r>
              <a:rPr lang="en-GB" sz="3200" b="1">
                <a:solidFill>
                  <a:srgbClr val="000066"/>
                </a:solidFill>
              </a:rPr>
              <a:t>Крестовые походы</a:t>
            </a:r>
            <a:r>
              <a:rPr lang="en-GB" sz="3200">
                <a:solidFill>
                  <a:srgbClr val="000066"/>
                </a:solidFill>
              </a:rPr>
              <a:t> — </a:t>
            </a:r>
            <a:endParaRPr lang="ru-RU" sz="3200">
              <a:solidFill>
                <a:srgbClr val="000066"/>
              </a:solidFill>
            </a:endParaRPr>
          </a:p>
          <a:p>
            <a:pPr marL="363538" indent="-255588" algn="l">
              <a:spcBef>
                <a:spcPts val="500"/>
              </a:spcBef>
              <a:buClr>
                <a:srgbClr val="800000"/>
              </a:buClr>
              <a:tabLst>
                <a:tab pos="933450" algn="l"/>
                <a:tab pos="1847850" algn="l"/>
                <a:tab pos="2762250" algn="l"/>
                <a:tab pos="3676650" algn="l"/>
                <a:tab pos="4591050" algn="l"/>
                <a:tab pos="5505450" algn="l"/>
                <a:tab pos="6419850" algn="l"/>
                <a:tab pos="7334250" algn="l"/>
                <a:tab pos="8248650" algn="l"/>
                <a:tab pos="9163050" algn="l"/>
                <a:tab pos="10077450" algn="l"/>
              </a:tabLst>
            </a:pPr>
            <a:r>
              <a:rPr lang="en-GB" sz="3200">
                <a:solidFill>
                  <a:srgbClr val="000066"/>
                </a:solidFill>
              </a:rPr>
              <a:t>серия военных походов западноевропейских рыцарей, направленных </a:t>
            </a:r>
            <a:r>
              <a:rPr lang="en-GB" sz="3200" b="1">
                <a:solidFill>
                  <a:srgbClr val="990000"/>
                </a:solidFill>
              </a:rPr>
              <a:t>против «неверных»</a:t>
            </a:r>
            <a:r>
              <a:rPr lang="en-GB" sz="3200">
                <a:solidFill>
                  <a:srgbClr val="000066"/>
                </a:solidFill>
              </a:rPr>
              <a:t> (мусульман, язычников, православных государств и различных еретических движений). </a:t>
            </a:r>
          </a:p>
        </p:txBody>
      </p:sp>
      <p:grpSp>
        <p:nvGrpSpPr>
          <p:cNvPr id="29699" name="Group 3"/>
          <p:cNvGrpSpPr>
            <a:grpSpLocks/>
          </p:cNvGrpSpPr>
          <p:nvPr/>
        </p:nvGrpSpPr>
        <p:grpSpPr bwMode="auto">
          <a:xfrm>
            <a:off x="4876800" y="1341438"/>
            <a:ext cx="4267200" cy="5516562"/>
            <a:chOff x="3072" y="768"/>
            <a:chExt cx="2520" cy="3263"/>
          </a:xfrm>
        </p:grpSpPr>
        <p:pic>
          <p:nvPicPr>
            <p:cNvPr id="29703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768"/>
              <a:ext cx="2521" cy="32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9704" name="Text Box 5"/>
            <p:cNvSpPr txBox="1">
              <a:spLocks noChangeArrowheads="1"/>
            </p:cNvSpPr>
            <p:nvPr/>
          </p:nvSpPr>
          <p:spPr bwMode="auto">
            <a:xfrm>
              <a:off x="3072" y="768"/>
              <a:ext cx="2521" cy="32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/>
            </a:p>
          </p:txBody>
        </p:sp>
      </p:grpSp>
      <p:grpSp>
        <p:nvGrpSpPr>
          <p:cNvPr id="29700" name="Group 6"/>
          <p:cNvGrpSpPr>
            <a:grpSpLocks/>
          </p:cNvGrpSpPr>
          <p:nvPr/>
        </p:nvGrpSpPr>
        <p:grpSpPr bwMode="auto">
          <a:xfrm>
            <a:off x="900113" y="-6350"/>
            <a:ext cx="7488237" cy="1431925"/>
            <a:chOff x="1217" y="-4"/>
            <a:chExt cx="3709" cy="902"/>
          </a:xfrm>
        </p:grpSpPr>
        <p:pic>
          <p:nvPicPr>
            <p:cNvPr id="29701" name="Picture 7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7" y="-4"/>
              <a:ext cx="3710" cy="9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9702" name="Text Box 8"/>
            <p:cNvSpPr txBox="1">
              <a:spLocks noChangeArrowheads="1"/>
            </p:cNvSpPr>
            <p:nvPr/>
          </p:nvSpPr>
          <p:spPr bwMode="auto">
            <a:xfrm>
              <a:off x="1217" y="-4"/>
              <a:ext cx="3710" cy="9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23850" y="1268413"/>
            <a:ext cx="4445000" cy="5284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63538" indent="-255588" algn="l">
              <a:spcBef>
                <a:spcPts val="500"/>
              </a:spcBef>
              <a:buClr>
                <a:srgbClr val="800000"/>
              </a:buClr>
              <a:tabLst>
                <a:tab pos="933450" algn="l"/>
                <a:tab pos="1847850" algn="l"/>
                <a:tab pos="2762250" algn="l"/>
                <a:tab pos="3676650" algn="l"/>
                <a:tab pos="4591050" algn="l"/>
                <a:tab pos="5505450" algn="l"/>
                <a:tab pos="6419850" algn="l"/>
                <a:tab pos="7334250" algn="l"/>
                <a:tab pos="8248650" algn="l"/>
                <a:tab pos="9163050" algn="l"/>
                <a:tab pos="10077450" algn="l"/>
              </a:tabLst>
            </a:pPr>
            <a:r>
              <a:rPr lang="en-GB" sz="3200">
                <a:solidFill>
                  <a:srgbClr val="800000"/>
                </a:solidFill>
              </a:rPr>
              <a:t> </a:t>
            </a:r>
            <a:r>
              <a:rPr lang="en-GB" sz="3200" b="1">
                <a:solidFill>
                  <a:srgbClr val="800000"/>
                </a:solidFill>
              </a:rPr>
              <a:t>Целью первых крестовых походов</a:t>
            </a:r>
            <a:r>
              <a:rPr lang="en-GB" sz="3200">
                <a:solidFill>
                  <a:srgbClr val="800000"/>
                </a:solidFill>
              </a:rPr>
              <a:t> </a:t>
            </a:r>
            <a:endParaRPr lang="ru-RU" sz="3200">
              <a:solidFill>
                <a:srgbClr val="800000"/>
              </a:solidFill>
            </a:endParaRPr>
          </a:p>
          <a:p>
            <a:pPr marL="363538" indent="-255588" algn="l">
              <a:spcBef>
                <a:spcPts val="500"/>
              </a:spcBef>
              <a:buClr>
                <a:srgbClr val="800000"/>
              </a:buClr>
              <a:tabLst>
                <a:tab pos="933450" algn="l"/>
                <a:tab pos="1847850" algn="l"/>
                <a:tab pos="2762250" algn="l"/>
                <a:tab pos="3676650" algn="l"/>
                <a:tab pos="4591050" algn="l"/>
                <a:tab pos="5505450" algn="l"/>
                <a:tab pos="6419850" algn="l"/>
                <a:tab pos="7334250" algn="l"/>
                <a:tab pos="8248650" algn="l"/>
                <a:tab pos="9163050" algn="l"/>
                <a:tab pos="10077450" algn="l"/>
              </a:tabLst>
            </a:pPr>
            <a:r>
              <a:rPr lang="en-GB" sz="3200">
                <a:solidFill>
                  <a:srgbClr val="800000"/>
                </a:solidFill>
              </a:rPr>
              <a:t>было освобождение Гроба Господня в Иерусалиме от турок-сельджуков, однако позднее крестовые походы велись и ради обращения в христианство язычников Прибалтики.</a:t>
            </a:r>
          </a:p>
        </p:txBody>
      </p:sp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4876800" y="1219200"/>
            <a:ext cx="4267200" cy="5638800"/>
            <a:chOff x="3072" y="768"/>
            <a:chExt cx="2520" cy="3263"/>
          </a:xfrm>
        </p:grpSpPr>
        <p:pic>
          <p:nvPicPr>
            <p:cNvPr id="30727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768"/>
              <a:ext cx="2521" cy="32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728" name="Text Box 5"/>
            <p:cNvSpPr txBox="1">
              <a:spLocks noChangeArrowheads="1"/>
            </p:cNvSpPr>
            <p:nvPr/>
          </p:nvSpPr>
          <p:spPr bwMode="auto">
            <a:xfrm>
              <a:off x="3072" y="768"/>
              <a:ext cx="2521" cy="32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/>
            </a:p>
          </p:txBody>
        </p:sp>
      </p:grpSp>
      <p:grpSp>
        <p:nvGrpSpPr>
          <p:cNvPr id="30724" name="Group 6"/>
          <p:cNvGrpSpPr>
            <a:grpSpLocks/>
          </p:cNvGrpSpPr>
          <p:nvPr/>
        </p:nvGrpSpPr>
        <p:grpSpPr bwMode="auto">
          <a:xfrm>
            <a:off x="323850" y="0"/>
            <a:ext cx="8496300" cy="1431925"/>
            <a:chOff x="1217" y="-4"/>
            <a:chExt cx="3709" cy="902"/>
          </a:xfrm>
        </p:grpSpPr>
        <p:pic>
          <p:nvPicPr>
            <p:cNvPr id="30725" name="Picture 7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7" y="-4"/>
              <a:ext cx="3710" cy="9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726" name="Text Box 8"/>
            <p:cNvSpPr txBox="1">
              <a:spLocks noChangeArrowheads="1"/>
            </p:cNvSpPr>
            <p:nvPr/>
          </p:nvSpPr>
          <p:spPr bwMode="auto">
            <a:xfrm>
              <a:off x="1217" y="-4"/>
              <a:ext cx="3710" cy="9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50825" y="1125538"/>
            <a:ext cx="5113338" cy="5503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63538" indent="-255588" algn="l">
              <a:spcBef>
                <a:spcPts val="500"/>
              </a:spcBef>
              <a:tabLst>
                <a:tab pos="933450" algn="l"/>
                <a:tab pos="1847850" algn="l"/>
                <a:tab pos="2762250" algn="l"/>
                <a:tab pos="3676650" algn="l"/>
                <a:tab pos="4591050" algn="l"/>
                <a:tab pos="5505450" algn="l"/>
                <a:tab pos="6419850" algn="l"/>
                <a:tab pos="7334250" algn="l"/>
                <a:tab pos="8248650" algn="l"/>
                <a:tab pos="9163050" algn="l"/>
                <a:tab pos="10077450" algn="l"/>
              </a:tabLst>
            </a:pPr>
            <a:r>
              <a:rPr lang="en-GB" sz="3200" b="1">
                <a:solidFill>
                  <a:srgbClr val="990000"/>
                </a:solidFill>
              </a:rPr>
              <a:t>Название «крестоносцы»</a:t>
            </a:r>
            <a:r>
              <a:rPr lang="en-GB" sz="3200">
                <a:solidFill>
                  <a:srgbClr val="990000"/>
                </a:solidFill>
              </a:rPr>
              <a:t> появилось потому, что участники крестовых походов нашивали себе на одежду кресты.</a:t>
            </a:r>
            <a:endParaRPr lang="ru-RU" sz="3200">
              <a:solidFill>
                <a:srgbClr val="990000"/>
              </a:solidFill>
            </a:endParaRPr>
          </a:p>
          <a:p>
            <a:pPr marL="363538" indent="-255588" algn="l">
              <a:spcBef>
                <a:spcPts val="500"/>
              </a:spcBef>
              <a:tabLst>
                <a:tab pos="933450" algn="l"/>
                <a:tab pos="1847850" algn="l"/>
                <a:tab pos="2762250" algn="l"/>
                <a:tab pos="3676650" algn="l"/>
                <a:tab pos="4591050" algn="l"/>
                <a:tab pos="5505450" algn="l"/>
                <a:tab pos="6419850" algn="l"/>
                <a:tab pos="7334250" algn="l"/>
                <a:tab pos="8248650" algn="l"/>
                <a:tab pos="9163050" algn="l"/>
                <a:tab pos="10077450" algn="l"/>
              </a:tabLst>
            </a:pPr>
            <a:r>
              <a:rPr lang="en-GB" sz="3200">
                <a:solidFill>
                  <a:srgbClr val="990000"/>
                </a:solidFill>
              </a:rPr>
              <a:t> Считалось, что участники похода получат прощение грехов, поэтому в походы отправлялись не только рыцари, но и простые жители, и даже дети</a:t>
            </a:r>
            <a:r>
              <a:rPr lang="ru-RU" sz="3200">
                <a:solidFill>
                  <a:srgbClr val="990000"/>
                </a:solidFill>
              </a:rPr>
              <a:t>.</a:t>
            </a:r>
            <a:endParaRPr lang="en-GB" sz="3200">
              <a:solidFill>
                <a:srgbClr val="990000"/>
              </a:solidFill>
            </a:endParaRPr>
          </a:p>
        </p:txBody>
      </p:sp>
      <p:grpSp>
        <p:nvGrpSpPr>
          <p:cNvPr id="31747" name="Group 3"/>
          <p:cNvGrpSpPr>
            <a:grpSpLocks/>
          </p:cNvGrpSpPr>
          <p:nvPr/>
        </p:nvGrpSpPr>
        <p:grpSpPr bwMode="auto">
          <a:xfrm>
            <a:off x="5724525" y="1700213"/>
            <a:ext cx="3240088" cy="4968875"/>
            <a:chOff x="3403" y="480"/>
            <a:chExt cx="2212" cy="3599"/>
          </a:xfrm>
        </p:grpSpPr>
        <p:pic>
          <p:nvPicPr>
            <p:cNvPr id="3175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3" y="480"/>
              <a:ext cx="2213" cy="3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1752" name="Text Box 5"/>
            <p:cNvSpPr txBox="1">
              <a:spLocks noChangeArrowheads="1"/>
            </p:cNvSpPr>
            <p:nvPr/>
          </p:nvSpPr>
          <p:spPr bwMode="auto">
            <a:xfrm>
              <a:off x="3403" y="480"/>
              <a:ext cx="2213" cy="3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/>
            </a:p>
          </p:txBody>
        </p:sp>
      </p:grpSp>
      <p:grpSp>
        <p:nvGrpSpPr>
          <p:cNvPr id="31748" name="Group 6"/>
          <p:cNvGrpSpPr>
            <a:grpSpLocks/>
          </p:cNvGrpSpPr>
          <p:nvPr/>
        </p:nvGrpSpPr>
        <p:grpSpPr bwMode="auto">
          <a:xfrm>
            <a:off x="323850" y="260350"/>
            <a:ext cx="8424863" cy="1157288"/>
            <a:chOff x="144" y="0"/>
            <a:chExt cx="5352" cy="729"/>
          </a:xfrm>
        </p:grpSpPr>
        <p:pic>
          <p:nvPicPr>
            <p:cNvPr id="31749" name="Picture 7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0"/>
              <a:ext cx="5353" cy="7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1750" name="Text Box 8"/>
            <p:cNvSpPr txBox="1">
              <a:spLocks noChangeArrowheads="1"/>
            </p:cNvSpPr>
            <p:nvPr/>
          </p:nvSpPr>
          <p:spPr bwMode="auto">
            <a:xfrm>
              <a:off x="144" y="0"/>
              <a:ext cx="5353" cy="7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smtClean="0">
                <a:solidFill>
                  <a:srgbClr val="990000"/>
                </a:solidFill>
                <a:latin typeface="Monotype Corsiva" pitchFamily="66" charset="0"/>
              </a:rPr>
              <a:t>№</a:t>
            </a:r>
            <a:r>
              <a:rPr lang="ru-RU" sz="3200" smtClean="0">
                <a:solidFill>
                  <a:srgbClr val="990000"/>
                </a:solidFill>
                <a:latin typeface="Monotype Corsiva" pitchFamily="66" charset="0"/>
              </a:rPr>
              <a:t>4</a:t>
            </a:r>
            <a:br>
              <a:rPr lang="ru-RU" sz="3200" smtClean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en-GB" sz="3200" smtClean="0">
                <a:solidFill>
                  <a:srgbClr val="990000"/>
                </a:solidFill>
                <a:latin typeface="Monotype Corsiva" pitchFamily="66" charset="0"/>
              </a:rPr>
              <a:t>Вопросы</a:t>
            </a:r>
            <a:r>
              <a:rPr lang="ru-RU" sz="3200" smtClean="0">
                <a:solidFill>
                  <a:srgbClr val="990000"/>
                </a:solidFill>
                <a:latin typeface="Monotype Corsiva" pitchFamily="66" charset="0"/>
              </a:rPr>
              <a:t>:</a:t>
            </a:r>
            <a:endParaRPr lang="en-GB" sz="3200" smtClean="0">
              <a:solidFill>
                <a:srgbClr val="990000"/>
              </a:solidFill>
              <a:latin typeface="Monotype Corsiva" pitchFamily="66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543800" cy="4525963"/>
          </a:xfrm>
        </p:spPr>
        <p:txBody>
          <a:bodyPr/>
          <a:lstStyle/>
          <a:p>
            <a:pPr marL="609600" indent="-609600" eaLnBrk="1" hangingPunct="1">
              <a:buClr>
                <a:srgbClr val="800000"/>
              </a:buClr>
              <a:buFont typeface="Monotype Corsiva" pitchFamily="66" charset="0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sz="4400" smtClean="0">
                <a:solidFill>
                  <a:srgbClr val="800000"/>
                </a:solidFill>
                <a:latin typeface="Monotype Corsiva" pitchFamily="66" charset="0"/>
              </a:rPr>
              <a:t>Сколько всего было  крестовых походов?</a:t>
            </a:r>
            <a:r>
              <a:rPr lang="en-GB" smtClean="0">
                <a:solidFill>
                  <a:srgbClr val="800000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37892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2743200"/>
            <a:ext cx="4953000" cy="381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smtClean="0">
                <a:solidFill>
                  <a:srgbClr val="800000"/>
                </a:solidFill>
                <a:latin typeface="Monotype Corsiva" pitchFamily="66" charset="0"/>
              </a:rPr>
              <a:t>Ответ №</a:t>
            </a:r>
            <a:r>
              <a:rPr lang="ru-RU" sz="3200" smtClean="0">
                <a:solidFill>
                  <a:srgbClr val="800000"/>
                </a:solidFill>
                <a:latin typeface="Monotype Corsiva" pitchFamily="66" charset="0"/>
              </a:rPr>
              <a:t>4</a:t>
            </a:r>
            <a:endParaRPr lang="en-GB" sz="3200" smtClean="0">
              <a:solidFill>
                <a:srgbClr val="800000"/>
              </a:solidFill>
              <a:latin typeface="Monotype Corsiva" pitchFamily="66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178175" cy="4525963"/>
          </a:xfrm>
        </p:spPr>
        <p:txBody>
          <a:bodyPr/>
          <a:lstStyle/>
          <a:p>
            <a:pPr marL="608013" indent="-608013" eaLnBrk="1" hangingPunct="1">
              <a:spcBef>
                <a:spcPts val="1100"/>
              </a:spcBef>
              <a:buFont typeface="Arial" charset="0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sz="4400" smtClean="0">
                <a:solidFill>
                  <a:srgbClr val="000066"/>
                </a:solidFill>
                <a:latin typeface="Monotype Corsiva" pitchFamily="66" charset="0"/>
              </a:rPr>
              <a:t>8 походов.</a:t>
            </a:r>
          </a:p>
        </p:txBody>
      </p:sp>
      <p:pic>
        <p:nvPicPr>
          <p:cNvPr id="38916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1700213"/>
            <a:ext cx="5184775" cy="4897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latin typeface="Monotype Corsiva" pitchFamily="66" charset="0"/>
              </a:rPr>
              <a:t>№5Вопросы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4343400" cy="3733800"/>
          </a:xfrm>
        </p:spPr>
        <p:txBody>
          <a:bodyPr/>
          <a:lstStyle/>
          <a:p>
            <a:pPr marL="609600" indent="-609600" defTabSz="914400" eaLnBrk="1" hangingPunct="1">
              <a:buFont typeface="Arial" charset="0"/>
              <a:buNone/>
            </a:pPr>
            <a:r>
              <a:rPr lang="ru-RU" smtClean="0">
                <a:solidFill>
                  <a:srgbClr val="800000"/>
                </a:solidFill>
                <a:latin typeface="Monotype Corsiva" pitchFamily="66" charset="0"/>
              </a:rPr>
              <a:t>  </a:t>
            </a:r>
            <a:r>
              <a:rPr lang="ru-RU" sz="3600" smtClean="0">
                <a:solidFill>
                  <a:srgbClr val="800000"/>
                </a:solidFill>
                <a:latin typeface="Monotype Corsiva" pitchFamily="66" charset="0"/>
              </a:rPr>
              <a:t>Почему участников походов называли крестоносцами</a:t>
            </a:r>
            <a:r>
              <a:rPr lang="ru-RU" sz="4000" smtClean="0">
                <a:solidFill>
                  <a:srgbClr val="800000"/>
                </a:solidFill>
                <a:latin typeface="Monotype Corsiva" pitchFamily="66" charset="0"/>
              </a:rPr>
              <a:t>?</a:t>
            </a:r>
          </a:p>
          <a:p>
            <a:pPr marL="609600" indent="-609600" defTabSz="914400" eaLnBrk="1" hangingPunct="1">
              <a:buFontTx/>
              <a:buAutoNum type="arabicPeriod"/>
            </a:pPr>
            <a:endParaRPr lang="ru-RU" sz="4000" smtClean="0">
              <a:solidFill>
                <a:srgbClr val="800000"/>
              </a:solidFill>
              <a:latin typeface="Monotype Corsiva" pitchFamily="66" charset="0"/>
            </a:endParaRPr>
          </a:p>
        </p:txBody>
      </p:sp>
      <p:pic>
        <p:nvPicPr>
          <p:cNvPr id="39940" name="Picture 2" descr="Картинка 45 из 5835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1916113"/>
            <a:ext cx="381635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smtClean="0">
                <a:solidFill>
                  <a:srgbClr val="800000"/>
                </a:solidFill>
                <a:latin typeface="Monotype Corsiva" pitchFamily="66" charset="0"/>
              </a:rPr>
              <a:t>Ответ №</a:t>
            </a:r>
            <a:r>
              <a:rPr lang="ru-RU" sz="3200" smtClean="0">
                <a:solidFill>
                  <a:srgbClr val="800000"/>
                </a:solidFill>
                <a:latin typeface="Monotype Corsiva" pitchFamily="66" charset="0"/>
              </a:rPr>
              <a:t>5</a:t>
            </a:r>
            <a:endParaRPr lang="en-GB" sz="3200" smtClean="0">
              <a:solidFill>
                <a:srgbClr val="800000"/>
              </a:solidFill>
              <a:latin typeface="Monotype Corsiva" pitchFamily="66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608013" indent="-608013" eaLnBrk="1" hangingPunct="1">
              <a:spcBef>
                <a:spcPts val="1000"/>
              </a:spcBef>
              <a:buFont typeface="Monotype Corsiva" pitchFamily="66" charset="0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smtClean="0">
                <a:latin typeface="Monotype Corsiva" pitchFamily="66" charset="0"/>
              </a:rPr>
              <a:t> </a:t>
            </a:r>
            <a:r>
              <a:rPr lang="en-GB" sz="4000" smtClean="0">
                <a:solidFill>
                  <a:srgbClr val="000066"/>
                </a:solidFill>
                <a:latin typeface="Monotype Corsiva" pitchFamily="66" charset="0"/>
              </a:rPr>
              <a:t>На одеждах участников походов были нашиты кресты из красной материи.</a:t>
            </a:r>
          </a:p>
        </p:txBody>
      </p:sp>
      <p:pic>
        <p:nvPicPr>
          <p:cNvPr id="40964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276600"/>
            <a:ext cx="5791200" cy="3276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0965" name="Picture 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3733800"/>
            <a:ext cx="2286000" cy="243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smtClean="0">
                <a:solidFill>
                  <a:srgbClr val="990000"/>
                </a:solidFill>
                <a:latin typeface="Monotype Corsiva" pitchFamily="66" charset="0"/>
              </a:rPr>
              <a:t>№</a:t>
            </a:r>
            <a:r>
              <a:rPr lang="ru-RU" sz="3200" smtClean="0">
                <a:solidFill>
                  <a:srgbClr val="990000"/>
                </a:solidFill>
                <a:latin typeface="Monotype Corsiva" pitchFamily="66" charset="0"/>
              </a:rPr>
              <a:t>6</a:t>
            </a:r>
            <a:r>
              <a:rPr lang="en-GB" sz="3200" smtClean="0">
                <a:solidFill>
                  <a:srgbClr val="990000"/>
                </a:solidFill>
                <a:latin typeface="Monotype Corsiva" pitchFamily="66" charset="0"/>
              </a:rPr>
              <a:t> Вопросы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4953000" cy="4649788"/>
          </a:xfrm>
        </p:spPr>
        <p:txBody>
          <a:bodyPr/>
          <a:lstStyle/>
          <a:p>
            <a:pPr marL="608013" indent="-608013" eaLnBrk="1" hangingPunct="1">
              <a:buClr>
                <a:srgbClr val="800000"/>
              </a:buClr>
              <a:buFont typeface="Monotype Corsiva" pitchFamily="66" charset="0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GB" smtClean="0">
              <a:solidFill>
                <a:srgbClr val="800000"/>
              </a:solidFill>
              <a:latin typeface="Monotype Corsiva" pitchFamily="66" charset="0"/>
            </a:endParaRPr>
          </a:p>
          <a:p>
            <a:pPr marL="608013" indent="-608013" eaLnBrk="1" hangingPunct="1">
              <a:spcBef>
                <a:spcPts val="90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smtClean="0">
                <a:solidFill>
                  <a:srgbClr val="800000"/>
                </a:solidFill>
                <a:latin typeface="Monotype Corsiva" pitchFamily="66" charset="0"/>
              </a:rPr>
              <a:t>   </a:t>
            </a:r>
            <a:r>
              <a:rPr lang="en-GB" sz="3600" smtClean="0">
                <a:solidFill>
                  <a:srgbClr val="800000"/>
                </a:solidFill>
                <a:latin typeface="Monotype Corsiva" pitchFamily="66" charset="0"/>
              </a:rPr>
              <a:t>Почему среди крестоносцев было много младших сыновей феодалов?</a:t>
            </a:r>
          </a:p>
          <a:p>
            <a:pPr marL="608013" indent="-608013" eaLnBrk="1" hangingPunct="1">
              <a:spcBef>
                <a:spcPts val="90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GB" sz="3600" smtClean="0">
              <a:solidFill>
                <a:srgbClr val="800000"/>
              </a:solidFill>
              <a:latin typeface="Monotype Corsiva" pitchFamily="66" charset="0"/>
            </a:endParaRP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524000"/>
            <a:ext cx="3048000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smtClean="0">
                <a:solidFill>
                  <a:srgbClr val="990000"/>
                </a:solidFill>
                <a:latin typeface="Monotype Corsiva" pitchFamily="66" charset="0"/>
              </a:rPr>
              <a:t>Ответ №</a:t>
            </a:r>
            <a:r>
              <a:rPr lang="ru-RU" sz="3200" smtClean="0">
                <a:solidFill>
                  <a:srgbClr val="990000"/>
                </a:solidFill>
                <a:latin typeface="Monotype Corsiva" pitchFamily="66" charset="0"/>
              </a:rPr>
              <a:t>6</a:t>
            </a:r>
            <a:endParaRPr lang="en-GB" sz="3200" smtClean="0">
              <a:solidFill>
                <a:srgbClr val="990000"/>
              </a:solidFill>
              <a:latin typeface="Monotype Corsiva" pitchFamily="66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609600" indent="-609600" eaLnBrk="1" hangingPunct="1">
              <a:buFont typeface="Monotype Corsiva" pitchFamily="66" charset="0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smtClean="0">
                <a:solidFill>
                  <a:srgbClr val="990000"/>
                </a:solidFill>
                <a:latin typeface="Monotype Corsiva" pitchFamily="66" charset="0"/>
              </a:rPr>
              <a:t>В Европе существовал </a:t>
            </a:r>
            <a:r>
              <a:rPr lang="en-GB" sz="4000" smtClean="0">
                <a:solidFill>
                  <a:srgbClr val="990000"/>
                </a:solidFill>
                <a:latin typeface="Monotype Corsiva" pitchFamily="66" charset="0"/>
              </a:rPr>
              <a:t>майорат</a:t>
            </a:r>
            <a:r>
              <a:rPr lang="en-GB" sz="4000" smtClean="0">
                <a:solidFill>
                  <a:srgbClr val="000066"/>
                </a:solidFill>
                <a:latin typeface="Monotype Corsiva" pitchFamily="66" charset="0"/>
              </a:rPr>
              <a:t> </a:t>
            </a:r>
            <a:r>
              <a:rPr lang="en-GB" smtClean="0">
                <a:solidFill>
                  <a:srgbClr val="000066"/>
                </a:solidFill>
                <a:latin typeface="Monotype Corsiva" pitchFamily="66" charset="0"/>
              </a:rPr>
              <a:t>– порядок передачи наследства только старшим сыновьям. </a:t>
            </a:r>
            <a:endParaRPr lang="ru-RU" smtClean="0">
              <a:solidFill>
                <a:srgbClr val="000066"/>
              </a:solidFill>
              <a:latin typeface="Monotype Corsiva" pitchFamily="66" charset="0"/>
            </a:endParaRPr>
          </a:p>
          <a:p>
            <a:pPr marL="609600" indent="-609600" eaLnBrk="1" hangingPunct="1">
              <a:buFont typeface="Monotype Corsiva" pitchFamily="66" charset="0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smtClean="0">
                <a:solidFill>
                  <a:srgbClr val="000066"/>
                </a:solidFill>
                <a:latin typeface="Monotype Corsiva" pitchFamily="66" charset="0"/>
              </a:rPr>
              <a:t>Младшие не получали в наследство ничего, кроме коня и доспехов, поэтому </a:t>
            </a:r>
            <a:r>
              <a:rPr lang="ru-RU" smtClean="0">
                <a:solidFill>
                  <a:srgbClr val="000066"/>
                </a:solidFill>
                <a:latin typeface="Monotype Corsiva" pitchFamily="66" charset="0"/>
              </a:rPr>
              <a:t>они </a:t>
            </a:r>
            <a:r>
              <a:rPr lang="en-GB" smtClean="0">
                <a:solidFill>
                  <a:srgbClr val="000066"/>
                </a:solidFill>
                <a:latin typeface="Monotype Corsiva" pitchFamily="66" charset="0"/>
              </a:rPr>
              <a:t>должны были добывать себе славу и богатство </a:t>
            </a:r>
            <a:r>
              <a:rPr lang="ru-RU" smtClean="0">
                <a:solidFill>
                  <a:srgbClr val="000066"/>
                </a:solidFill>
                <a:latin typeface="Monotype Corsiva" pitchFamily="66" charset="0"/>
              </a:rPr>
              <a:t>самостоятельно.</a:t>
            </a:r>
            <a:endParaRPr lang="en-GB" smtClean="0">
              <a:solidFill>
                <a:srgbClr val="000066"/>
              </a:solidFill>
              <a:latin typeface="Monotype Corsiva" pitchFamily="66" charset="0"/>
            </a:endParaRP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4508500"/>
            <a:ext cx="3671887" cy="234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8713788" cy="5103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667000" y="381000"/>
            <a:ext cx="5664200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>
                <a:solidFill>
                  <a:srgbClr val="800000"/>
                </a:solidFill>
              </a:rPr>
              <a:t>Средневековые замки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2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5"/>
          <p:cNvSpPr>
            <a:spLocks noGrp="1" noChangeArrowheads="1"/>
          </p:cNvSpPr>
          <p:nvPr>
            <p:ph type="title"/>
          </p:nvPr>
        </p:nvSpPr>
        <p:spPr>
          <a:xfrm>
            <a:off x="755650" y="476250"/>
            <a:ext cx="7929563" cy="792163"/>
          </a:xfrm>
        </p:spPr>
        <p:txBody>
          <a:bodyPr/>
          <a:lstStyle/>
          <a:p>
            <a:pPr eaLnBrk="1" hangingPunct="1"/>
            <a:r>
              <a:rPr lang="en-GB" sz="3200" smtClean="0">
                <a:latin typeface="Monotype Corsiva" pitchFamily="66" charset="0"/>
              </a:rPr>
              <a:t>№ </a:t>
            </a:r>
            <a:r>
              <a:rPr lang="ru-RU" sz="3200" smtClean="0">
                <a:latin typeface="Monotype Corsiva" pitchFamily="66" charset="0"/>
              </a:rPr>
              <a:t>7 </a:t>
            </a:r>
            <a:r>
              <a:rPr lang="en-GB" sz="3200" smtClean="0">
                <a:solidFill>
                  <a:srgbClr val="800000"/>
                </a:solidFill>
                <a:latin typeface="Monotype Corsiva" pitchFamily="66" charset="0"/>
              </a:rPr>
              <a:t>Установите соответствие между событиями крестовых походов и их датами.</a:t>
            </a:r>
            <a:endParaRPr lang="ru-RU" sz="3200" smtClean="0">
              <a:solidFill>
                <a:srgbClr val="800000"/>
              </a:solidFill>
              <a:latin typeface="Monotype Corsiva" pitchFamily="66" charset="0"/>
            </a:endParaRPr>
          </a:p>
        </p:txBody>
      </p:sp>
      <p:graphicFrame>
        <p:nvGraphicFramePr>
          <p:cNvPr id="303154" name="Group 50"/>
          <p:cNvGraphicFramePr>
            <a:graphicFrameLocks noGrp="1"/>
          </p:cNvGraphicFramePr>
          <p:nvPr>
            <p:ph idx="1"/>
          </p:nvPr>
        </p:nvGraphicFramePr>
        <p:xfrm>
          <a:off x="323850" y="1465263"/>
          <a:ext cx="8353425" cy="5394008"/>
        </p:xfrm>
        <a:graphic>
          <a:graphicData uri="http://schemas.openxmlformats.org/drawingml/2006/table">
            <a:tbl>
              <a:tblPr/>
              <a:tblGrid>
                <a:gridCol w="4178300"/>
                <a:gridCol w="4175125"/>
              </a:tblGrid>
              <a:tr h="9048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1095г.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otype Corsiva" pitchFamily="66" charset="0"/>
                        </a:rPr>
                        <a:t>Захват крестоносцами Костантинополя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otype Corsiva" pitchFamily="66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8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1096г.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otype Corsiva" pitchFamily="66" charset="0"/>
                        </a:rPr>
                        <a:t>Взятие крестоносцами Иерусалима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otype Corsiva" pitchFamily="66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1099г.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otype Corsiva" pitchFamily="66" charset="0"/>
                        </a:rPr>
                        <a:t>Начало крестового похода детей.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12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1204г.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otype Corsiva" pitchFamily="66" charset="0"/>
                        </a:rPr>
                        <a:t>Выступление папы Урбана II в Клермоне с призывом начать крестовые походы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otype Corsiva" pitchFamily="66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8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1212г.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otype Corsiva" pitchFamily="66" charset="0"/>
                        </a:rPr>
                        <a:t>I крестовый похо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otype Corsiva" pitchFamily="66" charset="0"/>
                        </a:rPr>
                        <a:t>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76250"/>
            <a:ext cx="7929563" cy="792163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Monotype Corsiva" pitchFamily="66" charset="0"/>
              </a:rPr>
              <a:t>Ответ </a:t>
            </a:r>
            <a:r>
              <a:rPr lang="en-GB" sz="3200" smtClean="0">
                <a:latin typeface="Monotype Corsiva" pitchFamily="66" charset="0"/>
              </a:rPr>
              <a:t>№ </a:t>
            </a:r>
            <a:r>
              <a:rPr lang="ru-RU" sz="3200" smtClean="0">
                <a:latin typeface="Monotype Corsiva" pitchFamily="66" charset="0"/>
              </a:rPr>
              <a:t>7 </a:t>
            </a:r>
            <a:r>
              <a:rPr lang="ru-RU" sz="3200" smtClean="0">
                <a:solidFill>
                  <a:srgbClr val="A50021"/>
                </a:solidFill>
                <a:latin typeface="Monotype Corsiva" pitchFamily="66" charset="0"/>
              </a:rPr>
              <a:t>С</a:t>
            </a:r>
            <a:r>
              <a:rPr lang="en-GB" sz="3200" smtClean="0">
                <a:solidFill>
                  <a:srgbClr val="A50021"/>
                </a:solidFill>
                <a:latin typeface="Monotype Corsiva" pitchFamily="66" charset="0"/>
              </a:rPr>
              <a:t>оответствие между событиями крестовых походов и их датами.</a:t>
            </a:r>
            <a:endParaRPr lang="ru-RU" sz="3200" smtClean="0">
              <a:solidFill>
                <a:srgbClr val="A50021"/>
              </a:solidFill>
              <a:latin typeface="Monotype Corsiva" pitchFamily="66" charset="0"/>
            </a:endParaRPr>
          </a:p>
        </p:txBody>
      </p:sp>
      <p:graphicFrame>
        <p:nvGraphicFramePr>
          <p:cNvPr id="305155" name="Group 3"/>
          <p:cNvGraphicFramePr>
            <a:graphicFrameLocks noGrp="1"/>
          </p:cNvGraphicFramePr>
          <p:nvPr>
            <p:ph idx="1"/>
          </p:nvPr>
        </p:nvGraphicFramePr>
        <p:xfrm>
          <a:off x="323850" y="1465263"/>
          <a:ext cx="8353425" cy="5394008"/>
        </p:xfrm>
        <a:graphic>
          <a:graphicData uri="http://schemas.openxmlformats.org/drawingml/2006/table">
            <a:tbl>
              <a:tblPr/>
              <a:tblGrid>
                <a:gridCol w="4178300"/>
                <a:gridCol w="4175125"/>
              </a:tblGrid>
              <a:tr h="9048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1095г.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otype Corsiva" pitchFamily="66" charset="0"/>
                        </a:rPr>
                        <a:t>Захват крестоносцами Костантинополя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otype Corsiva" pitchFamily="66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8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1096г.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otype Corsiva" pitchFamily="66" charset="0"/>
                        </a:rPr>
                        <a:t>Взятие крестоносцами Иерусалима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otype Corsiva" pitchFamily="66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1099г.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otype Corsiva" pitchFamily="66" charset="0"/>
                        </a:rPr>
                        <a:t>Начало крестового похода детей.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12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1204г.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otype Corsiva" pitchFamily="66" charset="0"/>
                        </a:rPr>
                        <a:t>Выступление папы Урбана II в Клермоне с призывом начать крестовые походы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otype Corsiva" pitchFamily="66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8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1212г.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otype Corsiva" pitchFamily="66" charset="0"/>
                        </a:rPr>
                        <a:t>I крестовый похо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otype Corsiva" pitchFamily="66" charset="0"/>
                        </a:rPr>
                        <a:t>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079" name="Line 23"/>
          <p:cNvSpPr>
            <a:spLocks noChangeShapeType="1"/>
          </p:cNvSpPr>
          <p:nvPr/>
        </p:nvSpPr>
        <p:spPr bwMode="auto">
          <a:xfrm>
            <a:off x="1763713" y="2060575"/>
            <a:ext cx="2808287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>
            <a:off x="1258888" y="2852738"/>
            <a:ext cx="3600450" cy="400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81" name="Line 25"/>
          <p:cNvSpPr>
            <a:spLocks noChangeShapeType="1"/>
          </p:cNvSpPr>
          <p:nvPr/>
        </p:nvSpPr>
        <p:spPr bwMode="auto">
          <a:xfrm flipV="1">
            <a:off x="1403350" y="2781300"/>
            <a:ext cx="338455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82" name="Line 28"/>
          <p:cNvSpPr>
            <a:spLocks noChangeShapeType="1"/>
          </p:cNvSpPr>
          <p:nvPr/>
        </p:nvSpPr>
        <p:spPr bwMode="auto">
          <a:xfrm flipV="1">
            <a:off x="1692275" y="1844675"/>
            <a:ext cx="2879725" cy="3529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83" name="Line 29"/>
          <p:cNvSpPr>
            <a:spLocks noChangeShapeType="1"/>
          </p:cNvSpPr>
          <p:nvPr/>
        </p:nvSpPr>
        <p:spPr bwMode="auto">
          <a:xfrm flipV="1">
            <a:off x="1979613" y="3860800"/>
            <a:ext cx="2808287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smtClean="0">
                <a:solidFill>
                  <a:srgbClr val="800000"/>
                </a:solidFill>
                <a:latin typeface="Monotype Corsiva" pitchFamily="66" charset="0"/>
              </a:rPr>
              <a:t>Ответ № </a:t>
            </a:r>
            <a:r>
              <a:rPr lang="ru-RU" sz="3200" smtClean="0">
                <a:solidFill>
                  <a:srgbClr val="800000"/>
                </a:solidFill>
                <a:latin typeface="Monotype Corsiva" pitchFamily="66" charset="0"/>
              </a:rPr>
              <a:t>7</a:t>
            </a:r>
            <a:r>
              <a:rPr lang="en-GB" sz="3200" smtClean="0">
                <a:solidFill>
                  <a:srgbClr val="800000"/>
                </a:solidFill>
                <a:latin typeface="Monotype Corsiva" pitchFamily="66" charset="0"/>
              </a:rPr>
              <a:t>:</a:t>
            </a:r>
          </a:p>
        </p:txBody>
      </p:sp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457200" y="1600200"/>
            <a:ext cx="8228013" cy="5005388"/>
            <a:chOff x="288" y="1008"/>
            <a:chExt cx="5183" cy="3153"/>
          </a:xfrm>
        </p:grpSpPr>
        <p:sp>
          <p:nvSpPr>
            <p:cNvPr id="46089" name="Rectangle 4"/>
            <p:cNvSpPr>
              <a:spLocks noChangeArrowheads="1"/>
            </p:cNvSpPr>
            <p:nvPr/>
          </p:nvSpPr>
          <p:spPr bwMode="auto">
            <a:xfrm>
              <a:off x="2880" y="3567"/>
              <a:ext cx="2592" cy="5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l">
                <a:spcBef>
                  <a:spcPts val="700"/>
                </a:spcBef>
                <a:buFont typeface="Monotype Corsiva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>
                  <a:solidFill>
                    <a:srgbClr val="000000"/>
                  </a:solidFill>
                </a:rPr>
                <a:t>Начало крестового похода детей.</a:t>
              </a:r>
            </a:p>
          </p:txBody>
        </p:sp>
        <p:sp>
          <p:nvSpPr>
            <p:cNvPr id="46090" name="Rectangle 5"/>
            <p:cNvSpPr>
              <a:spLocks noChangeArrowheads="1"/>
            </p:cNvSpPr>
            <p:nvPr/>
          </p:nvSpPr>
          <p:spPr bwMode="auto">
            <a:xfrm>
              <a:off x="288" y="3567"/>
              <a:ext cx="2592" cy="5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l">
                <a:spcBef>
                  <a:spcPts val="700"/>
                </a:spcBef>
                <a:buClr>
                  <a:srgbClr val="800000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>
                  <a:solidFill>
                    <a:srgbClr val="800000"/>
                  </a:solidFill>
                  <a:latin typeface="Arial" charset="0"/>
                </a:rPr>
                <a:t>1212г.</a:t>
              </a:r>
            </a:p>
          </p:txBody>
        </p:sp>
        <p:sp>
          <p:nvSpPr>
            <p:cNvPr id="46091" name="Rectangle 6"/>
            <p:cNvSpPr>
              <a:spLocks noChangeArrowheads="1"/>
            </p:cNvSpPr>
            <p:nvPr/>
          </p:nvSpPr>
          <p:spPr bwMode="auto">
            <a:xfrm>
              <a:off x="2880" y="2972"/>
              <a:ext cx="2592" cy="5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l">
                <a:spcBef>
                  <a:spcPts val="700"/>
                </a:spcBef>
                <a:buFont typeface="Monotype Corsiva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>
                  <a:solidFill>
                    <a:srgbClr val="000000"/>
                  </a:solidFill>
                </a:rPr>
                <a:t>Захват крестоносцами Костантинополя</a:t>
              </a:r>
            </a:p>
          </p:txBody>
        </p:sp>
        <p:sp>
          <p:nvSpPr>
            <p:cNvPr id="46092" name="Rectangle 7"/>
            <p:cNvSpPr>
              <a:spLocks noChangeArrowheads="1"/>
            </p:cNvSpPr>
            <p:nvPr/>
          </p:nvSpPr>
          <p:spPr bwMode="auto">
            <a:xfrm>
              <a:off x="288" y="2972"/>
              <a:ext cx="2592" cy="5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l">
                <a:spcBef>
                  <a:spcPts val="700"/>
                </a:spcBef>
                <a:buClr>
                  <a:srgbClr val="800000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>
                  <a:solidFill>
                    <a:srgbClr val="800000"/>
                  </a:solidFill>
                  <a:latin typeface="Arial" charset="0"/>
                </a:rPr>
                <a:t>1204г.</a:t>
              </a:r>
            </a:p>
          </p:txBody>
        </p:sp>
        <p:sp>
          <p:nvSpPr>
            <p:cNvPr id="46093" name="Rectangle 8"/>
            <p:cNvSpPr>
              <a:spLocks noChangeArrowheads="1"/>
            </p:cNvSpPr>
            <p:nvPr/>
          </p:nvSpPr>
          <p:spPr bwMode="auto">
            <a:xfrm>
              <a:off x="2880" y="2377"/>
              <a:ext cx="2592" cy="5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l">
                <a:spcBef>
                  <a:spcPts val="700"/>
                </a:spcBef>
                <a:buFont typeface="Monotype Corsiva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>
                  <a:solidFill>
                    <a:srgbClr val="000000"/>
                  </a:solidFill>
                </a:rPr>
                <a:t>Взятие крестоносцами Иерусалима</a:t>
              </a:r>
            </a:p>
          </p:txBody>
        </p:sp>
        <p:sp>
          <p:nvSpPr>
            <p:cNvPr id="46094" name="Rectangle 9"/>
            <p:cNvSpPr>
              <a:spLocks noChangeArrowheads="1"/>
            </p:cNvSpPr>
            <p:nvPr/>
          </p:nvSpPr>
          <p:spPr bwMode="auto">
            <a:xfrm>
              <a:off x="288" y="2377"/>
              <a:ext cx="2592" cy="5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l">
                <a:spcBef>
                  <a:spcPts val="700"/>
                </a:spcBef>
                <a:buClr>
                  <a:srgbClr val="800000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>
                  <a:solidFill>
                    <a:srgbClr val="800000"/>
                  </a:solidFill>
                  <a:latin typeface="Arial" charset="0"/>
                </a:rPr>
                <a:t>1099г.</a:t>
              </a:r>
            </a:p>
          </p:txBody>
        </p:sp>
        <p:sp>
          <p:nvSpPr>
            <p:cNvPr id="46095" name="Rectangle 10"/>
            <p:cNvSpPr>
              <a:spLocks noChangeArrowheads="1"/>
            </p:cNvSpPr>
            <p:nvPr/>
          </p:nvSpPr>
          <p:spPr bwMode="auto">
            <a:xfrm>
              <a:off x="2880" y="1872"/>
              <a:ext cx="2592" cy="5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l">
                <a:spcBef>
                  <a:spcPts val="700"/>
                </a:spcBef>
                <a:buFont typeface="Monotype Corsiva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>
                  <a:solidFill>
                    <a:srgbClr val="000000"/>
                  </a:solidFill>
                </a:rPr>
                <a:t>I крестовый поход.</a:t>
              </a:r>
            </a:p>
          </p:txBody>
        </p:sp>
        <p:sp>
          <p:nvSpPr>
            <p:cNvPr id="46096" name="Rectangle 11"/>
            <p:cNvSpPr>
              <a:spLocks noChangeArrowheads="1"/>
            </p:cNvSpPr>
            <p:nvPr/>
          </p:nvSpPr>
          <p:spPr bwMode="auto">
            <a:xfrm>
              <a:off x="288" y="1872"/>
              <a:ext cx="2592" cy="5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l">
                <a:spcBef>
                  <a:spcPts val="700"/>
                </a:spcBef>
                <a:buClr>
                  <a:srgbClr val="800000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>
                  <a:solidFill>
                    <a:srgbClr val="800000"/>
                  </a:solidFill>
                  <a:latin typeface="Arial" charset="0"/>
                </a:rPr>
                <a:t>1096г.</a:t>
              </a:r>
            </a:p>
          </p:txBody>
        </p:sp>
        <p:sp>
          <p:nvSpPr>
            <p:cNvPr id="46097" name="Rectangle 12"/>
            <p:cNvSpPr>
              <a:spLocks noChangeArrowheads="1"/>
            </p:cNvSpPr>
            <p:nvPr/>
          </p:nvSpPr>
          <p:spPr bwMode="auto">
            <a:xfrm>
              <a:off x="2880" y="1008"/>
              <a:ext cx="2592" cy="8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l">
                <a:spcBef>
                  <a:spcPts val="700"/>
                </a:spcBef>
                <a:buFont typeface="Monotype Corsiva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>
                  <a:solidFill>
                    <a:srgbClr val="000000"/>
                  </a:solidFill>
                </a:rPr>
                <a:t>Выступление папы Урбана II в Клермоне с призывом начать крестовые походы</a:t>
              </a:r>
            </a:p>
          </p:txBody>
        </p:sp>
        <p:sp>
          <p:nvSpPr>
            <p:cNvPr id="46098" name="Rectangle 13"/>
            <p:cNvSpPr>
              <a:spLocks noChangeArrowheads="1"/>
            </p:cNvSpPr>
            <p:nvPr/>
          </p:nvSpPr>
          <p:spPr bwMode="auto">
            <a:xfrm>
              <a:off x="288" y="1008"/>
              <a:ext cx="2592" cy="8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l">
                <a:spcBef>
                  <a:spcPts val="700"/>
                </a:spcBef>
                <a:buClr>
                  <a:srgbClr val="800000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>
                  <a:solidFill>
                    <a:srgbClr val="800000"/>
                  </a:solidFill>
                  <a:latin typeface="Arial" charset="0"/>
                </a:rPr>
                <a:t>1095г.</a:t>
              </a:r>
            </a:p>
          </p:txBody>
        </p:sp>
        <p:sp>
          <p:nvSpPr>
            <p:cNvPr id="46099" name="Line 14"/>
            <p:cNvSpPr>
              <a:spLocks noChangeShapeType="1"/>
            </p:cNvSpPr>
            <p:nvPr/>
          </p:nvSpPr>
          <p:spPr bwMode="auto">
            <a:xfrm>
              <a:off x="288" y="1008"/>
              <a:ext cx="5184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00" name="Line 15"/>
            <p:cNvSpPr>
              <a:spLocks noChangeShapeType="1"/>
            </p:cNvSpPr>
            <p:nvPr/>
          </p:nvSpPr>
          <p:spPr bwMode="auto">
            <a:xfrm>
              <a:off x="288" y="1872"/>
              <a:ext cx="5184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01" name="Line 16"/>
            <p:cNvSpPr>
              <a:spLocks noChangeShapeType="1"/>
            </p:cNvSpPr>
            <p:nvPr/>
          </p:nvSpPr>
          <p:spPr bwMode="auto">
            <a:xfrm>
              <a:off x="288" y="2377"/>
              <a:ext cx="5184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02" name="Line 17"/>
            <p:cNvSpPr>
              <a:spLocks noChangeShapeType="1"/>
            </p:cNvSpPr>
            <p:nvPr/>
          </p:nvSpPr>
          <p:spPr bwMode="auto">
            <a:xfrm>
              <a:off x="288" y="2972"/>
              <a:ext cx="5184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03" name="Line 18"/>
            <p:cNvSpPr>
              <a:spLocks noChangeShapeType="1"/>
            </p:cNvSpPr>
            <p:nvPr/>
          </p:nvSpPr>
          <p:spPr bwMode="auto">
            <a:xfrm>
              <a:off x="288" y="3567"/>
              <a:ext cx="5184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04" name="Line 19"/>
            <p:cNvSpPr>
              <a:spLocks noChangeShapeType="1"/>
            </p:cNvSpPr>
            <p:nvPr/>
          </p:nvSpPr>
          <p:spPr bwMode="auto">
            <a:xfrm>
              <a:off x="288" y="4162"/>
              <a:ext cx="5184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05" name="Line 20"/>
            <p:cNvSpPr>
              <a:spLocks noChangeShapeType="1"/>
            </p:cNvSpPr>
            <p:nvPr/>
          </p:nvSpPr>
          <p:spPr bwMode="auto">
            <a:xfrm>
              <a:off x="288" y="1008"/>
              <a:ext cx="1" cy="315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06" name="Line 21"/>
            <p:cNvSpPr>
              <a:spLocks noChangeShapeType="1"/>
            </p:cNvSpPr>
            <p:nvPr/>
          </p:nvSpPr>
          <p:spPr bwMode="auto">
            <a:xfrm>
              <a:off x="2880" y="1008"/>
              <a:ext cx="1" cy="315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07" name="Line 22"/>
            <p:cNvSpPr>
              <a:spLocks noChangeShapeType="1"/>
            </p:cNvSpPr>
            <p:nvPr/>
          </p:nvSpPr>
          <p:spPr bwMode="auto">
            <a:xfrm>
              <a:off x="5472" y="1008"/>
              <a:ext cx="1" cy="315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6084" name="Line 24"/>
          <p:cNvSpPr>
            <a:spLocks noChangeShapeType="1"/>
          </p:cNvSpPr>
          <p:nvPr/>
        </p:nvSpPr>
        <p:spPr bwMode="auto">
          <a:xfrm>
            <a:off x="2195513" y="2205038"/>
            <a:ext cx="2305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085" name="Line 25"/>
          <p:cNvSpPr>
            <a:spLocks noChangeShapeType="1"/>
          </p:cNvSpPr>
          <p:nvPr/>
        </p:nvSpPr>
        <p:spPr bwMode="auto">
          <a:xfrm flipV="1">
            <a:off x="2339975" y="3357563"/>
            <a:ext cx="2087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086" name="Line 26"/>
          <p:cNvSpPr>
            <a:spLocks noChangeShapeType="1"/>
          </p:cNvSpPr>
          <p:nvPr/>
        </p:nvSpPr>
        <p:spPr bwMode="auto">
          <a:xfrm>
            <a:off x="2195513" y="4292600"/>
            <a:ext cx="2160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087" name="Line 27"/>
          <p:cNvSpPr>
            <a:spLocks noChangeShapeType="1"/>
          </p:cNvSpPr>
          <p:nvPr/>
        </p:nvSpPr>
        <p:spPr bwMode="auto">
          <a:xfrm>
            <a:off x="1979613" y="5229225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088" name="Line 28"/>
          <p:cNvSpPr>
            <a:spLocks noChangeShapeType="1"/>
          </p:cNvSpPr>
          <p:nvPr/>
        </p:nvSpPr>
        <p:spPr bwMode="auto">
          <a:xfrm>
            <a:off x="2124075" y="6092825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90500"/>
            <a:ext cx="6858000" cy="1800225"/>
          </a:xfrm>
        </p:spPr>
        <p:txBody>
          <a:bodyPr/>
          <a:lstStyle/>
          <a:p>
            <a:pPr eaLnBrk="1" hangingPunct="1"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smtClean="0">
                <a:latin typeface="Monotype Corsiva" pitchFamily="66" charset="0"/>
              </a:rPr>
              <a:t>№ </a:t>
            </a:r>
            <a:r>
              <a:rPr lang="ru-RU" sz="3200" smtClean="0">
                <a:latin typeface="Monotype Corsiva" pitchFamily="66" charset="0"/>
              </a:rPr>
              <a:t>8</a:t>
            </a:r>
            <a:r>
              <a:rPr lang="en-GB" sz="3200" smtClean="0">
                <a:solidFill>
                  <a:srgbClr val="800000"/>
                </a:solidFill>
                <a:latin typeface="Monotype Corsiva" pitchFamily="66" charset="0"/>
              </a:rPr>
              <a:t>Установите соответствие между именами королей, возглавлявших крестоносцев и их прозвищами:</a:t>
            </a:r>
          </a:p>
        </p:txBody>
      </p:sp>
      <p:grpSp>
        <p:nvGrpSpPr>
          <p:cNvPr id="47107" name="Group 3"/>
          <p:cNvGrpSpPr>
            <a:grpSpLocks/>
          </p:cNvGrpSpPr>
          <p:nvPr/>
        </p:nvGrpSpPr>
        <p:grpSpPr bwMode="auto">
          <a:xfrm>
            <a:off x="457200" y="2362200"/>
            <a:ext cx="7466013" cy="3762375"/>
            <a:chOff x="288" y="1488"/>
            <a:chExt cx="4703" cy="2370"/>
          </a:xfrm>
        </p:grpSpPr>
        <p:sp>
          <p:nvSpPr>
            <p:cNvPr id="47109" name="Rectangle 4"/>
            <p:cNvSpPr>
              <a:spLocks noChangeArrowheads="1"/>
            </p:cNvSpPr>
            <p:nvPr/>
          </p:nvSpPr>
          <p:spPr bwMode="auto">
            <a:xfrm>
              <a:off x="2640" y="3069"/>
              <a:ext cx="2352" cy="7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l">
                <a:spcBef>
                  <a:spcPts val="700"/>
                </a:spcBef>
                <a:buFont typeface="Monotype Corsiva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>
                  <a:solidFill>
                    <a:srgbClr val="000000"/>
                  </a:solidFill>
                </a:rPr>
                <a:t>Львиное сердце</a:t>
              </a:r>
            </a:p>
          </p:txBody>
        </p:sp>
        <p:sp>
          <p:nvSpPr>
            <p:cNvPr id="47110" name="Rectangle 5"/>
            <p:cNvSpPr>
              <a:spLocks noChangeArrowheads="1"/>
            </p:cNvSpPr>
            <p:nvPr/>
          </p:nvSpPr>
          <p:spPr bwMode="auto">
            <a:xfrm>
              <a:off x="288" y="3069"/>
              <a:ext cx="2352" cy="7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l">
                <a:spcBef>
                  <a:spcPts val="700"/>
                </a:spcBef>
                <a:buFont typeface="Monotype Corsiva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>
                  <a:solidFill>
                    <a:srgbClr val="000000"/>
                  </a:solidFill>
                </a:rPr>
                <a:t>Филипп II</a:t>
              </a:r>
            </a:p>
          </p:txBody>
        </p:sp>
        <p:sp>
          <p:nvSpPr>
            <p:cNvPr id="47111" name="Rectangle 6"/>
            <p:cNvSpPr>
              <a:spLocks noChangeArrowheads="1"/>
            </p:cNvSpPr>
            <p:nvPr/>
          </p:nvSpPr>
          <p:spPr bwMode="auto">
            <a:xfrm>
              <a:off x="2640" y="2278"/>
              <a:ext cx="2352" cy="7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l">
                <a:spcBef>
                  <a:spcPts val="700"/>
                </a:spcBef>
                <a:buFont typeface="Monotype Corsiva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>
                  <a:solidFill>
                    <a:srgbClr val="000000"/>
                  </a:solidFill>
                </a:rPr>
                <a:t>Барбаросса</a:t>
              </a:r>
            </a:p>
          </p:txBody>
        </p:sp>
        <p:sp>
          <p:nvSpPr>
            <p:cNvPr id="47112" name="Rectangle 7"/>
            <p:cNvSpPr>
              <a:spLocks noChangeArrowheads="1"/>
            </p:cNvSpPr>
            <p:nvPr/>
          </p:nvSpPr>
          <p:spPr bwMode="auto">
            <a:xfrm>
              <a:off x="288" y="2278"/>
              <a:ext cx="2352" cy="7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l">
                <a:spcBef>
                  <a:spcPts val="700"/>
                </a:spcBef>
                <a:buFont typeface="Monotype Corsiva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>
                  <a:solidFill>
                    <a:srgbClr val="000000"/>
                  </a:solidFill>
                </a:rPr>
                <a:t>Ричард I</a:t>
              </a:r>
            </a:p>
          </p:txBody>
        </p:sp>
        <p:sp>
          <p:nvSpPr>
            <p:cNvPr id="47113" name="Rectangle 8"/>
            <p:cNvSpPr>
              <a:spLocks noChangeArrowheads="1"/>
            </p:cNvSpPr>
            <p:nvPr/>
          </p:nvSpPr>
          <p:spPr bwMode="auto">
            <a:xfrm>
              <a:off x="2640" y="1488"/>
              <a:ext cx="2352" cy="7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l">
                <a:spcBef>
                  <a:spcPts val="700"/>
                </a:spcBef>
                <a:buFont typeface="Monotype Corsiva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>
                  <a:solidFill>
                    <a:srgbClr val="000000"/>
                  </a:solidFill>
                </a:rPr>
                <a:t>Август</a:t>
              </a:r>
            </a:p>
          </p:txBody>
        </p:sp>
        <p:sp>
          <p:nvSpPr>
            <p:cNvPr id="47114" name="Rectangle 9"/>
            <p:cNvSpPr>
              <a:spLocks noChangeArrowheads="1"/>
            </p:cNvSpPr>
            <p:nvPr/>
          </p:nvSpPr>
          <p:spPr bwMode="auto">
            <a:xfrm>
              <a:off x="288" y="1488"/>
              <a:ext cx="2352" cy="7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l">
                <a:spcBef>
                  <a:spcPts val="700"/>
                </a:spcBef>
                <a:buFont typeface="Monotype Corsiva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>
                  <a:solidFill>
                    <a:srgbClr val="000000"/>
                  </a:solidFill>
                </a:rPr>
                <a:t>Фридрих I</a:t>
              </a:r>
            </a:p>
          </p:txBody>
        </p:sp>
        <p:sp>
          <p:nvSpPr>
            <p:cNvPr id="47115" name="Line 10"/>
            <p:cNvSpPr>
              <a:spLocks noChangeShapeType="1"/>
            </p:cNvSpPr>
            <p:nvPr/>
          </p:nvSpPr>
          <p:spPr bwMode="auto">
            <a:xfrm>
              <a:off x="288" y="1488"/>
              <a:ext cx="4704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6" name="Line 11"/>
            <p:cNvSpPr>
              <a:spLocks noChangeShapeType="1"/>
            </p:cNvSpPr>
            <p:nvPr/>
          </p:nvSpPr>
          <p:spPr bwMode="auto">
            <a:xfrm>
              <a:off x="288" y="2278"/>
              <a:ext cx="4704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7" name="Line 12"/>
            <p:cNvSpPr>
              <a:spLocks noChangeShapeType="1"/>
            </p:cNvSpPr>
            <p:nvPr/>
          </p:nvSpPr>
          <p:spPr bwMode="auto">
            <a:xfrm>
              <a:off x="288" y="3069"/>
              <a:ext cx="4704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8" name="Line 13"/>
            <p:cNvSpPr>
              <a:spLocks noChangeShapeType="1"/>
            </p:cNvSpPr>
            <p:nvPr/>
          </p:nvSpPr>
          <p:spPr bwMode="auto">
            <a:xfrm>
              <a:off x="288" y="3859"/>
              <a:ext cx="4704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9" name="Line 14"/>
            <p:cNvSpPr>
              <a:spLocks noChangeShapeType="1"/>
            </p:cNvSpPr>
            <p:nvPr/>
          </p:nvSpPr>
          <p:spPr bwMode="auto">
            <a:xfrm>
              <a:off x="288" y="1488"/>
              <a:ext cx="1" cy="237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20" name="Line 15"/>
            <p:cNvSpPr>
              <a:spLocks noChangeShapeType="1"/>
            </p:cNvSpPr>
            <p:nvPr/>
          </p:nvSpPr>
          <p:spPr bwMode="auto">
            <a:xfrm>
              <a:off x="2640" y="1488"/>
              <a:ext cx="1" cy="237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21" name="Line 16"/>
            <p:cNvSpPr>
              <a:spLocks noChangeShapeType="1"/>
            </p:cNvSpPr>
            <p:nvPr/>
          </p:nvSpPr>
          <p:spPr bwMode="auto">
            <a:xfrm>
              <a:off x="4992" y="1488"/>
              <a:ext cx="1" cy="237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7108" name="Picture 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pPr eaLnBrk="1" hangingPunct="1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smtClean="0">
                <a:solidFill>
                  <a:srgbClr val="800000"/>
                </a:solidFill>
                <a:latin typeface="Monotype Corsiva" pitchFamily="66" charset="0"/>
              </a:rPr>
              <a:t>Ответ № </a:t>
            </a:r>
            <a:r>
              <a:rPr lang="ru-RU" sz="3200" smtClean="0">
                <a:solidFill>
                  <a:srgbClr val="800000"/>
                </a:solidFill>
                <a:latin typeface="Monotype Corsiva" pitchFamily="66" charset="0"/>
              </a:rPr>
              <a:t>8</a:t>
            </a:r>
            <a:endParaRPr lang="en-GB" sz="2800" smtClean="0">
              <a:solidFill>
                <a:srgbClr val="800000"/>
              </a:solidFill>
              <a:latin typeface="Monotype Corsiva" pitchFamily="66" charset="0"/>
            </a:endParaRPr>
          </a:p>
        </p:txBody>
      </p:sp>
      <p:grpSp>
        <p:nvGrpSpPr>
          <p:cNvPr id="48131" name="Group 3"/>
          <p:cNvGrpSpPr>
            <a:grpSpLocks/>
          </p:cNvGrpSpPr>
          <p:nvPr/>
        </p:nvGrpSpPr>
        <p:grpSpPr bwMode="auto">
          <a:xfrm>
            <a:off x="457200" y="2362200"/>
            <a:ext cx="7466013" cy="3762375"/>
            <a:chOff x="288" y="1488"/>
            <a:chExt cx="4703" cy="2370"/>
          </a:xfrm>
        </p:grpSpPr>
        <p:sp>
          <p:nvSpPr>
            <p:cNvPr id="48135" name="Rectangle 4"/>
            <p:cNvSpPr>
              <a:spLocks noChangeArrowheads="1"/>
            </p:cNvSpPr>
            <p:nvPr/>
          </p:nvSpPr>
          <p:spPr bwMode="auto">
            <a:xfrm>
              <a:off x="2640" y="3069"/>
              <a:ext cx="2352" cy="7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l">
                <a:spcBef>
                  <a:spcPts val="700"/>
                </a:spcBef>
                <a:buFont typeface="Monotype Corsiva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>
                  <a:solidFill>
                    <a:srgbClr val="000000"/>
                  </a:solidFill>
                </a:rPr>
                <a:t>Львиное сердце</a:t>
              </a:r>
            </a:p>
          </p:txBody>
        </p:sp>
        <p:sp>
          <p:nvSpPr>
            <p:cNvPr id="48136" name="Rectangle 5"/>
            <p:cNvSpPr>
              <a:spLocks noChangeArrowheads="1"/>
            </p:cNvSpPr>
            <p:nvPr/>
          </p:nvSpPr>
          <p:spPr bwMode="auto">
            <a:xfrm>
              <a:off x="288" y="3069"/>
              <a:ext cx="2352" cy="7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l">
                <a:spcBef>
                  <a:spcPts val="700"/>
                </a:spcBef>
                <a:buFont typeface="Monotype Corsiva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>
                  <a:solidFill>
                    <a:srgbClr val="000000"/>
                  </a:solidFill>
                </a:rPr>
                <a:t>Филипп II</a:t>
              </a:r>
            </a:p>
          </p:txBody>
        </p:sp>
        <p:sp>
          <p:nvSpPr>
            <p:cNvPr id="48137" name="Rectangle 6"/>
            <p:cNvSpPr>
              <a:spLocks noChangeArrowheads="1"/>
            </p:cNvSpPr>
            <p:nvPr/>
          </p:nvSpPr>
          <p:spPr bwMode="auto">
            <a:xfrm>
              <a:off x="2640" y="2278"/>
              <a:ext cx="2352" cy="7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l">
                <a:spcBef>
                  <a:spcPts val="700"/>
                </a:spcBef>
                <a:buFont typeface="Monotype Corsiva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>
                  <a:solidFill>
                    <a:srgbClr val="000000"/>
                  </a:solidFill>
                </a:rPr>
                <a:t>Барбаросса</a:t>
              </a:r>
            </a:p>
          </p:txBody>
        </p:sp>
        <p:sp>
          <p:nvSpPr>
            <p:cNvPr id="48138" name="Rectangle 7"/>
            <p:cNvSpPr>
              <a:spLocks noChangeArrowheads="1"/>
            </p:cNvSpPr>
            <p:nvPr/>
          </p:nvSpPr>
          <p:spPr bwMode="auto">
            <a:xfrm>
              <a:off x="288" y="2278"/>
              <a:ext cx="2352" cy="7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l">
                <a:spcBef>
                  <a:spcPts val="700"/>
                </a:spcBef>
                <a:buFont typeface="Monotype Corsiva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>
                  <a:solidFill>
                    <a:srgbClr val="000000"/>
                  </a:solidFill>
                </a:rPr>
                <a:t>Ричард I</a:t>
              </a:r>
            </a:p>
          </p:txBody>
        </p:sp>
        <p:sp>
          <p:nvSpPr>
            <p:cNvPr id="48139" name="Rectangle 8"/>
            <p:cNvSpPr>
              <a:spLocks noChangeArrowheads="1"/>
            </p:cNvSpPr>
            <p:nvPr/>
          </p:nvSpPr>
          <p:spPr bwMode="auto">
            <a:xfrm>
              <a:off x="2640" y="1488"/>
              <a:ext cx="2352" cy="7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l">
                <a:spcBef>
                  <a:spcPts val="700"/>
                </a:spcBef>
                <a:buFont typeface="Monotype Corsiva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>
                  <a:solidFill>
                    <a:srgbClr val="000000"/>
                  </a:solidFill>
                </a:rPr>
                <a:t>Август</a:t>
              </a:r>
            </a:p>
          </p:txBody>
        </p:sp>
        <p:sp>
          <p:nvSpPr>
            <p:cNvPr id="48140" name="Rectangle 9"/>
            <p:cNvSpPr>
              <a:spLocks noChangeArrowheads="1"/>
            </p:cNvSpPr>
            <p:nvPr/>
          </p:nvSpPr>
          <p:spPr bwMode="auto">
            <a:xfrm>
              <a:off x="288" y="1488"/>
              <a:ext cx="2352" cy="7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l">
                <a:spcBef>
                  <a:spcPts val="700"/>
                </a:spcBef>
                <a:buFont typeface="Monotype Corsiva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>
                  <a:solidFill>
                    <a:srgbClr val="000000"/>
                  </a:solidFill>
                </a:rPr>
                <a:t>Фридрих I</a:t>
              </a:r>
            </a:p>
          </p:txBody>
        </p:sp>
        <p:sp>
          <p:nvSpPr>
            <p:cNvPr id="48141" name="Line 10"/>
            <p:cNvSpPr>
              <a:spLocks noChangeShapeType="1"/>
            </p:cNvSpPr>
            <p:nvPr/>
          </p:nvSpPr>
          <p:spPr bwMode="auto">
            <a:xfrm>
              <a:off x="288" y="1488"/>
              <a:ext cx="4704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42" name="Line 11"/>
            <p:cNvSpPr>
              <a:spLocks noChangeShapeType="1"/>
            </p:cNvSpPr>
            <p:nvPr/>
          </p:nvSpPr>
          <p:spPr bwMode="auto">
            <a:xfrm>
              <a:off x="288" y="2278"/>
              <a:ext cx="4704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43" name="Line 12"/>
            <p:cNvSpPr>
              <a:spLocks noChangeShapeType="1"/>
            </p:cNvSpPr>
            <p:nvPr/>
          </p:nvSpPr>
          <p:spPr bwMode="auto">
            <a:xfrm>
              <a:off x="288" y="3069"/>
              <a:ext cx="4704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44" name="Line 13"/>
            <p:cNvSpPr>
              <a:spLocks noChangeShapeType="1"/>
            </p:cNvSpPr>
            <p:nvPr/>
          </p:nvSpPr>
          <p:spPr bwMode="auto">
            <a:xfrm>
              <a:off x="288" y="3859"/>
              <a:ext cx="4704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45" name="Line 14"/>
            <p:cNvSpPr>
              <a:spLocks noChangeShapeType="1"/>
            </p:cNvSpPr>
            <p:nvPr/>
          </p:nvSpPr>
          <p:spPr bwMode="auto">
            <a:xfrm>
              <a:off x="288" y="1488"/>
              <a:ext cx="1" cy="237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46" name="Line 15"/>
            <p:cNvSpPr>
              <a:spLocks noChangeShapeType="1"/>
            </p:cNvSpPr>
            <p:nvPr/>
          </p:nvSpPr>
          <p:spPr bwMode="auto">
            <a:xfrm>
              <a:off x="2640" y="1488"/>
              <a:ext cx="1" cy="237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47" name="Line 16"/>
            <p:cNvSpPr>
              <a:spLocks noChangeShapeType="1"/>
            </p:cNvSpPr>
            <p:nvPr/>
          </p:nvSpPr>
          <p:spPr bwMode="auto">
            <a:xfrm>
              <a:off x="4992" y="1488"/>
              <a:ext cx="1" cy="237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132" name="Line 17"/>
          <p:cNvSpPr>
            <a:spLocks noChangeShapeType="1"/>
          </p:cNvSpPr>
          <p:nvPr/>
        </p:nvSpPr>
        <p:spPr bwMode="auto">
          <a:xfrm flipV="1">
            <a:off x="2286000" y="2817813"/>
            <a:ext cx="1828800" cy="24415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133" name="Line 18"/>
          <p:cNvSpPr>
            <a:spLocks noChangeShapeType="1"/>
          </p:cNvSpPr>
          <p:nvPr/>
        </p:nvSpPr>
        <p:spPr bwMode="auto">
          <a:xfrm>
            <a:off x="2057400" y="2514600"/>
            <a:ext cx="2743200" cy="1828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134" name="Line 19"/>
          <p:cNvSpPr>
            <a:spLocks noChangeShapeType="1"/>
          </p:cNvSpPr>
          <p:nvPr/>
        </p:nvSpPr>
        <p:spPr bwMode="auto">
          <a:xfrm>
            <a:off x="2133600" y="3962400"/>
            <a:ext cx="2743200" cy="1828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pPr eaLnBrk="1" hangingPunct="1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smtClean="0">
                <a:solidFill>
                  <a:srgbClr val="800000"/>
                </a:solidFill>
                <a:latin typeface="Monotype Corsiva" pitchFamily="66" charset="0"/>
              </a:rPr>
              <a:t>Ответ № </a:t>
            </a:r>
            <a:r>
              <a:rPr lang="ru-RU" sz="3200" smtClean="0">
                <a:solidFill>
                  <a:srgbClr val="800000"/>
                </a:solidFill>
                <a:latin typeface="Monotype Corsiva" pitchFamily="66" charset="0"/>
              </a:rPr>
              <a:t>8</a:t>
            </a:r>
            <a:endParaRPr lang="en-GB" sz="2800" smtClean="0">
              <a:solidFill>
                <a:srgbClr val="800000"/>
              </a:solidFill>
              <a:latin typeface="Monotype Corsiva" pitchFamily="66" charset="0"/>
            </a:endParaRPr>
          </a:p>
        </p:txBody>
      </p:sp>
      <p:grpSp>
        <p:nvGrpSpPr>
          <p:cNvPr id="49155" name="Group 3"/>
          <p:cNvGrpSpPr>
            <a:grpSpLocks/>
          </p:cNvGrpSpPr>
          <p:nvPr/>
        </p:nvGrpSpPr>
        <p:grpSpPr bwMode="auto">
          <a:xfrm>
            <a:off x="468313" y="2349500"/>
            <a:ext cx="7466012" cy="3762375"/>
            <a:chOff x="288" y="1488"/>
            <a:chExt cx="4703" cy="2370"/>
          </a:xfrm>
        </p:grpSpPr>
        <p:sp>
          <p:nvSpPr>
            <p:cNvPr id="49160" name="Rectangle 4"/>
            <p:cNvSpPr>
              <a:spLocks noChangeArrowheads="1"/>
            </p:cNvSpPr>
            <p:nvPr/>
          </p:nvSpPr>
          <p:spPr bwMode="auto">
            <a:xfrm>
              <a:off x="2640" y="3069"/>
              <a:ext cx="2352" cy="7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l">
                <a:spcBef>
                  <a:spcPts val="700"/>
                </a:spcBef>
                <a:buFont typeface="Monotype Corsiva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>
                  <a:solidFill>
                    <a:srgbClr val="000000"/>
                  </a:solidFill>
                </a:rPr>
                <a:t>                 </a:t>
              </a:r>
              <a:r>
                <a:rPr lang="en-GB">
                  <a:solidFill>
                    <a:srgbClr val="000000"/>
                  </a:solidFill>
                </a:rPr>
                <a:t>Август</a:t>
              </a:r>
            </a:p>
          </p:txBody>
        </p:sp>
        <p:sp>
          <p:nvSpPr>
            <p:cNvPr id="49161" name="Rectangle 5"/>
            <p:cNvSpPr>
              <a:spLocks noChangeArrowheads="1"/>
            </p:cNvSpPr>
            <p:nvPr/>
          </p:nvSpPr>
          <p:spPr bwMode="auto">
            <a:xfrm>
              <a:off x="288" y="3069"/>
              <a:ext cx="2352" cy="7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l">
                <a:spcBef>
                  <a:spcPts val="700"/>
                </a:spcBef>
                <a:buFont typeface="Monotype Corsiva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>
                  <a:solidFill>
                    <a:srgbClr val="000000"/>
                  </a:solidFill>
                </a:rPr>
                <a:t>Филипп II</a:t>
              </a:r>
            </a:p>
          </p:txBody>
        </p:sp>
        <p:sp>
          <p:nvSpPr>
            <p:cNvPr id="49162" name="Rectangle 6"/>
            <p:cNvSpPr>
              <a:spLocks noChangeArrowheads="1"/>
            </p:cNvSpPr>
            <p:nvPr/>
          </p:nvSpPr>
          <p:spPr bwMode="auto">
            <a:xfrm>
              <a:off x="2640" y="2278"/>
              <a:ext cx="2352" cy="7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l">
                <a:spcBef>
                  <a:spcPts val="700"/>
                </a:spcBef>
                <a:buFont typeface="Monotype Corsiva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9163" name="Rectangle 7"/>
            <p:cNvSpPr>
              <a:spLocks noChangeArrowheads="1"/>
            </p:cNvSpPr>
            <p:nvPr/>
          </p:nvSpPr>
          <p:spPr bwMode="auto">
            <a:xfrm>
              <a:off x="288" y="2278"/>
              <a:ext cx="2352" cy="7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l">
                <a:spcBef>
                  <a:spcPts val="700"/>
                </a:spcBef>
                <a:buFont typeface="Monotype Corsiva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>
                  <a:solidFill>
                    <a:srgbClr val="000000"/>
                  </a:solidFill>
                </a:rPr>
                <a:t>Ричард I</a:t>
              </a:r>
            </a:p>
          </p:txBody>
        </p:sp>
        <p:sp>
          <p:nvSpPr>
            <p:cNvPr id="49164" name="Rectangle 8"/>
            <p:cNvSpPr>
              <a:spLocks noChangeArrowheads="1"/>
            </p:cNvSpPr>
            <p:nvPr/>
          </p:nvSpPr>
          <p:spPr bwMode="auto">
            <a:xfrm>
              <a:off x="2640" y="1488"/>
              <a:ext cx="2352" cy="7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l">
                <a:spcBef>
                  <a:spcPts val="700"/>
                </a:spcBef>
                <a:buFont typeface="Monotype Corsiva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>
                  <a:solidFill>
                    <a:srgbClr val="000000"/>
                  </a:solidFill>
                </a:rPr>
                <a:t>               </a:t>
              </a:r>
              <a:r>
                <a:rPr lang="en-GB">
                  <a:solidFill>
                    <a:srgbClr val="000000"/>
                  </a:solidFill>
                </a:rPr>
                <a:t>Барбаросса</a:t>
              </a:r>
            </a:p>
          </p:txBody>
        </p:sp>
        <p:sp>
          <p:nvSpPr>
            <p:cNvPr id="49165" name="Rectangle 9"/>
            <p:cNvSpPr>
              <a:spLocks noChangeArrowheads="1"/>
            </p:cNvSpPr>
            <p:nvPr/>
          </p:nvSpPr>
          <p:spPr bwMode="auto">
            <a:xfrm>
              <a:off x="288" y="1488"/>
              <a:ext cx="2352" cy="7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l">
                <a:spcBef>
                  <a:spcPts val="700"/>
                </a:spcBef>
                <a:buFont typeface="Monotype Corsiva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>
                  <a:solidFill>
                    <a:srgbClr val="000000"/>
                  </a:solidFill>
                </a:rPr>
                <a:t>Фридрих I</a:t>
              </a:r>
            </a:p>
          </p:txBody>
        </p:sp>
        <p:sp>
          <p:nvSpPr>
            <p:cNvPr id="49166" name="Line 10"/>
            <p:cNvSpPr>
              <a:spLocks noChangeShapeType="1"/>
            </p:cNvSpPr>
            <p:nvPr/>
          </p:nvSpPr>
          <p:spPr bwMode="auto">
            <a:xfrm>
              <a:off x="288" y="1488"/>
              <a:ext cx="4704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67" name="Line 11"/>
            <p:cNvSpPr>
              <a:spLocks noChangeShapeType="1"/>
            </p:cNvSpPr>
            <p:nvPr/>
          </p:nvSpPr>
          <p:spPr bwMode="auto">
            <a:xfrm>
              <a:off x="288" y="2278"/>
              <a:ext cx="4704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68" name="Line 12"/>
            <p:cNvSpPr>
              <a:spLocks noChangeShapeType="1"/>
            </p:cNvSpPr>
            <p:nvPr/>
          </p:nvSpPr>
          <p:spPr bwMode="auto">
            <a:xfrm>
              <a:off x="288" y="3069"/>
              <a:ext cx="4704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69" name="Line 13"/>
            <p:cNvSpPr>
              <a:spLocks noChangeShapeType="1"/>
            </p:cNvSpPr>
            <p:nvPr/>
          </p:nvSpPr>
          <p:spPr bwMode="auto">
            <a:xfrm>
              <a:off x="288" y="3859"/>
              <a:ext cx="4704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70" name="Line 14"/>
            <p:cNvSpPr>
              <a:spLocks noChangeShapeType="1"/>
            </p:cNvSpPr>
            <p:nvPr/>
          </p:nvSpPr>
          <p:spPr bwMode="auto">
            <a:xfrm>
              <a:off x="288" y="1488"/>
              <a:ext cx="1" cy="237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71" name="Line 15"/>
            <p:cNvSpPr>
              <a:spLocks noChangeShapeType="1"/>
            </p:cNvSpPr>
            <p:nvPr/>
          </p:nvSpPr>
          <p:spPr bwMode="auto">
            <a:xfrm>
              <a:off x="2640" y="1488"/>
              <a:ext cx="1" cy="237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72" name="Line 16"/>
            <p:cNvSpPr>
              <a:spLocks noChangeShapeType="1"/>
            </p:cNvSpPr>
            <p:nvPr/>
          </p:nvSpPr>
          <p:spPr bwMode="auto">
            <a:xfrm>
              <a:off x="4992" y="1488"/>
              <a:ext cx="1" cy="237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9156" name="Line 17"/>
          <p:cNvSpPr>
            <a:spLocks noChangeShapeType="1"/>
          </p:cNvSpPr>
          <p:nvPr/>
        </p:nvSpPr>
        <p:spPr bwMode="auto">
          <a:xfrm>
            <a:off x="2195513" y="2781300"/>
            <a:ext cx="2808287" cy="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157" name="Line 18"/>
          <p:cNvSpPr>
            <a:spLocks noChangeShapeType="1"/>
          </p:cNvSpPr>
          <p:nvPr/>
        </p:nvSpPr>
        <p:spPr bwMode="auto">
          <a:xfrm flipV="1">
            <a:off x="2124075" y="4365625"/>
            <a:ext cx="2808288" cy="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158" name="Line 19"/>
          <p:cNvSpPr>
            <a:spLocks noChangeShapeType="1"/>
          </p:cNvSpPr>
          <p:nvPr/>
        </p:nvSpPr>
        <p:spPr bwMode="auto">
          <a:xfrm>
            <a:off x="2268538" y="5229225"/>
            <a:ext cx="2663825" cy="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159" name="Rectangle 21"/>
          <p:cNvSpPr>
            <a:spLocks noChangeArrowheads="1"/>
          </p:cNvSpPr>
          <p:nvPr/>
        </p:nvSpPr>
        <p:spPr bwMode="auto">
          <a:xfrm>
            <a:off x="4572000" y="3933825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700"/>
              </a:spcBef>
              <a:buFont typeface="Monotype Corsiva" pitchFamily="66" charset="0"/>
              <a:buNone/>
            </a:pPr>
            <a:r>
              <a:rPr lang="en-GB">
                <a:solidFill>
                  <a:srgbClr val="000000"/>
                </a:solidFill>
              </a:rPr>
              <a:t>Львиное сердце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88938"/>
            <a:ext cx="8229600" cy="2470151"/>
          </a:xfrm>
        </p:spPr>
        <p:txBody>
          <a:bodyPr/>
          <a:lstStyle/>
          <a:p>
            <a:pPr eaLnBrk="1" hangingPunct="1"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smtClean="0">
                <a:latin typeface="Monotype Corsiva" pitchFamily="66" charset="0"/>
              </a:rPr>
              <a:t>№</a:t>
            </a:r>
            <a:r>
              <a:rPr lang="ru-RU" sz="2800" smtClean="0">
                <a:latin typeface="Monotype Corsiva" pitchFamily="66" charset="0"/>
              </a:rPr>
              <a:t>9 </a:t>
            </a:r>
            <a:r>
              <a:rPr lang="en-GB" sz="3200" smtClean="0">
                <a:solidFill>
                  <a:srgbClr val="800000"/>
                </a:solidFill>
                <a:latin typeface="Monotype Corsiva" pitchFamily="66" charset="0"/>
              </a:rPr>
              <a:t>Знаете ли вы, как правильно пишутся следующие названия городов и духовно-рыцарских орденов: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60575"/>
            <a:ext cx="4038600" cy="3916363"/>
          </a:xfrm>
        </p:spPr>
        <p:txBody>
          <a:bodyPr/>
          <a:lstStyle/>
          <a:p>
            <a:pPr marL="609600" indent="-609600" eaLnBrk="1" hangingPunct="1">
              <a:spcBef>
                <a:spcPts val="700"/>
              </a:spcBef>
              <a:buFont typeface="Monotype Corsiva" pitchFamily="66" charset="0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600" smtClean="0">
                <a:latin typeface="Monotype Corsiva" pitchFamily="66" charset="0"/>
              </a:rPr>
              <a:t>К...нст ...нтиноп…ль</a:t>
            </a:r>
          </a:p>
          <a:p>
            <a:pPr marL="609600" indent="-609600" eaLnBrk="1" hangingPunct="1">
              <a:spcBef>
                <a:spcPts val="700"/>
              </a:spcBef>
              <a:buFont typeface="Monotype Corsiva" pitchFamily="66" charset="0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600" smtClean="0">
                <a:latin typeface="Monotype Corsiva" pitchFamily="66" charset="0"/>
              </a:rPr>
              <a:t>Эде…а</a:t>
            </a:r>
          </a:p>
          <a:p>
            <a:pPr marL="609600" indent="-609600" eaLnBrk="1" hangingPunct="1">
              <a:spcBef>
                <a:spcPts val="700"/>
              </a:spcBef>
              <a:buFont typeface="Monotype Corsiva" pitchFamily="66" charset="0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600" smtClean="0">
                <a:latin typeface="Monotype Corsiva" pitchFamily="66" charset="0"/>
              </a:rPr>
              <a:t>И…русалим</a:t>
            </a:r>
          </a:p>
          <a:p>
            <a:pPr marL="609600" indent="-609600" eaLnBrk="1" hangingPunct="1">
              <a:spcBef>
                <a:spcPts val="700"/>
              </a:spcBef>
              <a:buFont typeface="Monotype Corsiva" pitchFamily="66" charset="0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600" smtClean="0">
                <a:latin typeface="Monotype Corsiva" pitchFamily="66" charset="0"/>
              </a:rPr>
              <a:t>Ант…охия</a:t>
            </a:r>
          </a:p>
          <a:p>
            <a:pPr marL="609600" indent="-609600" eaLnBrk="1" hangingPunct="1">
              <a:spcBef>
                <a:spcPts val="700"/>
              </a:spcBef>
              <a:buFont typeface="Monotype Corsiva" pitchFamily="66" charset="0"/>
              <a:buAutoNum type="arabicPeriod" startAt="5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000" smtClean="0">
                <a:latin typeface="Monotype Corsiva" pitchFamily="66" charset="0"/>
              </a:rPr>
              <a:t>Г…спитальеры</a:t>
            </a:r>
          </a:p>
          <a:p>
            <a:pPr marL="609600" indent="-609600" eaLnBrk="1" hangingPunct="1">
              <a:spcBef>
                <a:spcPts val="700"/>
              </a:spcBef>
              <a:buFont typeface="Monotype Corsiva" pitchFamily="6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600" smtClean="0">
              <a:latin typeface="Monotype Corsiva" pitchFamily="66" charset="0"/>
            </a:endParaRP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2"/>
          </p:nvPr>
        </p:nvSpPr>
        <p:spPr>
          <a:xfrm>
            <a:off x="4356100" y="2060575"/>
            <a:ext cx="4787900" cy="4065588"/>
          </a:xfrm>
        </p:spPr>
        <p:txBody>
          <a:bodyPr/>
          <a:lstStyle/>
          <a:p>
            <a:pPr marL="609600" indent="-609600" eaLnBrk="1" hangingPunct="1">
              <a:spcBef>
                <a:spcPts val="700"/>
              </a:spcBef>
              <a:buFont typeface="Monotype Corsiva" pitchFamily="66" charset="0"/>
              <a:buAutoNum type="arabicPeriod" startAt="6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000" smtClean="0">
                <a:latin typeface="Monotype Corsiva" pitchFamily="66" charset="0"/>
              </a:rPr>
              <a:t>Т…мпл…еры</a:t>
            </a:r>
          </a:p>
          <a:p>
            <a:pPr marL="609600" indent="-609600" eaLnBrk="1" hangingPunct="1">
              <a:spcBef>
                <a:spcPts val="700"/>
              </a:spcBef>
              <a:buFont typeface="Monotype Corsiva" pitchFamily="66" charset="0"/>
              <a:buAutoNum type="arabicPeriod" startAt="6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000" smtClean="0">
                <a:latin typeface="Monotype Corsiva" pitchFamily="66" charset="0"/>
              </a:rPr>
              <a:t>Те…тонцы</a:t>
            </a:r>
          </a:p>
          <a:p>
            <a:pPr marL="609600" indent="-609600" eaLnBrk="1" hangingPunct="1">
              <a:spcBef>
                <a:spcPts val="700"/>
              </a:spcBef>
              <a:buFont typeface="Monotype Corsiva" pitchFamily="66" charset="0"/>
              <a:buAutoNum type="arabicPeriod" startAt="6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000" smtClean="0">
                <a:latin typeface="Monotype Corsiva" pitchFamily="66" charset="0"/>
              </a:rPr>
              <a:t>Д…м…н…канц…</a:t>
            </a:r>
          </a:p>
          <a:p>
            <a:pPr marL="609600" indent="-609600" eaLnBrk="1" hangingPunct="1">
              <a:spcBef>
                <a:spcPts val="700"/>
              </a:spcBef>
              <a:buFont typeface="Monotype Corsiva" pitchFamily="66" charset="0"/>
              <a:buAutoNum type="arabicPeriod" startAt="6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000" smtClean="0">
                <a:latin typeface="Monotype Corsiva" pitchFamily="66" charset="0"/>
              </a:rPr>
              <a:t>Франц…сканц…</a:t>
            </a:r>
          </a:p>
        </p:txBody>
      </p:sp>
      <p:pic>
        <p:nvPicPr>
          <p:cNvPr id="29594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00" y="5229225"/>
            <a:ext cx="1714500" cy="162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295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8013" cy="1347788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Monotype Corsiva" pitchFamily="66" charset="0"/>
              </a:rPr>
              <a:t>Ответ №9</a:t>
            </a:r>
            <a:br>
              <a:rPr lang="ru-RU" sz="2800" smtClean="0">
                <a:latin typeface="Monotype Corsiva" pitchFamily="66" charset="0"/>
              </a:rPr>
            </a:br>
            <a:r>
              <a:rPr lang="ru-RU" sz="2800" smtClean="0">
                <a:solidFill>
                  <a:srgbClr val="800000"/>
                </a:solidFill>
                <a:latin typeface="Monotype Corsiva" pitchFamily="66" charset="0"/>
              </a:rPr>
              <a:t>Правильное написание  названий городов и духовно-рыцарских орденов:</a:t>
            </a:r>
            <a:br>
              <a:rPr lang="ru-RU" sz="2800" smtClean="0">
                <a:solidFill>
                  <a:srgbClr val="800000"/>
                </a:solidFill>
                <a:latin typeface="Monotype Corsiva" pitchFamily="66" charset="0"/>
              </a:rPr>
            </a:br>
            <a:r>
              <a:rPr lang="ru-RU" sz="2800" smtClean="0">
                <a:latin typeface="Monotype Corsiva" pitchFamily="66" charset="0"/>
              </a:rPr>
              <a:t/>
            </a:r>
            <a:br>
              <a:rPr lang="ru-RU" sz="2800" smtClean="0">
                <a:latin typeface="Monotype Corsiva" pitchFamily="66" charset="0"/>
              </a:rPr>
            </a:br>
            <a:endParaRPr lang="ru-RU" sz="2800" smtClean="0">
              <a:latin typeface="Monotype Corsiva" pitchFamily="66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76825" y="2060575"/>
            <a:ext cx="3598863" cy="4537075"/>
          </a:xfrm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Font typeface="Times New Roman" pitchFamily="18" charset="0"/>
              <a:buAutoNum type="arabicPeriod" startAt="6"/>
            </a:pPr>
            <a:r>
              <a:rPr lang="ru-RU" sz="3200" smtClean="0">
                <a:latin typeface="Monotype Corsiva" pitchFamily="66" charset="0"/>
              </a:rPr>
              <a:t>Тамплиеры</a:t>
            </a:r>
          </a:p>
          <a:p>
            <a:pPr marL="609600" indent="-609600" eaLnBrk="1" hangingPunct="1">
              <a:spcBef>
                <a:spcPct val="20000"/>
              </a:spcBef>
              <a:buFont typeface="Times New Roman" pitchFamily="18" charset="0"/>
              <a:buAutoNum type="arabicPeriod" startAt="6"/>
            </a:pPr>
            <a:r>
              <a:rPr lang="ru-RU" sz="3200" smtClean="0">
                <a:latin typeface="Monotype Corsiva" pitchFamily="66" charset="0"/>
              </a:rPr>
              <a:t>Тевтонцы</a:t>
            </a:r>
          </a:p>
          <a:p>
            <a:pPr marL="609600" indent="-609600" eaLnBrk="1" hangingPunct="1">
              <a:spcBef>
                <a:spcPct val="20000"/>
              </a:spcBef>
              <a:buFont typeface="Times New Roman" pitchFamily="18" charset="0"/>
              <a:buAutoNum type="arabicPeriod" startAt="6"/>
            </a:pPr>
            <a:r>
              <a:rPr lang="ru-RU" sz="3200" smtClean="0">
                <a:latin typeface="Monotype Corsiva" pitchFamily="66" charset="0"/>
              </a:rPr>
              <a:t>Доминиканцы</a:t>
            </a:r>
          </a:p>
          <a:p>
            <a:pPr marL="609600" indent="-609600" eaLnBrk="1" hangingPunct="1">
              <a:spcBef>
                <a:spcPct val="20000"/>
              </a:spcBef>
              <a:buFont typeface="Times New Roman" pitchFamily="18" charset="0"/>
              <a:buAutoNum type="arabicPeriod" startAt="6"/>
            </a:pPr>
            <a:r>
              <a:rPr lang="ru-RU" sz="3200" smtClean="0">
                <a:latin typeface="Monotype Corsiva" pitchFamily="66" charset="0"/>
              </a:rPr>
              <a:t>Францисканцы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27088" y="1916113"/>
            <a:ext cx="3889375" cy="4392612"/>
          </a:xfrm>
        </p:spPr>
        <p:txBody>
          <a:bodyPr/>
          <a:lstStyle/>
          <a:p>
            <a:pPr marL="457200" indent="-457200" eaLnBrk="1" hangingPunct="1">
              <a:spcBef>
                <a:spcPct val="20000"/>
              </a:spcBef>
              <a:buFont typeface="Times New Roman" pitchFamily="18" charset="0"/>
              <a:buAutoNum type="arabicPeriod"/>
            </a:pPr>
            <a:r>
              <a:rPr lang="ru-RU" sz="3200" smtClean="0">
                <a:latin typeface="Monotype Corsiva" pitchFamily="66" charset="0"/>
              </a:rPr>
              <a:t>Константинополь</a:t>
            </a:r>
          </a:p>
          <a:p>
            <a:pPr marL="457200" indent="-457200" eaLnBrk="1" hangingPunct="1">
              <a:spcBef>
                <a:spcPct val="20000"/>
              </a:spcBef>
              <a:buFont typeface="Times New Roman" pitchFamily="18" charset="0"/>
              <a:buAutoNum type="arabicPeriod"/>
            </a:pPr>
            <a:r>
              <a:rPr lang="ru-RU" sz="3200" smtClean="0">
                <a:latin typeface="Monotype Corsiva" pitchFamily="66" charset="0"/>
              </a:rPr>
              <a:t>Эдесса</a:t>
            </a:r>
          </a:p>
          <a:p>
            <a:pPr marL="457200" indent="-457200" eaLnBrk="1" hangingPunct="1">
              <a:spcBef>
                <a:spcPct val="20000"/>
              </a:spcBef>
              <a:buFont typeface="Times New Roman" pitchFamily="18" charset="0"/>
              <a:buAutoNum type="arabicPeriod"/>
            </a:pPr>
            <a:r>
              <a:rPr lang="ru-RU" sz="3200" smtClean="0">
                <a:latin typeface="Monotype Corsiva" pitchFamily="66" charset="0"/>
              </a:rPr>
              <a:t>Иерусалим</a:t>
            </a:r>
          </a:p>
          <a:p>
            <a:pPr marL="457200" indent="-457200" eaLnBrk="1" hangingPunct="1">
              <a:spcBef>
                <a:spcPct val="20000"/>
              </a:spcBef>
              <a:buFont typeface="Times New Roman" pitchFamily="18" charset="0"/>
              <a:buAutoNum type="arabicPeriod"/>
            </a:pPr>
            <a:r>
              <a:rPr lang="ru-RU" sz="3200" smtClean="0">
                <a:latin typeface="Monotype Corsiva" pitchFamily="66" charset="0"/>
              </a:rPr>
              <a:t>Антиохия</a:t>
            </a:r>
          </a:p>
          <a:p>
            <a:pPr marL="457200" indent="-457200" eaLnBrk="1" hangingPunct="1">
              <a:spcBef>
                <a:spcPct val="20000"/>
              </a:spcBef>
              <a:buFont typeface="Times New Roman" pitchFamily="18" charset="0"/>
              <a:buAutoNum type="arabicPeriod"/>
            </a:pPr>
            <a:r>
              <a:rPr lang="ru-RU" sz="3200" smtClean="0">
                <a:latin typeface="Monotype Corsiva" pitchFamily="66" charset="0"/>
              </a:rPr>
              <a:t>Госпитальеры</a:t>
            </a:r>
          </a:p>
          <a:p>
            <a:pPr marL="457200" indent="-457200" eaLnBrk="1" hangingPunct="1">
              <a:spcBef>
                <a:spcPct val="20000"/>
              </a:spcBef>
              <a:buFont typeface="Times New Roman" pitchFamily="18" charset="0"/>
              <a:buNone/>
            </a:pPr>
            <a:endParaRPr lang="ru-RU" sz="4400" smtClean="0">
              <a:solidFill>
                <a:srgbClr val="800000"/>
              </a:solidFill>
              <a:latin typeface="Monotype Corsiva" pitchFamily="66" charset="0"/>
            </a:endParaRPr>
          </a:p>
        </p:txBody>
      </p:sp>
      <p:pic>
        <p:nvPicPr>
          <p:cNvPr id="51205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4941888"/>
            <a:ext cx="2590800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43213" y="2060575"/>
            <a:ext cx="3421062" cy="4524375"/>
          </a:xfrm>
        </p:spPr>
      </p:pic>
      <p:sp>
        <p:nvSpPr>
          <p:cNvPr id="52227" name="WordArt 3"/>
          <p:cNvSpPr>
            <a:spLocks noChangeArrowheads="1" noChangeShapeType="1" noTextEdit="1"/>
          </p:cNvSpPr>
          <p:nvPr/>
        </p:nvSpPr>
        <p:spPr bwMode="auto">
          <a:xfrm>
            <a:off x="2124075" y="333375"/>
            <a:ext cx="4418013" cy="13176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Оружие рыцарей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6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250825" y="404813"/>
            <a:ext cx="4092575" cy="5187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175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800000"/>
                </a:solidFill>
              </a:rPr>
              <a:t>Булава </a:t>
            </a:r>
            <a:r>
              <a:rPr lang="en-GB" sz="3200">
                <a:solidFill>
                  <a:srgbClr val="800000"/>
                </a:solidFill>
              </a:rPr>
              <a:t>– </a:t>
            </a:r>
          </a:p>
          <a:p>
            <a:pPr algn="l">
              <a:spcBef>
                <a:spcPts val="175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800000"/>
                </a:solidFill>
              </a:rPr>
              <a:t>ударное холодное оружие с деревянной или металлической рукоятью (стержнем) и шаровидной головкой — ударной частью, нередко снабжённой шипами. Длина булавы около 50—80 сантиметров. 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549275"/>
            <a:ext cx="4176713" cy="5832475"/>
          </a:xfrm>
          <a:prstGeom prst="rect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1" dur="1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827088" y="304800"/>
            <a:ext cx="7489825" cy="2617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70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990000"/>
                </a:solidFill>
              </a:rPr>
              <a:t>Замки появились в </a:t>
            </a:r>
            <a:r>
              <a:rPr lang="ru-RU" sz="3200" b="1">
                <a:solidFill>
                  <a:srgbClr val="990000"/>
                </a:solidFill>
              </a:rPr>
              <a:t>средние века </a:t>
            </a:r>
            <a:r>
              <a:rPr lang="en-GB" sz="3200" b="1">
                <a:solidFill>
                  <a:srgbClr val="990000"/>
                </a:solidFill>
              </a:rPr>
              <a:t>и были жилищами дворян-</a:t>
            </a:r>
            <a:r>
              <a:rPr lang="ru-RU" sz="3200" b="1">
                <a:solidFill>
                  <a:srgbClr val="990000"/>
                </a:solidFill>
              </a:rPr>
              <a:t>феодалов</a:t>
            </a:r>
            <a:r>
              <a:rPr lang="en-GB" sz="3200" b="1">
                <a:solidFill>
                  <a:srgbClr val="990000"/>
                </a:solidFill>
              </a:rPr>
              <a:t>.  </a:t>
            </a:r>
            <a:endParaRPr lang="ru-RU" sz="3200" b="1">
              <a:solidFill>
                <a:srgbClr val="990000"/>
              </a:solidFill>
            </a:endParaRPr>
          </a:p>
          <a:p>
            <a:pPr algn="l">
              <a:spcBef>
                <a:spcPts val="70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990000"/>
                </a:solidFill>
              </a:rPr>
              <a:t>Обычно замки строились на </a:t>
            </a:r>
            <a:r>
              <a:rPr lang="ru-RU" sz="3200" b="1">
                <a:solidFill>
                  <a:srgbClr val="990000"/>
                </a:solidFill>
              </a:rPr>
              <a:t>возвышенностях, островах, </a:t>
            </a:r>
            <a:r>
              <a:rPr lang="en-GB" sz="3200" b="1">
                <a:solidFill>
                  <a:srgbClr val="990000"/>
                </a:solidFill>
              </a:rPr>
              <a:t>скальных уступах и других труднодоступных местах.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068638"/>
            <a:ext cx="8713788" cy="355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04800"/>
            <a:ext cx="65532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84213" y="1773238"/>
            <a:ext cx="7696200" cy="481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175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800000"/>
                </a:solidFill>
              </a:rPr>
              <a:t> </a:t>
            </a:r>
            <a:r>
              <a:rPr lang="en-GB" sz="3200" b="1">
                <a:solidFill>
                  <a:srgbClr val="800000"/>
                </a:solidFill>
              </a:rPr>
              <a:t>Следующее оружие : </a:t>
            </a:r>
          </a:p>
          <a:p>
            <a:pPr algn="l">
              <a:spcBef>
                <a:spcPts val="175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800000"/>
                </a:solidFill>
              </a:rPr>
              <a:t> «?»        (иначе ослоп) </a:t>
            </a:r>
          </a:p>
          <a:p>
            <a:pPr algn="l">
              <a:spcBef>
                <a:spcPts val="175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800000"/>
                </a:solidFill>
              </a:rPr>
              <a:t>в виде дубины с утолщённым концом, обычно окованным железом.</a:t>
            </a:r>
          </a:p>
          <a:p>
            <a:pPr algn="l">
              <a:spcBef>
                <a:spcPts val="175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800000"/>
                </a:solidFill>
              </a:rPr>
              <a:t>Они изготовлялись из прочных и тяжёлых сортов дерева; позже появились каменные навершия и в бронзовом веке — металлические</a:t>
            </a:r>
            <a:r>
              <a:rPr lang="en-GB" sz="3200">
                <a:solidFill>
                  <a:srgbClr val="800000"/>
                </a:solidFill>
              </a:rPr>
              <a:t>.</a:t>
            </a:r>
          </a:p>
          <a:p>
            <a:pPr algn="l">
              <a:spcBef>
                <a:spcPts val="175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800000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-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755650" y="333375"/>
            <a:ext cx="7632700" cy="822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>
                <a:srgbClr val="18396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990000"/>
                </a:solidFill>
                <a:latin typeface="Arial" charset="0"/>
              </a:rPr>
              <a:t>№</a:t>
            </a:r>
            <a:r>
              <a:rPr lang="ru-RU">
                <a:solidFill>
                  <a:srgbClr val="990000"/>
                </a:solidFill>
                <a:latin typeface="Arial" charset="0"/>
              </a:rPr>
              <a:t>10</a:t>
            </a:r>
            <a:r>
              <a:rPr lang="en-GB">
                <a:solidFill>
                  <a:srgbClr val="990000"/>
                </a:solidFill>
                <a:latin typeface="Arial" charset="0"/>
              </a:rPr>
              <a:t>. Расположив дроби в порядке возрастания, отгадайте зашифрованное слово.</a:t>
            </a:r>
          </a:p>
        </p:txBody>
      </p:sp>
      <p:sp>
        <p:nvSpPr>
          <p:cNvPr id="4104" name="Text Box 2"/>
          <p:cNvSpPr txBox="1">
            <a:spLocks noChangeArrowheads="1"/>
          </p:cNvSpPr>
          <p:nvPr/>
        </p:nvSpPr>
        <p:spPr bwMode="auto">
          <a:xfrm>
            <a:off x="684213" y="1700213"/>
            <a:ext cx="7991475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  <p:sp>
        <p:nvSpPr>
          <p:cNvPr id="4105" name="Rectangle 3"/>
          <p:cNvSpPr>
            <a:spLocks noChangeArrowheads="1"/>
          </p:cNvSpPr>
          <p:nvPr/>
        </p:nvSpPr>
        <p:spPr bwMode="auto">
          <a:xfrm>
            <a:off x="0" y="323373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  <p:sp>
        <p:nvSpPr>
          <p:cNvPr id="4106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468313" y="1628775"/>
          <a:ext cx="561975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r:id="rId4" imgW="217080" imgH="379080" progId="Equation.3">
                  <p:embed/>
                </p:oleObj>
              </mc:Choice>
              <mc:Fallback>
                <p:oleObj r:id="rId4" imgW="217080" imgH="3790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628775"/>
                        <a:ext cx="561975" cy="144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1476375" y="3213100"/>
          <a:ext cx="701675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r:id="rId6" imgW="314640" imgH="379080" progId="Equation.3">
                  <p:embed/>
                </p:oleObj>
              </mc:Choice>
              <mc:Fallback>
                <p:oleObj r:id="rId6" imgW="314640" imgH="3790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3213100"/>
                        <a:ext cx="701675" cy="136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8" name="Rectangle 8"/>
          <p:cNvSpPr>
            <a:spLocks noChangeArrowheads="1"/>
          </p:cNvSpPr>
          <p:nvPr/>
        </p:nvSpPr>
        <p:spPr bwMode="auto">
          <a:xfrm>
            <a:off x="0" y="323373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  <p:graphicFrame>
        <p:nvGraphicFramePr>
          <p:cNvPr id="29705" name="Object 9"/>
          <p:cNvGraphicFramePr>
            <a:graphicFrameLocks noChangeAspect="1"/>
          </p:cNvGraphicFramePr>
          <p:nvPr/>
        </p:nvGraphicFramePr>
        <p:xfrm>
          <a:off x="6948488" y="1628775"/>
          <a:ext cx="627062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r:id="rId8" imgW="314640" imgH="379080" progId="Equation.3">
                  <p:embed/>
                </p:oleObj>
              </mc:Choice>
              <mc:Fallback>
                <p:oleObj r:id="rId8" imgW="314640" imgH="3790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1628775"/>
                        <a:ext cx="627062" cy="1223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Rectangle 10"/>
          <p:cNvSpPr>
            <a:spLocks noChangeArrowheads="1"/>
          </p:cNvSpPr>
          <p:nvPr/>
        </p:nvSpPr>
        <p:spPr bwMode="auto">
          <a:xfrm>
            <a:off x="0" y="323373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  <p:graphicFrame>
        <p:nvGraphicFramePr>
          <p:cNvPr id="29707" name="Object 11"/>
          <p:cNvGraphicFramePr>
            <a:graphicFrameLocks noChangeAspect="1"/>
          </p:cNvGraphicFramePr>
          <p:nvPr/>
        </p:nvGraphicFramePr>
        <p:xfrm>
          <a:off x="2700338" y="1628775"/>
          <a:ext cx="663575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r:id="rId10" imgW="203040" imgH="393480" progId="">
                  <p:embed/>
                </p:oleObj>
              </mc:Choice>
              <mc:Fallback>
                <p:oleObj r:id="rId10" imgW="203040" imgH="39348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628775"/>
                        <a:ext cx="663575" cy="1296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0" name="Rectangle 12"/>
          <p:cNvSpPr>
            <a:spLocks noChangeArrowheads="1"/>
          </p:cNvSpPr>
          <p:nvPr/>
        </p:nvSpPr>
        <p:spPr bwMode="auto">
          <a:xfrm>
            <a:off x="0" y="323373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  <p:sp>
        <p:nvSpPr>
          <p:cNvPr id="4111" name="Rectangle 13"/>
          <p:cNvSpPr>
            <a:spLocks noChangeArrowheads="1"/>
          </p:cNvSpPr>
          <p:nvPr/>
        </p:nvSpPr>
        <p:spPr bwMode="auto">
          <a:xfrm>
            <a:off x="0" y="323373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  <p:sp>
        <p:nvSpPr>
          <p:cNvPr id="4112" name="Rectangle 14"/>
          <p:cNvSpPr>
            <a:spLocks noChangeArrowheads="1"/>
          </p:cNvSpPr>
          <p:nvPr/>
        </p:nvSpPr>
        <p:spPr bwMode="auto">
          <a:xfrm>
            <a:off x="0" y="323373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  <p:graphicFrame>
        <p:nvGraphicFramePr>
          <p:cNvPr id="29711" name="Object 15"/>
          <p:cNvGraphicFramePr>
            <a:graphicFrameLocks noChangeAspect="1"/>
          </p:cNvGraphicFramePr>
          <p:nvPr/>
        </p:nvGraphicFramePr>
        <p:xfrm>
          <a:off x="5003800" y="1628775"/>
          <a:ext cx="665163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r:id="rId12" imgW="314640" imgH="379080" progId="Equation.3">
                  <p:embed/>
                </p:oleObj>
              </mc:Choice>
              <mc:Fallback>
                <p:oleObj r:id="rId12" imgW="314640" imgH="3790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628775"/>
                        <a:ext cx="665163" cy="1296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1187450" y="1989138"/>
            <a:ext cx="100965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2500"/>
              </a:spcBef>
              <a:buClr>
                <a:srgbClr val="BE122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>
                <a:solidFill>
                  <a:srgbClr val="BE122F"/>
                </a:solidFill>
                <a:latin typeface="Arial" charset="0"/>
              </a:rPr>
              <a:t>-л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2124075" y="3500438"/>
            <a:ext cx="8636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2500"/>
              </a:spcBef>
              <a:buClr>
                <a:srgbClr val="BE122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>
                <a:solidFill>
                  <a:srgbClr val="BE122F"/>
                </a:solidFill>
                <a:latin typeface="Arial" charset="0"/>
              </a:rPr>
              <a:t>-а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7667625" y="1844675"/>
            <a:ext cx="720725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2500"/>
              </a:spcBef>
              <a:buClr>
                <a:srgbClr val="BE122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>
                <a:solidFill>
                  <a:srgbClr val="BE122F"/>
                </a:solidFill>
                <a:latin typeface="Arial" charset="0"/>
              </a:rPr>
              <a:t>-п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3419475" y="1916113"/>
            <a:ext cx="792163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2500"/>
              </a:spcBef>
              <a:buClr>
                <a:srgbClr val="BE122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>
                <a:solidFill>
                  <a:srgbClr val="BE122F"/>
                </a:solidFill>
                <a:latin typeface="Arial" charset="0"/>
              </a:rPr>
              <a:t>-ц</a:t>
            </a: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4643438" y="3500438"/>
            <a:ext cx="8636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2500"/>
              </a:spcBef>
              <a:buClr>
                <a:srgbClr val="BE122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>
                <a:solidFill>
                  <a:srgbClr val="BE122F"/>
                </a:solidFill>
                <a:latin typeface="Arial" charset="0"/>
              </a:rPr>
              <a:t>-и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5724525" y="1844675"/>
            <a:ext cx="1081088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2500"/>
              </a:spcBef>
              <a:buClr>
                <a:srgbClr val="BE122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>
                <a:solidFill>
                  <a:srgbClr val="BE122F"/>
                </a:solidFill>
                <a:latin typeface="Arial" charset="0"/>
              </a:rPr>
              <a:t>-а</a:t>
            </a:r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3132138" y="4267200"/>
            <a:ext cx="3024187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</a:rPr>
              <a:t>Что оно означает?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838200" y="4800600"/>
            <a:ext cx="7543800" cy="218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>
                <a:srgbClr val="BE122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BE122F"/>
                </a:solidFill>
                <a:latin typeface="Arial" charset="0"/>
              </a:rPr>
              <a:t>Палица</a:t>
            </a:r>
          </a:p>
          <a:p>
            <a:pPr>
              <a:spcBef>
                <a:spcPts val="175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800000"/>
                </a:solidFill>
              </a:rPr>
              <a:t>Из метательных палиц развился бумеранг. </a:t>
            </a:r>
          </a:p>
          <a:p>
            <a:pPr>
              <a:spcBef>
                <a:spcPts val="175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800000"/>
              </a:solidFill>
            </a:endParaRP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3563938" y="3500438"/>
            <a:ext cx="1439862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>
                <a:solidFill>
                  <a:srgbClr val="000000"/>
                </a:solidFill>
                <a:latin typeface="Arial" charset="0"/>
              </a:rPr>
              <a:t>0,25</a:t>
            </a:r>
          </a:p>
        </p:txBody>
      </p:sp>
      <p:pic>
        <p:nvPicPr>
          <p:cNvPr id="29721" name="Picture 2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67600" y="3581400"/>
            <a:ext cx="1052513" cy="1646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2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2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2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20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20"/>
                            </p:stCondLst>
                            <p:childTnLst>
                              <p:par>
                                <p:cTn id="23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20"/>
                            </p:stCondLst>
                            <p:childTnLst>
                              <p:par>
                                <p:cTn id="26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20"/>
                            </p:stCondLst>
                            <p:childTnLst>
                              <p:par>
                                <p:cTn id="29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20"/>
                            </p:stCondLst>
                            <p:childTnLst>
                              <p:par>
                                <p:cTn id="32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20"/>
                            </p:stCondLst>
                            <p:childTnLst>
                              <p:par>
                                <p:cTn id="3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20"/>
                            </p:stCondLst>
                            <p:childTnLst>
                              <p:par>
                                <p:cTn id="38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20"/>
                            </p:stCondLst>
                            <p:childTnLst>
                              <p:par>
                                <p:cTn id="41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20"/>
                            </p:stCondLst>
                            <p:childTnLst>
                              <p:par>
                                <p:cTn id="44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2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9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4" dur="8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5" dur="8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56" dur="8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57200"/>
            <a:ext cx="4343400" cy="609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549275"/>
            <a:ext cx="4500563" cy="4965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800000"/>
                </a:solidFill>
              </a:rPr>
              <a:t>Следующее оружие:</a:t>
            </a:r>
          </a:p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800000"/>
                </a:solidFill>
              </a:rPr>
              <a:t>« ? »–</a:t>
            </a:r>
            <a:r>
              <a:rPr lang="en-GB" sz="3200">
                <a:solidFill>
                  <a:srgbClr val="800000"/>
                </a:solidFill>
              </a:rPr>
              <a:t> </a:t>
            </a:r>
          </a:p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800000"/>
                </a:solidFill>
              </a:rPr>
              <a:t>холодное оружие в виде топора с искривлённым наподобие полумесяца лезвием, насаженным на длинное древко — ратовище.  </a:t>
            </a:r>
          </a:p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000066"/>
                </a:solidFill>
              </a:rPr>
              <a:t>Чтобы узнать его название, решите задачу:</a:t>
            </a:r>
          </a:p>
        </p:txBody>
      </p:sp>
      <p:sp>
        <p:nvSpPr>
          <p:cNvPr id="55300" name="Rectangle 3"/>
          <p:cNvSpPr>
            <a:spLocks noChangeArrowheads="1"/>
          </p:cNvSpPr>
          <p:nvPr/>
        </p:nvSpPr>
        <p:spPr bwMode="auto">
          <a:xfrm>
            <a:off x="4479925" y="3244850"/>
            <a:ext cx="1841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ac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8000"/>
                                  </p:iterate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fltVal val="-1"/>
                                          </p:val>
                                        </p:tav>
                                        <p:tav tm="10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286000" y="3581400"/>
            <a:ext cx="3656013" cy="1433513"/>
            <a:chOff x="1440" y="2256"/>
            <a:chExt cx="2303" cy="903"/>
          </a:xfrm>
        </p:grpSpPr>
        <p:sp>
          <p:nvSpPr>
            <p:cNvPr id="56374" name="Rectangle 2"/>
            <p:cNvSpPr>
              <a:spLocks noChangeArrowheads="1"/>
            </p:cNvSpPr>
            <p:nvPr/>
          </p:nvSpPr>
          <p:spPr bwMode="auto">
            <a:xfrm>
              <a:off x="1440" y="2256"/>
              <a:ext cx="1711" cy="9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l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44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         0,6</a:t>
              </a:r>
            </a:p>
          </p:txBody>
        </p:sp>
        <p:sp>
          <p:nvSpPr>
            <p:cNvPr id="56375" name="Line 3"/>
            <p:cNvSpPr>
              <a:spLocks noChangeShapeType="1"/>
            </p:cNvSpPr>
            <p:nvPr/>
          </p:nvSpPr>
          <p:spPr bwMode="auto">
            <a:xfrm>
              <a:off x="3744" y="2544"/>
              <a:ext cx="1" cy="192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2209800" y="3276600"/>
            <a:ext cx="6704013" cy="1065213"/>
            <a:chOff x="1392" y="2064"/>
            <a:chExt cx="4223" cy="671"/>
          </a:xfrm>
        </p:grpSpPr>
        <p:sp>
          <p:nvSpPr>
            <p:cNvPr id="56372" name="Line 5"/>
            <p:cNvSpPr>
              <a:spLocks noChangeShapeType="1"/>
            </p:cNvSpPr>
            <p:nvPr/>
          </p:nvSpPr>
          <p:spPr bwMode="auto">
            <a:xfrm>
              <a:off x="5616" y="2064"/>
              <a:ext cx="1" cy="672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73" name="Line 6"/>
            <p:cNvSpPr>
              <a:spLocks noChangeShapeType="1"/>
            </p:cNvSpPr>
            <p:nvPr/>
          </p:nvSpPr>
          <p:spPr bwMode="auto">
            <a:xfrm>
              <a:off x="1392" y="2064"/>
              <a:ext cx="1" cy="672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751" name="Freeform 7"/>
          <p:cNvSpPr>
            <a:spLocks noChangeArrowheads="1"/>
          </p:cNvSpPr>
          <p:nvPr/>
        </p:nvSpPr>
        <p:spPr bwMode="auto">
          <a:xfrm>
            <a:off x="2168525" y="4291013"/>
            <a:ext cx="6780213" cy="1587"/>
          </a:xfrm>
          <a:custGeom>
            <a:avLst/>
            <a:gdLst>
              <a:gd name="T0" fmla="*/ 0 w 1941"/>
              <a:gd name="T1" fmla="*/ 0 h 1"/>
              <a:gd name="T2" fmla="*/ 2147483647 w 1941"/>
              <a:gd name="T3" fmla="*/ 0 h 1"/>
              <a:gd name="T4" fmla="*/ 0 60000 65536"/>
              <a:gd name="T5" fmla="*/ 0 60000 65536"/>
              <a:gd name="T6" fmla="*/ 0 w 1941"/>
              <a:gd name="T7" fmla="*/ 0 h 1"/>
              <a:gd name="T8" fmla="*/ 1941 w 194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41" h="1">
                <a:moveTo>
                  <a:pt x="0" y="0"/>
                </a:moveTo>
                <a:lnTo>
                  <a:pt x="1941" y="0"/>
                </a:lnTo>
              </a:path>
            </a:pathLst>
          </a:custGeom>
          <a:noFill/>
          <a:ln w="381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5943600" y="4305300"/>
            <a:ext cx="2970213" cy="800100"/>
            <a:chOff x="3744" y="2712"/>
            <a:chExt cx="1871" cy="504"/>
          </a:xfrm>
        </p:grpSpPr>
        <p:sp>
          <p:nvSpPr>
            <p:cNvPr id="56370" name="Freeform 9"/>
            <p:cNvSpPr>
              <a:spLocks/>
            </p:cNvSpPr>
            <p:nvPr/>
          </p:nvSpPr>
          <p:spPr bwMode="auto">
            <a:xfrm>
              <a:off x="3744" y="2712"/>
              <a:ext cx="1872" cy="1"/>
            </a:xfrm>
            <a:custGeom>
              <a:avLst/>
              <a:gdLst>
                <a:gd name="T0" fmla="*/ 0 w 1488"/>
                <a:gd name="T1" fmla="*/ 0 h 1"/>
                <a:gd name="T2" fmla="*/ 2355 w 1488"/>
                <a:gd name="T3" fmla="*/ 0 h 1"/>
                <a:gd name="T4" fmla="*/ 0 60000 65536"/>
                <a:gd name="T5" fmla="*/ 0 60000 65536"/>
                <a:gd name="T6" fmla="*/ 0 w 1488"/>
                <a:gd name="T7" fmla="*/ 0 h 1"/>
                <a:gd name="T8" fmla="*/ 1488 w 148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88" h="1">
                  <a:moveTo>
                    <a:pt x="0" y="0"/>
                  </a:moveTo>
                  <a:lnTo>
                    <a:pt x="1488" y="0"/>
                  </a:lnTo>
                </a:path>
              </a:pathLst>
            </a:custGeom>
            <a:noFill/>
            <a:ln w="5724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54" name="Text Box 10"/>
            <p:cNvSpPr txBox="1">
              <a:spLocks noChangeArrowheads="1"/>
            </p:cNvSpPr>
            <p:nvPr/>
          </p:nvSpPr>
          <p:spPr bwMode="auto">
            <a:xfrm>
              <a:off x="4418" y="2736"/>
              <a:ext cx="416" cy="48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l">
                <a:buClr>
                  <a:srgbClr val="FF0000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4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?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0" y="4114800"/>
            <a:ext cx="9294813" cy="2513013"/>
            <a:chOff x="0" y="2592"/>
            <a:chExt cx="5855" cy="1583"/>
          </a:xfrm>
        </p:grpSpPr>
        <p:sp>
          <p:nvSpPr>
            <p:cNvPr id="56368" name="Freeform 12"/>
            <p:cNvSpPr>
              <a:spLocks noChangeArrowheads="1"/>
            </p:cNvSpPr>
            <p:nvPr/>
          </p:nvSpPr>
          <p:spPr bwMode="auto">
            <a:xfrm flipH="1">
              <a:off x="0" y="2688"/>
              <a:ext cx="5856" cy="1488"/>
            </a:xfrm>
            <a:custGeom>
              <a:avLst/>
              <a:gdLst>
                <a:gd name="T0" fmla="*/ 0 w 5856"/>
                <a:gd name="T1" fmla="*/ 1488 h 1488"/>
                <a:gd name="T2" fmla="*/ 1392 w 5856"/>
                <a:gd name="T3" fmla="*/ 1344 h 1488"/>
                <a:gd name="T4" fmla="*/ 2544 w 5856"/>
                <a:gd name="T5" fmla="*/ 864 h 1488"/>
                <a:gd name="T6" fmla="*/ 3648 w 5856"/>
                <a:gd name="T7" fmla="*/ 624 h 1488"/>
                <a:gd name="T8" fmla="*/ 4992 w 5856"/>
                <a:gd name="T9" fmla="*/ 288 h 1488"/>
                <a:gd name="T10" fmla="*/ 5856 w 5856"/>
                <a:gd name="T11" fmla="*/ 0 h 14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856"/>
                <a:gd name="T19" fmla="*/ 0 h 1488"/>
                <a:gd name="T20" fmla="*/ 5856 w 5856"/>
                <a:gd name="T21" fmla="*/ 1488 h 14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856" h="1488">
                  <a:moveTo>
                    <a:pt x="0" y="1488"/>
                  </a:moveTo>
                  <a:cubicBezTo>
                    <a:pt x="484" y="1468"/>
                    <a:pt x="968" y="1448"/>
                    <a:pt x="1392" y="1344"/>
                  </a:cubicBezTo>
                  <a:cubicBezTo>
                    <a:pt x="1816" y="1240"/>
                    <a:pt x="2168" y="984"/>
                    <a:pt x="2544" y="864"/>
                  </a:cubicBezTo>
                  <a:cubicBezTo>
                    <a:pt x="2920" y="744"/>
                    <a:pt x="3240" y="720"/>
                    <a:pt x="3648" y="624"/>
                  </a:cubicBezTo>
                  <a:cubicBezTo>
                    <a:pt x="4056" y="528"/>
                    <a:pt x="4624" y="392"/>
                    <a:pt x="4992" y="288"/>
                  </a:cubicBezTo>
                  <a:cubicBezTo>
                    <a:pt x="5360" y="184"/>
                    <a:pt x="5608" y="92"/>
                    <a:pt x="5856" y="0"/>
                  </a:cubicBezTo>
                </a:path>
              </a:pathLst>
            </a:custGeom>
            <a:noFill/>
            <a:ln w="28440">
              <a:solidFill>
                <a:srgbClr val="33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69" name="Freeform 13"/>
            <p:cNvSpPr>
              <a:spLocks noChangeArrowheads="1"/>
            </p:cNvSpPr>
            <p:nvPr/>
          </p:nvSpPr>
          <p:spPr bwMode="auto">
            <a:xfrm flipH="1">
              <a:off x="0" y="2592"/>
              <a:ext cx="5856" cy="1488"/>
            </a:xfrm>
            <a:custGeom>
              <a:avLst/>
              <a:gdLst>
                <a:gd name="T0" fmla="*/ 0 w 5856"/>
                <a:gd name="T1" fmla="*/ 1488 h 1488"/>
                <a:gd name="T2" fmla="*/ 1392 w 5856"/>
                <a:gd name="T3" fmla="*/ 1344 h 1488"/>
                <a:gd name="T4" fmla="*/ 2544 w 5856"/>
                <a:gd name="T5" fmla="*/ 864 h 1488"/>
                <a:gd name="T6" fmla="*/ 3648 w 5856"/>
                <a:gd name="T7" fmla="*/ 624 h 1488"/>
                <a:gd name="T8" fmla="*/ 4992 w 5856"/>
                <a:gd name="T9" fmla="*/ 288 h 1488"/>
                <a:gd name="T10" fmla="*/ 5856 w 5856"/>
                <a:gd name="T11" fmla="*/ 0 h 14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856"/>
                <a:gd name="T19" fmla="*/ 0 h 1488"/>
                <a:gd name="T20" fmla="*/ 5856 w 5856"/>
                <a:gd name="T21" fmla="*/ 1488 h 14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856" h="1488">
                  <a:moveTo>
                    <a:pt x="0" y="1488"/>
                  </a:moveTo>
                  <a:cubicBezTo>
                    <a:pt x="484" y="1468"/>
                    <a:pt x="968" y="1448"/>
                    <a:pt x="1392" y="1344"/>
                  </a:cubicBezTo>
                  <a:cubicBezTo>
                    <a:pt x="1816" y="1240"/>
                    <a:pt x="2168" y="984"/>
                    <a:pt x="2544" y="864"/>
                  </a:cubicBezTo>
                  <a:cubicBezTo>
                    <a:pt x="2920" y="744"/>
                    <a:pt x="3240" y="720"/>
                    <a:pt x="3648" y="624"/>
                  </a:cubicBezTo>
                  <a:cubicBezTo>
                    <a:pt x="4056" y="528"/>
                    <a:pt x="4624" y="392"/>
                    <a:pt x="4992" y="288"/>
                  </a:cubicBezTo>
                  <a:cubicBezTo>
                    <a:pt x="5360" y="184"/>
                    <a:pt x="5608" y="92"/>
                    <a:pt x="5856" y="0"/>
                  </a:cubicBezTo>
                </a:path>
              </a:pathLst>
            </a:custGeom>
            <a:noFill/>
            <a:ln w="28440">
              <a:solidFill>
                <a:srgbClr val="33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381000" y="3048000"/>
            <a:ext cx="8532813" cy="227013"/>
            <a:chOff x="240" y="1920"/>
            <a:chExt cx="5375" cy="143"/>
          </a:xfrm>
        </p:grpSpPr>
        <p:sp>
          <p:nvSpPr>
            <p:cNvPr id="56365" name="Freeform 15"/>
            <p:cNvSpPr>
              <a:spLocks noChangeArrowheads="1"/>
            </p:cNvSpPr>
            <p:nvPr/>
          </p:nvSpPr>
          <p:spPr bwMode="auto">
            <a:xfrm>
              <a:off x="240" y="1968"/>
              <a:ext cx="5376" cy="1"/>
            </a:xfrm>
            <a:custGeom>
              <a:avLst/>
              <a:gdLst>
                <a:gd name="T0" fmla="*/ 0 w 5152"/>
                <a:gd name="T1" fmla="*/ 0 h 1"/>
                <a:gd name="T2" fmla="*/ 5610 w 5152"/>
                <a:gd name="T3" fmla="*/ 0 h 1"/>
                <a:gd name="T4" fmla="*/ 0 60000 65536"/>
                <a:gd name="T5" fmla="*/ 0 60000 65536"/>
                <a:gd name="T6" fmla="*/ 0 w 5152"/>
                <a:gd name="T7" fmla="*/ 0 h 1"/>
                <a:gd name="T8" fmla="*/ 5152 w 515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52" h="1">
                  <a:moveTo>
                    <a:pt x="0" y="0"/>
                  </a:moveTo>
                  <a:lnTo>
                    <a:pt x="5152" y="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66" name="Line 16"/>
            <p:cNvSpPr>
              <a:spLocks noChangeShapeType="1"/>
            </p:cNvSpPr>
            <p:nvPr/>
          </p:nvSpPr>
          <p:spPr bwMode="auto">
            <a:xfrm>
              <a:off x="240" y="1920"/>
              <a:ext cx="1" cy="144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67" name="Line 17"/>
            <p:cNvSpPr>
              <a:spLocks noChangeShapeType="1"/>
            </p:cNvSpPr>
            <p:nvPr/>
          </p:nvSpPr>
          <p:spPr bwMode="auto">
            <a:xfrm>
              <a:off x="5599" y="1920"/>
              <a:ext cx="1" cy="144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741363" y="2254250"/>
            <a:ext cx="1660525" cy="1495425"/>
            <a:chOff x="467" y="1420"/>
            <a:chExt cx="1046" cy="942"/>
          </a:xfrm>
        </p:grpSpPr>
        <p:sp>
          <p:nvSpPr>
            <p:cNvPr id="56363" name="Rectangle 19"/>
            <p:cNvSpPr>
              <a:spLocks noChangeArrowheads="1"/>
            </p:cNvSpPr>
            <p:nvPr/>
          </p:nvSpPr>
          <p:spPr bwMode="auto">
            <a:xfrm rot="21480000" flipH="1">
              <a:off x="485" y="1439"/>
              <a:ext cx="1012" cy="9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l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44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25 % </a:t>
              </a:r>
            </a:p>
          </p:txBody>
        </p:sp>
        <p:sp>
          <p:nvSpPr>
            <p:cNvPr id="56364" name="Line 20"/>
            <p:cNvSpPr>
              <a:spLocks noChangeShapeType="1"/>
            </p:cNvSpPr>
            <p:nvPr/>
          </p:nvSpPr>
          <p:spPr bwMode="auto">
            <a:xfrm>
              <a:off x="1388" y="1881"/>
              <a:ext cx="1" cy="183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6329" name="AutoShape 21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534400" y="4953000"/>
            <a:ext cx="457200" cy="457200"/>
          </a:xfrm>
          <a:prstGeom prst="actionButtonForwardNext">
            <a:avLst/>
          </a:prstGeom>
          <a:gradFill rotWithShape="0">
            <a:gsLst>
              <a:gs pos="0">
                <a:srgbClr val="FFFFFF"/>
              </a:gs>
              <a:gs pos="100000">
                <a:srgbClr val="0099FF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  <p:pic>
        <p:nvPicPr>
          <p:cNvPr id="31766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73188" y="2687638"/>
            <a:ext cx="1733551" cy="1655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0" y="4267200"/>
            <a:ext cx="631825" cy="684213"/>
            <a:chOff x="0" y="2688"/>
            <a:chExt cx="398" cy="431"/>
          </a:xfrm>
        </p:grpSpPr>
        <p:grpSp>
          <p:nvGrpSpPr>
            <p:cNvPr id="56358" name="Group 24"/>
            <p:cNvGrpSpPr>
              <a:grpSpLocks/>
            </p:cNvGrpSpPr>
            <p:nvPr/>
          </p:nvGrpSpPr>
          <p:grpSpPr bwMode="auto">
            <a:xfrm>
              <a:off x="0" y="2976"/>
              <a:ext cx="335" cy="143"/>
              <a:chOff x="0" y="2976"/>
              <a:chExt cx="335" cy="143"/>
            </a:xfrm>
          </p:grpSpPr>
          <p:sp>
            <p:nvSpPr>
              <p:cNvPr id="56360" name="Oval 25"/>
              <p:cNvSpPr>
                <a:spLocks noChangeArrowheads="1"/>
              </p:cNvSpPr>
              <p:nvPr/>
            </p:nvSpPr>
            <p:spPr bwMode="auto">
              <a:xfrm>
                <a:off x="0" y="3005"/>
                <a:ext cx="336" cy="115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  <p:sp>
            <p:nvSpPr>
              <p:cNvPr id="56361" name="Oval 26"/>
              <p:cNvSpPr>
                <a:spLocks noChangeArrowheads="1"/>
              </p:cNvSpPr>
              <p:nvPr/>
            </p:nvSpPr>
            <p:spPr bwMode="auto">
              <a:xfrm>
                <a:off x="46" y="2990"/>
                <a:ext cx="259" cy="8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  <p:sp>
            <p:nvSpPr>
              <p:cNvPr id="56362" name="Oval 27"/>
              <p:cNvSpPr>
                <a:spLocks noChangeArrowheads="1"/>
              </p:cNvSpPr>
              <p:nvPr/>
            </p:nvSpPr>
            <p:spPr bwMode="auto">
              <a:xfrm>
                <a:off x="76" y="2976"/>
                <a:ext cx="183" cy="43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</p:grpSp>
        <p:sp>
          <p:nvSpPr>
            <p:cNvPr id="56359" name="Freeform 28"/>
            <p:cNvSpPr>
              <a:spLocks noChangeArrowheads="1"/>
            </p:cNvSpPr>
            <p:nvPr/>
          </p:nvSpPr>
          <p:spPr bwMode="auto">
            <a:xfrm>
              <a:off x="168" y="2688"/>
              <a:ext cx="231" cy="318"/>
            </a:xfrm>
            <a:custGeom>
              <a:avLst/>
              <a:gdLst>
                <a:gd name="T0" fmla="*/ 0 w 454"/>
                <a:gd name="T1" fmla="*/ 109 h 544"/>
                <a:gd name="T2" fmla="*/ 118 w 454"/>
                <a:gd name="T3" fmla="*/ 109 h 544"/>
                <a:gd name="T4" fmla="*/ 0 w 454"/>
                <a:gd name="T5" fmla="*/ 0 h 544"/>
                <a:gd name="T6" fmla="*/ 0 w 454"/>
                <a:gd name="T7" fmla="*/ 186 h 5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4"/>
                <a:gd name="T13" fmla="*/ 0 h 544"/>
                <a:gd name="T14" fmla="*/ 454 w 454"/>
                <a:gd name="T15" fmla="*/ 544 h 5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FF0000"/>
            </a:solidFill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2057400" y="4648200"/>
            <a:ext cx="608013" cy="684213"/>
            <a:chOff x="1296" y="2928"/>
            <a:chExt cx="383" cy="431"/>
          </a:xfrm>
        </p:grpSpPr>
        <p:grpSp>
          <p:nvGrpSpPr>
            <p:cNvPr id="56353" name="Group 30"/>
            <p:cNvGrpSpPr>
              <a:grpSpLocks/>
            </p:cNvGrpSpPr>
            <p:nvPr/>
          </p:nvGrpSpPr>
          <p:grpSpPr bwMode="auto">
            <a:xfrm>
              <a:off x="1296" y="3216"/>
              <a:ext cx="335" cy="143"/>
              <a:chOff x="1296" y="3216"/>
              <a:chExt cx="335" cy="143"/>
            </a:xfrm>
          </p:grpSpPr>
          <p:sp>
            <p:nvSpPr>
              <p:cNvPr id="56355" name="Oval 31"/>
              <p:cNvSpPr>
                <a:spLocks noChangeArrowheads="1"/>
              </p:cNvSpPr>
              <p:nvPr/>
            </p:nvSpPr>
            <p:spPr bwMode="auto">
              <a:xfrm>
                <a:off x="1296" y="3245"/>
                <a:ext cx="336" cy="115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  <p:sp>
            <p:nvSpPr>
              <p:cNvPr id="56356" name="Oval 32"/>
              <p:cNvSpPr>
                <a:spLocks noChangeArrowheads="1"/>
              </p:cNvSpPr>
              <p:nvPr/>
            </p:nvSpPr>
            <p:spPr bwMode="auto">
              <a:xfrm>
                <a:off x="1342" y="3230"/>
                <a:ext cx="259" cy="8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99FF"/>
                  </a:gs>
                </a:gsLst>
                <a:path path="shape">
                  <a:fillToRect l="50000" t="50000" r="50000" b="50000"/>
                </a:path>
              </a:gradFill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  <p:sp>
            <p:nvSpPr>
              <p:cNvPr id="56357" name="Oval 33"/>
              <p:cNvSpPr>
                <a:spLocks noChangeArrowheads="1"/>
              </p:cNvSpPr>
              <p:nvPr/>
            </p:nvSpPr>
            <p:spPr bwMode="auto">
              <a:xfrm>
                <a:off x="1372" y="3216"/>
                <a:ext cx="183" cy="43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</p:grpSp>
        <p:sp>
          <p:nvSpPr>
            <p:cNvPr id="56354" name="Freeform 34"/>
            <p:cNvSpPr>
              <a:spLocks noChangeArrowheads="1"/>
            </p:cNvSpPr>
            <p:nvPr/>
          </p:nvSpPr>
          <p:spPr bwMode="auto">
            <a:xfrm>
              <a:off x="1449" y="2928"/>
              <a:ext cx="231" cy="318"/>
            </a:xfrm>
            <a:custGeom>
              <a:avLst/>
              <a:gdLst>
                <a:gd name="T0" fmla="*/ 0 w 454"/>
                <a:gd name="T1" fmla="*/ 109 h 544"/>
                <a:gd name="T2" fmla="*/ 118 w 454"/>
                <a:gd name="T3" fmla="*/ 109 h 544"/>
                <a:gd name="T4" fmla="*/ 0 w 454"/>
                <a:gd name="T5" fmla="*/ 0 h 544"/>
                <a:gd name="T6" fmla="*/ 0 w 454"/>
                <a:gd name="T7" fmla="*/ 186 h 5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4"/>
                <a:gd name="T13" fmla="*/ 0 h 544"/>
                <a:gd name="T14" fmla="*/ 454 w 454"/>
                <a:gd name="T15" fmla="*/ 544 h 5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FF0000"/>
            </a:solidFill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" name="Group 35"/>
          <p:cNvGrpSpPr>
            <a:grpSpLocks/>
          </p:cNvGrpSpPr>
          <p:nvPr/>
        </p:nvGrpSpPr>
        <p:grpSpPr bwMode="auto">
          <a:xfrm>
            <a:off x="4953000" y="5257800"/>
            <a:ext cx="608013" cy="684213"/>
            <a:chOff x="3120" y="3312"/>
            <a:chExt cx="383" cy="431"/>
          </a:xfrm>
        </p:grpSpPr>
        <p:grpSp>
          <p:nvGrpSpPr>
            <p:cNvPr id="56348" name="Group 36"/>
            <p:cNvGrpSpPr>
              <a:grpSpLocks/>
            </p:cNvGrpSpPr>
            <p:nvPr/>
          </p:nvGrpSpPr>
          <p:grpSpPr bwMode="auto">
            <a:xfrm>
              <a:off x="3120" y="3600"/>
              <a:ext cx="335" cy="143"/>
              <a:chOff x="3120" y="3600"/>
              <a:chExt cx="335" cy="143"/>
            </a:xfrm>
          </p:grpSpPr>
          <p:sp>
            <p:nvSpPr>
              <p:cNvPr id="56350" name="Oval 37"/>
              <p:cNvSpPr>
                <a:spLocks noChangeArrowheads="1"/>
              </p:cNvSpPr>
              <p:nvPr/>
            </p:nvSpPr>
            <p:spPr bwMode="auto">
              <a:xfrm>
                <a:off x="3120" y="3629"/>
                <a:ext cx="336" cy="115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  <p:sp>
            <p:nvSpPr>
              <p:cNvPr id="56351" name="Oval 38"/>
              <p:cNvSpPr>
                <a:spLocks noChangeArrowheads="1"/>
              </p:cNvSpPr>
              <p:nvPr/>
            </p:nvSpPr>
            <p:spPr bwMode="auto">
              <a:xfrm>
                <a:off x="3166" y="3614"/>
                <a:ext cx="259" cy="8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99FF"/>
                  </a:gs>
                </a:gsLst>
                <a:path path="shape">
                  <a:fillToRect l="50000" t="50000" r="50000" b="50000"/>
                </a:path>
              </a:gradFill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  <p:sp>
            <p:nvSpPr>
              <p:cNvPr id="56352" name="Oval 39"/>
              <p:cNvSpPr>
                <a:spLocks noChangeArrowheads="1"/>
              </p:cNvSpPr>
              <p:nvPr/>
            </p:nvSpPr>
            <p:spPr bwMode="auto">
              <a:xfrm>
                <a:off x="3196" y="3600"/>
                <a:ext cx="183" cy="43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</p:grpSp>
        <p:sp>
          <p:nvSpPr>
            <p:cNvPr id="56349" name="Freeform 40"/>
            <p:cNvSpPr>
              <a:spLocks noChangeArrowheads="1"/>
            </p:cNvSpPr>
            <p:nvPr/>
          </p:nvSpPr>
          <p:spPr bwMode="auto">
            <a:xfrm>
              <a:off x="3273" y="3312"/>
              <a:ext cx="231" cy="318"/>
            </a:xfrm>
            <a:custGeom>
              <a:avLst/>
              <a:gdLst>
                <a:gd name="T0" fmla="*/ 0 w 454"/>
                <a:gd name="T1" fmla="*/ 109 h 544"/>
                <a:gd name="T2" fmla="*/ 118 w 454"/>
                <a:gd name="T3" fmla="*/ 109 h 544"/>
                <a:gd name="T4" fmla="*/ 0 w 454"/>
                <a:gd name="T5" fmla="*/ 0 h 544"/>
                <a:gd name="T6" fmla="*/ 0 w 454"/>
                <a:gd name="T7" fmla="*/ 186 h 5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4"/>
                <a:gd name="T13" fmla="*/ 0 h 544"/>
                <a:gd name="T14" fmla="*/ 454 w 454"/>
                <a:gd name="T15" fmla="*/ 544 h 5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FF0000"/>
            </a:solidFill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" name="Group 41"/>
          <p:cNvGrpSpPr>
            <a:grpSpLocks/>
          </p:cNvGrpSpPr>
          <p:nvPr/>
        </p:nvGrpSpPr>
        <p:grpSpPr bwMode="auto">
          <a:xfrm>
            <a:off x="8458200" y="6096000"/>
            <a:ext cx="608013" cy="684213"/>
            <a:chOff x="5328" y="3840"/>
            <a:chExt cx="383" cy="431"/>
          </a:xfrm>
        </p:grpSpPr>
        <p:grpSp>
          <p:nvGrpSpPr>
            <p:cNvPr id="56343" name="Group 42"/>
            <p:cNvGrpSpPr>
              <a:grpSpLocks/>
            </p:cNvGrpSpPr>
            <p:nvPr/>
          </p:nvGrpSpPr>
          <p:grpSpPr bwMode="auto">
            <a:xfrm>
              <a:off x="5328" y="4128"/>
              <a:ext cx="335" cy="143"/>
              <a:chOff x="5328" y="4128"/>
              <a:chExt cx="335" cy="143"/>
            </a:xfrm>
          </p:grpSpPr>
          <p:sp>
            <p:nvSpPr>
              <p:cNvPr id="56345" name="Oval 43"/>
              <p:cNvSpPr>
                <a:spLocks noChangeArrowheads="1"/>
              </p:cNvSpPr>
              <p:nvPr/>
            </p:nvSpPr>
            <p:spPr bwMode="auto">
              <a:xfrm>
                <a:off x="5328" y="4157"/>
                <a:ext cx="336" cy="115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  <p:sp>
            <p:nvSpPr>
              <p:cNvPr id="56346" name="Oval 44"/>
              <p:cNvSpPr>
                <a:spLocks noChangeArrowheads="1"/>
              </p:cNvSpPr>
              <p:nvPr/>
            </p:nvSpPr>
            <p:spPr bwMode="auto">
              <a:xfrm>
                <a:off x="5374" y="4142"/>
                <a:ext cx="259" cy="8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99FF"/>
                  </a:gs>
                </a:gsLst>
                <a:path path="shape">
                  <a:fillToRect l="50000" t="50000" r="50000" b="50000"/>
                </a:path>
              </a:gradFill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  <p:sp>
            <p:nvSpPr>
              <p:cNvPr id="56347" name="Oval 45"/>
              <p:cNvSpPr>
                <a:spLocks noChangeArrowheads="1"/>
              </p:cNvSpPr>
              <p:nvPr/>
            </p:nvSpPr>
            <p:spPr bwMode="auto">
              <a:xfrm>
                <a:off x="5404" y="4128"/>
                <a:ext cx="183" cy="43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</p:grpSp>
        <p:sp>
          <p:nvSpPr>
            <p:cNvPr id="56344" name="Freeform 46"/>
            <p:cNvSpPr>
              <a:spLocks noChangeArrowheads="1"/>
            </p:cNvSpPr>
            <p:nvPr/>
          </p:nvSpPr>
          <p:spPr bwMode="auto">
            <a:xfrm>
              <a:off x="5481" y="3840"/>
              <a:ext cx="231" cy="318"/>
            </a:xfrm>
            <a:custGeom>
              <a:avLst/>
              <a:gdLst>
                <a:gd name="T0" fmla="*/ 0 w 454"/>
                <a:gd name="T1" fmla="*/ 109 h 544"/>
                <a:gd name="T2" fmla="*/ 118 w 454"/>
                <a:gd name="T3" fmla="*/ 109 h 544"/>
                <a:gd name="T4" fmla="*/ 0 w 454"/>
                <a:gd name="T5" fmla="*/ 0 h 544"/>
                <a:gd name="T6" fmla="*/ 0 w 454"/>
                <a:gd name="T7" fmla="*/ 186 h 5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4"/>
                <a:gd name="T13" fmla="*/ 0 h 544"/>
                <a:gd name="T14" fmla="*/ 454 w 454"/>
                <a:gd name="T15" fmla="*/ 544 h 5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FF0000"/>
            </a:solidFill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6335" name="Text Box 47"/>
          <p:cNvSpPr txBox="1">
            <a:spLocks noChangeArrowheads="1"/>
          </p:cNvSpPr>
          <p:nvPr/>
        </p:nvSpPr>
        <p:spPr bwMode="auto">
          <a:xfrm>
            <a:off x="0" y="0"/>
            <a:ext cx="9144000" cy="191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990000"/>
                </a:solidFill>
                <a:cs typeface="Arial" charset="0"/>
              </a:rPr>
              <a:t>№</a:t>
            </a:r>
            <a:r>
              <a:rPr lang="ru-RU" b="1">
                <a:solidFill>
                  <a:srgbClr val="990000"/>
                </a:solidFill>
                <a:cs typeface="Arial" charset="0"/>
              </a:rPr>
              <a:t>11</a:t>
            </a:r>
            <a:r>
              <a:rPr lang="en-GB" b="1">
                <a:solidFill>
                  <a:srgbClr val="990000"/>
                </a:solidFill>
                <a:cs typeface="Arial" charset="0"/>
              </a:rPr>
              <a:t>.</a:t>
            </a:r>
            <a:r>
              <a:rPr lang="en-GB" b="1">
                <a:solidFill>
                  <a:srgbClr val="000066"/>
                </a:solidFill>
                <a:cs typeface="Arial" charset="0"/>
              </a:rPr>
              <a:t>   </a:t>
            </a:r>
          </a:p>
          <a:p>
            <a:pPr algn="l"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000066"/>
                </a:solidFill>
                <a:cs typeface="Arial" charset="0"/>
              </a:rPr>
              <a:t>Рыцари прошли за три дня 80 км. В первый день они прошли 25% всего пути, а во второй день – 0,6 оставшегося расстояния. </a:t>
            </a:r>
            <a:r>
              <a:rPr lang="en-GB" b="1">
                <a:solidFill>
                  <a:srgbClr val="990000"/>
                </a:solidFill>
                <a:cs typeface="Arial" charset="0"/>
              </a:rPr>
              <a:t>Сколько километров прошли рыцари за третий день?</a:t>
            </a:r>
          </a:p>
        </p:txBody>
      </p:sp>
      <p:sp>
        <p:nvSpPr>
          <p:cNvPr id="31792" name="AutoShape 48"/>
          <p:cNvSpPr>
            <a:spLocks noChangeArrowheads="1"/>
          </p:cNvSpPr>
          <p:nvPr/>
        </p:nvSpPr>
        <p:spPr bwMode="auto">
          <a:xfrm>
            <a:off x="7620000" y="1828800"/>
            <a:ext cx="1295400" cy="381000"/>
          </a:xfrm>
          <a:prstGeom prst="actionButtonBlank">
            <a:avLst/>
          </a:prstGeom>
          <a:gradFill rotWithShape="0">
            <a:gsLst>
              <a:gs pos="0">
                <a:srgbClr val="FFFFFF"/>
              </a:gs>
              <a:gs pos="100000">
                <a:srgbClr val="66FFFF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Схема </a:t>
            </a:r>
            <a:r>
              <a:rPr lang="en-GB" sz="2000" b="1">
                <a:solidFill>
                  <a:srgbClr val="000000"/>
                </a:solidFill>
                <a:latin typeface="Arial" charset="0"/>
                <a:cs typeface="Arial" charset="0"/>
              </a:rPr>
              <a:t>(3)</a:t>
            </a:r>
            <a:r>
              <a:rPr lang="ar-SA" sz="2000" b="1">
                <a:solidFill>
                  <a:srgbClr val="000000"/>
                </a:solidFill>
                <a:latin typeface="Arial" charset="0"/>
                <a:cs typeface="Arial" charset="0"/>
              </a:rPr>
              <a:t>‏</a:t>
            </a:r>
            <a:endParaRPr lang="en-GB" sz="20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6" name="Group 49"/>
          <p:cNvGrpSpPr>
            <a:grpSpLocks/>
          </p:cNvGrpSpPr>
          <p:nvPr/>
        </p:nvGrpSpPr>
        <p:grpSpPr bwMode="auto">
          <a:xfrm>
            <a:off x="381000" y="1981200"/>
            <a:ext cx="8532813" cy="1433513"/>
            <a:chOff x="240" y="1248"/>
            <a:chExt cx="5375" cy="903"/>
          </a:xfrm>
        </p:grpSpPr>
        <p:grpSp>
          <p:nvGrpSpPr>
            <p:cNvPr id="56339" name="Group 50"/>
            <p:cNvGrpSpPr>
              <a:grpSpLocks/>
            </p:cNvGrpSpPr>
            <p:nvPr/>
          </p:nvGrpSpPr>
          <p:grpSpPr bwMode="auto">
            <a:xfrm>
              <a:off x="240" y="1248"/>
              <a:ext cx="5375" cy="903"/>
              <a:chOff x="240" y="1248"/>
              <a:chExt cx="5375" cy="903"/>
            </a:xfrm>
          </p:grpSpPr>
          <p:sp>
            <p:nvSpPr>
              <p:cNvPr id="56341" name="Freeform 51"/>
              <p:cNvSpPr>
                <a:spLocks noChangeArrowheads="1"/>
              </p:cNvSpPr>
              <p:nvPr/>
            </p:nvSpPr>
            <p:spPr bwMode="auto">
              <a:xfrm>
                <a:off x="240" y="1574"/>
                <a:ext cx="5376" cy="408"/>
              </a:xfrm>
              <a:custGeom>
                <a:avLst/>
                <a:gdLst>
                  <a:gd name="T0" fmla="*/ 0 w 5376"/>
                  <a:gd name="T1" fmla="*/ 347 h 480"/>
                  <a:gd name="T2" fmla="*/ 2496 w 5376"/>
                  <a:gd name="T3" fmla="*/ 0 h 480"/>
                  <a:gd name="T4" fmla="*/ 5376 w 5376"/>
                  <a:gd name="T5" fmla="*/ 347 h 480"/>
                  <a:gd name="T6" fmla="*/ 0 60000 65536"/>
                  <a:gd name="T7" fmla="*/ 0 60000 65536"/>
                  <a:gd name="T8" fmla="*/ 0 60000 65536"/>
                  <a:gd name="T9" fmla="*/ 0 w 5376"/>
                  <a:gd name="T10" fmla="*/ 0 h 480"/>
                  <a:gd name="T11" fmla="*/ 5376 w 5376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376" h="480">
                    <a:moveTo>
                      <a:pt x="0" y="480"/>
                    </a:moveTo>
                    <a:cubicBezTo>
                      <a:pt x="800" y="240"/>
                      <a:pt x="1600" y="0"/>
                      <a:pt x="2496" y="0"/>
                    </a:cubicBezTo>
                    <a:cubicBezTo>
                      <a:pt x="3392" y="0"/>
                      <a:pt x="4384" y="240"/>
                      <a:pt x="5376" y="480"/>
                    </a:cubicBezTo>
                  </a:path>
                </a:pathLst>
              </a:custGeom>
              <a:noFill/>
              <a:ln w="19080">
                <a:solidFill>
                  <a:srgbClr val="0033CC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96" name="Text Box 52"/>
              <p:cNvSpPr txBox="1">
                <a:spLocks noChangeArrowheads="1"/>
              </p:cNvSpPr>
              <p:nvPr/>
            </p:nvSpPr>
            <p:spPr bwMode="auto">
              <a:xfrm>
                <a:off x="2256" y="1248"/>
                <a:ext cx="1042" cy="90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algn="l">
                  <a:buClr>
                    <a:srgbClr val="0033CC"/>
                  </a:buCl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en-GB" sz="4400" b="1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</a:rPr>
                  <a:t>80 км</a:t>
                </a:r>
              </a:p>
            </p:txBody>
          </p:sp>
        </p:grpSp>
        <p:sp>
          <p:nvSpPr>
            <p:cNvPr id="56340" name="Line 53"/>
            <p:cNvSpPr>
              <a:spLocks noChangeShapeType="1"/>
            </p:cNvSpPr>
            <p:nvPr/>
          </p:nvSpPr>
          <p:spPr bwMode="auto">
            <a:xfrm>
              <a:off x="5616" y="1942"/>
              <a:ext cx="1" cy="122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798" name="Text Box 54"/>
          <p:cNvSpPr txBox="1">
            <a:spLocks noChangeArrowheads="1"/>
          </p:cNvSpPr>
          <p:nvPr/>
        </p:nvSpPr>
        <p:spPr bwMode="auto">
          <a:xfrm>
            <a:off x="8426450" y="2025650"/>
            <a:ext cx="785813" cy="1100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66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par>
              <p:cTn id="2" fill="hold" nodeType="interactiveSeq">
                <p:stCondLst>
                  <p:cond evt="onClick" delay="0">
                    <p:tgtEl>
                      <p:spTgt spid="31792"/>
                    </p:tgtEl>
                  </p:cond>
                </p:stCondLst>
                <p:childTnLst>
                  <p:par>
                    <p:cTn id="3" fill="hold"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31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31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7" dur="1000"/>
                                        <p:tgtEl>
                                          <p:spTgt spid="3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 -6 4.81481 -6 C 0.04045 0.01713 0.08107 0.03449 0.11666 0.05185 C 0.15225 0.06921 0.18697 0.0919 0.21388 0.1037 C 0.24079 0.11551 0.24218 0.11296 0.27777 0.12222 C 0.31336 0.13148 0.37048 0.14537 0.42777 0.15926">
                                      <p:cBhvr additive="repl">
                                        <p:cTn id="20" dur="3000" fill="hold"/>
                                        <p:tgtEl>
                                          <p:spTgt spid="31766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777 0.15926 C 0.46319 0.16436 0.49861 0.16968 0.53055 0.17778 C 0.56249 0.18588 0.59097 0.19653 0.61944 0.20741">
                                      <p:cBhvr additive="repl">
                                        <p:cTn id="33" dur="3000" fill="hold"/>
                                        <p:tgtEl>
                                          <p:spTgt spid="31766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3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944 0.20741 C 0.66545 0.23264 0.71163 0.2581 0.74722 0.27778 C 0.78281 0.29746 0.80416 0.31297 0.83333 0.32593 C 0.86249 0.33889 0.87083 0.34884 0.92222 0.35556 C 0.97361 0.36227 1.05763 0.36435 1.14166 0.36667">
                                      <p:cBhvr additive="repl">
                                        <p:cTn id="52" dur="3000" fill="hold"/>
                                        <p:tgtEl>
                                          <p:spTgt spid="31766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  <p:seq concurrent="1" nextAc="seek">
              <p:cTn id="74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8913"/>
            <a:ext cx="4572000" cy="6669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50825" y="1268413"/>
            <a:ext cx="4703763" cy="4478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800000"/>
                </a:solidFill>
              </a:rPr>
              <a:t>Ответ: </a:t>
            </a:r>
          </a:p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800000"/>
                </a:solidFill>
              </a:rPr>
              <a:t>24 км прошли рыцари </a:t>
            </a:r>
          </a:p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800000"/>
                </a:solidFill>
              </a:rPr>
              <a:t>в 3 день.</a:t>
            </a:r>
          </a:p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3200" b="1">
              <a:solidFill>
                <a:srgbClr val="800000"/>
              </a:solidFill>
            </a:endParaRPr>
          </a:p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3200" b="1">
              <a:solidFill>
                <a:srgbClr val="800000"/>
              </a:solidFill>
            </a:endParaRPr>
          </a:p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00066"/>
                </a:solidFill>
              </a:rPr>
              <a:t>Это  оружие называется: </a:t>
            </a:r>
            <a:endParaRPr lang="ru-RU" sz="3200" b="1">
              <a:solidFill>
                <a:srgbClr val="000066"/>
              </a:solidFill>
            </a:endParaRPr>
          </a:p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3200" b="1">
              <a:solidFill>
                <a:srgbClr val="000066"/>
              </a:solidFill>
            </a:endParaRPr>
          </a:p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00066"/>
                </a:solidFill>
              </a:rPr>
              <a:t>берды́ш </a:t>
            </a:r>
          </a:p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3200" b="1">
              <a:solidFill>
                <a:srgbClr val="000066"/>
              </a:solidFill>
            </a:endParaRPr>
          </a:p>
        </p:txBody>
      </p:sp>
      <p:sp>
        <p:nvSpPr>
          <p:cNvPr id="57348" name="Rectangle 3"/>
          <p:cNvSpPr>
            <a:spLocks noChangeArrowheads="1"/>
          </p:cNvSpPr>
          <p:nvPr/>
        </p:nvSpPr>
        <p:spPr bwMode="auto">
          <a:xfrm>
            <a:off x="4479925" y="3244850"/>
            <a:ext cx="1841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ac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8000"/>
                                  </p:iterate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fltVal val="-1"/>
                                          </p:val>
                                        </p:tav>
                                        <p:tav tm="10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0" y="0"/>
            <a:ext cx="5791200" cy="4213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175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800000"/>
                </a:solidFill>
              </a:rPr>
              <a:t>Следующее оружие:      « ? »-</a:t>
            </a:r>
            <a:r>
              <a:rPr lang="en-GB" sz="3200">
                <a:solidFill>
                  <a:srgbClr val="800000"/>
                </a:solidFill>
              </a:rPr>
              <a:t>холодное оружие, состоящее из прямого металлического клинка и рукояти. Клинки</a:t>
            </a:r>
            <a:r>
              <a:rPr lang="ru-RU" sz="3200">
                <a:solidFill>
                  <a:srgbClr val="800000"/>
                </a:solidFill>
              </a:rPr>
              <a:t> этих оружий были</a:t>
            </a:r>
            <a:r>
              <a:rPr lang="en-GB" sz="3200">
                <a:solidFill>
                  <a:srgbClr val="800000"/>
                </a:solidFill>
              </a:rPr>
              <a:t> обоюдоострые, реже заточенные только с одной стороны. </a:t>
            </a:r>
          </a:p>
          <a:p>
            <a:pPr algn="l">
              <a:spcBef>
                <a:spcPts val="175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000066"/>
                </a:solidFill>
              </a:rPr>
              <a:t>Чтобы узнать его название, решите задачу №</a:t>
            </a:r>
            <a:r>
              <a:rPr lang="ru-RU" sz="3200">
                <a:solidFill>
                  <a:srgbClr val="000066"/>
                </a:solidFill>
              </a:rPr>
              <a:t>12</a:t>
            </a:r>
            <a:endParaRPr lang="en-GB" sz="3200">
              <a:solidFill>
                <a:srgbClr val="000066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0"/>
            <a:ext cx="3132137" cy="429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92600"/>
            <a:ext cx="3195638" cy="256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4292600"/>
            <a:ext cx="3132137" cy="256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4292600"/>
            <a:ext cx="2808288" cy="256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48" dur="2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5188" cy="1508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59395" name="Group 2"/>
          <p:cNvGrpSpPr>
            <a:grpSpLocks/>
          </p:cNvGrpSpPr>
          <p:nvPr/>
        </p:nvGrpSpPr>
        <p:grpSpPr bwMode="auto">
          <a:xfrm>
            <a:off x="2916238" y="4652963"/>
            <a:ext cx="6073775" cy="1670050"/>
            <a:chOff x="1837" y="2931"/>
            <a:chExt cx="3826" cy="1052"/>
          </a:xfrm>
        </p:grpSpPr>
        <p:sp>
          <p:nvSpPr>
            <p:cNvPr id="59421" name="Freeform 3"/>
            <p:cNvSpPr>
              <a:spLocks noChangeArrowheads="1"/>
            </p:cNvSpPr>
            <p:nvPr/>
          </p:nvSpPr>
          <p:spPr bwMode="auto">
            <a:xfrm>
              <a:off x="3458" y="2931"/>
              <a:ext cx="1943" cy="316"/>
            </a:xfrm>
            <a:custGeom>
              <a:avLst/>
              <a:gdLst>
                <a:gd name="T0" fmla="*/ 179 w 1008"/>
                <a:gd name="T1" fmla="*/ 347 h 288"/>
                <a:gd name="T2" fmla="*/ 2675 w 1008"/>
                <a:gd name="T3" fmla="*/ 347 h 288"/>
                <a:gd name="T4" fmla="*/ 3745 w 1008"/>
                <a:gd name="T5" fmla="*/ 0 h 288"/>
                <a:gd name="T6" fmla="*/ 892 w 1008"/>
                <a:gd name="T7" fmla="*/ 0 h 288"/>
                <a:gd name="T8" fmla="*/ 0 w 1008"/>
                <a:gd name="T9" fmla="*/ 347 h 288"/>
                <a:gd name="T10" fmla="*/ 536 w 1008"/>
                <a:gd name="T11" fmla="*/ 347 h 2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8"/>
                <a:gd name="T19" fmla="*/ 0 h 288"/>
                <a:gd name="T20" fmla="*/ 1008 w 1008"/>
                <a:gd name="T21" fmla="*/ 288 h 2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8" h="288">
                  <a:moveTo>
                    <a:pt x="48" y="288"/>
                  </a:moveTo>
                  <a:lnTo>
                    <a:pt x="720" y="288"/>
                  </a:lnTo>
                  <a:lnTo>
                    <a:pt x="1008" y="0"/>
                  </a:lnTo>
                  <a:lnTo>
                    <a:pt x="240" y="0"/>
                  </a:lnTo>
                  <a:lnTo>
                    <a:pt x="0" y="288"/>
                  </a:lnTo>
                  <a:lnTo>
                    <a:pt x="144" y="288"/>
                  </a:lnTo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422" name="Freeform 4"/>
            <p:cNvSpPr>
              <a:spLocks noChangeArrowheads="1"/>
            </p:cNvSpPr>
            <p:nvPr/>
          </p:nvSpPr>
          <p:spPr bwMode="auto">
            <a:xfrm>
              <a:off x="1837" y="3080"/>
              <a:ext cx="1667" cy="450"/>
            </a:xfrm>
            <a:custGeom>
              <a:avLst/>
              <a:gdLst>
                <a:gd name="T0" fmla="*/ 1169 w 864"/>
                <a:gd name="T1" fmla="*/ 471 h 410"/>
                <a:gd name="T2" fmla="*/ 0 w 864"/>
                <a:gd name="T3" fmla="*/ 405 h 410"/>
                <a:gd name="T4" fmla="*/ 1966 w 864"/>
                <a:gd name="T5" fmla="*/ 0 h 410"/>
                <a:gd name="T6" fmla="*/ 3216 w 864"/>
                <a:gd name="T7" fmla="*/ 154 h 410"/>
                <a:gd name="T8" fmla="*/ 1169 w 864"/>
                <a:gd name="T9" fmla="*/ 494 h 4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410"/>
                <a:gd name="T17" fmla="*/ 864 w 864"/>
                <a:gd name="T18" fmla="*/ 410 h 4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410">
                  <a:moveTo>
                    <a:pt x="314" y="391"/>
                  </a:moveTo>
                  <a:lnTo>
                    <a:pt x="0" y="336"/>
                  </a:lnTo>
                  <a:lnTo>
                    <a:pt x="528" y="0"/>
                  </a:lnTo>
                  <a:lnTo>
                    <a:pt x="864" y="128"/>
                  </a:lnTo>
                  <a:lnTo>
                    <a:pt x="314" y="410"/>
                  </a:lnTo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423" name="Freeform 5"/>
            <p:cNvSpPr>
              <a:spLocks noChangeArrowheads="1"/>
            </p:cNvSpPr>
            <p:nvPr/>
          </p:nvSpPr>
          <p:spPr bwMode="auto">
            <a:xfrm>
              <a:off x="2443" y="3530"/>
              <a:ext cx="1606" cy="454"/>
            </a:xfrm>
            <a:custGeom>
              <a:avLst/>
              <a:gdLst>
                <a:gd name="T0" fmla="*/ 17 w 1104"/>
                <a:gd name="T1" fmla="*/ 75 h 1056"/>
                <a:gd name="T2" fmla="*/ 0 w 1104"/>
                <a:gd name="T3" fmla="*/ 195 h 1056"/>
                <a:gd name="T4" fmla="*/ 2336 w 1104"/>
                <a:gd name="T5" fmla="*/ 195 h 1056"/>
                <a:gd name="T6" fmla="*/ 2336 w 1104"/>
                <a:gd name="T7" fmla="*/ 0 h 1056"/>
                <a:gd name="T8" fmla="*/ 1202 w 1104"/>
                <a:gd name="T9" fmla="*/ 78 h 1056"/>
                <a:gd name="T10" fmla="*/ 17 w 1104"/>
                <a:gd name="T11" fmla="*/ 75 h 10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4"/>
                <a:gd name="T19" fmla="*/ 0 h 1056"/>
                <a:gd name="T20" fmla="*/ 1104 w 1104"/>
                <a:gd name="T21" fmla="*/ 1056 h 10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4" h="1056">
                  <a:moveTo>
                    <a:pt x="8" y="408"/>
                  </a:moveTo>
                  <a:lnTo>
                    <a:pt x="0" y="1056"/>
                  </a:lnTo>
                  <a:lnTo>
                    <a:pt x="1104" y="1056"/>
                  </a:lnTo>
                  <a:lnTo>
                    <a:pt x="1104" y="0"/>
                  </a:lnTo>
                  <a:lnTo>
                    <a:pt x="568" y="424"/>
                  </a:lnTo>
                  <a:lnTo>
                    <a:pt x="8" y="408"/>
                  </a:lnTo>
                  <a:close/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424" name="Freeform 6"/>
            <p:cNvSpPr>
              <a:spLocks noChangeArrowheads="1"/>
            </p:cNvSpPr>
            <p:nvPr/>
          </p:nvSpPr>
          <p:spPr bwMode="auto">
            <a:xfrm>
              <a:off x="1883" y="3530"/>
              <a:ext cx="2131" cy="185"/>
            </a:xfrm>
            <a:custGeom>
              <a:avLst/>
              <a:gdLst>
                <a:gd name="T0" fmla="*/ 3051 w 1464"/>
                <a:gd name="T1" fmla="*/ 0 h 432"/>
                <a:gd name="T2" fmla="*/ 814 w 1464"/>
                <a:gd name="T3" fmla="*/ 0 h 432"/>
                <a:gd name="T4" fmla="*/ 0 w 1464"/>
                <a:gd name="T5" fmla="*/ 70 h 432"/>
                <a:gd name="T6" fmla="*/ 1933 w 1464"/>
                <a:gd name="T7" fmla="*/ 79 h 432"/>
                <a:gd name="T8" fmla="*/ 3102 w 1464"/>
                <a:gd name="T9" fmla="*/ 4 h 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64"/>
                <a:gd name="T16" fmla="*/ 0 h 432"/>
                <a:gd name="T17" fmla="*/ 1464 w 1464"/>
                <a:gd name="T18" fmla="*/ 432 h 4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64" h="432">
                  <a:moveTo>
                    <a:pt x="1440" y="0"/>
                  </a:moveTo>
                  <a:lnTo>
                    <a:pt x="384" y="0"/>
                  </a:lnTo>
                  <a:lnTo>
                    <a:pt x="0" y="384"/>
                  </a:lnTo>
                  <a:lnTo>
                    <a:pt x="912" y="432"/>
                  </a:lnTo>
                  <a:lnTo>
                    <a:pt x="1464" y="24"/>
                  </a:lnTo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425" name="Freeform 7"/>
            <p:cNvSpPr>
              <a:spLocks noChangeArrowheads="1"/>
            </p:cNvSpPr>
            <p:nvPr/>
          </p:nvSpPr>
          <p:spPr bwMode="auto">
            <a:xfrm>
              <a:off x="4012" y="3352"/>
              <a:ext cx="1013" cy="623"/>
            </a:xfrm>
            <a:custGeom>
              <a:avLst/>
              <a:gdLst>
                <a:gd name="T0" fmla="*/ 0 w 525"/>
                <a:gd name="T1" fmla="*/ 185 h 568"/>
                <a:gd name="T2" fmla="*/ 29 w 525"/>
                <a:gd name="T3" fmla="*/ 683 h 568"/>
                <a:gd name="T4" fmla="*/ 1887 w 525"/>
                <a:gd name="T5" fmla="*/ 359 h 568"/>
                <a:gd name="T6" fmla="*/ 1955 w 525"/>
                <a:gd name="T7" fmla="*/ 0 h 568"/>
                <a:gd name="T8" fmla="*/ 1393 w 525"/>
                <a:gd name="T9" fmla="*/ 116 h 568"/>
                <a:gd name="T10" fmla="*/ 0 w 525"/>
                <a:gd name="T11" fmla="*/ 185 h 5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5"/>
                <a:gd name="T19" fmla="*/ 0 h 568"/>
                <a:gd name="T20" fmla="*/ 525 w 525"/>
                <a:gd name="T21" fmla="*/ 568 h 5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5" h="568">
                  <a:moveTo>
                    <a:pt x="0" y="154"/>
                  </a:moveTo>
                  <a:lnTo>
                    <a:pt x="8" y="568"/>
                  </a:lnTo>
                  <a:lnTo>
                    <a:pt x="507" y="298"/>
                  </a:lnTo>
                  <a:lnTo>
                    <a:pt x="525" y="0"/>
                  </a:lnTo>
                  <a:lnTo>
                    <a:pt x="374" y="97"/>
                  </a:lnTo>
                  <a:lnTo>
                    <a:pt x="0" y="154"/>
                  </a:lnTo>
                  <a:close/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426" name="Freeform 8"/>
            <p:cNvSpPr>
              <a:spLocks noChangeArrowheads="1"/>
            </p:cNvSpPr>
            <p:nvPr/>
          </p:nvSpPr>
          <p:spPr bwMode="auto">
            <a:xfrm>
              <a:off x="3980" y="3203"/>
              <a:ext cx="1683" cy="327"/>
            </a:xfrm>
            <a:custGeom>
              <a:avLst/>
              <a:gdLst>
                <a:gd name="T0" fmla="*/ 3245 w 873"/>
                <a:gd name="T1" fmla="*/ 0 h 298"/>
                <a:gd name="T2" fmla="*/ 1639 w 873"/>
                <a:gd name="T3" fmla="*/ 20 h 298"/>
                <a:gd name="T4" fmla="*/ 0 w 873"/>
                <a:gd name="T5" fmla="*/ 359 h 298"/>
                <a:gd name="T6" fmla="*/ 1818 w 873"/>
                <a:gd name="T7" fmla="*/ 347 h 298"/>
                <a:gd name="T8" fmla="*/ 3245 w 873"/>
                <a:gd name="T9" fmla="*/ 0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3"/>
                <a:gd name="T16" fmla="*/ 0 h 298"/>
                <a:gd name="T17" fmla="*/ 873 w 873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3" h="298">
                  <a:moveTo>
                    <a:pt x="873" y="0"/>
                  </a:moveTo>
                  <a:lnTo>
                    <a:pt x="441" y="16"/>
                  </a:lnTo>
                  <a:lnTo>
                    <a:pt x="0" y="298"/>
                  </a:lnTo>
                  <a:lnTo>
                    <a:pt x="489" y="288"/>
                  </a:lnTo>
                  <a:lnTo>
                    <a:pt x="873" y="0"/>
                  </a:lnTo>
                  <a:close/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427" name="Freeform 9"/>
            <p:cNvSpPr>
              <a:spLocks noChangeArrowheads="1"/>
            </p:cNvSpPr>
            <p:nvPr/>
          </p:nvSpPr>
          <p:spPr bwMode="auto">
            <a:xfrm>
              <a:off x="2466" y="3242"/>
              <a:ext cx="2229" cy="284"/>
            </a:xfrm>
            <a:custGeom>
              <a:avLst/>
              <a:gdLst>
                <a:gd name="T0" fmla="*/ 1717 w 1258"/>
                <a:gd name="T1" fmla="*/ 0 h 298"/>
                <a:gd name="T2" fmla="*/ 0 w 1258"/>
                <a:gd name="T3" fmla="*/ 271 h 298"/>
                <a:gd name="T4" fmla="*/ 2622 w 1258"/>
                <a:gd name="T5" fmla="*/ 271 h 298"/>
                <a:gd name="T6" fmla="*/ 3949 w 1258"/>
                <a:gd name="T7" fmla="*/ 10 h 2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58"/>
                <a:gd name="T13" fmla="*/ 0 h 298"/>
                <a:gd name="T14" fmla="*/ 1258 w 1258"/>
                <a:gd name="T15" fmla="*/ 298 h 2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58" h="298">
                  <a:moveTo>
                    <a:pt x="547" y="0"/>
                  </a:moveTo>
                  <a:lnTo>
                    <a:pt x="0" y="298"/>
                  </a:lnTo>
                  <a:lnTo>
                    <a:pt x="835" y="298"/>
                  </a:lnTo>
                  <a:lnTo>
                    <a:pt x="1258" y="10"/>
                  </a:lnTo>
                </a:path>
              </a:pathLst>
            </a:custGeom>
            <a:solidFill>
              <a:srgbClr val="FFCC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428" name="Freeform 10"/>
            <p:cNvSpPr>
              <a:spLocks noChangeArrowheads="1"/>
            </p:cNvSpPr>
            <p:nvPr/>
          </p:nvSpPr>
          <p:spPr bwMode="auto">
            <a:xfrm>
              <a:off x="3470" y="3242"/>
              <a:ext cx="16" cy="266"/>
            </a:xfrm>
            <a:custGeom>
              <a:avLst/>
              <a:gdLst>
                <a:gd name="T0" fmla="*/ 0 w 9"/>
                <a:gd name="T1" fmla="*/ 254 h 279"/>
                <a:gd name="T2" fmla="*/ 28 w 9"/>
                <a:gd name="T3" fmla="*/ 0 h 279"/>
                <a:gd name="T4" fmla="*/ 0 60000 65536"/>
                <a:gd name="T5" fmla="*/ 0 60000 65536"/>
                <a:gd name="T6" fmla="*/ 0 w 9"/>
                <a:gd name="T7" fmla="*/ 0 h 279"/>
                <a:gd name="T8" fmla="*/ 9 w 9"/>
                <a:gd name="T9" fmla="*/ 279 h 27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279">
                  <a:moveTo>
                    <a:pt x="0" y="279"/>
                  </a:moveTo>
                  <a:lnTo>
                    <a:pt x="9" y="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4827" name="WordArt 11"/>
          <p:cNvSpPr>
            <a:spLocks noChangeArrowheads="1" noChangeShapeType="1" noTextEdit="1"/>
          </p:cNvSpPr>
          <p:nvPr/>
        </p:nvSpPr>
        <p:spPr bwMode="auto">
          <a:xfrm>
            <a:off x="2411413" y="2060575"/>
            <a:ext cx="489585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i="1" kern="10">
                <a:ln w="19080">
                  <a:solidFill>
                    <a:srgbClr val="00FF00"/>
                  </a:solidFill>
                  <a:miter lim="800000"/>
                  <a:headEnd/>
                  <a:tailEnd/>
                </a:ln>
                <a:solidFill>
                  <a:srgbClr val="006600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-7 &lt; * &lt; 8</a:t>
            </a:r>
          </a:p>
        </p:txBody>
      </p:sp>
      <p:sp>
        <p:nvSpPr>
          <p:cNvPr id="34828" name="AutoShape 12"/>
          <p:cNvSpPr>
            <a:spLocks noChangeArrowheads="1"/>
          </p:cNvSpPr>
          <p:nvPr/>
        </p:nvSpPr>
        <p:spPr bwMode="auto">
          <a:xfrm>
            <a:off x="1403350" y="0"/>
            <a:ext cx="6985000" cy="1585913"/>
          </a:xfrm>
          <a:prstGeom prst="wedgeRoundRectCallout">
            <a:avLst>
              <a:gd name="adj1" fmla="val -58273"/>
              <a:gd name="adj2" fmla="val 90343"/>
              <a:gd name="adj3" fmla="val 16667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buFont typeface="Georgia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i="1">
                <a:solidFill>
                  <a:srgbClr val="990000"/>
                </a:solidFill>
              </a:rPr>
              <a:t>№12</a:t>
            </a:r>
            <a:r>
              <a:rPr lang="ru-RU" sz="3200" b="1" i="1">
                <a:solidFill>
                  <a:srgbClr val="000066"/>
                </a:solidFill>
              </a:rPr>
              <a:t>  </a:t>
            </a:r>
            <a:r>
              <a:rPr lang="en-GB" sz="3200" b="1" i="1">
                <a:solidFill>
                  <a:srgbClr val="000066"/>
                </a:solidFill>
              </a:rPr>
              <a:t>Соберите в коробку те числа, которые подставляя вместо *, дают верное неравенство</a:t>
            </a:r>
          </a:p>
        </p:txBody>
      </p:sp>
      <p:sp>
        <p:nvSpPr>
          <p:cNvPr id="34829" name="WordArt 13"/>
          <p:cNvSpPr>
            <a:spLocks noChangeArrowheads="1" noChangeShapeType="1" noTextEdit="1"/>
          </p:cNvSpPr>
          <p:nvPr/>
        </p:nvSpPr>
        <p:spPr bwMode="auto">
          <a:xfrm>
            <a:off x="3995738" y="3716338"/>
            <a:ext cx="28892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b="1" kern="10">
              <a:ln w="19080">
                <a:solidFill>
                  <a:srgbClr val="00FFFF"/>
                </a:solidFill>
                <a:miter lim="800000"/>
                <a:headEnd/>
                <a:tailEnd/>
              </a:ln>
              <a:solidFill>
                <a:srgbClr val="0000FF"/>
              </a:solidFill>
              <a:effectLst>
                <a:outerShdw dist="17819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4830" name="WordArt 14"/>
          <p:cNvSpPr>
            <a:spLocks noChangeArrowheads="1" noChangeShapeType="1" noTextEdit="1"/>
          </p:cNvSpPr>
          <p:nvPr/>
        </p:nvSpPr>
        <p:spPr bwMode="auto">
          <a:xfrm>
            <a:off x="539750" y="5661025"/>
            <a:ext cx="288925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9080">
                  <a:solidFill>
                    <a:srgbClr val="00FFFF"/>
                  </a:solidFill>
                  <a:miter lim="800000"/>
                  <a:headEnd/>
                  <a:tailEnd/>
                </a:ln>
                <a:solidFill>
                  <a:srgbClr val="0000FF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9</a:t>
            </a:r>
          </a:p>
        </p:txBody>
      </p:sp>
      <p:sp>
        <p:nvSpPr>
          <p:cNvPr id="34831" name="WordArt 15"/>
          <p:cNvSpPr>
            <a:spLocks noChangeArrowheads="1" noChangeShapeType="1" noTextEdit="1"/>
          </p:cNvSpPr>
          <p:nvPr/>
        </p:nvSpPr>
        <p:spPr bwMode="auto">
          <a:xfrm>
            <a:off x="1116013" y="4652963"/>
            <a:ext cx="10080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9080">
                  <a:solidFill>
                    <a:srgbClr val="FFFF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-0,7</a:t>
            </a:r>
          </a:p>
        </p:txBody>
      </p:sp>
      <p:sp>
        <p:nvSpPr>
          <p:cNvPr id="34832" name="WordArt 16"/>
          <p:cNvSpPr>
            <a:spLocks noChangeArrowheads="1" noChangeShapeType="1" noTextEdit="1"/>
          </p:cNvSpPr>
          <p:nvPr/>
        </p:nvSpPr>
        <p:spPr bwMode="auto">
          <a:xfrm>
            <a:off x="5651500" y="2997200"/>
            <a:ext cx="10795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9080">
                  <a:solidFill>
                    <a:srgbClr val="FFFF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-7,6</a:t>
            </a:r>
          </a:p>
        </p:txBody>
      </p:sp>
      <p:sp>
        <p:nvSpPr>
          <p:cNvPr id="34833" name="WordArt 17"/>
          <p:cNvSpPr>
            <a:spLocks noChangeArrowheads="1" noChangeShapeType="1" noTextEdit="1"/>
          </p:cNvSpPr>
          <p:nvPr/>
        </p:nvSpPr>
        <p:spPr bwMode="auto">
          <a:xfrm>
            <a:off x="755650" y="3500438"/>
            <a:ext cx="1079500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9080">
                  <a:solidFill>
                    <a:srgbClr val="FFCCFF"/>
                  </a:solidFill>
                  <a:miter lim="800000"/>
                  <a:headEnd/>
                  <a:tailEnd/>
                </a:ln>
                <a:solidFill>
                  <a:srgbClr val="800080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10,1</a:t>
            </a:r>
          </a:p>
        </p:txBody>
      </p:sp>
      <p:sp>
        <p:nvSpPr>
          <p:cNvPr id="34834" name="WordArt 18"/>
          <p:cNvSpPr>
            <a:spLocks noChangeArrowheads="1" noChangeShapeType="1" noTextEdit="1"/>
          </p:cNvSpPr>
          <p:nvPr/>
        </p:nvSpPr>
        <p:spPr bwMode="auto">
          <a:xfrm>
            <a:off x="5364163" y="3716338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9080">
                  <a:solidFill>
                    <a:srgbClr val="FFCCFF"/>
                  </a:solidFill>
                  <a:miter lim="800000"/>
                  <a:headEnd/>
                  <a:tailEnd/>
                </a:ln>
                <a:solidFill>
                  <a:srgbClr val="800080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-10,1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916238" y="3429000"/>
            <a:ext cx="501650" cy="1292225"/>
            <a:chOff x="1837" y="2160"/>
            <a:chExt cx="316" cy="814"/>
          </a:xfrm>
        </p:grpSpPr>
        <p:sp>
          <p:nvSpPr>
            <p:cNvPr id="59418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928" y="2160"/>
              <a:ext cx="181" cy="34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>
                  <a:ln w="19080">
                    <a:solidFill>
                      <a:srgbClr val="00FF00"/>
                    </a:solidFill>
                    <a:miter lim="800000"/>
                    <a:headEnd/>
                    <a:tailEnd/>
                  </a:ln>
                  <a:solidFill>
                    <a:srgbClr val="008000"/>
                  </a:solidFill>
                  <a:effectLst>
                    <a:outerShdw dist="17819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3</a:t>
              </a:r>
            </a:p>
          </p:txBody>
        </p:sp>
        <p:sp>
          <p:nvSpPr>
            <p:cNvPr id="59419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1927" y="2658"/>
              <a:ext cx="182" cy="3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>
                  <a:ln w="19080">
                    <a:solidFill>
                      <a:srgbClr val="00FF00"/>
                    </a:solidFill>
                    <a:miter lim="800000"/>
                    <a:headEnd/>
                    <a:tailEnd/>
                  </a:ln>
                  <a:solidFill>
                    <a:srgbClr val="008000"/>
                  </a:solidFill>
                  <a:effectLst>
                    <a:outerShdw dist="17819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8</a:t>
              </a:r>
            </a:p>
          </p:txBody>
        </p:sp>
        <p:sp>
          <p:nvSpPr>
            <p:cNvPr id="59420" name="WordArt 22"/>
            <p:cNvSpPr>
              <a:spLocks noChangeArrowheads="1" noChangeShapeType="1" noTextEdit="1"/>
            </p:cNvSpPr>
            <p:nvPr/>
          </p:nvSpPr>
          <p:spPr bwMode="auto">
            <a:xfrm flipV="1">
              <a:off x="1837" y="2568"/>
              <a:ext cx="317" cy="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>
                  <a:ln w="19080">
                    <a:solidFill>
                      <a:srgbClr val="00FF00"/>
                    </a:solidFill>
                    <a:miter lim="800000"/>
                    <a:headEnd/>
                    <a:tailEnd/>
                  </a:ln>
                  <a:solidFill>
                    <a:srgbClr val="008000"/>
                  </a:solidFill>
                  <a:effectLst>
                    <a:outerShdw dist="17819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_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268538" y="5373688"/>
            <a:ext cx="501650" cy="1219200"/>
            <a:chOff x="1429" y="3385"/>
            <a:chExt cx="316" cy="768"/>
          </a:xfrm>
        </p:grpSpPr>
        <p:sp>
          <p:nvSpPr>
            <p:cNvPr id="59415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1429" y="3385"/>
              <a:ext cx="317" cy="32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>
                  <a:ln w="19080">
                    <a:solidFill>
                      <a:srgbClr val="CCFFFF"/>
                    </a:solidFill>
                    <a:miter lim="800000"/>
                    <a:headEnd/>
                    <a:tailEnd/>
                  </a:ln>
                  <a:solidFill>
                    <a:srgbClr val="800080"/>
                  </a:solidFill>
                  <a:effectLst>
                    <a:outerShdw dist="17819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25</a:t>
              </a:r>
            </a:p>
          </p:txBody>
        </p:sp>
        <p:sp>
          <p:nvSpPr>
            <p:cNvPr id="59416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464" y="3855"/>
              <a:ext cx="176" cy="2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>
                  <a:ln w="19080">
                    <a:solidFill>
                      <a:srgbClr val="CCFFFF"/>
                    </a:solidFill>
                    <a:miter lim="800000"/>
                    <a:headEnd/>
                    <a:tailEnd/>
                  </a:ln>
                  <a:solidFill>
                    <a:srgbClr val="800080"/>
                  </a:solidFill>
                  <a:effectLst>
                    <a:outerShdw dist="17819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6</a:t>
              </a:r>
            </a:p>
          </p:txBody>
        </p:sp>
        <p:sp>
          <p:nvSpPr>
            <p:cNvPr id="59417" name="WordArt 26"/>
            <p:cNvSpPr>
              <a:spLocks noChangeArrowheads="1" noChangeShapeType="1" noTextEdit="1"/>
            </p:cNvSpPr>
            <p:nvPr/>
          </p:nvSpPr>
          <p:spPr bwMode="auto">
            <a:xfrm flipV="1">
              <a:off x="1429" y="3769"/>
              <a:ext cx="317" cy="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>
                  <a:ln w="19080">
                    <a:solidFill>
                      <a:srgbClr val="CCFFFF"/>
                    </a:solidFill>
                    <a:miter lim="800000"/>
                    <a:headEnd/>
                    <a:tailEnd/>
                  </a:ln>
                  <a:solidFill>
                    <a:srgbClr val="800080"/>
                  </a:solidFill>
                  <a:effectLst>
                    <a:outerShdw dist="17819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_</a:t>
              </a:r>
            </a:p>
          </p:txBody>
        </p:sp>
      </p:grpSp>
      <p:sp>
        <p:nvSpPr>
          <p:cNvPr id="34843" name="WordArt 27"/>
          <p:cNvSpPr>
            <a:spLocks noChangeArrowheads="1" noChangeShapeType="1" noTextEdit="1"/>
          </p:cNvSpPr>
          <p:nvPr/>
        </p:nvSpPr>
        <p:spPr bwMode="auto">
          <a:xfrm>
            <a:off x="7667625" y="6021388"/>
            <a:ext cx="129698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9080">
                  <a:solidFill>
                    <a:srgbClr val="00FFFF"/>
                  </a:solidFill>
                  <a:miter lim="800000"/>
                  <a:headEnd/>
                  <a:tailEnd/>
                </a:ln>
                <a:solidFill>
                  <a:srgbClr val="0000FF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-3,25</a:t>
            </a:r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7164388" y="2924175"/>
            <a:ext cx="1223962" cy="1149350"/>
            <a:chOff x="4513" y="1842"/>
            <a:chExt cx="771" cy="724"/>
          </a:xfrm>
        </p:grpSpPr>
        <p:sp>
          <p:nvSpPr>
            <p:cNvPr id="59408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4859" y="1842"/>
              <a:ext cx="348" cy="3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>
                  <a:ln w="19080">
                    <a:solidFill>
                      <a:srgbClr val="00FFFF"/>
                    </a:solidFill>
                    <a:miter lim="800000"/>
                    <a:headEnd/>
                    <a:tailEnd/>
                  </a:ln>
                  <a:solidFill>
                    <a:srgbClr val="0000FF"/>
                  </a:solidFill>
                  <a:effectLst>
                    <a:outerShdw dist="17819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13</a:t>
              </a:r>
            </a:p>
          </p:txBody>
        </p:sp>
        <p:sp>
          <p:nvSpPr>
            <p:cNvPr id="59409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4936" y="2285"/>
              <a:ext cx="192" cy="2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>
                  <a:ln w="19080">
                    <a:solidFill>
                      <a:srgbClr val="00FFFF"/>
                    </a:solidFill>
                    <a:miter lim="800000"/>
                    <a:headEnd/>
                    <a:tailEnd/>
                  </a:ln>
                  <a:solidFill>
                    <a:srgbClr val="0000FF"/>
                  </a:solidFill>
                  <a:effectLst>
                    <a:outerShdw dist="17819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59410" name="WordArt 31"/>
            <p:cNvSpPr>
              <a:spLocks noChangeArrowheads="1" noChangeShapeType="1" noTextEdit="1"/>
            </p:cNvSpPr>
            <p:nvPr/>
          </p:nvSpPr>
          <p:spPr bwMode="auto">
            <a:xfrm flipV="1">
              <a:off x="4821" y="2204"/>
              <a:ext cx="463" cy="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>
                  <a:ln w="19080">
                    <a:solidFill>
                      <a:srgbClr val="00FFFF"/>
                    </a:solidFill>
                    <a:miter lim="800000"/>
                    <a:headEnd/>
                    <a:tailEnd/>
                  </a:ln>
                  <a:solidFill>
                    <a:srgbClr val="0000FF"/>
                  </a:solidFill>
                  <a:effectLst>
                    <a:outerShdw dist="17819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_</a:t>
              </a:r>
            </a:p>
          </p:txBody>
        </p:sp>
        <p:sp>
          <p:nvSpPr>
            <p:cNvPr id="594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4860" y="1842"/>
              <a:ext cx="347" cy="3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>
                  <a:ln w="19080">
                    <a:solidFill>
                      <a:srgbClr val="00FFFF"/>
                    </a:solidFill>
                    <a:miter lim="800000"/>
                    <a:headEnd/>
                    <a:tailEnd/>
                  </a:ln>
                  <a:solidFill>
                    <a:srgbClr val="0000FF"/>
                  </a:solidFill>
                  <a:effectLst>
                    <a:outerShdw dist="17819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13</a:t>
              </a:r>
            </a:p>
          </p:txBody>
        </p:sp>
        <p:sp>
          <p:nvSpPr>
            <p:cNvPr id="59412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4937" y="2285"/>
              <a:ext cx="192" cy="2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>
                  <a:ln w="19080">
                    <a:solidFill>
                      <a:srgbClr val="00FFFF"/>
                    </a:solidFill>
                    <a:miter lim="800000"/>
                    <a:headEnd/>
                    <a:tailEnd/>
                  </a:ln>
                  <a:solidFill>
                    <a:srgbClr val="0000FF"/>
                  </a:solidFill>
                  <a:effectLst>
                    <a:outerShdw dist="17819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59413" name="WordArt 34"/>
            <p:cNvSpPr>
              <a:spLocks noChangeArrowheads="1" noChangeShapeType="1" noTextEdit="1"/>
            </p:cNvSpPr>
            <p:nvPr/>
          </p:nvSpPr>
          <p:spPr bwMode="auto">
            <a:xfrm flipV="1">
              <a:off x="4822" y="2204"/>
              <a:ext cx="463" cy="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>
                  <a:ln w="19080">
                    <a:solidFill>
                      <a:srgbClr val="00FFFF"/>
                    </a:solidFill>
                    <a:miter lim="800000"/>
                    <a:headEnd/>
                    <a:tailEnd/>
                  </a:ln>
                  <a:solidFill>
                    <a:srgbClr val="0000FF"/>
                  </a:solidFill>
                  <a:effectLst>
                    <a:outerShdw dist="17819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_</a:t>
              </a:r>
            </a:p>
          </p:txBody>
        </p:sp>
        <p:sp>
          <p:nvSpPr>
            <p:cNvPr id="59414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13" y="2205"/>
              <a:ext cx="270" cy="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i="1" kern="10">
                  <a:ln w="19080">
                    <a:solidFill>
                      <a:srgbClr val="00FFFF"/>
                    </a:solidFill>
                    <a:miter lim="800000"/>
                    <a:headEnd/>
                    <a:tailEnd/>
                  </a:ln>
                  <a:solidFill>
                    <a:srgbClr val="0000FF"/>
                  </a:solidFill>
                  <a:effectLst>
                    <a:outerShdw dist="17819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-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3" dur="1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20" dur="1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7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61" fill="hold" nodeType="interactiveSeq">
                <p:stCondLst>
                  <p:cond evt="onClick" delay="0">
                    <p:tgtEl>
                      <p:spTgt spid="34833"/>
                    </p:tgtEl>
                  </p:cond>
                </p:stCondLst>
                <p:childTnLst>
                  <p:par>
                    <p:cTn id="62" fill="hold"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  <p:par>
              <p:cTn id="68" fill="hold" nodeType="interactiveSeq">
                <p:stCondLst>
                  <p:cond evt="onClick" delay="0">
                    <p:tgtEl>
                      <p:spTgt spid="34834"/>
                    </p:tgtEl>
                  </p:cond>
                </p:stCondLst>
                <p:childTnLst>
                  <p:par>
                    <p:cTn id="69" fill="hold"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  <p:par>
              <p:cTn id="75" fill="hold" nodeType="interactiveSeq">
                <p:stCondLst>
                  <p:cond evt="onClick" delay="0">
                    <p:tgtEl>
                      <p:spTgt spid="34830"/>
                    </p:tgtEl>
                  </p:cond>
                </p:stCondLst>
                <p:childTnLst>
                  <p:par>
                    <p:cTn id="76" fill="hold"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  <p:par>
              <p:cTn id="82" fill="hold" nodeType="interactiveSeq">
                <p:stCondLst>
                  <p:cond evt="onClick" delay="0">
                    <p:tgtEl>
                      <p:spTgt spid="34832"/>
                    </p:tgtEl>
                  </p:cond>
                </p:stCondLst>
                <p:childTnLst>
                  <p:par>
                    <p:cTn id="83" fill="hold"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  <p:par>
              <p:cTn id="89" fill="hold" nodeType="interactiveSeq">
                <p:stCondLst>
                  <p:cond evt="onClick" delay="0">
                    <p:tgtEl>
                      <p:spTgt spid="34829"/>
                    </p:tgtEl>
                  </p:cond>
                </p:stCondLst>
                <p:childTnLst>
                  <p:par>
                    <p:cTn id="90" fill="hold"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accel="50000" decel="5000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2"/>
                                    </p:cond>
                                  </p:endCondLst>
                                  <p:childTnLst>
                                    <p:animMotion origin="layout" path="M 2.22222 -6 1.11111 -6 L 0.07864 0.22037">
                                      <p:cBhvr additive="repl">
                                        <p:cTn id="93" dur="2000" fill="hold"/>
                                        <p:tgtEl>
                                          <p:spTgt spid="34829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  <p:par>
              <p:cTn id="94" fill="hold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childTnLst>
                  <p:par>
                    <p:cTn id="95" fill="hold"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 -6 -6.66667 -6 C -0.02222 -0.04376 -0.04445 -0.08751 -0.0783 -0.09121 C -0.11215 -0.09492 -0.18247 -0.07154 -0.2033 -0.02223 C -0.22413 0.02708 -0.21354 0.15485 -0.2033 0.20439 C -0.19306 0.25393 -0.15174 0.26365 -0.14167 0.27545">
                                      <p:cBhvr additive="repl"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  <p:par>
              <p:cTn id="99" fill="hold" nodeType="interactiveSeq">
                <p:stCondLst>
                  <p:cond evt="onClick" delay="0">
                    <p:tgtEl>
                      <p:spTgt spid="34843"/>
                    </p:tgtEl>
                  </p:cond>
                </p:stCondLst>
                <p:childTnLst>
                  <p:par>
                    <p:cTn id="100" fill="hold"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 -6 -2.96296 -6 C -0.02447 -0.1581 -0.04879 -0.3162 -0.09652 -0.33773 C -0.14427 -0.35925 -0.21545 -0.24421 -0.28663 -0.12893">
                                      <p:cBhvr additive="repl">
                                        <p:cTn id="103" dur="2000" fill="hold"/>
                                        <p:tgtEl>
                                          <p:spTgt spid="34843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  <p:par>
              <p:cTn id="104" fill="hold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childTnLst>
                  <p:par>
                    <p:cTn id="105" fill="hold"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 -6 5.92593 -6 C 0.08994 -0.0449 0.18004 -0.08958 0.22171 -0.06226 C 0.26337 -0.03495 0.2566 0.06482 0.25001 0.16459">
                                      <p:cBhvr additive="repl">
                                        <p:cTn id="108" dur="2000" fill="hold"/>
                                        <p:tgtEl>
                                          <p:spTgt spid="3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  <p:par>
              <p:cTn id="109" fill="hold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childTnLst>
                  <p:par>
                    <p:cTn id="110" fill="hold"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 -6 1.11111 -6 C 0.03073 -0.0081 0.06146 -0.01597 0.12344 -0.00463 C 0.18542 0.00672 0.30868 0.08797 0.37171 0.06875 C 0.43473 0.04954 0.46823 -0.03541 0.50174 -0.12014">
                                      <p:cBhvr additive="repl">
                                        <p:cTn id="113" dur="2000" fill="hold"/>
                                        <p:tgtEl>
                                          <p:spTgt spid="4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  <p:par>
              <p:cTn id="114" fill="hold" nodeType="interactiveSeq">
                <p:stCondLst>
                  <p:cond evt="onClick" delay="0">
                    <p:tgtEl>
                      <p:spTgt spid="34831"/>
                    </p:tgtEl>
                  </p:cond>
                </p:stCondLst>
                <p:childTnLst>
                  <p:par>
                    <p:cTn id="115" fill="hold"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 -6 1.85185 -6 L 0.26771 0.09444">
                                      <p:cBhvr additive="repl">
                                        <p:cTn id="118" dur="2000" fill="hold"/>
                                        <p:tgtEl>
                                          <p:spTgt spid="34831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</p:childTnLst>
        </p:cTn>
      </p:par>
    </p:tnLst>
    <p:bldLst>
      <p:bldP spid="34827" grpId="0" animBg="1"/>
      <p:bldP spid="34829" grpId="0" animBg="1"/>
      <p:bldP spid="34829" grpId="1" animBg="1"/>
      <p:bldP spid="34830" grpId="0" animBg="1"/>
      <p:bldP spid="34830" grpId="1" animBg="1"/>
      <p:bldP spid="34831" grpId="0" animBg="1"/>
      <p:bldP spid="34831" grpId="1" animBg="1"/>
      <p:bldP spid="34832" grpId="0" animBg="1"/>
      <p:bldP spid="34832" grpId="1" animBg="1"/>
      <p:bldP spid="34833" grpId="0" animBg="1"/>
      <p:bldP spid="34833" grpId="1" animBg="1"/>
      <p:bldP spid="34834" grpId="0" animBg="1"/>
      <p:bldP spid="34834" grpId="1" animBg="1"/>
      <p:bldP spid="34843" grpId="0" animBg="1"/>
      <p:bldP spid="34843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smtClean="0">
                <a:solidFill>
                  <a:srgbClr val="800000"/>
                </a:solidFill>
                <a:latin typeface="Monotype Corsiva" pitchFamily="66" charset="0"/>
              </a:rPr>
              <a:t>Ответ №</a:t>
            </a:r>
            <a:r>
              <a:rPr lang="ru-RU" sz="3200" smtClean="0">
                <a:solidFill>
                  <a:srgbClr val="800000"/>
                </a:solidFill>
                <a:latin typeface="Monotype Corsiva" pitchFamily="66" charset="0"/>
              </a:rPr>
              <a:t>12.</a:t>
            </a:r>
            <a:endParaRPr lang="en-GB" sz="3200" smtClean="0">
              <a:solidFill>
                <a:srgbClr val="800000"/>
              </a:solidFill>
              <a:latin typeface="Monotype Corsiva" pitchFamily="66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3810000"/>
            <a:ext cx="5029200" cy="1854200"/>
          </a:xfrm>
        </p:spPr>
        <p:txBody>
          <a:bodyPr/>
          <a:lstStyle/>
          <a:p>
            <a:pPr eaLnBrk="1" hangingPunct="1">
              <a:spcBef>
                <a:spcPts val="225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600" smtClean="0">
                <a:solidFill>
                  <a:srgbClr val="800000"/>
                </a:solidFill>
                <a:latin typeface="Monotype Corsiva" pitchFamily="66" charset="0"/>
              </a:rPr>
              <a:t>Это холодное оружие -  </a:t>
            </a:r>
            <a:r>
              <a:rPr lang="en-GB" sz="3600" b="1" smtClean="0">
                <a:solidFill>
                  <a:srgbClr val="800000"/>
                </a:solidFill>
                <a:latin typeface="Monotype Corsiva" pitchFamily="66" charset="0"/>
              </a:rPr>
              <a:t>Меч</a:t>
            </a:r>
          </a:p>
          <a:p>
            <a:pPr eaLnBrk="1" hangingPunct="1">
              <a:spcBef>
                <a:spcPts val="90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600" b="1" smtClean="0">
              <a:solidFill>
                <a:srgbClr val="800000"/>
              </a:solidFill>
              <a:latin typeface="Monotype Corsiva" pitchFamily="66" charset="0"/>
            </a:endParaRPr>
          </a:p>
        </p:txBody>
      </p:sp>
      <p:grpSp>
        <p:nvGrpSpPr>
          <p:cNvPr id="60420" name="Group 3"/>
          <p:cNvGrpSpPr>
            <a:grpSpLocks/>
          </p:cNvGrpSpPr>
          <p:nvPr/>
        </p:nvGrpSpPr>
        <p:grpSpPr bwMode="auto">
          <a:xfrm>
            <a:off x="2895600" y="1905000"/>
            <a:ext cx="6073775" cy="1670050"/>
            <a:chOff x="1824" y="1200"/>
            <a:chExt cx="3826" cy="1052"/>
          </a:xfrm>
        </p:grpSpPr>
        <p:sp>
          <p:nvSpPr>
            <p:cNvPr id="60442" name="Freeform 4"/>
            <p:cNvSpPr>
              <a:spLocks noChangeArrowheads="1"/>
            </p:cNvSpPr>
            <p:nvPr/>
          </p:nvSpPr>
          <p:spPr bwMode="auto">
            <a:xfrm>
              <a:off x="3445" y="1200"/>
              <a:ext cx="1943" cy="316"/>
            </a:xfrm>
            <a:custGeom>
              <a:avLst/>
              <a:gdLst>
                <a:gd name="T0" fmla="*/ 179 w 1008"/>
                <a:gd name="T1" fmla="*/ 347 h 288"/>
                <a:gd name="T2" fmla="*/ 2675 w 1008"/>
                <a:gd name="T3" fmla="*/ 347 h 288"/>
                <a:gd name="T4" fmla="*/ 3745 w 1008"/>
                <a:gd name="T5" fmla="*/ 0 h 288"/>
                <a:gd name="T6" fmla="*/ 892 w 1008"/>
                <a:gd name="T7" fmla="*/ 0 h 288"/>
                <a:gd name="T8" fmla="*/ 0 w 1008"/>
                <a:gd name="T9" fmla="*/ 347 h 288"/>
                <a:gd name="T10" fmla="*/ 536 w 1008"/>
                <a:gd name="T11" fmla="*/ 347 h 2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8"/>
                <a:gd name="T19" fmla="*/ 0 h 288"/>
                <a:gd name="T20" fmla="*/ 1008 w 1008"/>
                <a:gd name="T21" fmla="*/ 288 h 2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8" h="288">
                  <a:moveTo>
                    <a:pt x="48" y="288"/>
                  </a:moveTo>
                  <a:lnTo>
                    <a:pt x="720" y="288"/>
                  </a:lnTo>
                  <a:lnTo>
                    <a:pt x="1008" y="0"/>
                  </a:lnTo>
                  <a:lnTo>
                    <a:pt x="240" y="0"/>
                  </a:lnTo>
                  <a:lnTo>
                    <a:pt x="0" y="288"/>
                  </a:lnTo>
                  <a:lnTo>
                    <a:pt x="144" y="288"/>
                  </a:lnTo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443" name="Freeform 5"/>
            <p:cNvSpPr>
              <a:spLocks noChangeArrowheads="1"/>
            </p:cNvSpPr>
            <p:nvPr/>
          </p:nvSpPr>
          <p:spPr bwMode="auto">
            <a:xfrm>
              <a:off x="1824" y="1349"/>
              <a:ext cx="1667" cy="450"/>
            </a:xfrm>
            <a:custGeom>
              <a:avLst/>
              <a:gdLst>
                <a:gd name="T0" fmla="*/ 1169 w 864"/>
                <a:gd name="T1" fmla="*/ 471 h 410"/>
                <a:gd name="T2" fmla="*/ 0 w 864"/>
                <a:gd name="T3" fmla="*/ 405 h 410"/>
                <a:gd name="T4" fmla="*/ 1966 w 864"/>
                <a:gd name="T5" fmla="*/ 0 h 410"/>
                <a:gd name="T6" fmla="*/ 3216 w 864"/>
                <a:gd name="T7" fmla="*/ 154 h 410"/>
                <a:gd name="T8" fmla="*/ 1169 w 864"/>
                <a:gd name="T9" fmla="*/ 494 h 4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410"/>
                <a:gd name="T17" fmla="*/ 864 w 864"/>
                <a:gd name="T18" fmla="*/ 410 h 4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410">
                  <a:moveTo>
                    <a:pt x="314" y="391"/>
                  </a:moveTo>
                  <a:lnTo>
                    <a:pt x="0" y="336"/>
                  </a:lnTo>
                  <a:lnTo>
                    <a:pt x="528" y="0"/>
                  </a:lnTo>
                  <a:lnTo>
                    <a:pt x="864" y="128"/>
                  </a:lnTo>
                  <a:lnTo>
                    <a:pt x="314" y="410"/>
                  </a:lnTo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444" name="Freeform 6"/>
            <p:cNvSpPr>
              <a:spLocks noChangeArrowheads="1"/>
            </p:cNvSpPr>
            <p:nvPr/>
          </p:nvSpPr>
          <p:spPr bwMode="auto">
            <a:xfrm>
              <a:off x="2430" y="1799"/>
              <a:ext cx="1606" cy="454"/>
            </a:xfrm>
            <a:custGeom>
              <a:avLst/>
              <a:gdLst>
                <a:gd name="T0" fmla="*/ 17 w 1104"/>
                <a:gd name="T1" fmla="*/ 75 h 1056"/>
                <a:gd name="T2" fmla="*/ 0 w 1104"/>
                <a:gd name="T3" fmla="*/ 195 h 1056"/>
                <a:gd name="T4" fmla="*/ 2336 w 1104"/>
                <a:gd name="T5" fmla="*/ 195 h 1056"/>
                <a:gd name="T6" fmla="*/ 2336 w 1104"/>
                <a:gd name="T7" fmla="*/ 0 h 1056"/>
                <a:gd name="T8" fmla="*/ 1202 w 1104"/>
                <a:gd name="T9" fmla="*/ 78 h 1056"/>
                <a:gd name="T10" fmla="*/ 17 w 1104"/>
                <a:gd name="T11" fmla="*/ 75 h 10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4"/>
                <a:gd name="T19" fmla="*/ 0 h 1056"/>
                <a:gd name="T20" fmla="*/ 1104 w 1104"/>
                <a:gd name="T21" fmla="*/ 1056 h 10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4" h="1056">
                  <a:moveTo>
                    <a:pt x="8" y="408"/>
                  </a:moveTo>
                  <a:lnTo>
                    <a:pt x="0" y="1056"/>
                  </a:lnTo>
                  <a:lnTo>
                    <a:pt x="1104" y="1056"/>
                  </a:lnTo>
                  <a:lnTo>
                    <a:pt x="1104" y="0"/>
                  </a:lnTo>
                  <a:lnTo>
                    <a:pt x="568" y="424"/>
                  </a:lnTo>
                  <a:lnTo>
                    <a:pt x="8" y="408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445" name="Freeform 7"/>
            <p:cNvSpPr>
              <a:spLocks noChangeArrowheads="1"/>
            </p:cNvSpPr>
            <p:nvPr/>
          </p:nvSpPr>
          <p:spPr bwMode="auto">
            <a:xfrm>
              <a:off x="1870" y="1799"/>
              <a:ext cx="2131" cy="185"/>
            </a:xfrm>
            <a:custGeom>
              <a:avLst/>
              <a:gdLst>
                <a:gd name="T0" fmla="*/ 3051 w 1464"/>
                <a:gd name="T1" fmla="*/ 0 h 432"/>
                <a:gd name="T2" fmla="*/ 814 w 1464"/>
                <a:gd name="T3" fmla="*/ 0 h 432"/>
                <a:gd name="T4" fmla="*/ 0 w 1464"/>
                <a:gd name="T5" fmla="*/ 70 h 432"/>
                <a:gd name="T6" fmla="*/ 1933 w 1464"/>
                <a:gd name="T7" fmla="*/ 79 h 432"/>
                <a:gd name="T8" fmla="*/ 3102 w 1464"/>
                <a:gd name="T9" fmla="*/ 4 h 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64"/>
                <a:gd name="T16" fmla="*/ 0 h 432"/>
                <a:gd name="T17" fmla="*/ 1464 w 1464"/>
                <a:gd name="T18" fmla="*/ 432 h 4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64" h="432">
                  <a:moveTo>
                    <a:pt x="1440" y="0"/>
                  </a:moveTo>
                  <a:lnTo>
                    <a:pt x="384" y="0"/>
                  </a:lnTo>
                  <a:lnTo>
                    <a:pt x="0" y="384"/>
                  </a:lnTo>
                  <a:lnTo>
                    <a:pt x="912" y="432"/>
                  </a:lnTo>
                  <a:lnTo>
                    <a:pt x="1464" y="24"/>
                  </a:lnTo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446" name="Freeform 8"/>
            <p:cNvSpPr>
              <a:spLocks noChangeArrowheads="1"/>
            </p:cNvSpPr>
            <p:nvPr/>
          </p:nvSpPr>
          <p:spPr bwMode="auto">
            <a:xfrm>
              <a:off x="3999" y="1621"/>
              <a:ext cx="1013" cy="623"/>
            </a:xfrm>
            <a:custGeom>
              <a:avLst/>
              <a:gdLst>
                <a:gd name="T0" fmla="*/ 0 w 525"/>
                <a:gd name="T1" fmla="*/ 185 h 568"/>
                <a:gd name="T2" fmla="*/ 29 w 525"/>
                <a:gd name="T3" fmla="*/ 683 h 568"/>
                <a:gd name="T4" fmla="*/ 1887 w 525"/>
                <a:gd name="T5" fmla="*/ 359 h 568"/>
                <a:gd name="T6" fmla="*/ 1955 w 525"/>
                <a:gd name="T7" fmla="*/ 0 h 568"/>
                <a:gd name="T8" fmla="*/ 1393 w 525"/>
                <a:gd name="T9" fmla="*/ 116 h 568"/>
                <a:gd name="T10" fmla="*/ 0 w 525"/>
                <a:gd name="T11" fmla="*/ 185 h 5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5"/>
                <a:gd name="T19" fmla="*/ 0 h 568"/>
                <a:gd name="T20" fmla="*/ 525 w 525"/>
                <a:gd name="T21" fmla="*/ 568 h 5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5" h="568">
                  <a:moveTo>
                    <a:pt x="0" y="154"/>
                  </a:moveTo>
                  <a:lnTo>
                    <a:pt x="8" y="568"/>
                  </a:lnTo>
                  <a:lnTo>
                    <a:pt x="507" y="298"/>
                  </a:lnTo>
                  <a:lnTo>
                    <a:pt x="525" y="0"/>
                  </a:lnTo>
                  <a:lnTo>
                    <a:pt x="374" y="97"/>
                  </a:lnTo>
                  <a:lnTo>
                    <a:pt x="0" y="154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447" name="Freeform 9"/>
            <p:cNvSpPr>
              <a:spLocks noChangeArrowheads="1"/>
            </p:cNvSpPr>
            <p:nvPr/>
          </p:nvSpPr>
          <p:spPr bwMode="auto">
            <a:xfrm>
              <a:off x="3967" y="1472"/>
              <a:ext cx="1683" cy="327"/>
            </a:xfrm>
            <a:custGeom>
              <a:avLst/>
              <a:gdLst>
                <a:gd name="T0" fmla="*/ 3245 w 873"/>
                <a:gd name="T1" fmla="*/ 0 h 298"/>
                <a:gd name="T2" fmla="*/ 1639 w 873"/>
                <a:gd name="T3" fmla="*/ 20 h 298"/>
                <a:gd name="T4" fmla="*/ 0 w 873"/>
                <a:gd name="T5" fmla="*/ 359 h 298"/>
                <a:gd name="T6" fmla="*/ 1818 w 873"/>
                <a:gd name="T7" fmla="*/ 347 h 298"/>
                <a:gd name="T8" fmla="*/ 3245 w 873"/>
                <a:gd name="T9" fmla="*/ 0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3"/>
                <a:gd name="T16" fmla="*/ 0 h 298"/>
                <a:gd name="T17" fmla="*/ 873 w 873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3" h="298">
                  <a:moveTo>
                    <a:pt x="873" y="0"/>
                  </a:moveTo>
                  <a:lnTo>
                    <a:pt x="441" y="16"/>
                  </a:lnTo>
                  <a:lnTo>
                    <a:pt x="0" y="298"/>
                  </a:lnTo>
                  <a:lnTo>
                    <a:pt x="489" y="288"/>
                  </a:lnTo>
                  <a:lnTo>
                    <a:pt x="873" y="0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448" name="Freeform 10"/>
            <p:cNvSpPr>
              <a:spLocks noChangeArrowheads="1"/>
            </p:cNvSpPr>
            <p:nvPr/>
          </p:nvSpPr>
          <p:spPr bwMode="auto">
            <a:xfrm>
              <a:off x="2453" y="1511"/>
              <a:ext cx="2229" cy="284"/>
            </a:xfrm>
            <a:custGeom>
              <a:avLst/>
              <a:gdLst>
                <a:gd name="T0" fmla="*/ 1717 w 1258"/>
                <a:gd name="T1" fmla="*/ 0 h 298"/>
                <a:gd name="T2" fmla="*/ 0 w 1258"/>
                <a:gd name="T3" fmla="*/ 271 h 298"/>
                <a:gd name="T4" fmla="*/ 2622 w 1258"/>
                <a:gd name="T5" fmla="*/ 271 h 298"/>
                <a:gd name="T6" fmla="*/ 3949 w 1258"/>
                <a:gd name="T7" fmla="*/ 10 h 2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58"/>
                <a:gd name="T13" fmla="*/ 0 h 298"/>
                <a:gd name="T14" fmla="*/ 1258 w 1258"/>
                <a:gd name="T15" fmla="*/ 298 h 2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58" h="298">
                  <a:moveTo>
                    <a:pt x="547" y="0"/>
                  </a:moveTo>
                  <a:lnTo>
                    <a:pt x="0" y="298"/>
                  </a:lnTo>
                  <a:lnTo>
                    <a:pt x="835" y="298"/>
                  </a:lnTo>
                  <a:lnTo>
                    <a:pt x="1258" y="10"/>
                  </a:lnTo>
                </a:path>
              </a:pathLst>
            </a:custGeom>
            <a:solidFill>
              <a:srgbClr val="FFCC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449" name="Freeform 11"/>
            <p:cNvSpPr>
              <a:spLocks noChangeArrowheads="1"/>
            </p:cNvSpPr>
            <p:nvPr/>
          </p:nvSpPr>
          <p:spPr bwMode="auto">
            <a:xfrm>
              <a:off x="3457" y="1511"/>
              <a:ext cx="16" cy="266"/>
            </a:xfrm>
            <a:custGeom>
              <a:avLst/>
              <a:gdLst>
                <a:gd name="T0" fmla="*/ 0 w 9"/>
                <a:gd name="T1" fmla="*/ 254 h 279"/>
                <a:gd name="T2" fmla="*/ 28 w 9"/>
                <a:gd name="T3" fmla="*/ 0 h 279"/>
                <a:gd name="T4" fmla="*/ 0 60000 65536"/>
                <a:gd name="T5" fmla="*/ 0 60000 65536"/>
                <a:gd name="T6" fmla="*/ 0 w 9"/>
                <a:gd name="T7" fmla="*/ 0 h 279"/>
                <a:gd name="T8" fmla="*/ 9 w 9"/>
                <a:gd name="T9" fmla="*/ 279 h 27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279">
                  <a:moveTo>
                    <a:pt x="0" y="279"/>
                  </a:moveTo>
                  <a:lnTo>
                    <a:pt x="9" y="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724400" y="1600200"/>
            <a:ext cx="501650" cy="1292225"/>
            <a:chOff x="2976" y="1008"/>
            <a:chExt cx="316" cy="814"/>
          </a:xfrm>
        </p:grpSpPr>
        <p:sp>
          <p:nvSpPr>
            <p:cNvPr id="60439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3067" y="1008"/>
              <a:ext cx="181" cy="34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>
                  <a:ln w="19080">
                    <a:solidFill>
                      <a:srgbClr val="00FF00"/>
                    </a:solidFill>
                    <a:miter lim="800000"/>
                    <a:headEnd/>
                    <a:tailEnd/>
                  </a:ln>
                  <a:solidFill>
                    <a:srgbClr val="008000"/>
                  </a:solidFill>
                  <a:effectLst>
                    <a:outerShdw dist="17819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3</a:t>
              </a:r>
            </a:p>
          </p:txBody>
        </p:sp>
        <p:sp>
          <p:nvSpPr>
            <p:cNvPr id="60440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3066" y="1506"/>
              <a:ext cx="182" cy="3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>
                  <a:ln w="19080">
                    <a:solidFill>
                      <a:srgbClr val="00FF00"/>
                    </a:solidFill>
                    <a:miter lim="800000"/>
                    <a:headEnd/>
                    <a:tailEnd/>
                  </a:ln>
                  <a:solidFill>
                    <a:srgbClr val="008000"/>
                  </a:solidFill>
                  <a:effectLst>
                    <a:outerShdw dist="17819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8</a:t>
              </a:r>
            </a:p>
          </p:txBody>
        </p:sp>
        <p:sp>
          <p:nvSpPr>
            <p:cNvPr id="60441" name="WordArt 15"/>
            <p:cNvSpPr>
              <a:spLocks noChangeArrowheads="1" noChangeShapeType="1" noTextEdit="1"/>
            </p:cNvSpPr>
            <p:nvPr/>
          </p:nvSpPr>
          <p:spPr bwMode="auto">
            <a:xfrm flipV="1">
              <a:off x="2976" y="1416"/>
              <a:ext cx="317" cy="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>
                  <a:ln w="19080">
                    <a:solidFill>
                      <a:srgbClr val="00FF00"/>
                    </a:solidFill>
                    <a:miter lim="800000"/>
                    <a:headEnd/>
                    <a:tailEnd/>
                  </a:ln>
                  <a:solidFill>
                    <a:srgbClr val="008000"/>
                  </a:solidFill>
                  <a:effectLst>
                    <a:outerShdw dist="17819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_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276600" y="2438400"/>
            <a:ext cx="1223963" cy="1149350"/>
            <a:chOff x="2064" y="1536"/>
            <a:chExt cx="771" cy="724"/>
          </a:xfrm>
        </p:grpSpPr>
        <p:sp>
          <p:nvSpPr>
            <p:cNvPr id="60432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2410" y="1536"/>
              <a:ext cx="348" cy="3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>
                  <a:ln w="19080">
                    <a:solidFill>
                      <a:srgbClr val="00FFFF"/>
                    </a:solidFill>
                    <a:miter lim="800000"/>
                    <a:headEnd/>
                    <a:tailEnd/>
                  </a:ln>
                  <a:solidFill>
                    <a:srgbClr val="0000FF"/>
                  </a:solidFill>
                  <a:effectLst>
                    <a:outerShdw dist="17819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13</a:t>
              </a:r>
            </a:p>
          </p:txBody>
        </p:sp>
        <p:sp>
          <p:nvSpPr>
            <p:cNvPr id="60433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2487" y="1979"/>
              <a:ext cx="192" cy="2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>
                  <a:ln w="19080">
                    <a:solidFill>
                      <a:srgbClr val="00FFFF"/>
                    </a:solidFill>
                    <a:miter lim="800000"/>
                    <a:headEnd/>
                    <a:tailEnd/>
                  </a:ln>
                  <a:solidFill>
                    <a:srgbClr val="0000FF"/>
                  </a:solidFill>
                  <a:effectLst>
                    <a:outerShdw dist="17819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60434" name="WordArt 19"/>
            <p:cNvSpPr>
              <a:spLocks noChangeArrowheads="1" noChangeShapeType="1" noTextEdit="1"/>
            </p:cNvSpPr>
            <p:nvPr/>
          </p:nvSpPr>
          <p:spPr bwMode="auto">
            <a:xfrm flipV="1">
              <a:off x="2372" y="1898"/>
              <a:ext cx="463" cy="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>
                  <a:ln w="19080">
                    <a:solidFill>
                      <a:srgbClr val="00FFFF"/>
                    </a:solidFill>
                    <a:miter lim="800000"/>
                    <a:headEnd/>
                    <a:tailEnd/>
                  </a:ln>
                  <a:solidFill>
                    <a:srgbClr val="0000FF"/>
                  </a:solidFill>
                  <a:effectLst>
                    <a:outerShdw dist="17819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_</a:t>
              </a:r>
            </a:p>
          </p:txBody>
        </p:sp>
        <p:sp>
          <p:nvSpPr>
            <p:cNvPr id="60435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2411" y="1536"/>
              <a:ext cx="347" cy="3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>
                  <a:ln w="19080">
                    <a:solidFill>
                      <a:srgbClr val="00FFFF"/>
                    </a:solidFill>
                    <a:miter lim="800000"/>
                    <a:headEnd/>
                    <a:tailEnd/>
                  </a:ln>
                  <a:solidFill>
                    <a:srgbClr val="0000FF"/>
                  </a:solidFill>
                  <a:effectLst>
                    <a:outerShdw dist="17819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13</a:t>
              </a:r>
            </a:p>
          </p:txBody>
        </p:sp>
        <p:sp>
          <p:nvSpPr>
            <p:cNvPr id="60436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2488" y="1979"/>
              <a:ext cx="192" cy="2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>
                  <a:ln w="19080">
                    <a:solidFill>
                      <a:srgbClr val="00FFFF"/>
                    </a:solidFill>
                    <a:miter lim="800000"/>
                    <a:headEnd/>
                    <a:tailEnd/>
                  </a:ln>
                  <a:solidFill>
                    <a:srgbClr val="0000FF"/>
                  </a:solidFill>
                  <a:effectLst>
                    <a:outerShdw dist="17819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60437" name="WordArt 22"/>
            <p:cNvSpPr>
              <a:spLocks noChangeArrowheads="1" noChangeShapeType="1" noTextEdit="1"/>
            </p:cNvSpPr>
            <p:nvPr/>
          </p:nvSpPr>
          <p:spPr bwMode="auto">
            <a:xfrm flipV="1">
              <a:off x="2373" y="1898"/>
              <a:ext cx="463" cy="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>
                  <a:ln w="19080">
                    <a:solidFill>
                      <a:srgbClr val="00FFFF"/>
                    </a:solidFill>
                    <a:miter lim="800000"/>
                    <a:headEnd/>
                    <a:tailEnd/>
                  </a:ln>
                  <a:solidFill>
                    <a:srgbClr val="0000FF"/>
                  </a:solidFill>
                  <a:effectLst>
                    <a:outerShdw dist="17819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_</a:t>
              </a:r>
            </a:p>
          </p:txBody>
        </p:sp>
        <p:sp>
          <p:nvSpPr>
            <p:cNvPr id="60438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2064" y="1899"/>
              <a:ext cx="270" cy="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i="1" kern="10">
                  <a:ln w="19080">
                    <a:solidFill>
                      <a:srgbClr val="00FFFF"/>
                    </a:solidFill>
                    <a:miter lim="800000"/>
                    <a:headEnd/>
                    <a:tailEnd/>
                  </a:ln>
                  <a:solidFill>
                    <a:srgbClr val="0000FF"/>
                  </a:solidFill>
                  <a:effectLst>
                    <a:outerShdw dist="17819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-</a:t>
              </a: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6248400" y="1447800"/>
            <a:ext cx="501650" cy="1219200"/>
            <a:chOff x="3936" y="912"/>
            <a:chExt cx="316" cy="768"/>
          </a:xfrm>
        </p:grpSpPr>
        <p:sp>
          <p:nvSpPr>
            <p:cNvPr id="60429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3936" y="912"/>
              <a:ext cx="317" cy="32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>
                  <a:ln w="19080">
                    <a:solidFill>
                      <a:srgbClr val="CCFFFF"/>
                    </a:solidFill>
                    <a:miter lim="800000"/>
                    <a:headEnd/>
                    <a:tailEnd/>
                  </a:ln>
                  <a:solidFill>
                    <a:srgbClr val="800080"/>
                  </a:solidFill>
                  <a:effectLst>
                    <a:outerShdw dist="17819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25</a:t>
              </a:r>
            </a:p>
          </p:txBody>
        </p:sp>
        <p:sp>
          <p:nvSpPr>
            <p:cNvPr id="60430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3971" y="1382"/>
              <a:ext cx="176" cy="2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>
                  <a:ln w="19080">
                    <a:solidFill>
                      <a:srgbClr val="CCFFFF"/>
                    </a:solidFill>
                    <a:miter lim="800000"/>
                    <a:headEnd/>
                    <a:tailEnd/>
                  </a:ln>
                  <a:solidFill>
                    <a:srgbClr val="800080"/>
                  </a:solidFill>
                  <a:effectLst>
                    <a:outerShdw dist="17819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6</a:t>
              </a:r>
            </a:p>
          </p:txBody>
        </p:sp>
        <p:sp>
          <p:nvSpPr>
            <p:cNvPr id="60431" name="WordArt 27"/>
            <p:cNvSpPr>
              <a:spLocks noChangeArrowheads="1" noChangeShapeType="1" noTextEdit="1"/>
            </p:cNvSpPr>
            <p:nvPr/>
          </p:nvSpPr>
          <p:spPr bwMode="auto">
            <a:xfrm flipV="1">
              <a:off x="3936" y="1296"/>
              <a:ext cx="317" cy="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>
                  <a:ln w="19080">
                    <a:solidFill>
                      <a:srgbClr val="CCFFFF"/>
                    </a:solidFill>
                    <a:miter lim="800000"/>
                    <a:headEnd/>
                    <a:tailEnd/>
                  </a:ln>
                  <a:solidFill>
                    <a:srgbClr val="800080"/>
                  </a:solidFill>
                  <a:effectLst>
                    <a:outerShdw dist="17819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_</a:t>
              </a:r>
            </a:p>
          </p:txBody>
        </p:sp>
      </p:grpSp>
      <p:sp>
        <p:nvSpPr>
          <p:cNvPr id="35868" name="WordArt 28"/>
          <p:cNvSpPr>
            <a:spLocks noChangeArrowheads="1" noChangeShapeType="1" noTextEdit="1"/>
          </p:cNvSpPr>
          <p:nvPr/>
        </p:nvSpPr>
        <p:spPr bwMode="auto">
          <a:xfrm>
            <a:off x="7162800" y="2590800"/>
            <a:ext cx="129698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9080">
                  <a:solidFill>
                    <a:srgbClr val="00FFFF"/>
                  </a:solidFill>
                  <a:miter lim="800000"/>
                  <a:headEnd/>
                  <a:tailEnd/>
                </a:ln>
                <a:solidFill>
                  <a:srgbClr val="0000FF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-3,25</a:t>
            </a:r>
          </a:p>
        </p:txBody>
      </p:sp>
      <p:pic>
        <p:nvPicPr>
          <p:cNvPr id="35869" name="Picture 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876800"/>
            <a:ext cx="25146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70" name="Picture 3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1752600" cy="259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71" name="Picture 3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4876800"/>
            <a:ext cx="2395538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72" name="Picture 3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4267200"/>
            <a:ext cx="1752600" cy="259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62" fill="hold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childTnLst>
                  <p:par>
                    <p:cTn id="63" fill="hold"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 -6 5.92593 -6 C 0.08994 -0.0449 0.18004 -0.08958 0.22171 -0.06226 C 0.26337 -0.03495 0.2566 0.06482 0.25001 0.16459">
                                      <p:cBhvr additive="repl">
                                        <p:cTn id="66" dur="2000" fill="hold"/>
                                        <p:tgtEl>
                                          <p:spTgt spid="3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  <p:par>
              <p:cTn id="67" fill="hold" nodeType="interactiveSeq">
                <p:stCondLst>
                  <p:cond delay="0"/>
                </p:stCondLst>
              </p:cTn>
            </p:par>
            <p:par>
              <p:cTn id="68" fill="hold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childTnLst>
                  <p:par>
                    <p:cTn id="69" fill="hold"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 -6 -6.66667 -6 C -0.02222 -0.04376 -0.04445 -0.08751 -0.0783 -0.09121 C -0.11215 -0.09492 -0.18247 -0.07154 -0.2033 -0.02223 C -0.22413 0.02708 -0.21354 0.15485 -0.2033 0.20439 C -0.19306 0.25393 -0.15174 0.26365 -0.14167 0.27545">
                                      <p:cBhvr additive="repl"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  <p:par>
              <p:cTn id="73" fill="hold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childTnLst>
                  <p:par>
                    <p:cTn id="74" fill="hold"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 -6 1.11111 -6 C 0.03073 -0.0081 0.06146 -0.01597 0.12344 -0.00463 C 0.18542 0.00672 0.30868 0.08797 0.37171 0.06875 C 0.43473 0.04954 0.46823 -0.03541 0.50174 -0.12014">
                                      <p:cBhvr additive="repl"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  <p:par>
              <p:cTn id="78" fill="hold" nodeType="interactiveSeq">
                <p:stCondLst>
                  <p:cond evt="onClick" delay="0">
                    <p:tgtEl>
                      <p:spTgt spid="35868"/>
                    </p:tgtEl>
                  </p:cond>
                </p:stCondLst>
                <p:childTnLst>
                  <p:par>
                    <p:cTn id="79" fill="hold"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 -6 -2.96296 -6 C -0.02447 -0.1581 -0.04879 -0.3162 -0.09652 -0.33773 C -0.14427 -0.35925 -0.21545 -0.24421 -0.28663 -0.12893">
                                      <p:cBhvr additive="repl">
                                        <p:cTn id="82" dur="2000" fill="hold"/>
                                        <p:tgtEl>
                                          <p:spTgt spid="35868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</p:childTnLst>
        </p:cTn>
      </p:par>
    </p:tnLst>
    <p:bldLst>
      <p:bldP spid="35868" grpId="0" animBg="1"/>
      <p:bldP spid="35868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838200"/>
            <a:ext cx="2971800" cy="472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533400" y="914400"/>
            <a:ext cx="3429000" cy="3725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175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800000"/>
                </a:solidFill>
              </a:rPr>
              <a:t>Топор -</a:t>
            </a:r>
          </a:p>
          <a:p>
            <a:pPr algn="l">
              <a:spcBef>
                <a:spcPts val="175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800000"/>
                </a:solidFill>
              </a:rPr>
              <a:t>рубящее орудие, предназначенное главным образом для обработки дерева; применялся и как оружие.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900" decel="100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8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1066800"/>
            <a:ext cx="3119437" cy="510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79388" y="260350"/>
            <a:ext cx="5580062" cy="677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175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val="800000"/>
                </a:solidFill>
              </a:rPr>
              <a:t>Следующее оружие:      « ? »-</a:t>
            </a:r>
            <a:r>
              <a:rPr lang="en-GB" sz="2800" b="1">
                <a:solidFill>
                  <a:srgbClr val="000000"/>
                </a:solidFill>
              </a:rPr>
              <a:t> </a:t>
            </a:r>
          </a:p>
          <a:p>
            <a:pPr algn="l">
              <a:spcBef>
                <a:spcPts val="175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val="800000"/>
                </a:solidFill>
              </a:rPr>
              <a:t>разновидность топора, предназначенная для поражения живой силы. </a:t>
            </a:r>
          </a:p>
          <a:p>
            <a:pPr algn="l">
              <a:spcBef>
                <a:spcPts val="175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val="800000"/>
                </a:solidFill>
              </a:rPr>
              <a:t>Отличительной </a:t>
            </a:r>
            <a:r>
              <a:rPr lang="ru-RU" sz="2800" b="1">
                <a:solidFill>
                  <a:srgbClr val="800000"/>
                </a:solidFill>
              </a:rPr>
              <a:t> его </a:t>
            </a:r>
            <a:r>
              <a:rPr lang="en-GB" sz="2800" b="1">
                <a:solidFill>
                  <a:srgbClr val="800000"/>
                </a:solidFill>
              </a:rPr>
              <a:t>особенностью является </a:t>
            </a:r>
          </a:p>
          <a:p>
            <a:pPr algn="l">
              <a:spcBef>
                <a:spcPts val="175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val="800000"/>
                </a:solidFill>
              </a:rPr>
              <a:t>небольшой вес лезвия (около 0,5 кг) и длинное топорище (от 50 см )</a:t>
            </a:r>
            <a:r>
              <a:rPr lang="ar-SA" sz="2800" b="1">
                <a:solidFill>
                  <a:srgbClr val="800000"/>
                </a:solidFill>
                <a:cs typeface="Arial" charset="0"/>
              </a:rPr>
              <a:t>‏</a:t>
            </a:r>
            <a:endParaRPr lang="ru-RU" sz="2800" b="1">
              <a:solidFill>
                <a:srgbClr val="800000"/>
              </a:solidFill>
              <a:cs typeface="Arial" charset="0"/>
            </a:endParaRPr>
          </a:p>
          <a:p>
            <a:pPr algn="l">
              <a:spcBef>
                <a:spcPts val="175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 b="1">
              <a:solidFill>
                <a:srgbClr val="800000"/>
              </a:solidFill>
            </a:endParaRPr>
          </a:p>
          <a:p>
            <a:pPr algn="l">
              <a:spcBef>
                <a:spcPts val="175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val="000066"/>
                </a:solidFill>
              </a:rPr>
              <a:t>Чтобы узнать его название, </a:t>
            </a:r>
          </a:p>
          <a:p>
            <a:pPr algn="l">
              <a:spcBef>
                <a:spcPts val="175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val="000066"/>
                </a:solidFill>
              </a:rPr>
              <a:t>решите задачу</a:t>
            </a:r>
            <a:r>
              <a:rPr lang="ru-RU" sz="2800" b="1">
                <a:solidFill>
                  <a:srgbClr val="000066"/>
                </a:solidFill>
              </a:rPr>
              <a:t>      №13</a:t>
            </a:r>
            <a:endParaRPr lang="en-GB" sz="2800" b="1">
              <a:solidFill>
                <a:srgbClr val="000066"/>
              </a:solidFill>
            </a:endParaRPr>
          </a:p>
          <a:p>
            <a:pPr algn="l">
              <a:spcBef>
                <a:spcPts val="175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 b="1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75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3" dur="1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2555875" y="549275"/>
            <a:ext cx="6288088" cy="570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algn="l">
              <a:lnSpc>
                <a:spcPct val="90000"/>
              </a:lnSpc>
              <a:spcBef>
                <a:spcPts val="70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b="1">
                <a:solidFill>
                  <a:srgbClr val="990000"/>
                </a:solidFill>
              </a:rPr>
              <a:t>Главной частью средневекового замка являлась центральная</a:t>
            </a:r>
            <a:r>
              <a:rPr lang="ru-RU" sz="3200" b="1">
                <a:solidFill>
                  <a:srgbClr val="990000"/>
                </a:solidFill>
              </a:rPr>
              <a:t> </a:t>
            </a:r>
            <a:r>
              <a:rPr lang="en-GB" sz="3200" b="1">
                <a:solidFill>
                  <a:srgbClr val="990000"/>
                </a:solidFill>
              </a:rPr>
              <a:t>башня — </a:t>
            </a:r>
            <a:r>
              <a:rPr lang="ru-RU" sz="3200" b="1" u="sng">
                <a:solidFill>
                  <a:srgbClr val="000066"/>
                </a:solidFill>
              </a:rPr>
              <a:t>донжон.</a:t>
            </a:r>
            <a:endParaRPr lang="en-GB" sz="3200" b="1">
              <a:solidFill>
                <a:srgbClr val="000066"/>
              </a:solidFill>
            </a:endParaRPr>
          </a:p>
          <a:p>
            <a:pPr marL="341313" indent="-341313" algn="l">
              <a:lnSpc>
                <a:spcPct val="90000"/>
              </a:lnSpc>
              <a:spcBef>
                <a:spcPts val="70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>
                <a:solidFill>
                  <a:srgbClr val="990000"/>
                </a:solidFill>
              </a:rPr>
              <a:t>Помимо своих оборонительных функций, донжон являлся непосредственным жилищем феодала.</a:t>
            </a:r>
            <a:endParaRPr lang="ru-RU" sz="2800" b="1">
              <a:solidFill>
                <a:srgbClr val="990000"/>
              </a:solidFill>
            </a:endParaRPr>
          </a:p>
          <a:p>
            <a:pPr marL="341313" indent="-341313" algn="l">
              <a:lnSpc>
                <a:spcPct val="90000"/>
              </a:lnSpc>
              <a:spcBef>
                <a:spcPts val="70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b="1">
                <a:solidFill>
                  <a:srgbClr val="990000"/>
                </a:solidFill>
              </a:rPr>
              <a:t> </a:t>
            </a:r>
            <a:r>
              <a:rPr lang="en-GB" sz="2800" b="1">
                <a:solidFill>
                  <a:srgbClr val="990000"/>
                </a:solidFill>
              </a:rPr>
              <a:t>Также в главной башне имелись жилые комнаты других обитателей замка, колодец, хозяйственные помещения (склады продовольствия и др.). </a:t>
            </a:r>
          </a:p>
          <a:p>
            <a:pPr marL="341313" indent="-341313" algn="l">
              <a:lnSpc>
                <a:spcPct val="90000"/>
              </a:lnSpc>
              <a:spcBef>
                <a:spcPts val="70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>
                <a:solidFill>
                  <a:srgbClr val="990000"/>
                </a:solidFill>
              </a:rPr>
              <a:t>Часто донжон имел крупный парадный зал для организации приёмов. 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268413"/>
            <a:ext cx="2305050" cy="2843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395288" y="2971800"/>
            <a:ext cx="8497887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</a:pPr>
            <a:r>
              <a:rPr lang="en-GB" sz="2800" b="1">
                <a:solidFill>
                  <a:srgbClr val="0000FF"/>
                </a:solidFill>
                <a:latin typeface="Arial" charset="0"/>
                <a:cs typeface="Arial" charset="0"/>
              </a:rPr>
              <a:t>В   с   е   г   о        п  о  л  у  ч  е  н  о         л  ы  ж </a:t>
            </a:r>
          </a:p>
        </p:txBody>
      </p:sp>
      <p:sp>
        <p:nvSpPr>
          <p:cNvPr id="5125" name="Text Box 2"/>
          <p:cNvSpPr txBox="1">
            <a:spLocks noChangeArrowheads="1"/>
          </p:cNvSpPr>
          <p:nvPr/>
        </p:nvSpPr>
        <p:spPr bwMode="auto">
          <a:xfrm>
            <a:off x="152400" y="260350"/>
            <a:ext cx="9144000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990000"/>
                </a:solidFill>
                <a:latin typeface="Arial" charset="0"/>
                <a:cs typeface="Arial" charset="0"/>
              </a:rPr>
              <a:t>№</a:t>
            </a:r>
            <a:r>
              <a:rPr lang="ru-RU" b="1">
                <a:solidFill>
                  <a:srgbClr val="990000"/>
                </a:solidFill>
                <a:latin typeface="Arial" charset="0"/>
                <a:cs typeface="Arial" charset="0"/>
              </a:rPr>
              <a:t>13</a:t>
            </a:r>
            <a:endParaRPr lang="en-GB" b="1">
              <a:solidFill>
                <a:srgbClr val="990000"/>
              </a:solidFill>
              <a:latin typeface="Arial" charset="0"/>
              <a:cs typeface="Arial" charset="0"/>
            </a:endParaRPr>
          </a:p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000066"/>
                </a:solidFill>
                <a:latin typeface="Arial" charset="0"/>
                <a:cs typeface="Arial" charset="0"/>
              </a:rPr>
              <a:t>Продано      полученных магазином лыж, после чего</a:t>
            </a:r>
          </a:p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000066"/>
                </a:solidFill>
                <a:latin typeface="Arial" charset="0"/>
                <a:cs typeface="Arial" charset="0"/>
              </a:rPr>
              <a:t>осталось 120 пар.</a:t>
            </a:r>
          </a:p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000066"/>
                </a:solidFill>
                <a:latin typeface="Arial" charset="0"/>
                <a:cs typeface="Arial" charset="0"/>
              </a:rPr>
              <a:t>                     Сколько пар лыж было получено магазином? 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1617663" y="0"/>
          <a:ext cx="4476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r:id="rId4" imgW="247320" imgH="379080" progId="Equation.3">
                  <p:embed/>
                </p:oleObj>
              </mc:Choice>
              <mc:Fallback>
                <p:oleObj r:id="rId4" imgW="247320" imgH="3790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0"/>
                        <a:ext cx="447675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5632450" y="3429000"/>
            <a:ext cx="3005138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120 п а р </a:t>
            </a:r>
          </a:p>
        </p:txBody>
      </p:sp>
      <p:sp>
        <p:nvSpPr>
          <p:cNvPr id="38917" name="AutoShape 5"/>
          <p:cNvSpPr>
            <a:spLocks noChangeArrowheads="1"/>
          </p:cNvSpPr>
          <p:nvPr/>
        </p:nvSpPr>
        <p:spPr bwMode="auto">
          <a:xfrm>
            <a:off x="7667625" y="2205038"/>
            <a:ext cx="1143000" cy="381000"/>
          </a:xfrm>
          <a:prstGeom prst="actionButtonBlank">
            <a:avLst/>
          </a:prstGeom>
          <a:gradFill rotWithShape="0">
            <a:gsLst>
              <a:gs pos="0">
                <a:srgbClr val="FFFFFF"/>
              </a:gs>
              <a:gs pos="100000">
                <a:srgbClr val="66FFFF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>
                <a:solidFill>
                  <a:srgbClr val="990000"/>
                </a:solidFill>
                <a:latin typeface="Times New Roman" pitchFamily="18" charset="0"/>
                <a:cs typeface="Arial" charset="0"/>
              </a:rPr>
              <a:t>Схема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46100" y="3352800"/>
            <a:ext cx="8228013" cy="227013"/>
            <a:chOff x="344" y="2112"/>
            <a:chExt cx="5183" cy="143"/>
          </a:xfrm>
        </p:grpSpPr>
        <p:sp>
          <p:nvSpPr>
            <p:cNvPr id="5139" name="Freeform 7"/>
            <p:cNvSpPr>
              <a:spLocks noChangeArrowheads="1"/>
            </p:cNvSpPr>
            <p:nvPr/>
          </p:nvSpPr>
          <p:spPr bwMode="auto">
            <a:xfrm>
              <a:off x="352" y="2184"/>
              <a:ext cx="5152" cy="1"/>
            </a:xfrm>
            <a:custGeom>
              <a:avLst/>
              <a:gdLst>
                <a:gd name="T0" fmla="*/ 0 w 5152"/>
                <a:gd name="T1" fmla="*/ 0 h 1"/>
                <a:gd name="T2" fmla="*/ 5152 w 5152"/>
                <a:gd name="T3" fmla="*/ 0 h 1"/>
                <a:gd name="T4" fmla="*/ 0 60000 65536"/>
                <a:gd name="T5" fmla="*/ 0 60000 65536"/>
                <a:gd name="T6" fmla="*/ 0 w 5152"/>
                <a:gd name="T7" fmla="*/ 0 h 1"/>
                <a:gd name="T8" fmla="*/ 5152 w 515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52" h="1">
                  <a:moveTo>
                    <a:pt x="0" y="0"/>
                  </a:moveTo>
                  <a:lnTo>
                    <a:pt x="5152" y="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0" name="Line 8"/>
            <p:cNvSpPr>
              <a:spLocks noChangeShapeType="1"/>
            </p:cNvSpPr>
            <p:nvPr/>
          </p:nvSpPr>
          <p:spPr bwMode="auto">
            <a:xfrm>
              <a:off x="344" y="2112"/>
              <a:ext cx="1" cy="14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Line 9"/>
            <p:cNvSpPr>
              <a:spLocks noChangeShapeType="1"/>
            </p:cNvSpPr>
            <p:nvPr/>
          </p:nvSpPr>
          <p:spPr bwMode="auto">
            <a:xfrm>
              <a:off x="1296" y="2112"/>
              <a:ext cx="1" cy="14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2" name="Line 10"/>
            <p:cNvSpPr>
              <a:spLocks noChangeShapeType="1"/>
            </p:cNvSpPr>
            <p:nvPr/>
          </p:nvSpPr>
          <p:spPr bwMode="auto">
            <a:xfrm>
              <a:off x="5528" y="2112"/>
              <a:ext cx="1" cy="14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Line 11"/>
            <p:cNvSpPr>
              <a:spLocks noChangeShapeType="1"/>
            </p:cNvSpPr>
            <p:nvPr/>
          </p:nvSpPr>
          <p:spPr bwMode="auto">
            <a:xfrm>
              <a:off x="2352" y="2112"/>
              <a:ext cx="1" cy="14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Line 12"/>
            <p:cNvSpPr>
              <a:spLocks noChangeShapeType="1"/>
            </p:cNvSpPr>
            <p:nvPr/>
          </p:nvSpPr>
          <p:spPr bwMode="auto">
            <a:xfrm>
              <a:off x="3456" y="2112"/>
              <a:ext cx="1" cy="14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Line 13"/>
            <p:cNvSpPr>
              <a:spLocks noChangeShapeType="1"/>
            </p:cNvSpPr>
            <p:nvPr/>
          </p:nvSpPr>
          <p:spPr bwMode="auto">
            <a:xfrm>
              <a:off x="4512" y="2112"/>
              <a:ext cx="1" cy="14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926" name="Freeform 14"/>
          <p:cNvSpPr>
            <a:spLocks noChangeArrowheads="1"/>
          </p:cNvSpPr>
          <p:nvPr/>
        </p:nvSpPr>
        <p:spPr bwMode="auto">
          <a:xfrm>
            <a:off x="533400" y="3429000"/>
            <a:ext cx="4965700" cy="12700"/>
          </a:xfrm>
          <a:custGeom>
            <a:avLst/>
            <a:gdLst>
              <a:gd name="T0" fmla="*/ 0 w 3128"/>
              <a:gd name="T1" fmla="*/ 20161247 h 8"/>
              <a:gd name="T2" fmla="*/ 2147483647 w 3128"/>
              <a:gd name="T3" fmla="*/ 0 h 8"/>
              <a:gd name="T4" fmla="*/ 0 60000 65536"/>
              <a:gd name="T5" fmla="*/ 0 60000 65536"/>
              <a:gd name="T6" fmla="*/ 0 w 3128"/>
              <a:gd name="T7" fmla="*/ 0 h 8"/>
              <a:gd name="T8" fmla="*/ 3128 w 3128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28" h="8">
                <a:moveTo>
                  <a:pt x="0" y="8"/>
                </a:moveTo>
                <a:lnTo>
                  <a:pt x="3128" y="0"/>
                </a:lnTo>
              </a:path>
            </a:pathLst>
          </a:custGeom>
          <a:noFill/>
          <a:ln w="5724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8927" name="Object 15"/>
          <p:cNvGraphicFramePr>
            <a:graphicFrameLocks noChangeAspect="1"/>
          </p:cNvGraphicFramePr>
          <p:nvPr/>
        </p:nvGraphicFramePr>
        <p:xfrm>
          <a:off x="2819400" y="1752600"/>
          <a:ext cx="671513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r:id="rId6" imgW="247320" imgH="379080" progId="Equation.3">
                  <p:embed/>
                </p:oleObj>
              </mc:Choice>
              <mc:Fallback>
                <p:oleObj r:id="rId6" imgW="247320" imgH="3790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752600"/>
                        <a:ext cx="671513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28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4413" y="4038600"/>
            <a:ext cx="1219200" cy="111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8929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5588" y="1522413"/>
            <a:ext cx="1093787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914400" y="3581400"/>
            <a:ext cx="2894013" cy="3122613"/>
            <a:chOff x="576" y="2256"/>
            <a:chExt cx="1823" cy="1967"/>
          </a:xfrm>
        </p:grpSpPr>
        <p:pic>
          <p:nvPicPr>
            <p:cNvPr id="5136" name="Picture 1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76" y="2467"/>
              <a:ext cx="1824" cy="175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137" name="Freeform 20"/>
            <p:cNvSpPr>
              <a:spLocks noChangeArrowheads="1"/>
            </p:cNvSpPr>
            <p:nvPr/>
          </p:nvSpPr>
          <p:spPr bwMode="auto">
            <a:xfrm>
              <a:off x="888" y="2572"/>
              <a:ext cx="1303" cy="369"/>
            </a:xfrm>
            <a:custGeom>
              <a:avLst/>
              <a:gdLst>
                <a:gd name="T0" fmla="*/ 453 w 1200"/>
                <a:gd name="T1" fmla="*/ 405 h 336"/>
                <a:gd name="T2" fmla="*/ 0 w 1200"/>
                <a:gd name="T3" fmla="*/ 115 h 336"/>
                <a:gd name="T4" fmla="*/ 340 w 1200"/>
                <a:gd name="T5" fmla="*/ 0 h 336"/>
                <a:gd name="T6" fmla="*/ 622 w 1200"/>
                <a:gd name="T7" fmla="*/ 0 h 336"/>
                <a:gd name="T8" fmla="*/ 906 w 1200"/>
                <a:gd name="T9" fmla="*/ 0 h 336"/>
                <a:gd name="T10" fmla="*/ 1189 w 1200"/>
                <a:gd name="T11" fmla="*/ 58 h 336"/>
                <a:gd name="T12" fmla="*/ 1415 w 1200"/>
                <a:gd name="T13" fmla="*/ 115 h 336"/>
                <a:gd name="T14" fmla="*/ 962 w 1200"/>
                <a:gd name="T15" fmla="*/ 405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0"/>
                <a:gd name="T25" fmla="*/ 0 h 336"/>
                <a:gd name="T26" fmla="*/ 1200 w 1200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0" h="336">
                  <a:moveTo>
                    <a:pt x="384" y="336"/>
                  </a:moveTo>
                  <a:lnTo>
                    <a:pt x="0" y="96"/>
                  </a:lnTo>
                  <a:lnTo>
                    <a:pt x="288" y="0"/>
                  </a:lnTo>
                  <a:lnTo>
                    <a:pt x="528" y="0"/>
                  </a:lnTo>
                  <a:lnTo>
                    <a:pt x="768" y="0"/>
                  </a:lnTo>
                  <a:lnTo>
                    <a:pt x="1008" y="48"/>
                  </a:lnTo>
                  <a:lnTo>
                    <a:pt x="1200" y="96"/>
                  </a:lnTo>
                  <a:lnTo>
                    <a:pt x="816" y="336"/>
                  </a:lnTo>
                </a:path>
              </a:pathLst>
            </a:custGeom>
            <a:noFill/>
            <a:ln w="3816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8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888" y="2256"/>
              <a:ext cx="1303" cy="461"/>
            </a:xfrm>
            <a:prstGeom prst="rect">
              <a:avLst/>
            </a:prstGeom>
          </p:spPr>
          <p:txBody>
            <a:bodyPr wrap="none" fromWordArt="1">
              <a:prstTxWarp prst="textCanUp">
                <a:avLst>
                  <a:gd name="adj" fmla="val 66667"/>
                </a:avLst>
              </a:prstTxWarp>
            </a:bodyPr>
            <a:lstStyle/>
            <a:p>
              <a:r>
                <a:rPr lang="ru-RU" sz="3600" kern="10">
                  <a:ln w="19080">
                    <a:solidFill>
                      <a:srgbClr val="99CCFF"/>
                    </a:solidFill>
                    <a:miter lim="800000"/>
                    <a:headEnd/>
                    <a:tailEnd/>
                  </a:ln>
                  <a:solidFill>
                    <a:srgbClr val="0066CC"/>
                  </a:solidFill>
                  <a:effectLst>
                    <a:outerShdw dist="17819" dir="2700000" algn="ctr" rotWithShape="0">
                      <a:srgbClr val="990000"/>
                    </a:outerShdw>
                  </a:effectLst>
                  <a:latin typeface="Impact"/>
                </a:rPr>
                <a:t>лыжи</a:t>
              </a:r>
            </a:p>
          </p:txBody>
        </p:sp>
      </p:grpSp>
      <p:sp>
        <p:nvSpPr>
          <p:cNvPr id="38934" name="Freeform 22"/>
          <p:cNvSpPr>
            <a:spLocks noChangeArrowheads="1"/>
          </p:cNvSpPr>
          <p:nvPr/>
        </p:nvSpPr>
        <p:spPr bwMode="auto">
          <a:xfrm>
            <a:off x="-279400" y="1498600"/>
            <a:ext cx="9499600" cy="3556000"/>
          </a:xfrm>
          <a:custGeom>
            <a:avLst/>
            <a:gdLst>
              <a:gd name="T0" fmla="*/ 0 w 5984"/>
              <a:gd name="T1" fmla="*/ 0 h 2240"/>
              <a:gd name="T2" fmla="*/ 2147483647 w 5984"/>
              <a:gd name="T3" fmla="*/ 2147483647 h 2240"/>
              <a:gd name="T4" fmla="*/ 0 60000 65536"/>
              <a:gd name="T5" fmla="*/ 0 60000 65536"/>
              <a:gd name="T6" fmla="*/ 0 w 5984"/>
              <a:gd name="T7" fmla="*/ 0 h 2240"/>
              <a:gd name="T8" fmla="*/ 5984 w 5984"/>
              <a:gd name="T9" fmla="*/ 2240 h 22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984" h="2240">
                <a:moveTo>
                  <a:pt x="0" y="0"/>
                </a:moveTo>
                <a:lnTo>
                  <a:pt x="5984" y="224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8935" name="Picture 2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381000" y="1401763"/>
            <a:ext cx="965200" cy="1266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35" name="AutoShape 2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772400" y="6172200"/>
            <a:ext cx="457200" cy="457200"/>
          </a:xfrm>
          <a:prstGeom prst="actionButtonForwardNext">
            <a:avLst/>
          </a:prstGeom>
          <a:gradFill rotWithShape="0">
            <a:gsLst>
              <a:gs pos="0">
                <a:srgbClr val="FFFFFF"/>
              </a:gs>
              <a:gs pos="100000">
                <a:srgbClr val="0099FF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 -6 2.22222 -6 L 0.91389 0.45903">
                                      <p:cBhvr additive="repl">
                                        <p:cTn id="6" dur="5000" fill="hold"/>
                                        <p:tgtEl>
                                          <p:spTgt spid="38935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 -6 -3.7037 -7 L 0.74167 0.20741">
                                      <p:cBhvr additive="repl">
                                        <p:cTn id="8" dur="5000" fill="hold"/>
                                        <p:tgtEl>
                                          <p:spTgt spid="38928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 -6 1.11111 -6 L -0.65139 0.79444">
                                      <p:cBhvr additive="repl">
                                        <p:cTn id="11" dur="5000" fill="hold"/>
                                        <p:tgtEl>
                                          <p:spTgt spid="38929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2" fill="hold" nodeType="interactiveSeq">
                <p:stCondLst>
                  <p:cond evt="onClick" delay="0">
                    <p:tgtEl>
                      <p:spTgt spid="38917"/>
                    </p:tgtEl>
                  </p:cond>
                </p:stCondLst>
                <p:childTnLst>
                  <p:par>
                    <p:cTn id="13" fill="hold"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22" dur="5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25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9" dur="2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3" dur="2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2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2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38" dur="2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44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</p:childTnLst>
        </p:cTn>
      </p:par>
    </p:tnLst>
    <p:bldLst>
      <p:bldP spid="38926" grpId="0" animBg="1"/>
      <p:bldP spid="3893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066800"/>
            <a:ext cx="3657600" cy="510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381000" y="1295400"/>
            <a:ext cx="4343400" cy="5102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175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800000"/>
                </a:solidFill>
              </a:rPr>
              <a:t>Ответ:</a:t>
            </a:r>
          </a:p>
          <a:p>
            <a:pPr algn="l">
              <a:spcBef>
                <a:spcPts val="175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800000"/>
                </a:solidFill>
              </a:rPr>
              <a:t>300 пар лыж было получено магазином</a:t>
            </a:r>
          </a:p>
          <a:p>
            <a:pPr algn="l">
              <a:spcBef>
                <a:spcPts val="175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3200" b="1">
              <a:solidFill>
                <a:srgbClr val="800000"/>
              </a:solidFill>
            </a:endParaRPr>
          </a:p>
          <a:p>
            <a:pPr algn="l">
              <a:spcBef>
                <a:spcPts val="175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3200" b="1">
              <a:solidFill>
                <a:srgbClr val="800000"/>
              </a:solidFill>
            </a:endParaRPr>
          </a:p>
          <a:p>
            <a:pPr algn="l">
              <a:spcBef>
                <a:spcPts val="175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3200" b="1">
              <a:solidFill>
                <a:srgbClr val="800000"/>
              </a:solidFill>
            </a:endParaRPr>
          </a:p>
          <a:p>
            <a:pPr algn="l">
              <a:spcBef>
                <a:spcPts val="175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800000"/>
                </a:solidFill>
              </a:rPr>
              <a:t>Разновидность топора</a:t>
            </a:r>
            <a:r>
              <a:rPr lang="en-GB" sz="3200">
                <a:solidFill>
                  <a:srgbClr val="000000"/>
                </a:solidFill>
              </a:rPr>
              <a:t> –</a:t>
            </a:r>
            <a:r>
              <a:rPr lang="en-GB" sz="3200" b="1">
                <a:solidFill>
                  <a:srgbClr val="800000"/>
                </a:solidFill>
              </a:rPr>
              <a:t>Секира</a:t>
            </a:r>
            <a:r>
              <a:rPr lang="en-GB" sz="3200">
                <a:solidFill>
                  <a:srgbClr val="800000"/>
                </a:solidFill>
              </a:rPr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3" dur="1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228600" y="0"/>
            <a:ext cx="556736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algn="l">
              <a:spcBef>
                <a:spcPts val="700"/>
              </a:spcBef>
              <a:buClr>
                <a:srgbClr val="80808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800000"/>
                </a:solidFill>
              </a:rPr>
              <a:t>Во время походов рыцари надежно защищались доспехами.</a:t>
            </a:r>
          </a:p>
          <a:p>
            <a:pPr marL="341313" indent="-341313" algn="l">
              <a:spcBef>
                <a:spcPts val="700"/>
              </a:spcBef>
              <a:buClr>
                <a:srgbClr val="80808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800000"/>
                </a:solidFill>
              </a:rPr>
              <a:t>В начале это были кольчуги, сплетенные из колец.</a:t>
            </a:r>
          </a:p>
          <a:p>
            <a:pPr marL="341313" indent="-341313" algn="l">
              <a:spcBef>
                <a:spcPts val="700"/>
              </a:spcBef>
              <a:buClr>
                <a:srgbClr val="80808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800000"/>
                </a:solidFill>
              </a:rPr>
              <a:t>Затем на кольчуги стали приделывать пластины и вскоре появились латы.</a:t>
            </a:r>
          </a:p>
          <a:p>
            <a:pPr marL="341313" indent="-341313" algn="l">
              <a:spcBef>
                <a:spcPts val="700"/>
              </a:spcBef>
              <a:buClr>
                <a:srgbClr val="80808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800000"/>
                </a:solidFill>
              </a:rPr>
              <a:t>Голова защищалась шлемом, на котором со временем появилось забрало.</a:t>
            </a:r>
          </a:p>
          <a:p>
            <a:pPr marL="341313" indent="-341313" algn="l">
              <a:spcBef>
                <a:spcPts val="700"/>
              </a:spcBef>
              <a:buClr>
                <a:srgbClr val="80808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800000"/>
                </a:solidFill>
              </a:rPr>
              <a:t>Вес снаряжения доходил до </a:t>
            </a:r>
          </a:p>
          <a:p>
            <a:pPr marL="341313" indent="-341313" algn="l">
              <a:spcBef>
                <a:spcPts val="700"/>
              </a:spcBef>
              <a:buClr>
                <a:srgbClr val="80808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800000"/>
                </a:solidFill>
              </a:rPr>
              <a:t>50-60 кг.</a:t>
            </a:r>
          </a:p>
          <a:p>
            <a:pPr marL="341313" indent="-341313" algn="l">
              <a:spcBef>
                <a:spcPts val="70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200">
              <a:solidFill>
                <a:srgbClr val="800000"/>
              </a:solidFill>
            </a:endParaRPr>
          </a:p>
        </p:txBody>
      </p:sp>
      <p:grpSp>
        <p:nvGrpSpPr>
          <p:cNvPr id="64515" name="Group 2"/>
          <p:cNvGrpSpPr>
            <a:grpSpLocks/>
          </p:cNvGrpSpPr>
          <p:nvPr/>
        </p:nvGrpSpPr>
        <p:grpSpPr bwMode="auto">
          <a:xfrm>
            <a:off x="5795963" y="620713"/>
            <a:ext cx="3168650" cy="5713412"/>
            <a:chOff x="3456" y="432"/>
            <a:chExt cx="2303" cy="3599"/>
          </a:xfrm>
        </p:grpSpPr>
        <p:pic>
          <p:nvPicPr>
            <p:cNvPr id="64516" name="Picture 3"/>
            <p:cNvPicPr>
              <a:picLocks noChangeAspect="1" noChangeArrowheads="1"/>
            </p:cNvPicPr>
            <p:nvPr/>
          </p:nvPicPr>
          <p:blipFill>
            <a:blip r:embed="rId3" cstate="print">
              <a:lum contrast="24000"/>
            </a:blip>
            <a:srcRect/>
            <a:stretch>
              <a:fillRect/>
            </a:stretch>
          </p:blipFill>
          <p:spPr bwMode="auto">
            <a:xfrm>
              <a:off x="3456" y="432"/>
              <a:ext cx="2304" cy="3600"/>
            </a:xfrm>
            <a:prstGeom prst="rect">
              <a:avLst/>
            </a:prstGeom>
            <a:noFill/>
            <a:ln w="7632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64517" name="Text Box 4"/>
            <p:cNvSpPr txBox="1">
              <a:spLocks noChangeArrowheads="1"/>
            </p:cNvSpPr>
            <p:nvPr/>
          </p:nvSpPr>
          <p:spPr bwMode="auto">
            <a:xfrm>
              <a:off x="3456" y="432"/>
              <a:ext cx="2304" cy="3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2252663" cy="2852738"/>
            <a:chOff x="192" y="144"/>
            <a:chExt cx="1261" cy="1816"/>
          </a:xfrm>
        </p:grpSpPr>
        <p:pic>
          <p:nvPicPr>
            <p:cNvPr id="41986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44"/>
              <a:ext cx="1262" cy="18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outerShdw dist="139498" dir="2700000" algn="ctr" rotWithShape="0">
                <a:srgbClr val="333333">
                  <a:alpha val="65019"/>
                </a:srgbClr>
              </a:outerShdw>
            </a:effectLst>
          </p:spPr>
        </p:pic>
        <p:sp>
          <p:nvSpPr>
            <p:cNvPr id="65542" name="Text Box 3"/>
            <p:cNvSpPr txBox="1">
              <a:spLocks noChangeArrowheads="1"/>
            </p:cNvSpPr>
            <p:nvPr/>
          </p:nvSpPr>
          <p:spPr bwMode="auto">
            <a:xfrm>
              <a:off x="192" y="144"/>
              <a:ext cx="1262" cy="18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/>
            </a:p>
          </p:txBody>
        </p:sp>
      </p:grp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0438"/>
            <a:ext cx="2268538" cy="3357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39498" dir="2700000" algn="ctr" rotWithShape="0">
              <a:srgbClr val="333333">
                <a:alpha val="65019"/>
              </a:srgbClr>
            </a:outerShdw>
          </a:effectLst>
        </p:spPr>
      </p:pic>
      <p:sp>
        <p:nvSpPr>
          <p:cNvPr id="65540" name="Rectangle 5"/>
          <p:cNvSpPr>
            <a:spLocks noChangeArrowheads="1"/>
          </p:cNvSpPr>
          <p:nvPr/>
        </p:nvSpPr>
        <p:spPr bwMode="auto">
          <a:xfrm>
            <a:off x="2555875" y="0"/>
            <a:ext cx="6372225" cy="7624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800000"/>
                </a:solidFill>
              </a:rPr>
              <a:t>Кольчуга – </a:t>
            </a:r>
          </a:p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800000"/>
                </a:solidFill>
              </a:rPr>
              <a:t>рубашка из железных колец. </a:t>
            </a:r>
          </a:p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800000"/>
                </a:solidFill>
              </a:rPr>
              <a:t>Она защищала воинов в бою. </a:t>
            </a:r>
          </a:p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800000"/>
                </a:solidFill>
              </a:rPr>
              <a:t>В 9 – 13 веках кольчугу называли </a:t>
            </a:r>
            <a:r>
              <a:rPr lang="en-GB" sz="3200" b="1">
                <a:solidFill>
                  <a:srgbClr val="800000"/>
                </a:solidFill>
              </a:rPr>
              <a:t>«бронью».</a:t>
            </a:r>
          </a:p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800000"/>
                </a:solidFill>
              </a:rPr>
              <a:t> Слово «кольчуга» появилось в 15 – 16 веках и произошло скорее всего, от слова «кольцо». </a:t>
            </a:r>
          </a:p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800000"/>
                </a:solidFill>
              </a:rPr>
              <a:t>Изготовление колец для кольчуги было делом очень сложным и длительным. На изготовление одной такой рубашки опытный кузнец тратил от года до двух лет.</a:t>
            </a:r>
          </a:p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3200">
              <a:solidFill>
                <a:srgbClr val="800000"/>
              </a:solidFill>
            </a:endParaRPr>
          </a:p>
          <a:p>
            <a:pPr algn="l">
              <a:spcBef>
                <a:spcPts val="175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320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0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04800" y="228600"/>
            <a:ext cx="6354763" cy="6369050"/>
          </a:xfrm>
        </p:spPr>
        <p:txBody>
          <a:bodyPr lIns="91440" tIns="91440"/>
          <a:lstStyle/>
          <a:p>
            <a:pPr marL="17463" indent="0" algn="ctr" defTabSz="914400">
              <a:spcBef>
                <a:spcPct val="0"/>
              </a:spcBef>
              <a:buFont typeface="Arial" charset="0"/>
              <a:buNone/>
            </a:pPr>
            <a:r>
              <a:rPr lang="ru-RU" sz="4000" b="1" smtClean="0">
                <a:solidFill>
                  <a:srgbClr val="800000"/>
                </a:solidFill>
                <a:latin typeface="Monotype Corsiva" pitchFamily="66" charset="0"/>
              </a:rPr>
              <a:t>Задача №14:</a:t>
            </a:r>
          </a:p>
          <a:p>
            <a:pPr marL="17463" indent="0" algn="ctr" defTabSz="914400">
              <a:spcBef>
                <a:spcPct val="0"/>
              </a:spcBef>
              <a:buFont typeface="Arial" charset="0"/>
              <a:buNone/>
            </a:pPr>
            <a:endParaRPr lang="ru-RU" sz="4400" b="1" smtClean="0">
              <a:solidFill>
                <a:srgbClr val="800000"/>
              </a:solidFill>
              <a:latin typeface="Monotype Corsiva" pitchFamily="66" charset="0"/>
            </a:endParaRPr>
          </a:p>
          <a:p>
            <a:pPr marL="17463" indent="0" defTabSz="914400">
              <a:spcBef>
                <a:spcPct val="0"/>
              </a:spcBef>
              <a:buFont typeface="Arial" charset="0"/>
              <a:buNone/>
            </a:pPr>
            <a:r>
              <a:rPr lang="ru-RU" sz="3600" b="1" smtClean="0">
                <a:solidFill>
                  <a:srgbClr val="800000"/>
                </a:solidFill>
                <a:latin typeface="Monotype Corsiva" pitchFamily="66" charset="0"/>
              </a:rPr>
              <a:t>Кольчужные доспехи достигали 10,6 кг,</a:t>
            </a:r>
          </a:p>
          <a:p>
            <a:pPr marL="17463" indent="0" defTabSz="914400">
              <a:spcBef>
                <a:spcPct val="0"/>
              </a:spcBef>
              <a:buFont typeface="Arial" charset="0"/>
              <a:buNone/>
            </a:pPr>
            <a:endParaRPr lang="ru-RU" sz="3600" b="1" smtClean="0">
              <a:solidFill>
                <a:srgbClr val="800000"/>
              </a:solidFill>
              <a:latin typeface="Monotype Corsiva" pitchFamily="66" charset="0"/>
            </a:endParaRPr>
          </a:p>
          <a:p>
            <a:pPr marL="17463" indent="0" defTabSz="914400">
              <a:spcBef>
                <a:spcPct val="0"/>
              </a:spcBef>
              <a:buFont typeface="Arial" charset="0"/>
              <a:buNone/>
            </a:pPr>
            <a:r>
              <a:rPr lang="ru-RU" sz="3600" b="1" smtClean="0">
                <a:solidFill>
                  <a:srgbClr val="800000"/>
                </a:solidFill>
                <a:latin typeface="Monotype Corsiva" pitchFamily="66" charset="0"/>
              </a:rPr>
              <a:t> что в           раза меньше веса</a:t>
            </a:r>
            <a:r>
              <a:rPr lang="ru-RU" sz="4400" b="1" smtClean="0">
                <a:solidFill>
                  <a:srgbClr val="800000"/>
                </a:solidFill>
                <a:latin typeface="Monotype Corsiva" pitchFamily="66" charset="0"/>
              </a:rPr>
              <a:t> </a:t>
            </a:r>
          </a:p>
          <a:p>
            <a:pPr marL="17463" indent="0" defTabSz="914400">
              <a:spcBef>
                <a:spcPct val="0"/>
              </a:spcBef>
              <a:buFont typeface="Arial" charset="0"/>
              <a:buNone/>
            </a:pPr>
            <a:r>
              <a:rPr lang="ru-RU" b="1" smtClean="0">
                <a:solidFill>
                  <a:srgbClr val="800000"/>
                </a:solidFill>
                <a:latin typeface="Monotype Corsiva" pitchFamily="66" charset="0"/>
              </a:rPr>
              <a:t>всего защитного вооружения. </a:t>
            </a:r>
          </a:p>
          <a:p>
            <a:pPr marL="17463" indent="0" defTabSz="914400">
              <a:spcBef>
                <a:spcPct val="0"/>
              </a:spcBef>
              <a:buFont typeface="Arial" charset="0"/>
              <a:buNone/>
            </a:pPr>
            <a:endParaRPr lang="ru-RU" b="1" smtClean="0">
              <a:solidFill>
                <a:srgbClr val="800000"/>
              </a:solidFill>
              <a:latin typeface="Monotype Corsiva" pitchFamily="66" charset="0"/>
            </a:endParaRPr>
          </a:p>
          <a:p>
            <a:pPr marL="17463" indent="0" defTabSz="914400">
              <a:spcBef>
                <a:spcPct val="0"/>
              </a:spcBef>
              <a:buFont typeface="Arial" charset="0"/>
              <a:buNone/>
            </a:pPr>
            <a:r>
              <a:rPr lang="ru-RU" sz="4400" b="1" smtClean="0">
                <a:solidFill>
                  <a:srgbClr val="800000"/>
                </a:solidFill>
                <a:latin typeface="Monotype Corsiva" pitchFamily="66" charset="0"/>
              </a:rPr>
              <a:t>Каков вес такого защитного вооружения воина?</a:t>
            </a:r>
          </a:p>
          <a:p>
            <a:pPr marL="17463" indent="0" defTabSz="914400">
              <a:spcBef>
                <a:spcPct val="0"/>
              </a:spcBef>
              <a:buFont typeface="Arial" charset="0"/>
              <a:buNone/>
            </a:pPr>
            <a:endParaRPr lang="ru-RU" sz="4400" b="1" smtClean="0">
              <a:solidFill>
                <a:srgbClr val="800000"/>
              </a:solidFill>
              <a:latin typeface="Monotype Corsiva" pitchFamily="66" charset="0"/>
            </a:endParaRPr>
          </a:p>
          <a:p>
            <a:pPr marL="17463" indent="0" defTabSz="914400">
              <a:spcBef>
                <a:spcPct val="0"/>
              </a:spcBef>
              <a:buFont typeface="Arial" charset="0"/>
              <a:buNone/>
            </a:pPr>
            <a:endParaRPr lang="ru-RU" sz="4400" b="1" smtClean="0">
              <a:solidFill>
                <a:srgbClr val="800000"/>
              </a:solidFill>
              <a:latin typeface="Monotype Corsiva" pitchFamily="66" charset="0"/>
            </a:endParaRPr>
          </a:p>
          <a:p>
            <a:pPr marL="17463" indent="0" defTabSz="914400">
              <a:spcBef>
                <a:spcPct val="0"/>
              </a:spcBef>
              <a:buFont typeface="Arial" charset="0"/>
              <a:buNone/>
            </a:pPr>
            <a:endParaRPr lang="ru-RU" sz="4400" b="1" smtClean="0">
              <a:solidFill>
                <a:srgbClr val="800000"/>
              </a:solidFill>
              <a:latin typeface="Monotype Corsiva" pitchFamily="66" charset="0"/>
            </a:endParaRPr>
          </a:p>
          <a:p>
            <a:pPr marL="17463" indent="0" defTabSz="914400">
              <a:spcBef>
                <a:spcPct val="0"/>
              </a:spcBef>
              <a:buFont typeface="Arial" charset="0"/>
              <a:buNone/>
            </a:pPr>
            <a:endParaRPr lang="ru-RU" sz="4000" b="1" smtClean="0">
              <a:solidFill>
                <a:srgbClr val="800000"/>
              </a:solidFill>
              <a:latin typeface="Monotype Corsiva" pitchFamily="66" charset="0"/>
            </a:endParaRPr>
          </a:p>
          <a:p>
            <a:pPr marL="17463" indent="0" defTabSz="914400">
              <a:spcBef>
                <a:spcPct val="0"/>
              </a:spcBef>
              <a:buFont typeface="Arial" charset="0"/>
              <a:buNone/>
            </a:pPr>
            <a:endParaRPr lang="ru-RU" sz="3600" smtClean="0">
              <a:solidFill>
                <a:srgbClr val="800000"/>
              </a:solidFill>
              <a:latin typeface="Monotype Corsiva" pitchFamily="66" charset="0"/>
            </a:endParaRPr>
          </a:p>
        </p:txBody>
      </p:sp>
      <p:pic>
        <p:nvPicPr>
          <p:cNvPr id="8" name="Содержимое 7" descr="вооружение воина.jpg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763" y="152400"/>
            <a:ext cx="2763837" cy="33528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кольчуга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3810000"/>
            <a:ext cx="207645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4114800" y="3338513"/>
          <a:ext cx="914400" cy="17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5" imgW="914400" imgH="179640" progId="">
                  <p:embed/>
                </p:oleObj>
              </mc:Choice>
              <mc:Fallback>
                <p:oleObj name="Equation" r:id="rId5" imgW="914400" imgH="1796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38513"/>
                        <a:ext cx="914400" cy="179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1524000" y="2895600"/>
          <a:ext cx="10001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7" imgW="291960" imgH="393480" progId="">
                  <p:embed/>
                </p:oleObj>
              </mc:Choice>
              <mc:Fallback>
                <p:oleObj name="Equation" r:id="rId7" imgW="291960" imgH="39348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895600"/>
                        <a:ext cx="100012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/>
          <p:cNvSpPr txBox="1">
            <a:spLocks noChangeArrowheads="1"/>
          </p:cNvSpPr>
          <p:nvPr/>
        </p:nvSpPr>
        <p:spPr bwMode="auto">
          <a:xfrm>
            <a:off x="179388" y="549275"/>
            <a:ext cx="3035300" cy="294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2880" tIns="91440" rIns="90000" bIns="46800"/>
          <a:lstStyle/>
          <a:p>
            <a:pPr marL="263525" indent="-263525" algn="l">
              <a:spcBef>
                <a:spcPts val="900"/>
              </a:spcBef>
              <a:buClr>
                <a:srgbClr val="660033"/>
              </a:buClr>
              <a:buFont typeface="Monotype Corsiva" pitchFamily="66" charset="0"/>
              <a:buNone/>
              <a:tabLst>
                <a:tab pos="833438" algn="l"/>
                <a:tab pos="1747838" algn="l"/>
                <a:tab pos="2662238" algn="l"/>
                <a:tab pos="3576638" algn="l"/>
                <a:tab pos="4491038" algn="l"/>
                <a:tab pos="5405438" algn="l"/>
                <a:tab pos="6319838" algn="l"/>
                <a:tab pos="7234238" algn="l"/>
                <a:tab pos="8148638" algn="l"/>
                <a:tab pos="9063038" algn="l"/>
                <a:tab pos="9977438" algn="l"/>
              </a:tabLst>
            </a:pPr>
            <a:r>
              <a:rPr lang="en-GB" sz="3200">
                <a:solidFill>
                  <a:srgbClr val="990000"/>
                </a:solidFill>
              </a:rPr>
              <a:t>Ответ</a:t>
            </a:r>
            <a:r>
              <a:rPr lang="ru-RU" sz="3200">
                <a:solidFill>
                  <a:srgbClr val="990000"/>
                </a:solidFill>
              </a:rPr>
              <a:t>№14</a:t>
            </a:r>
            <a:endParaRPr lang="en-GB" sz="3200">
              <a:solidFill>
                <a:srgbClr val="990000"/>
              </a:solidFill>
            </a:endParaRPr>
          </a:p>
          <a:p>
            <a:pPr marL="263525" indent="-263525" algn="l">
              <a:spcBef>
                <a:spcPts val="900"/>
              </a:spcBef>
              <a:buClr>
                <a:srgbClr val="660033"/>
              </a:buClr>
              <a:buFont typeface="Monotype Corsiva" pitchFamily="66" charset="0"/>
              <a:buNone/>
              <a:tabLst>
                <a:tab pos="833438" algn="l"/>
                <a:tab pos="1747838" algn="l"/>
                <a:tab pos="2662238" algn="l"/>
                <a:tab pos="3576638" algn="l"/>
                <a:tab pos="4491038" algn="l"/>
                <a:tab pos="5405438" algn="l"/>
                <a:tab pos="6319838" algn="l"/>
                <a:tab pos="7234238" algn="l"/>
                <a:tab pos="8148638" algn="l"/>
                <a:tab pos="9063038" algn="l"/>
                <a:tab pos="9977438" algn="l"/>
              </a:tabLst>
            </a:pPr>
            <a:r>
              <a:rPr lang="en-GB" sz="3200" b="1">
                <a:solidFill>
                  <a:srgbClr val="990000"/>
                </a:solidFill>
              </a:rPr>
              <a:t>16 кг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85750"/>
            <a:ext cx="5334000" cy="4743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52735" dir="2700000" algn="ctr" rotWithShape="0">
              <a:srgbClr val="000000">
                <a:alpha val="70016"/>
              </a:srgbClr>
            </a:outerShdw>
          </a:effec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2546350" cy="2752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52735" dir="2700000" algn="ctr" rotWithShape="0">
              <a:srgbClr val="000000">
                <a:alpha val="70016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2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2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2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03800" y="274638"/>
            <a:ext cx="3683000" cy="1143000"/>
          </a:xfrm>
        </p:spPr>
        <p:txBody>
          <a:bodyPr/>
          <a:lstStyle/>
          <a:p>
            <a:pPr algn="l" eaLnBrk="1" hangingPunct="1"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smtClean="0">
                <a:solidFill>
                  <a:srgbClr val="000066"/>
                </a:solidFill>
                <a:latin typeface="Monotype Corsiva" pitchFamily="66" charset="0"/>
              </a:rPr>
              <a:t>Рыцарские доблести</a:t>
            </a:r>
            <a:r>
              <a:rPr lang="en-GB" smtClean="0"/>
              <a:t> 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92150"/>
            <a:ext cx="5148263" cy="5934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800000"/>
              </a:buClr>
              <a:buFont typeface="Monotype Corsiva" pitchFamily="6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>
                <a:solidFill>
                  <a:srgbClr val="800000"/>
                </a:solidFill>
                <a:latin typeface="Monotype Corsiva" pitchFamily="66" charset="0"/>
              </a:rPr>
              <a:t>Рыцарские доблести —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800000"/>
              </a:buClr>
              <a:buFont typeface="Monotype Corsiva" pitchFamily="6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>
                <a:solidFill>
                  <a:srgbClr val="800000"/>
                </a:solidFill>
                <a:latin typeface="Monotype Corsiva" pitchFamily="66" charset="0"/>
              </a:rPr>
              <a:t>мужество (</a:t>
            </a:r>
            <a:r>
              <a:rPr lang="en-GB" i="1" smtClean="0">
                <a:solidFill>
                  <a:srgbClr val="800000"/>
                </a:solidFill>
                <a:latin typeface="Monotype Corsiva" pitchFamily="66" charset="0"/>
              </a:rPr>
              <a:t>pronesse</a:t>
            </a:r>
            <a:r>
              <a:rPr lang="en-GB" smtClean="0">
                <a:solidFill>
                  <a:srgbClr val="800000"/>
                </a:solidFill>
                <a:latin typeface="Monotype Corsiva" pitchFamily="66" charset="0"/>
              </a:rPr>
              <a:t>)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800000"/>
              </a:buClr>
              <a:buFont typeface="Monotype Corsiva" pitchFamily="6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>
                <a:solidFill>
                  <a:srgbClr val="800000"/>
                </a:solidFill>
                <a:latin typeface="Monotype Corsiva" pitchFamily="66" charset="0"/>
              </a:rPr>
              <a:t>верность(</a:t>
            </a:r>
            <a:r>
              <a:rPr lang="en-GB" i="1" smtClean="0">
                <a:solidFill>
                  <a:srgbClr val="800000"/>
                </a:solidFill>
                <a:latin typeface="Monotype Corsiva" pitchFamily="66" charset="0"/>
              </a:rPr>
              <a:t>loyauté</a:t>
            </a:r>
            <a:r>
              <a:rPr lang="en-GB" smtClean="0">
                <a:solidFill>
                  <a:srgbClr val="800000"/>
                </a:solidFill>
                <a:latin typeface="Monotype Corsiva" pitchFamily="66" charset="0"/>
              </a:rPr>
              <a:t>)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800000"/>
              </a:buClr>
              <a:buFont typeface="Monotype Corsiva" pitchFamily="6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>
                <a:solidFill>
                  <a:srgbClr val="800000"/>
                </a:solidFill>
                <a:latin typeface="Monotype Corsiva" pitchFamily="66" charset="0"/>
              </a:rPr>
              <a:t>щедрость (</a:t>
            </a:r>
            <a:r>
              <a:rPr lang="en-GB" i="1" smtClean="0">
                <a:solidFill>
                  <a:srgbClr val="800000"/>
                </a:solidFill>
                <a:latin typeface="Monotype Corsiva" pitchFamily="66" charset="0"/>
              </a:rPr>
              <a:t>largesse</a:t>
            </a:r>
            <a:r>
              <a:rPr lang="en-GB" smtClean="0">
                <a:solidFill>
                  <a:srgbClr val="800000"/>
                </a:solidFill>
                <a:latin typeface="Monotype Corsiva" pitchFamily="66" charset="0"/>
              </a:rPr>
              <a:t>)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800000"/>
              </a:buClr>
              <a:buFont typeface="Monotype Corsiva" pitchFamily="6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>
                <a:solidFill>
                  <a:srgbClr val="800000"/>
                </a:solidFill>
                <a:latin typeface="Monotype Corsiva" pitchFamily="66" charset="0"/>
              </a:rPr>
              <a:t>благоразумие (</a:t>
            </a:r>
            <a:r>
              <a:rPr lang="en-GB" i="1" smtClean="0">
                <a:solidFill>
                  <a:srgbClr val="800000"/>
                </a:solidFill>
                <a:latin typeface="Monotype Corsiva" pitchFamily="66" charset="0"/>
              </a:rPr>
              <a:t>le sens</a:t>
            </a:r>
            <a:r>
              <a:rPr lang="en-GB" smtClean="0">
                <a:solidFill>
                  <a:srgbClr val="800000"/>
                </a:solidFill>
                <a:latin typeface="Monotype Corsiva" pitchFamily="66" charset="0"/>
              </a:rPr>
              <a:t>, в смысле умеренности)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800000"/>
              </a:buClr>
              <a:buFont typeface="Monotype Corsiva" pitchFamily="6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>
                <a:solidFill>
                  <a:srgbClr val="800000"/>
                </a:solidFill>
                <a:latin typeface="Monotype Corsiva" pitchFamily="66" charset="0"/>
              </a:rPr>
              <a:t>утончённая общительность (</a:t>
            </a:r>
            <a:r>
              <a:rPr lang="en-GB" i="1" smtClean="0">
                <a:solidFill>
                  <a:srgbClr val="800000"/>
                </a:solidFill>
                <a:latin typeface="Monotype Corsiva" pitchFamily="66" charset="0"/>
              </a:rPr>
              <a:t>courtoisie</a:t>
            </a:r>
            <a:r>
              <a:rPr lang="en-GB" smtClean="0">
                <a:solidFill>
                  <a:srgbClr val="800000"/>
                </a:solidFill>
                <a:latin typeface="Monotype Corsiva" pitchFamily="66" charset="0"/>
              </a:rPr>
              <a:t>)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800000"/>
              </a:buClr>
              <a:buFont typeface="Monotype Corsiva" pitchFamily="6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>
                <a:solidFill>
                  <a:srgbClr val="800000"/>
                </a:solidFill>
                <a:latin typeface="Monotype Corsiva" pitchFamily="66" charset="0"/>
              </a:rPr>
              <a:t>чувство чести (</a:t>
            </a:r>
            <a:r>
              <a:rPr lang="en-GB" i="1" smtClean="0">
                <a:solidFill>
                  <a:srgbClr val="800000"/>
                </a:solidFill>
                <a:latin typeface="Monotype Corsiva" pitchFamily="66" charset="0"/>
              </a:rPr>
              <a:t>honneur</a:t>
            </a:r>
            <a:r>
              <a:rPr lang="en-GB" smtClean="0">
                <a:solidFill>
                  <a:srgbClr val="800000"/>
                </a:solidFill>
                <a:latin typeface="Monotype Corsiva" pitchFamily="66" charset="0"/>
              </a:rPr>
              <a:t>)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800000"/>
              </a:buClr>
              <a:buFont typeface="Monotype Corsiva" pitchFamily="6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>
                <a:solidFill>
                  <a:srgbClr val="800000"/>
                </a:solidFill>
                <a:latin typeface="Monotype Corsiva" pitchFamily="66" charset="0"/>
              </a:rPr>
              <a:t>вольность (</a:t>
            </a:r>
            <a:r>
              <a:rPr lang="en-GB" i="1" smtClean="0">
                <a:solidFill>
                  <a:srgbClr val="800000"/>
                </a:solidFill>
                <a:latin typeface="Monotype Corsiva" pitchFamily="66" charset="0"/>
              </a:rPr>
              <a:t>franchisse</a:t>
            </a:r>
            <a:r>
              <a:rPr lang="en-GB" smtClean="0">
                <a:solidFill>
                  <a:srgbClr val="800000"/>
                </a:solidFill>
                <a:latin typeface="Monotype Corsiva" pitchFamily="66" charset="0"/>
              </a:rPr>
              <a:t>)</a:t>
            </a:r>
            <a:r>
              <a:rPr lang="ar-SA" smtClean="0">
                <a:solidFill>
                  <a:srgbClr val="800000"/>
                </a:solidFill>
                <a:latin typeface="Monotype Corsiva" pitchFamily="66" charset="0"/>
                <a:cs typeface="Arial" charset="0"/>
              </a:rPr>
              <a:t>‏</a:t>
            </a:r>
            <a:endParaRPr lang="en-GB" smtClean="0">
              <a:solidFill>
                <a:srgbClr val="800000"/>
              </a:solidFill>
              <a:latin typeface="Monotype Corsiva" pitchFamily="66" charset="0"/>
            </a:endParaRPr>
          </a:p>
        </p:txBody>
      </p:sp>
      <p:pic>
        <p:nvPicPr>
          <p:cNvPr id="67588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1916113"/>
            <a:ext cx="3629025" cy="3733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7589" name="Text Box 4"/>
          <p:cNvSpPr txBox="1">
            <a:spLocks noChangeArrowheads="1"/>
          </p:cNvSpPr>
          <p:nvPr/>
        </p:nvSpPr>
        <p:spPr bwMode="auto">
          <a:xfrm>
            <a:off x="4648200" y="1219200"/>
            <a:ext cx="4191000" cy="4906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500"/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500"/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9" dur="500"/>
                                        <p:tgtEl>
                                          <p:spTgt spid="45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45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45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6" dur="500"/>
                                        <p:tgtEl>
                                          <p:spTgt spid="45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45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500" fill="hold"/>
                                        <p:tgtEl>
                                          <p:spTgt spid="45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charRg st="192" end="2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3" dur="500"/>
                                        <p:tgtEl>
                                          <p:spTgt spid="45058">
                                            <p:txEl>
                                              <p:charRg st="192" end="2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4" dur="500" fill="hold"/>
                                        <p:tgtEl>
                                          <p:spTgt spid="45058">
                                            <p:txEl>
                                              <p:charRg st="192" end="2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" dur="500" fill="hold"/>
                                        <p:tgtEl>
                                          <p:spTgt spid="45058">
                                            <p:txEl>
                                              <p:charRg st="192" end="2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>
              <a:buClr>
                <a:srgbClr val="009999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smtClean="0">
                <a:solidFill>
                  <a:srgbClr val="000066"/>
                </a:solidFill>
                <a:latin typeface="Monotype Corsiva" pitchFamily="66" charset="0"/>
              </a:rPr>
              <a:t>Ритуал посвящения.</a:t>
            </a:r>
            <a:endParaRPr lang="en-GB" sz="4800" b="1" smtClean="0">
              <a:solidFill>
                <a:srgbClr val="000066"/>
              </a:solidFill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196975"/>
            <a:ext cx="8445500" cy="52562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800000"/>
              </a:buClr>
              <a:buFont typeface="Monotype Corsiva" pitchFamily="6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smtClean="0">
                <a:solidFill>
                  <a:srgbClr val="800000"/>
                </a:solidFill>
                <a:latin typeface="Monotype Corsiva" pitchFamily="66" charset="0"/>
              </a:rPr>
              <a:t>Уже во времена </a:t>
            </a:r>
            <a:r>
              <a:rPr lang="ru-RU" b="1" smtClean="0">
                <a:solidFill>
                  <a:srgbClr val="800000"/>
                </a:solidFill>
                <a:latin typeface="Monotype Corsiva" pitchFamily="66" charset="0"/>
              </a:rPr>
              <a:t>Тацита</a:t>
            </a:r>
            <a:r>
              <a:rPr lang="en-GB" b="1" smtClean="0">
                <a:solidFill>
                  <a:srgbClr val="800000"/>
                </a:solidFill>
                <a:latin typeface="Monotype Corsiva" pitchFamily="66" charset="0"/>
              </a:rPr>
              <a:t> вручение оружия молодому германцу в присутствии </a:t>
            </a:r>
            <a:endParaRPr lang="ru-RU" b="1" smtClean="0">
              <a:solidFill>
                <a:srgbClr val="800000"/>
              </a:solidFill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  <a:buClr>
                <a:srgbClr val="800000"/>
              </a:buClr>
              <a:buFont typeface="Monotype Corsiva" pitchFamily="6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smtClean="0">
                <a:solidFill>
                  <a:srgbClr val="800000"/>
                </a:solidFill>
                <a:latin typeface="Monotype Corsiva" pitchFamily="66" charset="0"/>
              </a:rPr>
              <a:t>народного собрания означало признание его совершеннолетним; </a:t>
            </a:r>
            <a:endParaRPr lang="ru-RU" b="1" smtClean="0">
              <a:solidFill>
                <a:srgbClr val="800000"/>
              </a:solidFill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  <a:buClr>
                <a:srgbClr val="800000"/>
              </a:buClr>
              <a:buFont typeface="Monotype Corsiva" pitchFamily="6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smtClean="0">
                <a:solidFill>
                  <a:srgbClr val="800000"/>
                </a:solidFill>
                <a:latin typeface="Monotype Corsiva" pitchFamily="66" charset="0"/>
              </a:rPr>
              <a:t>оружие вручал кто-либо из вождей племени, или отец, или родственник юноши. </a:t>
            </a:r>
            <a:endParaRPr lang="ru-RU" b="1" smtClean="0">
              <a:solidFill>
                <a:srgbClr val="800000"/>
              </a:solidFill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  <a:buClr>
                <a:srgbClr val="800000"/>
              </a:buClr>
              <a:buFont typeface="Monotype Corsiva" pitchFamily="6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b="1" smtClean="0">
              <a:solidFill>
                <a:srgbClr val="800000"/>
              </a:solidFill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  <a:buClr>
                <a:srgbClr val="800000"/>
              </a:buClr>
              <a:buFont typeface="Monotype Corsiva" pitchFamily="6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b="1" smtClean="0">
                <a:solidFill>
                  <a:srgbClr val="800000"/>
                </a:solidFill>
                <a:latin typeface="Monotype Corsiva" pitchFamily="66" charset="0"/>
              </a:rPr>
              <a:t>Карл Великий </a:t>
            </a:r>
            <a:r>
              <a:rPr lang="en-GB" b="1" smtClean="0">
                <a:solidFill>
                  <a:srgbClr val="800000"/>
                </a:solidFill>
                <a:latin typeface="Monotype Corsiva" pitchFamily="66" charset="0"/>
              </a:rPr>
              <a:t>в </a:t>
            </a:r>
            <a:r>
              <a:rPr lang="ru-RU" b="1" smtClean="0">
                <a:solidFill>
                  <a:srgbClr val="000066"/>
                </a:solidFill>
                <a:latin typeface="Monotype Corsiva" pitchFamily="66" charset="0"/>
              </a:rPr>
              <a:t>791г.</a:t>
            </a:r>
            <a:r>
              <a:rPr lang="en-GB" b="1" smtClean="0">
                <a:solidFill>
                  <a:srgbClr val="800000"/>
                </a:solidFill>
                <a:latin typeface="Monotype Corsiva" pitchFamily="66" charset="0"/>
              </a:rPr>
              <a:t> торжественно опоясал мечом своего 13-летнего сына Людовика, </a:t>
            </a:r>
            <a:endParaRPr lang="ru-RU" b="1" smtClean="0">
              <a:solidFill>
                <a:srgbClr val="800000"/>
              </a:solidFill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  <a:buClr>
                <a:srgbClr val="800000"/>
              </a:buClr>
              <a:buFont typeface="Monotype Corsiva" pitchFamily="6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smtClean="0">
                <a:solidFill>
                  <a:srgbClr val="800000"/>
                </a:solidFill>
                <a:latin typeface="Monotype Corsiva" pitchFamily="66" charset="0"/>
              </a:rPr>
              <a:t>а Людовик, в </a:t>
            </a:r>
            <a:r>
              <a:rPr lang="ru-RU" b="1" smtClean="0">
                <a:solidFill>
                  <a:srgbClr val="000066"/>
                </a:solidFill>
                <a:latin typeface="Monotype Corsiva" pitchFamily="66" charset="0"/>
              </a:rPr>
              <a:t>838</a:t>
            </a:r>
            <a:r>
              <a:rPr lang="en-GB" b="1" smtClean="0">
                <a:solidFill>
                  <a:srgbClr val="000066"/>
                </a:solidFill>
                <a:latin typeface="Monotype Corsiva" pitchFamily="66" charset="0"/>
              </a:rPr>
              <a:t> г.</a:t>
            </a:r>
            <a:r>
              <a:rPr lang="en-GB" b="1" smtClean="0">
                <a:solidFill>
                  <a:srgbClr val="800000"/>
                </a:solidFill>
                <a:latin typeface="Monotype Corsiva" pitchFamily="66" charset="0"/>
              </a:rPr>
              <a:t> — своего 15-летнего сына Карла.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898" decel="1000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898" decel="100000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898" decel="100000" fill="hold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1000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898" decel="100000" fill="hold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9" dur="1000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0" dur="1000" fill="hold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898" decel="100000" fill="hold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7" dur="1000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898" decel="100000" fill="hold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>
              <a:buClr>
                <a:srgbClr val="009999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smtClean="0">
                <a:solidFill>
                  <a:srgbClr val="000066"/>
                </a:solidFill>
                <a:latin typeface="Monotype Corsiva" pitchFamily="66" charset="0"/>
              </a:rPr>
              <a:t>Ритуал посвящения.</a:t>
            </a:r>
            <a:endParaRPr lang="en-GB" sz="4800" smtClean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28775"/>
            <a:ext cx="8229600" cy="44973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800000"/>
              </a:buClr>
              <a:buFont typeface="Monotype Corsiva" pitchFamily="6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smtClean="0">
                <a:solidFill>
                  <a:srgbClr val="800000"/>
                </a:solidFill>
                <a:latin typeface="Monotype Corsiva" pitchFamily="66" charset="0"/>
              </a:rPr>
              <a:t>Этот германский обычай лег в основание средневекового посвящения в рыцари, как в члены военного сословия, но был прикрыт римским термином; </a:t>
            </a:r>
          </a:p>
          <a:p>
            <a:pPr eaLnBrk="1" hangingPunct="1">
              <a:lnSpc>
                <a:spcPct val="90000"/>
              </a:lnSpc>
              <a:buClr>
                <a:srgbClr val="800000"/>
              </a:buClr>
              <a:buFont typeface="Monotype Corsiva" pitchFamily="6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smtClean="0">
                <a:solidFill>
                  <a:srgbClr val="800000"/>
                </a:solidFill>
                <a:latin typeface="Monotype Corsiva" pitchFamily="66" charset="0"/>
              </a:rPr>
              <a:t>возведение в рыцари в средневековых латинских текстах обозначалось словами </a:t>
            </a:r>
            <a:endParaRPr lang="ru-RU" b="1" smtClean="0">
              <a:solidFill>
                <a:srgbClr val="800000"/>
              </a:solidFill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  <a:buClr>
                <a:srgbClr val="800000"/>
              </a:buClr>
              <a:buFont typeface="Monotype Corsiva" pitchFamily="6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smtClean="0">
                <a:solidFill>
                  <a:srgbClr val="800000"/>
                </a:solidFill>
                <a:latin typeface="Monotype Corsiva" pitchFamily="66" charset="0"/>
              </a:rPr>
              <a:t>«надеть воинский пояс» (</a:t>
            </a:r>
            <a:r>
              <a:rPr lang="ru-RU" b="1" smtClean="0">
                <a:solidFill>
                  <a:srgbClr val="000066"/>
                </a:solidFill>
                <a:latin typeface="Monotype Corsiva" pitchFamily="66" charset="0"/>
              </a:rPr>
              <a:t>лат.</a:t>
            </a:r>
            <a:r>
              <a:rPr lang="en-GB" b="1" smtClean="0">
                <a:solidFill>
                  <a:srgbClr val="800000"/>
                </a:solidFill>
                <a:latin typeface="Monotype Corsiva" pitchFamily="66" charset="0"/>
              </a:rPr>
              <a:t> </a:t>
            </a:r>
            <a:r>
              <a:rPr lang="en-GB" b="1" i="1" smtClean="0">
                <a:solidFill>
                  <a:srgbClr val="800000"/>
                </a:solidFill>
                <a:latin typeface="Monotype Corsiva" pitchFamily="66" charset="0"/>
              </a:rPr>
              <a:t>cingulum militare</a:t>
            </a:r>
            <a:r>
              <a:rPr lang="en-GB" b="1" smtClean="0">
                <a:solidFill>
                  <a:srgbClr val="800000"/>
                </a:solidFill>
                <a:latin typeface="Monotype Corsiva" pitchFamily="66" charset="0"/>
              </a:rPr>
              <a:t>).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898" decel="1000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898" decel="100000" fill="hold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898" decel="100000" fill="hold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1000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898" decel="100000" fill="hold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1"/>
          <p:cNvGrpSpPr>
            <a:grpSpLocks/>
          </p:cNvGrpSpPr>
          <p:nvPr/>
        </p:nvGrpSpPr>
        <p:grpSpPr bwMode="auto">
          <a:xfrm>
            <a:off x="1524000" y="381000"/>
            <a:ext cx="6246813" cy="6246813"/>
            <a:chOff x="960" y="240"/>
            <a:chExt cx="3935" cy="3935"/>
          </a:xfrm>
        </p:grpSpPr>
        <p:pic>
          <p:nvPicPr>
            <p:cNvPr id="7065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0" y="240"/>
              <a:ext cx="3936" cy="393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70660" name="Text Box 3"/>
            <p:cNvSpPr txBox="1">
              <a:spLocks noChangeArrowheads="1"/>
            </p:cNvSpPr>
            <p:nvPr/>
          </p:nvSpPr>
          <p:spPr bwMode="auto">
            <a:xfrm>
              <a:off x="960" y="240"/>
              <a:ext cx="3936" cy="393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33375"/>
            <a:ext cx="4278312" cy="6335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572000" y="404813"/>
            <a:ext cx="4343400" cy="5940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buFont typeface="Garamond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000000"/>
                </a:solidFill>
                <a:latin typeface="Garamond" pitchFamily="18" charset="0"/>
              </a:rPr>
              <a:t> </a:t>
            </a:r>
            <a:r>
              <a:rPr lang="en-GB" sz="3200" b="1">
                <a:solidFill>
                  <a:srgbClr val="800000"/>
                </a:solidFill>
              </a:rPr>
              <a:t>Донжон обычно был  в самом недоступном и защищённом месте, </a:t>
            </a:r>
          </a:p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800000"/>
                </a:solidFill>
              </a:rPr>
              <a:t>это как бы крепость внутри крепости. </a:t>
            </a:r>
            <a:endParaRPr lang="ru-RU" sz="3200" b="1">
              <a:solidFill>
                <a:srgbClr val="800000"/>
              </a:solidFill>
            </a:endParaRPr>
          </a:p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3200" b="1">
              <a:solidFill>
                <a:srgbClr val="800000"/>
              </a:solidFill>
            </a:endParaRPr>
          </a:p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800000"/>
                </a:solidFill>
              </a:rPr>
              <a:t>В ней феодал со своими слугами мог выдержать долгую осаду.</a:t>
            </a:r>
            <a:endParaRPr lang="ru-RU" sz="3200" b="1">
              <a:solidFill>
                <a:srgbClr val="800000"/>
              </a:solidFill>
            </a:endParaRPr>
          </a:p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3200" b="1">
              <a:solidFill>
                <a:srgbClr val="800000"/>
              </a:solidFill>
            </a:endParaRPr>
          </a:p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800000"/>
                </a:solidFill>
              </a:rPr>
              <a:t>Там всегда была еда и вода.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684213" y="404813"/>
            <a:ext cx="199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800000"/>
              </a:buClr>
              <a:buFont typeface="Monotype Corsiva" pitchFamily="66" charset="0"/>
              <a:buNone/>
            </a:pPr>
            <a:r>
              <a:rPr lang="en-GB" sz="2000" b="1">
                <a:solidFill>
                  <a:srgbClr val="000066"/>
                </a:solidFill>
              </a:rPr>
              <a:t>ДОНЖОН.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2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smtClean="0">
                <a:latin typeface="Monotype Corsiva" pitchFamily="66" charset="0"/>
              </a:rPr>
              <a:t>Лишение Рыцарского Достоинства</a:t>
            </a:r>
            <a:r>
              <a:rPr lang="en-GB" sz="4000" smtClean="0"/>
              <a:t> 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052513"/>
            <a:ext cx="8497887" cy="5597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>
                <a:solidFill>
                  <a:srgbClr val="800000"/>
                </a:solidFill>
                <a:latin typeface="Monotype Corsiva" pitchFamily="66" charset="0"/>
              </a:rPr>
              <a:t>Помимо церемонии посвящения в рыцари, существовала также и процедура лишения рыцарского достоинства, 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>
                <a:solidFill>
                  <a:srgbClr val="800000"/>
                </a:solidFill>
                <a:latin typeface="Monotype Corsiva" pitchFamily="66" charset="0"/>
              </a:rPr>
              <a:t>обычно завершавшаяся передачей бывшего рыцаря в руки </a:t>
            </a:r>
            <a:r>
              <a:rPr lang="ru-RU" smtClean="0">
                <a:solidFill>
                  <a:srgbClr val="000066"/>
                </a:solidFill>
                <a:latin typeface="Monotype Corsiva" pitchFamily="66" charset="0"/>
              </a:rPr>
              <a:t>палача.</a:t>
            </a:r>
            <a:endParaRPr lang="en-GB" smtClean="0">
              <a:solidFill>
                <a:srgbClr val="000066"/>
              </a:solidFill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>
                <a:solidFill>
                  <a:srgbClr val="800000"/>
                </a:solidFill>
                <a:latin typeface="Monotype Corsiva" pitchFamily="66" charset="0"/>
              </a:rPr>
              <a:t>В ходе церемонии с рыцаря в полном облачении после каждого спетого псалма снимали какую-либо часть рыцарского облачения (снимали не только доспехи, но и например </a:t>
            </a:r>
            <a:r>
              <a:rPr lang="ru-RU" smtClean="0">
                <a:solidFill>
                  <a:srgbClr val="000066"/>
                </a:solidFill>
                <a:latin typeface="Monotype Corsiva" pitchFamily="66" charset="0"/>
              </a:rPr>
              <a:t>шпоры</a:t>
            </a:r>
            <a:r>
              <a:rPr lang="en-GB" smtClean="0">
                <a:solidFill>
                  <a:srgbClr val="800000"/>
                </a:solidFill>
                <a:latin typeface="Monotype Corsiva" pitchFamily="66" charset="0"/>
              </a:rPr>
              <a:t>, являвшиеся атрибутом рыцарского достоинства).</a:t>
            </a:r>
          </a:p>
        </p:txBody>
      </p:sp>
      <p:pic>
        <p:nvPicPr>
          <p:cNvPr id="71684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5638800"/>
            <a:ext cx="1295400" cy="97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685" name="Picture 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5638800"/>
            <a:ext cx="13716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smtClean="0">
                <a:latin typeface="Monotype Corsiva" pitchFamily="66" charset="0"/>
              </a:rPr>
              <a:t>Лишение Рыцарского Достоинства</a:t>
            </a:r>
            <a:r>
              <a:rPr lang="en-GB" sz="4000" smtClean="0"/>
              <a:t> 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981075"/>
            <a:ext cx="8424862" cy="60340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>
                <a:solidFill>
                  <a:srgbClr val="800000"/>
                </a:solidFill>
                <a:latin typeface="Monotype Corsiva" pitchFamily="66" charset="0"/>
              </a:rPr>
              <a:t>После полного разоблачения и ещё одного заупокойного псалма разбивали на три части </a:t>
            </a:r>
            <a:endParaRPr lang="ru-RU" smtClean="0">
              <a:solidFill>
                <a:srgbClr val="800000"/>
              </a:solidFill>
              <a:latin typeface="Monotype Corsiva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>
                <a:solidFill>
                  <a:srgbClr val="000066"/>
                </a:solidFill>
                <a:latin typeface="Monotype Corsiva" pitchFamily="66" charset="0"/>
              </a:rPr>
              <a:t>личный </a:t>
            </a:r>
            <a:r>
              <a:rPr lang="ru-RU" smtClean="0">
                <a:solidFill>
                  <a:srgbClr val="000066"/>
                </a:solidFill>
                <a:latin typeface="Monotype Corsiva" pitchFamily="66" charset="0"/>
              </a:rPr>
              <a:t>герб</a:t>
            </a:r>
            <a:r>
              <a:rPr lang="en-GB" smtClean="0">
                <a:solidFill>
                  <a:srgbClr val="000066"/>
                </a:solidFill>
                <a:latin typeface="Monotype Corsiva" pitchFamily="66" charset="0"/>
              </a:rPr>
              <a:t> рыцаря</a:t>
            </a:r>
            <a:endParaRPr lang="ru-RU" smtClean="0">
              <a:solidFill>
                <a:srgbClr val="800000"/>
              </a:solidFill>
              <a:latin typeface="Monotype Corsiva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>
                <a:solidFill>
                  <a:srgbClr val="000066"/>
                </a:solidFill>
                <a:latin typeface="Monotype Corsiva" pitchFamily="66" charset="0"/>
              </a:rPr>
              <a:t>(вместе с щитом, на котором он изображён).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>
                <a:solidFill>
                  <a:srgbClr val="800000"/>
                </a:solidFill>
                <a:latin typeface="Monotype Corsiva" pitchFamily="66" charset="0"/>
              </a:rPr>
              <a:t> После чего пели 109-й </a:t>
            </a:r>
            <a:r>
              <a:rPr lang="ru-RU" smtClean="0">
                <a:solidFill>
                  <a:srgbClr val="800000"/>
                </a:solidFill>
                <a:latin typeface="Monotype Corsiva" pitchFamily="66" charset="0"/>
              </a:rPr>
              <a:t>псалом</a:t>
            </a:r>
            <a:r>
              <a:rPr lang="en-GB" smtClean="0">
                <a:solidFill>
                  <a:srgbClr val="800000"/>
                </a:solidFill>
                <a:latin typeface="Monotype Corsiva" pitchFamily="66" charset="0"/>
              </a:rPr>
              <a:t> царя </a:t>
            </a:r>
            <a:r>
              <a:rPr lang="ru-RU" smtClean="0">
                <a:solidFill>
                  <a:srgbClr val="800000"/>
                </a:solidFill>
                <a:latin typeface="Monotype Corsiva" pitchFamily="66" charset="0"/>
              </a:rPr>
              <a:t>Давида</a:t>
            </a:r>
            <a:r>
              <a:rPr lang="en-GB" smtClean="0">
                <a:solidFill>
                  <a:srgbClr val="800000"/>
                </a:solidFill>
                <a:latin typeface="Monotype Corsiva" pitchFamily="66" charset="0"/>
              </a:rPr>
              <a:t>, состоящий из набора </a:t>
            </a:r>
            <a:r>
              <a:rPr lang="ru-RU" smtClean="0">
                <a:solidFill>
                  <a:srgbClr val="800000"/>
                </a:solidFill>
                <a:latin typeface="Monotype Corsiva" pitchFamily="66" charset="0"/>
              </a:rPr>
              <a:t>проклятий</a:t>
            </a:r>
            <a:r>
              <a:rPr lang="en-GB" smtClean="0">
                <a:solidFill>
                  <a:srgbClr val="800000"/>
                </a:solidFill>
                <a:latin typeface="Monotype Corsiva" pitchFamily="66" charset="0"/>
              </a:rPr>
              <a:t>, 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>
                <a:solidFill>
                  <a:srgbClr val="800000"/>
                </a:solidFill>
                <a:latin typeface="Monotype Corsiva" pitchFamily="66" charset="0"/>
              </a:rPr>
              <a:t>под последние слова которого герольд 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>
                <a:solidFill>
                  <a:srgbClr val="800000"/>
                </a:solidFill>
                <a:latin typeface="Monotype Corsiva" pitchFamily="66" charset="0"/>
              </a:rPr>
              <a:t>(а иногда лично сам король) </a:t>
            </a:r>
            <a:endParaRPr lang="ru-RU" smtClean="0">
              <a:solidFill>
                <a:srgbClr val="800000"/>
              </a:solidFill>
              <a:latin typeface="Monotype Corsiva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mtClean="0">
              <a:solidFill>
                <a:srgbClr val="800000"/>
              </a:solidFill>
              <a:latin typeface="Monotype Corsiva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>
                <a:solidFill>
                  <a:srgbClr val="000066"/>
                </a:solidFill>
                <a:latin typeface="Monotype Corsiva" pitchFamily="66" charset="0"/>
              </a:rPr>
              <a:t>выливал на бывшего рыцаря холодную воду, символизируя очищение. </a:t>
            </a:r>
          </a:p>
        </p:txBody>
      </p:sp>
      <p:pic>
        <p:nvPicPr>
          <p:cNvPr id="72708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5410200"/>
            <a:ext cx="1219200" cy="111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-31750"/>
            <a:ext cx="8153400" cy="1860550"/>
          </a:xfrm>
        </p:spPr>
        <p:txBody>
          <a:bodyPr/>
          <a:lstStyle/>
          <a:p>
            <a:pPr eaLnBrk="1" hangingPunct="1">
              <a:buClr>
                <a:srgbClr val="660033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smtClean="0">
                <a:solidFill>
                  <a:srgbClr val="660033"/>
                </a:solidFill>
                <a:latin typeface="Monotype Corsiva" pitchFamily="66" charset="0"/>
              </a:rPr>
              <a:t>№</a:t>
            </a:r>
            <a:r>
              <a:rPr lang="ru-RU" sz="3200" b="1" smtClean="0">
                <a:solidFill>
                  <a:srgbClr val="660033"/>
                </a:solidFill>
                <a:latin typeface="Monotype Corsiva" pitchFamily="66" charset="0"/>
              </a:rPr>
              <a:t>15</a:t>
            </a:r>
            <a:r>
              <a:rPr lang="en-GB" sz="3200" b="1" smtClean="0">
                <a:solidFill>
                  <a:srgbClr val="660033"/>
                </a:solidFill>
                <a:latin typeface="Monotype Corsiva" pitchFamily="66" charset="0"/>
              </a:rPr>
              <a:t/>
            </a:r>
            <a:br>
              <a:rPr lang="en-GB" sz="3200" b="1" smtClean="0">
                <a:solidFill>
                  <a:srgbClr val="660033"/>
                </a:solidFill>
                <a:latin typeface="Monotype Corsiva" pitchFamily="66" charset="0"/>
              </a:rPr>
            </a:br>
            <a:r>
              <a:rPr lang="en-GB" sz="2800" b="1" smtClean="0">
                <a:latin typeface="Monotype Corsiva" pitchFamily="66" charset="0"/>
              </a:rPr>
              <a:t>Найдите соответствие между термином и лексическим значением</a:t>
            </a:r>
            <a:br>
              <a:rPr lang="en-GB" sz="2800" b="1" smtClean="0">
                <a:latin typeface="Monotype Corsiva" pitchFamily="66" charset="0"/>
              </a:rPr>
            </a:br>
            <a:endParaRPr lang="en-GB" sz="2800" b="1" smtClean="0">
              <a:latin typeface="Monotype Corsiva" pitchFamily="66" charset="0"/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9144000" cy="6919913"/>
          </a:xfrm>
        </p:spPr>
        <p:txBody>
          <a:bodyPr/>
          <a:lstStyle/>
          <a:p>
            <a:pPr marL="608013" indent="-608013" eaLnBrk="1" hangingPunct="1">
              <a:spcBef>
                <a:spcPts val="600"/>
              </a:spcBef>
              <a:buClr>
                <a:srgbClr val="800000"/>
              </a:buClr>
              <a:buFont typeface="Arial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sz="2400" b="1" smtClean="0">
                <a:solidFill>
                  <a:srgbClr val="800000"/>
                </a:solidFill>
                <a:latin typeface="Monotype Corsiva" pitchFamily="66" charset="0"/>
              </a:rPr>
              <a:t>Провансальсие странствующие поэты-певцы 11-13 в.в., творчество которых было тесно связано с рыцарством. (__?__)‏</a:t>
            </a:r>
          </a:p>
          <a:p>
            <a:pPr marL="608013" indent="-608013" eaLnBrk="1" hangingPunct="1">
              <a:spcBef>
                <a:spcPts val="600"/>
              </a:spcBef>
              <a:buClr>
                <a:srgbClr val="800000"/>
              </a:buClr>
              <a:buFont typeface="Arial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sz="2400" b="1" smtClean="0">
                <a:solidFill>
                  <a:srgbClr val="800000"/>
                </a:solidFill>
                <a:latin typeface="Monotype Corsiva" pitchFamily="66" charset="0"/>
              </a:rPr>
              <a:t>Сударь, государь (например, в Испании).(__?__)‏</a:t>
            </a:r>
          </a:p>
          <a:p>
            <a:pPr marL="608013" indent="-608013" eaLnBrk="1" hangingPunct="1">
              <a:spcBef>
                <a:spcPts val="600"/>
              </a:spcBef>
              <a:buClr>
                <a:srgbClr val="800000"/>
              </a:buClr>
              <a:buFont typeface="Arial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ru-RU" sz="2400" b="1" smtClean="0">
                <a:solidFill>
                  <a:srgbClr val="800000"/>
                </a:solidFill>
                <a:latin typeface="Monotype Corsiva" pitchFamily="66" charset="0"/>
              </a:rPr>
              <a:t>Феодал, который получал земельное владение от другого крупного феодала, вследствие чего был обязан ему рядом повинностей.</a:t>
            </a:r>
            <a:r>
              <a:rPr lang="en-GB" sz="2400" b="1" smtClean="0">
                <a:solidFill>
                  <a:srgbClr val="800000"/>
                </a:solidFill>
                <a:latin typeface="Monotype Corsiva" pitchFamily="66" charset="0"/>
              </a:rPr>
              <a:t>(__</a:t>
            </a:r>
            <a:r>
              <a:rPr lang="ru-RU" sz="2400" b="1" smtClean="0">
                <a:solidFill>
                  <a:srgbClr val="800000"/>
                </a:solidFill>
                <a:latin typeface="Monotype Corsiva" pitchFamily="66" charset="0"/>
              </a:rPr>
              <a:t>?</a:t>
            </a:r>
            <a:r>
              <a:rPr lang="en-GB" sz="2400" b="1" smtClean="0">
                <a:solidFill>
                  <a:srgbClr val="800000"/>
                </a:solidFill>
                <a:latin typeface="Monotype Corsiva" pitchFamily="66" charset="0"/>
              </a:rPr>
              <a:t>__)‏</a:t>
            </a:r>
          </a:p>
          <a:p>
            <a:pPr marL="608013" indent="-608013" eaLnBrk="1" hangingPunct="1">
              <a:spcBef>
                <a:spcPts val="600"/>
              </a:spcBef>
              <a:buClr>
                <a:srgbClr val="800000"/>
              </a:buClr>
              <a:buFont typeface="Arial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sz="2400" b="1" smtClean="0">
                <a:solidFill>
                  <a:srgbClr val="800000"/>
                </a:solidFill>
                <a:latin typeface="Monotype Corsiva" pitchFamily="66" charset="0"/>
              </a:rPr>
              <a:t>Странствующие поэты-певцы в Германии, творчество которых связано с рыцарством (__?__)‏</a:t>
            </a:r>
          </a:p>
          <a:p>
            <a:pPr marL="608013" indent="-608013" algn="ctr" eaLnBrk="1" hangingPunct="1">
              <a:spcBef>
                <a:spcPts val="600"/>
              </a:spcBef>
              <a:buClr>
                <a:srgbClr val="800000"/>
              </a:buClr>
              <a:buFont typeface="Arial" charset="0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ru-RU" sz="2400" b="1" smtClean="0">
                <a:solidFill>
                  <a:srgbClr val="800000"/>
                </a:solidFill>
                <a:latin typeface="Monotype Corsiva" pitchFamily="66" charset="0"/>
              </a:rPr>
              <a:t>А.    </a:t>
            </a:r>
            <a:r>
              <a:rPr lang="en-GB" sz="2400" b="1" smtClean="0">
                <a:solidFill>
                  <a:srgbClr val="800000"/>
                </a:solidFill>
                <a:latin typeface="Monotype Corsiva" pitchFamily="66" charset="0"/>
              </a:rPr>
              <a:t>Миннезингеры.</a:t>
            </a:r>
          </a:p>
          <a:p>
            <a:pPr marL="608013" indent="-608013" algn="ctr" eaLnBrk="1" hangingPunct="1">
              <a:spcBef>
                <a:spcPts val="600"/>
              </a:spcBef>
              <a:buClr>
                <a:srgbClr val="800000"/>
              </a:buClr>
              <a:buFont typeface="Arial" charset="0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ru-RU" sz="2400" b="1" smtClean="0">
                <a:solidFill>
                  <a:srgbClr val="800000"/>
                </a:solidFill>
                <a:latin typeface="Monotype Corsiva" pitchFamily="66" charset="0"/>
              </a:rPr>
              <a:t>В.      </a:t>
            </a:r>
            <a:r>
              <a:rPr lang="en-GB" sz="2400" b="1" smtClean="0">
                <a:solidFill>
                  <a:srgbClr val="800000"/>
                </a:solidFill>
                <a:latin typeface="Monotype Corsiva" pitchFamily="66" charset="0"/>
              </a:rPr>
              <a:t>Трубадуры.</a:t>
            </a:r>
            <a:endParaRPr lang="ru-RU" sz="2400" b="1" smtClean="0">
              <a:solidFill>
                <a:srgbClr val="800000"/>
              </a:solidFill>
              <a:latin typeface="Monotype Corsiva" pitchFamily="66" charset="0"/>
            </a:endParaRPr>
          </a:p>
          <a:p>
            <a:pPr marL="608013" indent="-608013" algn="ctr" eaLnBrk="1" hangingPunct="1">
              <a:spcBef>
                <a:spcPts val="600"/>
              </a:spcBef>
              <a:buClr>
                <a:srgbClr val="800000"/>
              </a:buClr>
              <a:buFont typeface="Arial" charset="0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ru-RU" sz="2400" b="1" smtClean="0">
                <a:solidFill>
                  <a:srgbClr val="800000"/>
                </a:solidFill>
                <a:latin typeface="Monotype Corsiva" pitchFamily="66" charset="0"/>
              </a:rPr>
              <a:t>С.               </a:t>
            </a:r>
            <a:r>
              <a:rPr lang="en-GB" sz="2400" b="1" smtClean="0">
                <a:solidFill>
                  <a:srgbClr val="800000"/>
                </a:solidFill>
                <a:latin typeface="Monotype Corsiva" pitchFamily="66" charset="0"/>
              </a:rPr>
              <a:t>Сеньер.</a:t>
            </a:r>
          </a:p>
          <a:p>
            <a:pPr marL="608013" indent="-608013" algn="ctr" eaLnBrk="1" hangingPunct="1">
              <a:spcBef>
                <a:spcPts val="600"/>
              </a:spcBef>
              <a:buClr>
                <a:srgbClr val="800000"/>
              </a:buClr>
              <a:buFont typeface="Arial" charset="0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ru-RU" sz="2400" b="1" smtClean="0">
                <a:solidFill>
                  <a:srgbClr val="800000"/>
                </a:solidFill>
                <a:latin typeface="Monotype Corsiva" pitchFamily="66" charset="0"/>
              </a:rPr>
              <a:t>Д.               Вассал</a:t>
            </a:r>
          </a:p>
        </p:txBody>
      </p:sp>
      <p:pic>
        <p:nvPicPr>
          <p:cNvPr id="7373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5335588"/>
            <a:ext cx="1752600" cy="132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smtClean="0">
                <a:solidFill>
                  <a:srgbClr val="000066"/>
                </a:solidFill>
                <a:latin typeface="Monotype Corsiva" pitchFamily="66" charset="0"/>
              </a:rPr>
              <a:t>Ответ</a:t>
            </a:r>
            <a:r>
              <a:rPr lang="ru-RU" sz="3600" smtClean="0">
                <a:solidFill>
                  <a:srgbClr val="000066"/>
                </a:solidFill>
                <a:latin typeface="Monotype Corsiva" pitchFamily="66" charset="0"/>
              </a:rPr>
              <a:t>№15</a:t>
            </a:r>
            <a:endParaRPr lang="en-GB" sz="3600" smtClean="0">
              <a:solidFill>
                <a:srgbClr val="000066"/>
              </a:solidFill>
              <a:latin typeface="Monotype Corsiva" pitchFamily="66" charset="0"/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908050"/>
            <a:ext cx="8893175" cy="7459663"/>
          </a:xfrm>
        </p:spPr>
        <p:txBody>
          <a:bodyPr/>
          <a:lstStyle/>
          <a:p>
            <a:pPr marL="608013" indent="-608013" eaLnBrk="1" hangingPunct="1">
              <a:spcBef>
                <a:spcPts val="600"/>
              </a:spcBef>
              <a:buClr>
                <a:srgbClr val="800000"/>
              </a:buClr>
              <a:buFont typeface="Arial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b="1" smtClean="0">
                <a:solidFill>
                  <a:srgbClr val="800000"/>
                </a:solidFill>
                <a:latin typeface="Monotype Corsiva" pitchFamily="66" charset="0"/>
              </a:rPr>
              <a:t>Провансальсие странствующие поэты-певцы 11-13 в.в., творчество которых было тесно связано с рыцарством</a:t>
            </a:r>
            <a:r>
              <a:rPr lang="en-GB" b="1" smtClean="0">
                <a:solidFill>
                  <a:srgbClr val="000066"/>
                </a:solidFill>
                <a:latin typeface="Monotype Corsiva" pitchFamily="66" charset="0"/>
              </a:rPr>
              <a:t>(</a:t>
            </a:r>
            <a:r>
              <a:rPr lang="ru-RU" b="1" smtClean="0">
                <a:solidFill>
                  <a:srgbClr val="000066"/>
                </a:solidFill>
                <a:latin typeface="Monotype Corsiva" pitchFamily="66" charset="0"/>
              </a:rPr>
              <a:t>  </a:t>
            </a:r>
            <a:r>
              <a:rPr lang="en-GB" b="1" smtClean="0">
                <a:solidFill>
                  <a:srgbClr val="000066"/>
                </a:solidFill>
                <a:latin typeface="Monotype Corsiva" pitchFamily="66" charset="0"/>
              </a:rPr>
              <a:t>Трубадуры</a:t>
            </a:r>
            <a:r>
              <a:rPr lang="ru-RU" b="1" smtClean="0">
                <a:solidFill>
                  <a:srgbClr val="000066"/>
                </a:solidFill>
                <a:latin typeface="Monotype Corsiva" pitchFamily="66" charset="0"/>
              </a:rPr>
              <a:t>  ).</a:t>
            </a:r>
            <a:endParaRPr lang="en-GB" b="1" smtClean="0">
              <a:solidFill>
                <a:srgbClr val="000066"/>
              </a:solidFill>
              <a:latin typeface="Monotype Corsiva" pitchFamily="66" charset="0"/>
            </a:endParaRPr>
          </a:p>
          <a:p>
            <a:pPr marL="608013" indent="-608013" eaLnBrk="1" hangingPunct="1">
              <a:spcBef>
                <a:spcPts val="600"/>
              </a:spcBef>
              <a:buClr>
                <a:srgbClr val="800000"/>
              </a:buClr>
              <a:buFont typeface="Arial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b="1" smtClean="0">
                <a:solidFill>
                  <a:srgbClr val="800000"/>
                </a:solidFill>
                <a:latin typeface="Monotype Corsiva" pitchFamily="66" charset="0"/>
              </a:rPr>
              <a:t>Сударь, государь (например, в Испании)</a:t>
            </a:r>
            <a:r>
              <a:rPr lang="ru-RU" b="1" smtClean="0">
                <a:solidFill>
                  <a:srgbClr val="800000"/>
                </a:solidFill>
                <a:latin typeface="Monotype Corsiva" pitchFamily="66" charset="0"/>
              </a:rPr>
              <a:t>   </a:t>
            </a:r>
            <a:r>
              <a:rPr lang="ru-RU" b="1" smtClean="0">
                <a:solidFill>
                  <a:srgbClr val="000066"/>
                </a:solidFill>
                <a:latin typeface="Monotype Corsiva" pitchFamily="66" charset="0"/>
              </a:rPr>
              <a:t>(  </a:t>
            </a:r>
            <a:r>
              <a:rPr lang="en-GB" b="1" smtClean="0">
                <a:solidFill>
                  <a:srgbClr val="000066"/>
                </a:solidFill>
                <a:latin typeface="Monotype Corsiva" pitchFamily="66" charset="0"/>
              </a:rPr>
              <a:t>Сеньер</a:t>
            </a:r>
            <a:r>
              <a:rPr lang="ru-RU" b="1" smtClean="0">
                <a:solidFill>
                  <a:srgbClr val="000066"/>
                </a:solidFill>
                <a:latin typeface="Monotype Corsiva" pitchFamily="66" charset="0"/>
              </a:rPr>
              <a:t> ) . </a:t>
            </a:r>
            <a:endParaRPr lang="en-GB" b="1" smtClean="0">
              <a:solidFill>
                <a:srgbClr val="000066"/>
              </a:solidFill>
              <a:latin typeface="Monotype Corsiva" pitchFamily="66" charset="0"/>
            </a:endParaRPr>
          </a:p>
          <a:p>
            <a:pPr marL="608013" indent="-608013" eaLnBrk="1" hangingPunct="1">
              <a:spcBef>
                <a:spcPts val="600"/>
              </a:spcBef>
              <a:buClr>
                <a:srgbClr val="800000"/>
              </a:buClr>
              <a:buFont typeface="Arial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ru-RU" b="1" smtClean="0">
                <a:solidFill>
                  <a:srgbClr val="800000"/>
                </a:solidFill>
                <a:latin typeface="Monotype Corsiva" pitchFamily="66" charset="0"/>
              </a:rPr>
              <a:t>Феодал, который получал земельное владение от другого крупного феодала, вследствие чего был обязан ему рядом повинностей</a:t>
            </a:r>
            <a:r>
              <a:rPr lang="ru-RU" b="1" smtClean="0">
                <a:solidFill>
                  <a:srgbClr val="000066"/>
                </a:solidFill>
                <a:latin typeface="Monotype Corsiva" pitchFamily="66" charset="0"/>
              </a:rPr>
              <a:t>(  Вассал ).</a:t>
            </a:r>
            <a:endParaRPr lang="en-GB" b="1" smtClean="0">
              <a:solidFill>
                <a:srgbClr val="800000"/>
              </a:solidFill>
              <a:latin typeface="Monotype Corsiva" pitchFamily="66" charset="0"/>
            </a:endParaRPr>
          </a:p>
          <a:p>
            <a:pPr marL="608013" indent="-608013" eaLnBrk="1" hangingPunct="1">
              <a:spcBef>
                <a:spcPts val="600"/>
              </a:spcBef>
              <a:buClr>
                <a:srgbClr val="800000"/>
              </a:buClr>
              <a:buFont typeface="Arial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b="1" smtClean="0">
                <a:solidFill>
                  <a:srgbClr val="800000"/>
                </a:solidFill>
                <a:latin typeface="Monotype Corsiva" pitchFamily="66" charset="0"/>
              </a:rPr>
              <a:t>Странствующие поэты-певцы в Германии, творчество которых связано с рыцарством </a:t>
            </a:r>
            <a:endParaRPr lang="ru-RU" b="1" smtClean="0">
              <a:solidFill>
                <a:srgbClr val="800000"/>
              </a:solidFill>
              <a:latin typeface="Monotype Corsiva" pitchFamily="66" charset="0"/>
            </a:endParaRPr>
          </a:p>
          <a:p>
            <a:pPr marL="608013" indent="-608013" eaLnBrk="1" hangingPunct="1">
              <a:spcBef>
                <a:spcPts val="600"/>
              </a:spcBef>
              <a:buClr>
                <a:srgbClr val="800000"/>
              </a:buClr>
              <a:buFont typeface="Arial" charset="0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ru-RU" b="1" smtClean="0">
                <a:solidFill>
                  <a:srgbClr val="000066"/>
                </a:solidFill>
                <a:latin typeface="Monotype Corsiva" pitchFamily="66" charset="0"/>
              </a:rPr>
              <a:t>(  </a:t>
            </a:r>
            <a:r>
              <a:rPr lang="en-GB" b="1" smtClean="0">
                <a:solidFill>
                  <a:srgbClr val="000066"/>
                </a:solidFill>
                <a:latin typeface="Monotype Corsiva" pitchFamily="66" charset="0"/>
              </a:rPr>
              <a:t>Миннезингеры</a:t>
            </a:r>
            <a:r>
              <a:rPr lang="ru-RU" b="1" smtClean="0">
                <a:solidFill>
                  <a:srgbClr val="000066"/>
                </a:solidFill>
                <a:latin typeface="Monotype Corsiva" pitchFamily="66" charset="0"/>
              </a:rPr>
              <a:t>  ).</a:t>
            </a:r>
          </a:p>
          <a:p>
            <a:pPr marL="608013" indent="-608013" eaLnBrk="1" hangingPunct="1">
              <a:spcBef>
                <a:spcPts val="600"/>
              </a:spcBef>
              <a:buClr>
                <a:srgbClr val="800000"/>
              </a:buClr>
              <a:buFont typeface="Arial" charset="0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ru-RU" b="1" smtClean="0">
                <a:solidFill>
                  <a:srgbClr val="800000"/>
                </a:solidFill>
                <a:latin typeface="Monotype Corsiva" pitchFamily="66" charset="0"/>
              </a:rPr>
              <a:t>                                                   </a:t>
            </a:r>
          </a:p>
          <a:p>
            <a:pPr marL="608013" indent="-608013" algn="ctr" eaLnBrk="1" hangingPunct="1">
              <a:spcBef>
                <a:spcPts val="600"/>
              </a:spcBef>
              <a:buClr>
                <a:srgbClr val="800000"/>
              </a:buClr>
              <a:buFont typeface="Arial" charset="0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GB" b="1" smtClean="0">
              <a:solidFill>
                <a:srgbClr val="800000"/>
              </a:solidFill>
              <a:latin typeface="Monotype Corsiva" pitchFamily="66" charset="0"/>
            </a:endParaRPr>
          </a:p>
          <a:p>
            <a:pPr marL="608013" indent="-608013" algn="ctr" eaLnBrk="1" hangingPunct="1">
              <a:spcBef>
                <a:spcPts val="600"/>
              </a:spcBef>
              <a:buClr>
                <a:srgbClr val="800000"/>
              </a:buClr>
              <a:buFont typeface="Arial" charset="0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GB" b="1" smtClean="0">
              <a:solidFill>
                <a:srgbClr val="800000"/>
              </a:solidFill>
              <a:latin typeface="Monotype Corsiva" pitchFamily="66" charset="0"/>
            </a:endParaRPr>
          </a:p>
        </p:txBody>
      </p:sp>
      <p:pic>
        <p:nvPicPr>
          <p:cNvPr id="7475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5113" y="0"/>
            <a:ext cx="1258887" cy="876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Group 1"/>
          <p:cNvGrpSpPr>
            <a:grpSpLocks/>
          </p:cNvGrpSpPr>
          <p:nvPr/>
        </p:nvGrpSpPr>
        <p:grpSpPr bwMode="auto">
          <a:xfrm>
            <a:off x="6400800" y="1219200"/>
            <a:ext cx="1751013" cy="1730375"/>
            <a:chOff x="4032" y="768"/>
            <a:chExt cx="1103" cy="1090"/>
          </a:xfrm>
        </p:grpSpPr>
        <p:pic>
          <p:nvPicPr>
            <p:cNvPr id="84999" name="Picture 2"/>
            <p:cNvPicPr>
              <a:picLocks noChangeAspect="1" noChangeArrowheads="1"/>
            </p:cNvPicPr>
            <p:nvPr/>
          </p:nvPicPr>
          <p:blipFill>
            <a:blip r:embed="rId3" cstate="email">
              <a:lum bright="-6000" contras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768"/>
              <a:ext cx="1104" cy="1091"/>
            </a:xfrm>
            <a:prstGeom prst="rect">
              <a:avLst/>
            </a:prstGeom>
            <a:noFill/>
            <a:ln w="7632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85000" name="Text Box 3"/>
            <p:cNvSpPr txBox="1">
              <a:spLocks noChangeArrowheads="1"/>
            </p:cNvSpPr>
            <p:nvPr/>
          </p:nvSpPr>
          <p:spPr bwMode="auto">
            <a:xfrm>
              <a:off x="4032" y="768"/>
              <a:ext cx="1104" cy="10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/>
            </a:p>
          </p:txBody>
        </p:sp>
      </p:grpSp>
      <p:grpSp>
        <p:nvGrpSpPr>
          <p:cNvPr id="84995" name="Group 4"/>
          <p:cNvGrpSpPr>
            <a:grpSpLocks/>
          </p:cNvGrpSpPr>
          <p:nvPr/>
        </p:nvGrpSpPr>
        <p:grpSpPr bwMode="auto">
          <a:xfrm>
            <a:off x="5334000" y="3962400"/>
            <a:ext cx="3808413" cy="2520950"/>
            <a:chOff x="3360" y="2496"/>
            <a:chExt cx="2399" cy="1588"/>
          </a:xfrm>
        </p:grpSpPr>
        <p:pic>
          <p:nvPicPr>
            <p:cNvPr id="84997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 contrast="18000"/>
            </a:blip>
            <a:srcRect/>
            <a:stretch>
              <a:fillRect/>
            </a:stretch>
          </p:blipFill>
          <p:spPr bwMode="auto">
            <a:xfrm>
              <a:off x="3360" y="2496"/>
              <a:ext cx="2400" cy="1589"/>
            </a:xfrm>
            <a:prstGeom prst="rect">
              <a:avLst/>
            </a:prstGeom>
            <a:noFill/>
            <a:ln w="7632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84998" name="Text Box 6"/>
            <p:cNvSpPr txBox="1">
              <a:spLocks noChangeArrowheads="1"/>
            </p:cNvSpPr>
            <p:nvPr/>
          </p:nvSpPr>
          <p:spPr bwMode="auto">
            <a:xfrm>
              <a:off x="3360" y="2496"/>
              <a:ext cx="2400" cy="158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/>
            </a:p>
          </p:txBody>
        </p:sp>
      </p:grpSp>
      <p:sp>
        <p:nvSpPr>
          <p:cNvPr id="84996" name="Text Box 7"/>
          <p:cNvSpPr txBox="1">
            <a:spLocks noChangeArrowheads="1"/>
          </p:cNvSpPr>
          <p:nvPr/>
        </p:nvSpPr>
        <p:spPr bwMode="auto">
          <a:xfrm>
            <a:off x="0" y="549275"/>
            <a:ext cx="5219700" cy="5919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algn="l">
              <a:lnSpc>
                <a:spcPct val="90000"/>
              </a:lnSpc>
              <a:spcBef>
                <a:spcPts val="700"/>
              </a:spcBef>
              <a:buClr>
                <a:srgbClr val="80808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660033"/>
                </a:solidFill>
              </a:rPr>
              <a:t>Рыцари болезненно относились к сохранению своей чести,и считали себя благородными.Каждый рыцарь имел свой герб.</a:t>
            </a:r>
          </a:p>
          <a:p>
            <a:pPr marL="341313" indent="-341313" algn="l">
              <a:lnSpc>
                <a:spcPct val="90000"/>
              </a:lnSpc>
              <a:spcBef>
                <a:spcPts val="700"/>
              </a:spcBef>
              <a:buClr>
                <a:srgbClr val="80808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660033"/>
                </a:solidFill>
              </a:rPr>
              <a:t>Чтобы выделится,феодалы тратили огромные деньги на виду у всех.</a:t>
            </a:r>
          </a:p>
          <a:p>
            <a:pPr marL="341313" indent="-341313" algn="l">
              <a:lnSpc>
                <a:spcPct val="90000"/>
              </a:lnSpc>
              <a:spcBef>
                <a:spcPts val="700"/>
              </a:spcBef>
              <a:buClr>
                <a:srgbClr val="80808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660033"/>
                </a:solidFill>
              </a:rPr>
              <a:t>Другой чертой рыцарской чести было сохранение верности своему сеньору.</a:t>
            </a:r>
          </a:p>
          <a:p>
            <a:pPr marL="341313" indent="-341313" algn="l">
              <a:lnSpc>
                <a:spcPct val="90000"/>
              </a:lnSpc>
              <a:spcBef>
                <a:spcPts val="700"/>
              </a:spcBef>
              <a:buClr>
                <a:srgbClr val="660033"/>
              </a:buClr>
              <a:buFont typeface="Monotype Corsiva" pitchFamily="6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200">
              <a:solidFill>
                <a:srgbClr val="660033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04800"/>
            <a:ext cx="8382000" cy="640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50825"/>
            <a:ext cx="8229600" cy="1190625"/>
          </a:xfrm>
        </p:spPr>
        <p:txBody>
          <a:bodyPr/>
          <a:lstStyle/>
          <a:p>
            <a:pPr eaLnBrk="1" hangingPunct="1">
              <a:buClr>
                <a:srgbClr val="660033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smtClean="0">
                <a:solidFill>
                  <a:srgbClr val="000066"/>
                </a:solidFill>
                <a:latin typeface="Monotype Corsiva" pitchFamily="66" charset="0"/>
              </a:rPr>
              <a:t>№</a:t>
            </a:r>
            <a:r>
              <a:rPr lang="ru-RU" sz="4000" dirty="0" smtClean="0">
                <a:solidFill>
                  <a:srgbClr val="000066"/>
                </a:solidFill>
                <a:latin typeface="Monotype Corsiva" pitchFamily="66" charset="0"/>
              </a:rPr>
              <a:t>16.</a:t>
            </a:r>
            <a:endParaRPr lang="en-GB" sz="4000" dirty="0" smtClean="0">
              <a:solidFill>
                <a:srgbClr val="000066"/>
              </a:solidFill>
              <a:latin typeface="Monotype Corsiva" pitchFamily="66" charset="0"/>
            </a:endParaRP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68413"/>
            <a:ext cx="8382000" cy="4857750"/>
          </a:xfrm>
        </p:spPr>
        <p:txBody>
          <a:bodyPr/>
          <a:lstStyle/>
          <a:p>
            <a:pPr marL="608013" indent="-608013" eaLnBrk="1" hangingPunct="1">
              <a:buClr>
                <a:srgbClr val="800000"/>
              </a:buClr>
              <a:buFont typeface="Monotype Corsiva" pitchFamily="66" charset="0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smtClean="0">
                <a:solidFill>
                  <a:srgbClr val="800000"/>
                </a:solidFill>
                <a:latin typeface="Monotype Corsiva" pitchFamily="66" charset="0"/>
              </a:rPr>
              <a:t>Какое выразительное средство языка лежит в основе поэмы « Песнь о Роланде»,в которой представлены два враждующих мира: христианский (Карл) и </a:t>
            </a:r>
          </a:p>
          <a:p>
            <a:pPr marL="608013" indent="-608013" eaLnBrk="1" hangingPunct="1">
              <a:buClr>
                <a:srgbClr val="800000"/>
              </a:buClr>
              <a:buFont typeface="Monotype Corsiva" pitchFamily="66" charset="0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smtClean="0">
                <a:solidFill>
                  <a:srgbClr val="800000"/>
                </a:solidFill>
                <a:latin typeface="Monotype Corsiva" pitchFamily="66" charset="0"/>
              </a:rPr>
              <a:t>    иноверский (Марсилий):</a:t>
            </a:r>
          </a:p>
          <a:p>
            <a:pPr marL="608013" indent="-608013" eaLnBrk="1" hangingPunct="1">
              <a:buClr>
                <a:srgbClr val="800000"/>
              </a:buClr>
              <a:buFont typeface="Monotype Corsiva" pitchFamily="66" charset="0"/>
              <a:buAutoNum type="alphaLcParenR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smtClean="0">
                <a:solidFill>
                  <a:srgbClr val="800000"/>
                </a:solidFill>
                <a:latin typeface="Monotype Corsiva" pitchFamily="66" charset="0"/>
              </a:rPr>
              <a:t>Метафора</a:t>
            </a:r>
          </a:p>
          <a:p>
            <a:pPr marL="608013" indent="-608013" eaLnBrk="1" hangingPunct="1">
              <a:buClr>
                <a:srgbClr val="800000"/>
              </a:buClr>
              <a:buFont typeface="Monotype Corsiva" pitchFamily="66" charset="0"/>
              <a:buAutoNum type="alphaLcParenR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smtClean="0">
                <a:solidFill>
                  <a:srgbClr val="800000"/>
                </a:solidFill>
                <a:latin typeface="Monotype Corsiva" pitchFamily="66" charset="0"/>
              </a:rPr>
              <a:t>Антитеза</a:t>
            </a:r>
          </a:p>
          <a:p>
            <a:pPr marL="608013" indent="-608013" eaLnBrk="1" hangingPunct="1">
              <a:buClr>
                <a:srgbClr val="800000"/>
              </a:buClr>
              <a:buFont typeface="Monotype Corsiva" pitchFamily="66" charset="0"/>
              <a:buAutoNum type="alphaLcParenR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smtClean="0">
                <a:solidFill>
                  <a:srgbClr val="800000"/>
                </a:solidFill>
                <a:latin typeface="Monotype Corsiva" pitchFamily="66" charset="0"/>
              </a:rPr>
              <a:t>Оксюморон</a:t>
            </a:r>
          </a:p>
        </p:txBody>
      </p:sp>
      <p:pic>
        <p:nvPicPr>
          <p:cNvPr id="911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429000"/>
            <a:ext cx="2384425" cy="2651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Clr>
                <a:srgbClr val="660033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 err="1" smtClean="0">
                <a:solidFill>
                  <a:srgbClr val="000066"/>
                </a:solidFill>
                <a:latin typeface="Monotype Corsiva" pitchFamily="66" charset="0"/>
              </a:rPr>
              <a:t>Ответ</a:t>
            </a:r>
            <a:r>
              <a:rPr lang="en-GB" sz="3200" dirty="0" smtClean="0">
                <a:solidFill>
                  <a:srgbClr val="000066"/>
                </a:solidFill>
                <a:latin typeface="Monotype Corsiva" pitchFamily="66" charset="0"/>
              </a:rPr>
              <a:t> №</a:t>
            </a:r>
            <a:r>
              <a:rPr lang="ru-RU" sz="3200" dirty="0" smtClean="0">
                <a:solidFill>
                  <a:srgbClr val="000066"/>
                </a:solidFill>
                <a:latin typeface="Monotype Corsiva" pitchFamily="66" charset="0"/>
              </a:rPr>
              <a:t>16.</a:t>
            </a:r>
            <a:endParaRPr lang="en-GB" sz="3200" dirty="0" smtClean="0">
              <a:solidFill>
                <a:srgbClr val="000066"/>
              </a:solidFill>
              <a:latin typeface="Monotype Corsiva" pitchFamily="66" charset="0"/>
            </a:endParaRPr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608013" indent="-608013" eaLnBrk="1" hangingPunct="1">
              <a:buFont typeface="Monotype Corsiva" pitchFamily="66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smtClean="0">
                <a:latin typeface="Monotype Corsiva" pitchFamily="66" charset="0"/>
              </a:rPr>
              <a:t>Метафора</a:t>
            </a:r>
          </a:p>
          <a:p>
            <a:pPr marL="608013" indent="-608013" eaLnBrk="1" hangingPunct="1">
              <a:buClr>
                <a:srgbClr val="800000"/>
              </a:buClr>
              <a:buFont typeface="Monotype Corsiva" pitchFamily="66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u="sng" smtClean="0">
                <a:solidFill>
                  <a:srgbClr val="800000"/>
                </a:solidFill>
                <a:latin typeface="Monotype Corsiva" pitchFamily="66" charset="0"/>
              </a:rPr>
              <a:t>Антитеза</a:t>
            </a:r>
          </a:p>
          <a:p>
            <a:pPr marL="608013" indent="-608013" eaLnBrk="1" hangingPunct="1">
              <a:buFont typeface="Monotype Corsiva" pitchFamily="66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smtClean="0">
                <a:latin typeface="Monotype Corsiva" pitchFamily="66" charset="0"/>
              </a:rPr>
              <a:t>Оксюморон</a:t>
            </a:r>
          </a:p>
          <a:p>
            <a:pPr marL="608013" indent="-608013" eaLnBrk="1" hangingPunct="1">
              <a:buFont typeface="Monotype Corsiva" pitchFamily="66" charset="0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GB" smtClean="0">
              <a:latin typeface="Monotype Corsiva" pitchFamily="66" charset="0"/>
            </a:endParaRPr>
          </a:p>
        </p:txBody>
      </p:sp>
      <p:pic>
        <p:nvPicPr>
          <p:cNvPr id="92164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752600"/>
            <a:ext cx="4648200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-290513"/>
            <a:ext cx="8382000" cy="2836863"/>
          </a:xfrm>
        </p:spPr>
        <p:txBody>
          <a:bodyPr/>
          <a:lstStyle/>
          <a:p>
            <a:pPr eaLnBrk="1" hangingPunct="1">
              <a:buClr>
                <a:srgbClr val="660033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smtClean="0">
                <a:solidFill>
                  <a:srgbClr val="000066"/>
                </a:solidFill>
                <a:latin typeface="Monotype Corsiva" pitchFamily="66" charset="0"/>
              </a:rPr>
              <a:t>№</a:t>
            </a:r>
            <a:r>
              <a:rPr lang="ru-RU" sz="3600" dirty="0" smtClean="0">
                <a:solidFill>
                  <a:srgbClr val="000066"/>
                </a:solidFill>
                <a:latin typeface="Monotype Corsiva" pitchFamily="66" charset="0"/>
              </a:rPr>
              <a:t>17.</a:t>
            </a:r>
            <a:r>
              <a:rPr lang="ru-RU" sz="3600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en-GB" sz="3600" dirty="0" err="1" smtClean="0">
                <a:solidFill>
                  <a:srgbClr val="660033"/>
                </a:solidFill>
                <a:latin typeface="Monotype Corsiva" pitchFamily="66" charset="0"/>
              </a:rPr>
              <a:t>Вставьте</a:t>
            </a:r>
            <a:r>
              <a:rPr lang="en-GB" sz="3600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en-GB" sz="3600" dirty="0" err="1" smtClean="0">
                <a:solidFill>
                  <a:srgbClr val="660033"/>
                </a:solidFill>
                <a:latin typeface="Monotype Corsiva" pitchFamily="66" charset="0"/>
              </a:rPr>
              <a:t>пропущенное</a:t>
            </a:r>
            <a:r>
              <a:rPr lang="en-GB" sz="3600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en-GB" sz="3600" dirty="0" err="1" smtClean="0">
                <a:solidFill>
                  <a:srgbClr val="660033"/>
                </a:solidFill>
                <a:latin typeface="Monotype Corsiva" pitchFamily="66" charset="0"/>
              </a:rPr>
              <a:t>собственное</a:t>
            </a:r>
            <a:r>
              <a:rPr lang="en-GB" sz="3600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en-GB" sz="3600" dirty="0" err="1" smtClean="0">
                <a:solidFill>
                  <a:srgbClr val="660033"/>
                </a:solidFill>
                <a:latin typeface="Monotype Corsiva" pitchFamily="66" charset="0"/>
              </a:rPr>
              <a:t>наименование</a:t>
            </a:r>
            <a:r>
              <a:rPr lang="en-GB" sz="3600" dirty="0" smtClean="0">
                <a:solidFill>
                  <a:srgbClr val="660033"/>
                </a:solidFill>
                <a:latin typeface="Monotype Corsiva" pitchFamily="66" charset="0"/>
              </a:rPr>
              <a:t> и </a:t>
            </a:r>
            <a:r>
              <a:rPr lang="en-GB" sz="3600" dirty="0" err="1" smtClean="0">
                <a:solidFill>
                  <a:srgbClr val="660033"/>
                </a:solidFill>
                <a:latin typeface="Monotype Corsiva" pitchFamily="66" charset="0"/>
              </a:rPr>
              <a:t>цифру</a:t>
            </a:r>
            <a:r>
              <a:rPr lang="en-GB" sz="3600" dirty="0" smtClean="0">
                <a:solidFill>
                  <a:srgbClr val="660033"/>
                </a:solidFill>
                <a:latin typeface="Monotype Corsiva" pitchFamily="66" charset="0"/>
              </a:rPr>
              <a:t>, </a:t>
            </a:r>
            <a:r>
              <a:rPr lang="en-GB" sz="3600" dirty="0" err="1" smtClean="0">
                <a:solidFill>
                  <a:srgbClr val="660033"/>
                </a:solidFill>
                <a:latin typeface="Monotype Corsiva" pitchFamily="66" charset="0"/>
              </a:rPr>
              <a:t>указанную</a:t>
            </a:r>
            <a:r>
              <a:rPr lang="en-GB" sz="3600" dirty="0" smtClean="0">
                <a:solidFill>
                  <a:srgbClr val="660033"/>
                </a:solidFill>
                <a:latin typeface="Monotype Corsiva" pitchFamily="66" charset="0"/>
              </a:rPr>
              <a:t> в «</a:t>
            </a:r>
            <a:r>
              <a:rPr lang="en-GB" sz="3600" dirty="0" err="1" smtClean="0">
                <a:solidFill>
                  <a:srgbClr val="660033"/>
                </a:solidFill>
                <a:latin typeface="Monotype Corsiva" pitchFamily="66" charset="0"/>
              </a:rPr>
              <a:t>Песне</a:t>
            </a:r>
            <a:r>
              <a:rPr lang="en-GB" sz="3600" dirty="0" smtClean="0">
                <a:solidFill>
                  <a:srgbClr val="660033"/>
                </a:solidFill>
                <a:latin typeface="Monotype Corsiva" pitchFamily="66" charset="0"/>
              </a:rPr>
              <a:t> о </a:t>
            </a:r>
            <a:r>
              <a:rPr lang="en-GB" sz="3600" dirty="0" err="1" smtClean="0">
                <a:solidFill>
                  <a:srgbClr val="660033"/>
                </a:solidFill>
                <a:latin typeface="Monotype Corsiva" pitchFamily="66" charset="0"/>
              </a:rPr>
              <a:t>Роланде</a:t>
            </a:r>
            <a:r>
              <a:rPr lang="en-GB" sz="3600" dirty="0" smtClean="0">
                <a:solidFill>
                  <a:srgbClr val="660033"/>
                </a:solidFill>
                <a:latin typeface="Monotype Corsiva" pitchFamily="66" charset="0"/>
              </a:rPr>
              <a:t>»</a:t>
            </a:r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362200"/>
            <a:ext cx="8229600" cy="3810000"/>
          </a:xfrm>
        </p:spPr>
        <p:txBody>
          <a:bodyPr/>
          <a:lstStyle/>
          <a:p>
            <a:pPr eaLnBrk="1" hangingPunct="1">
              <a:buFont typeface="Monotype Corsiva" pitchFamily="6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>
                <a:latin typeface="Monotype Corsiva" pitchFamily="66" charset="0"/>
              </a:rPr>
              <a:t>Король наш _________, великий император.</a:t>
            </a:r>
          </a:p>
          <a:p>
            <a:pPr eaLnBrk="1" hangingPunct="1">
              <a:buFont typeface="Monotype Corsiva" pitchFamily="6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>
                <a:latin typeface="Monotype Corsiva" pitchFamily="66" charset="0"/>
              </a:rPr>
              <a:t>Провоевал _______лет в стране испанской.</a:t>
            </a:r>
          </a:p>
          <a:p>
            <a:pPr eaLnBrk="1" hangingPunct="1">
              <a:buFont typeface="Monotype Corsiva" pitchFamily="6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>
                <a:latin typeface="Monotype Corsiva" pitchFamily="66" charset="0"/>
              </a:rPr>
              <a:t>Весь этот горный край до моря занял.</a:t>
            </a:r>
          </a:p>
          <a:p>
            <a:pPr eaLnBrk="1" hangingPunct="1">
              <a:buFont typeface="Monotype Corsiva" pitchFamily="6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mtClean="0">
              <a:latin typeface="Monotype Corsiva" pitchFamily="66" charset="0"/>
            </a:endParaRPr>
          </a:p>
        </p:txBody>
      </p:sp>
      <p:pic>
        <p:nvPicPr>
          <p:cNvPr id="93188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4343400"/>
            <a:ext cx="4267200" cy="2327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Clr>
                <a:srgbClr val="660033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 err="1" smtClean="0">
                <a:solidFill>
                  <a:srgbClr val="660033"/>
                </a:solidFill>
                <a:latin typeface="Monotype Corsiva" pitchFamily="66" charset="0"/>
              </a:rPr>
              <a:t>Ответ</a:t>
            </a:r>
            <a:r>
              <a:rPr lang="en-GB" sz="3200" dirty="0" smtClean="0">
                <a:solidFill>
                  <a:srgbClr val="660033"/>
                </a:solidFill>
                <a:latin typeface="Monotype Corsiva" pitchFamily="66" charset="0"/>
              </a:rPr>
              <a:t> №</a:t>
            </a:r>
            <a:r>
              <a:rPr lang="ru-RU" sz="3200" dirty="0" smtClean="0">
                <a:solidFill>
                  <a:srgbClr val="660033"/>
                </a:solidFill>
                <a:latin typeface="Monotype Corsiva" pitchFamily="66" charset="0"/>
              </a:rPr>
              <a:t>17.</a:t>
            </a:r>
            <a:endParaRPr lang="en-GB" sz="3200" dirty="0" smtClean="0">
              <a:solidFill>
                <a:srgbClr val="660033"/>
              </a:solidFill>
              <a:latin typeface="Monotype Corsiva" pitchFamily="66" charset="0"/>
            </a:endParaRP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341438"/>
            <a:ext cx="8229600" cy="4813300"/>
          </a:xfrm>
        </p:spPr>
        <p:txBody>
          <a:bodyPr/>
          <a:lstStyle/>
          <a:p>
            <a:pPr eaLnBrk="1" hangingPunct="1">
              <a:buFont typeface="Monotype Corsiva" pitchFamily="6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>
                <a:solidFill>
                  <a:srgbClr val="000066"/>
                </a:solidFill>
                <a:latin typeface="Monotype Corsiva" pitchFamily="66" charset="0"/>
              </a:rPr>
              <a:t>Король наш  </a:t>
            </a:r>
            <a:r>
              <a:rPr lang="en-GB" i="1" u="sng" smtClean="0">
                <a:solidFill>
                  <a:srgbClr val="990000"/>
                </a:solidFill>
                <a:latin typeface="Monotype Corsiva" pitchFamily="66" charset="0"/>
              </a:rPr>
              <a:t>Карл</a:t>
            </a:r>
            <a:r>
              <a:rPr lang="en-GB" i="1" smtClean="0">
                <a:solidFill>
                  <a:srgbClr val="990000"/>
                </a:solidFill>
                <a:latin typeface="Monotype Corsiva" pitchFamily="66" charset="0"/>
              </a:rPr>
              <a:t> </a:t>
            </a:r>
            <a:r>
              <a:rPr lang="en-GB" smtClean="0">
                <a:solidFill>
                  <a:srgbClr val="000066"/>
                </a:solidFill>
                <a:latin typeface="Monotype Corsiva" pitchFamily="66" charset="0"/>
              </a:rPr>
              <a:t>  , великий император.</a:t>
            </a:r>
          </a:p>
          <a:p>
            <a:pPr eaLnBrk="1" hangingPunct="1">
              <a:buFont typeface="Monotype Corsiva" pitchFamily="6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>
                <a:solidFill>
                  <a:srgbClr val="000066"/>
                </a:solidFill>
                <a:latin typeface="Monotype Corsiva" pitchFamily="66" charset="0"/>
              </a:rPr>
              <a:t>Провоевал  </a:t>
            </a:r>
            <a:r>
              <a:rPr lang="en-GB" u="sng" smtClean="0">
                <a:solidFill>
                  <a:srgbClr val="990000"/>
                </a:solidFill>
                <a:latin typeface="Monotype Corsiva" pitchFamily="66" charset="0"/>
              </a:rPr>
              <a:t>7лет</a:t>
            </a:r>
            <a:r>
              <a:rPr lang="en-GB" smtClean="0">
                <a:solidFill>
                  <a:srgbClr val="990000"/>
                </a:solidFill>
                <a:latin typeface="Monotype Corsiva" pitchFamily="66" charset="0"/>
              </a:rPr>
              <a:t> </a:t>
            </a:r>
            <a:r>
              <a:rPr lang="en-GB" smtClean="0">
                <a:solidFill>
                  <a:srgbClr val="000066"/>
                </a:solidFill>
                <a:latin typeface="Monotype Corsiva" pitchFamily="66" charset="0"/>
              </a:rPr>
              <a:t>  в стране испанской.</a:t>
            </a:r>
          </a:p>
          <a:p>
            <a:pPr eaLnBrk="1" hangingPunct="1">
              <a:buFont typeface="Monotype Corsiva" pitchFamily="6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>
                <a:solidFill>
                  <a:srgbClr val="000066"/>
                </a:solidFill>
                <a:latin typeface="Monotype Corsiva" pitchFamily="66" charset="0"/>
              </a:rPr>
              <a:t>Весь этот горный край до моря занял.</a:t>
            </a:r>
          </a:p>
          <a:p>
            <a:pPr eaLnBrk="1" hangingPunct="1">
              <a:buFont typeface="Monotype Corsiva" pitchFamily="6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mtClean="0">
              <a:solidFill>
                <a:srgbClr val="000066"/>
              </a:solidFill>
              <a:latin typeface="Monotype Corsiva" pitchFamily="66" charset="0"/>
            </a:endParaRPr>
          </a:p>
          <a:p>
            <a:pPr eaLnBrk="1" hangingPunct="1">
              <a:buFont typeface="Monotype Corsiva" pitchFamily="6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mtClean="0">
              <a:solidFill>
                <a:srgbClr val="000066"/>
              </a:solidFill>
              <a:latin typeface="Monotype Corsiva" pitchFamily="66" charset="0"/>
            </a:endParaRPr>
          </a:p>
        </p:txBody>
      </p:sp>
      <p:pic>
        <p:nvPicPr>
          <p:cNvPr id="9421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1905000"/>
            <a:ext cx="1233488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42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733800"/>
            <a:ext cx="8610600" cy="289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5148263" y="685800"/>
            <a:ext cx="3767137" cy="5911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algn="l">
              <a:spcBef>
                <a:spcPts val="70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990000"/>
                </a:solidFill>
              </a:rPr>
              <a:t>Со временем структура замков усложнялась; </a:t>
            </a:r>
          </a:p>
          <a:p>
            <a:pPr marL="341313" indent="-341313" algn="l">
              <a:spcBef>
                <a:spcPts val="70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990000"/>
                </a:solidFill>
              </a:rPr>
              <a:t>в территорию замков включались уже </a:t>
            </a:r>
            <a:endParaRPr lang="ru-RU" sz="3200">
              <a:solidFill>
                <a:srgbClr val="990000"/>
              </a:solidFill>
            </a:endParaRPr>
          </a:p>
          <a:p>
            <a:pPr marL="341313" indent="-341313" algn="l">
              <a:spcBef>
                <a:spcPts val="70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 b="1">
                <a:solidFill>
                  <a:srgbClr val="990000"/>
                </a:solidFill>
              </a:rPr>
              <a:t>казармы, суд, церковь, тюрьма</a:t>
            </a:r>
            <a:r>
              <a:rPr lang="en-GB" sz="3200">
                <a:solidFill>
                  <a:srgbClr val="990000"/>
                </a:solidFill>
              </a:rPr>
              <a:t> </a:t>
            </a:r>
            <a:endParaRPr lang="ru-RU" sz="3200">
              <a:solidFill>
                <a:srgbClr val="990000"/>
              </a:solidFill>
            </a:endParaRPr>
          </a:p>
          <a:p>
            <a:pPr marL="341313" indent="-341313" algn="l">
              <a:spcBef>
                <a:spcPts val="70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990000"/>
                </a:solidFill>
              </a:rPr>
              <a:t>и другие сооружения</a:t>
            </a:r>
            <a:r>
              <a:rPr lang="ru-RU" sz="3200">
                <a:solidFill>
                  <a:srgbClr val="990000"/>
                </a:solidFill>
              </a:rPr>
              <a:t>.</a:t>
            </a:r>
            <a:endParaRPr lang="en-GB" sz="3200">
              <a:solidFill>
                <a:srgbClr val="990000"/>
              </a:solidFill>
            </a:endParaRPr>
          </a:p>
          <a:p>
            <a:pPr marL="341313" indent="-341313" algn="l">
              <a:spcBef>
                <a:spcPts val="700"/>
              </a:spcBef>
              <a:buClr>
                <a:srgbClr val="800000"/>
              </a:buClr>
              <a:buFont typeface="Monotype Corsiva" pitchFamily="6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200">
              <a:solidFill>
                <a:srgbClr val="990000"/>
              </a:solidFill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4826000" cy="638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6000" smtClean="0">
                <a:solidFill>
                  <a:srgbClr val="990000"/>
                </a:solidFill>
                <a:latin typeface="Monotype Corsiva" pitchFamily="66" charset="0"/>
              </a:rPr>
              <a:t>Блиц – турнир</a:t>
            </a:r>
            <a:br>
              <a:rPr lang="ru-RU" sz="6000" smtClean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6000" smtClean="0">
                <a:solidFill>
                  <a:srgbClr val="000066"/>
                </a:solidFill>
                <a:latin typeface="Monotype Corsiva" pitchFamily="66" charset="0"/>
              </a:rPr>
              <a:t>«В рыцарском замке»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8013" cy="2103438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990000"/>
                </a:solidFill>
                <a:latin typeface="Monotype Corsiva" pitchFamily="66" charset="0"/>
              </a:rPr>
              <a:t>Блиц – турнир</a:t>
            </a:r>
            <a:br>
              <a:rPr lang="ru-RU" sz="3600" smtClean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3600" smtClean="0">
                <a:solidFill>
                  <a:srgbClr val="000066"/>
                </a:solidFill>
                <a:latin typeface="Monotype Corsiva" pitchFamily="66" charset="0"/>
              </a:rPr>
              <a:t>«В рыцарском замке»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2060575"/>
            <a:ext cx="6335713" cy="4352925"/>
          </a:xfrm>
        </p:spPr>
        <p:txBody>
          <a:bodyPr/>
          <a:lstStyle/>
          <a:p>
            <a:pPr marL="609600" indent="-609600" eaLnBrk="1" hangingPunct="1">
              <a:buFont typeface="Arial" charset="0"/>
              <a:buAutoNum type="arabicPeriod"/>
            </a:pPr>
            <a:r>
              <a:rPr lang="ru-RU" sz="4800" smtClean="0">
                <a:solidFill>
                  <a:srgbClr val="990000"/>
                </a:solidFill>
                <a:latin typeface="Monotype Corsiva" pitchFamily="66" charset="0"/>
              </a:rPr>
              <a:t>Владелец крупного земельного владения?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404813"/>
            <a:ext cx="8228013" cy="1698625"/>
          </a:xfrm>
        </p:spPr>
        <p:txBody>
          <a:bodyPr/>
          <a:lstStyle/>
          <a:p>
            <a:pPr marL="762000" indent="-762000" eaLnBrk="1" hangingPunct="1"/>
            <a:r>
              <a:rPr lang="ru-RU" sz="3600" smtClean="0">
                <a:solidFill>
                  <a:srgbClr val="000066"/>
                </a:solidFill>
                <a:latin typeface="Monotype Corsiva" pitchFamily="66" charset="0"/>
              </a:rPr>
              <a:t>Владелец крупного земельного владения? </a:t>
            </a:r>
            <a:br>
              <a:rPr lang="ru-RU" sz="3600" smtClean="0">
                <a:solidFill>
                  <a:srgbClr val="000066"/>
                </a:solidFill>
                <a:latin typeface="Monotype Corsiva" pitchFamily="66" charset="0"/>
              </a:rPr>
            </a:br>
            <a:endParaRPr lang="ru-RU" sz="3600" smtClean="0">
              <a:solidFill>
                <a:srgbClr val="000066"/>
              </a:solidFill>
              <a:latin typeface="Monotype Corsiva" pitchFamily="66" charset="0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03350" y="2349500"/>
            <a:ext cx="6588125" cy="3776663"/>
          </a:xfrm>
        </p:spPr>
        <p:txBody>
          <a:bodyPr/>
          <a:lstStyle/>
          <a:p>
            <a:pPr marL="609600" indent="-609600" algn="ctr" eaLnBrk="1" hangingPunct="1">
              <a:buFont typeface="Arial" charset="0"/>
              <a:buNone/>
            </a:pPr>
            <a:r>
              <a:rPr lang="ru-RU" sz="4800" smtClean="0">
                <a:solidFill>
                  <a:srgbClr val="990000"/>
                </a:solidFill>
                <a:latin typeface="Monotype Corsiva" pitchFamily="66" charset="0"/>
              </a:rPr>
              <a:t>(Феодал).</a:t>
            </a:r>
          </a:p>
          <a:p>
            <a:pPr marL="609600" indent="-609600" algn="ctr" eaLnBrk="1" hangingPunct="1">
              <a:buFont typeface="Arial" charset="0"/>
              <a:buNone/>
            </a:pPr>
            <a:endParaRPr lang="ru-RU" sz="5400" smtClean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0"/>
            <a:ext cx="8228013" cy="2103438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990000"/>
                </a:solidFill>
                <a:latin typeface="Monotype Corsiva" pitchFamily="66" charset="0"/>
              </a:rPr>
              <a:t>Блиц – турнир</a:t>
            </a:r>
            <a:br>
              <a:rPr lang="ru-RU" sz="3600" smtClean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3600" smtClean="0">
                <a:solidFill>
                  <a:srgbClr val="000066"/>
                </a:solidFill>
                <a:latin typeface="Monotype Corsiva" pitchFamily="66" charset="0"/>
              </a:rPr>
              <a:t>«В рыцарском замке»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916113"/>
            <a:ext cx="7343775" cy="4352925"/>
          </a:xfrm>
        </p:spPr>
        <p:txBody>
          <a:bodyPr/>
          <a:lstStyle/>
          <a:p>
            <a:pPr marL="609600" indent="-609600" eaLnBrk="1" hangingPunct="1">
              <a:buFont typeface="Arial" charset="0"/>
              <a:buAutoNum type="arabicPeriod" startAt="2"/>
            </a:pPr>
            <a:r>
              <a:rPr lang="ru-RU" sz="4800" smtClean="0">
                <a:solidFill>
                  <a:srgbClr val="990000"/>
                </a:solidFill>
                <a:latin typeface="Monotype Corsiva" pitchFamily="66" charset="0"/>
              </a:rPr>
              <a:t>Тяжелая дубина с металлическим утолщенным концом?  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0"/>
            <a:ext cx="8228013" cy="2103438"/>
          </a:xfrm>
        </p:spPr>
        <p:txBody>
          <a:bodyPr/>
          <a:lstStyle/>
          <a:p>
            <a:pPr marL="762000" indent="-762000" eaLnBrk="1" hangingPunct="1"/>
            <a:r>
              <a:rPr lang="ru-RU" sz="4000" smtClean="0">
                <a:solidFill>
                  <a:srgbClr val="000066"/>
                </a:solidFill>
                <a:latin typeface="Monotype Corsiva" pitchFamily="66" charset="0"/>
              </a:rPr>
              <a:t>Тяжелая дубина с металлическим утолщенным концом?  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7450" y="2492375"/>
            <a:ext cx="6840538" cy="3776663"/>
          </a:xfrm>
        </p:spPr>
        <p:txBody>
          <a:bodyPr/>
          <a:lstStyle/>
          <a:p>
            <a:pPr marL="609600" indent="-609600" algn="ctr" eaLnBrk="1" hangingPunct="1">
              <a:buFont typeface="Arial" charset="0"/>
              <a:buNone/>
            </a:pPr>
            <a:r>
              <a:rPr lang="ru-RU" sz="5400" smtClean="0">
                <a:solidFill>
                  <a:srgbClr val="990000"/>
                </a:solidFill>
                <a:latin typeface="Monotype Corsiva" pitchFamily="66" charset="0"/>
              </a:rPr>
              <a:t>(Палица).</a:t>
            </a:r>
            <a:br>
              <a:rPr lang="ru-RU" sz="5400" smtClean="0">
                <a:solidFill>
                  <a:srgbClr val="990000"/>
                </a:solidFill>
                <a:latin typeface="Monotype Corsiva" pitchFamily="66" charset="0"/>
              </a:rPr>
            </a:br>
            <a:endParaRPr lang="ru-RU" sz="5400" smtClean="0">
              <a:solidFill>
                <a:srgbClr val="99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0"/>
            <a:ext cx="8228013" cy="2103438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990000"/>
                </a:solidFill>
                <a:latin typeface="Monotype Corsiva" pitchFamily="66" charset="0"/>
              </a:rPr>
              <a:t>Блиц – турнир</a:t>
            </a:r>
            <a:br>
              <a:rPr lang="ru-RU" sz="3600" smtClean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3600" smtClean="0">
                <a:solidFill>
                  <a:srgbClr val="000066"/>
                </a:solidFill>
                <a:latin typeface="Monotype Corsiva" pitchFamily="66" charset="0"/>
              </a:rPr>
              <a:t>«В рыцарском замке»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7450" y="1916113"/>
            <a:ext cx="6624638" cy="4352925"/>
          </a:xfrm>
        </p:spPr>
        <p:txBody>
          <a:bodyPr/>
          <a:lstStyle/>
          <a:p>
            <a:pPr marL="609600" indent="-609600" eaLnBrk="1" hangingPunct="1">
              <a:buFont typeface="Arial" charset="0"/>
              <a:buAutoNum type="arabicPeriod" startAt="3"/>
            </a:pPr>
            <a:r>
              <a:rPr lang="ru-RU" sz="4800" smtClean="0">
                <a:solidFill>
                  <a:srgbClr val="990000"/>
                </a:solidFill>
                <a:latin typeface="Monotype Corsiva" pitchFamily="66" charset="0"/>
              </a:rPr>
              <a:t>Металлическая пластинка с прорезями для глаз?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692150"/>
            <a:ext cx="8228013" cy="1584325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000066"/>
                </a:solidFill>
                <a:latin typeface="Monotype Corsiva" pitchFamily="66" charset="0"/>
              </a:rPr>
              <a:t>Металлическая пластинка с прорезями для глаз?</a:t>
            </a:r>
            <a:br>
              <a:rPr lang="ru-RU" sz="4000" smtClean="0">
                <a:solidFill>
                  <a:srgbClr val="000066"/>
                </a:solidFill>
                <a:latin typeface="Monotype Corsiva" pitchFamily="66" charset="0"/>
              </a:rPr>
            </a:br>
            <a:endParaRPr lang="ru-RU" sz="4000" smtClean="0">
              <a:solidFill>
                <a:srgbClr val="000066"/>
              </a:solidFill>
              <a:latin typeface="Monotype Corsiva" pitchFamily="66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7450" y="2565400"/>
            <a:ext cx="6121400" cy="3703638"/>
          </a:xfrm>
        </p:spPr>
        <p:txBody>
          <a:bodyPr/>
          <a:lstStyle/>
          <a:p>
            <a:pPr marL="609600" indent="-609600" algn="ctr" eaLnBrk="1" hangingPunct="1">
              <a:buFont typeface="Arial" charset="0"/>
              <a:buNone/>
            </a:pPr>
            <a:r>
              <a:rPr lang="ru-RU" sz="4800" smtClean="0">
                <a:solidFill>
                  <a:srgbClr val="990000"/>
                </a:solidFill>
                <a:latin typeface="Monotype Corsiva" pitchFamily="66" charset="0"/>
              </a:rPr>
              <a:t>(Забрало).</a:t>
            </a:r>
            <a:br>
              <a:rPr lang="ru-RU" sz="4800" smtClean="0">
                <a:solidFill>
                  <a:srgbClr val="990000"/>
                </a:solidFill>
                <a:latin typeface="Monotype Corsiva" pitchFamily="66" charset="0"/>
              </a:rPr>
            </a:br>
            <a:endParaRPr lang="ru-RU" sz="4800" smtClean="0">
              <a:solidFill>
                <a:srgbClr val="99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0"/>
            <a:ext cx="8228013" cy="2103438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990000"/>
                </a:solidFill>
                <a:latin typeface="Monotype Corsiva" pitchFamily="66" charset="0"/>
              </a:rPr>
              <a:t>Блиц – турнир</a:t>
            </a:r>
            <a:br>
              <a:rPr lang="ru-RU" sz="3600" smtClean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3600" smtClean="0">
                <a:solidFill>
                  <a:srgbClr val="000066"/>
                </a:solidFill>
                <a:latin typeface="Monotype Corsiva" pitchFamily="66" charset="0"/>
              </a:rPr>
              <a:t>«В рыцарском замке»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19250" y="2565400"/>
            <a:ext cx="5400675" cy="3487738"/>
          </a:xfrm>
        </p:spPr>
        <p:txBody>
          <a:bodyPr/>
          <a:lstStyle/>
          <a:p>
            <a:pPr marL="609600" indent="-609600" eaLnBrk="1" hangingPunct="1">
              <a:buFont typeface="Arial" charset="0"/>
              <a:buAutoNum type="arabicPeriod" startAt="4"/>
            </a:pPr>
            <a:r>
              <a:rPr lang="ru-RU" sz="4800" smtClean="0">
                <a:solidFill>
                  <a:srgbClr val="990000"/>
                </a:solidFill>
                <a:latin typeface="Monotype Corsiva" pitchFamily="66" charset="0"/>
              </a:rPr>
              <a:t>Конный воин? 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0"/>
            <a:ext cx="8228013" cy="2103438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0066"/>
                </a:solidFill>
                <a:latin typeface="Monotype Corsiva" pitchFamily="66" charset="0"/>
              </a:rPr>
              <a:t>Конный воин?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11413" y="2565400"/>
            <a:ext cx="4465637" cy="3632200"/>
          </a:xfrm>
        </p:spPr>
        <p:txBody>
          <a:bodyPr/>
          <a:lstStyle/>
          <a:p>
            <a:pPr marL="609600" indent="-609600" algn="ctr" eaLnBrk="1" hangingPunct="1">
              <a:buFont typeface="Arial" charset="0"/>
              <a:buNone/>
            </a:pPr>
            <a:r>
              <a:rPr lang="ru-RU" sz="4800" smtClean="0">
                <a:solidFill>
                  <a:srgbClr val="990000"/>
                </a:solidFill>
                <a:latin typeface="Monotype Corsiva" pitchFamily="66" charset="0"/>
              </a:rPr>
              <a:t>(Рыцарь).</a:t>
            </a:r>
          </a:p>
          <a:p>
            <a:pPr marL="609600" indent="-609600" algn="ctr" eaLnBrk="1" hangingPunct="1">
              <a:buFont typeface="Arial" charset="0"/>
              <a:buNone/>
            </a:pPr>
            <a:endParaRPr lang="ru-RU" sz="4800" smtClean="0">
              <a:solidFill>
                <a:srgbClr val="99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0"/>
            <a:ext cx="8228013" cy="2103438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990000"/>
                </a:solidFill>
                <a:latin typeface="Monotype Corsiva" pitchFamily="66" charset="0"/>
              </a:rPr>
              <a:t>Блиц – турнир</a:t>
            </a:r>
            <a:br>
              <a:rPr lang="ru-RU" sz="3600" smtClean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3600" smtClean="0">
                <a:solidFill>
                  <a:srgbClr val="000066"/>
                </a:solidFill>
                <a:latin typeface="Monotype Corsiva" pitchFamily="66" charset="0"/>
              </a:rPr>
              <a:t>«В рыцарском замке»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7450" y="1916113"/>
            <a:ext cx="7129463" cy="4352925"/>
          </a:xfrm>
        </p:spPr>
        <p:txBody>
          <a:bodyPr/>
          <a:lstStyle/>
          <a:p>
            <a:pPr marL="609600" indent="-609600" eaLnBrk="1" hangingPunct="1">
              <a:buFont typeface="Arial" charset="0"/>
              <a:buAutoNum type="arabicPeriod" startAt="5"/>
            </a:pPr>
            <a:r>
              <a:rPr lang="ru-RU" sz="4800" smtClean="0">
                <a:solidFill>
                  <a:srgbClr val="990000"/>
                </a:solidFill>
                <a:latin typeface="Monotype Corsiva" pitchFamily="66" charset="0"/>
              </a:rPr>
              <a:t>Главная башня, возвышающаяся над всеми постройками в замке феодала?  </a:t>
            </a:r>
          </a:p>
          <a:p>
            <a:pPr marL="609600" indent="-609600" algn="ctr" eaLnBrk="1" hangingPunct="1">
              <a:buFont typeface="Arial" charset="0"/>
              <a:buNone/>
            </a:pPr>
            <a:endParaRPr lang="ru-RU" sz="4800" smtClean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5435600" y="333375"/>
            <a:ext cx="3457575" cy="6119813"/>
          </a:xfrm>
          <a:prstGeom prst="rect">
            <a:avLst/>
          </a:prstGeom>
          <a:noFill/>
          <a:ln w="7632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228600" y="609600"/>
            <a:ext cx="5029200" cy="812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algn="l">
              <a:spcBef>
                <a:spcPts val="700"/>
              </a:spcBef>
              <a:buClr>
                <a:srgbClr val="80808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>
                <a:solidFill>
                  <a:srgbClr val="660033"/>
                </a:solidFill>
              </a:rPr>
              <a:t>Чтобы попасть в замок, нужно было пройти по подвесному мосту через глубокий ров.</a:t>
            </a:r>
          </a:p>
          <a:p>
            <a:pPr marL="341313" indent="-341313" algn="l">
              <a:spcBef>
                <a:spcPts val="700"/>
              </a:spcBef>
              <a:buClr>
                <a:srgbClr val="80808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>
                <a:solidFill>
                  <a:srgbClr val="660033"/>
                </a:solidFill>
              </a:rPr>
              <a:t>В случае опасности мост поднимался и, словно дверь, закрывал вход.</a:t>
            </a:r>
          </a:p>
          <a:p>
            <a:pPr marL="341313" indent="-341313" algn="l">
              <a:spcBef>
                <a:spcPts val="700"/>
              </a:spcBef>
              <a:buClr>
                <a:srgbClr val="80808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>
                <a:solidFill>
                  <a:srgbClr val="660033"/>
                </a:solidFill>
              </a:rPr>
              <a:t>Взять замок приступом было очень сложно-</a:t>
            </a:r>
          </a:p>
          <a:p>
            <a:pPr marL="341313" indent="-341313" algn="l">
              <a:spcBef>
                <a:spcPts val="700"/>
              </a:spcBef>
              <a:buClr>
                <a:srgbClr val="80808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>
                <a:solidFill>
                  <a:srgbClr val="660033"/>
                </a:solidFill>
              </a:rPr>
              <a:t>нужно было преодолеть ров, выбить ворота, или забраться на стену по штурмовой лестнице.</a:t>
            </a:r>
          </a:p>
          <a:p>
            <a:pPr marL="341313" indent="-341313" algn="l">
              <a:spcBef>
                <a:spcPts val="700"/>
              </a:spcBef>
              <a:buClr>
                <a:srgbClr val="660033"/>
              </a:buClr>
              <a:buFont typeface="Monotype Corsiva" pitchFamily="6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b="1">
              <a:solidFill>
                <a:srgbClr val="660033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0"/>
            <a:ext cx="8228013" cy="2103438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0066"/>
                </a:solidFill>
                <a:latin typeface="Monotype Corsiva" pitchFamily="66" charset="0"/>
              </a:rPr>
              <a:t>Главная башня, возвышающаяся над всеми постройками в замке феодала?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35150" y="2708275"/>
            <a:ext cx="5400675" cy="3560763"/>
          </a:xfrm>
        </p:spPr>
        <p:txBody>
          <a:bodyPr/>
          <a:lstStyle/>
          <a:p>
            <a:pPr marL="609600" indent="-609600" algn="ctr" eaLnBrk="1" hangingPunct="1">
              <a:buFont typeface="Arial" charset="0"/>
              <a:buNone/>
            </a:pPr>
            <a:r>
              <a:rPr lang="ru-RU" sz="4800" smtClean="0">
                <a:solidFill>
                  <a:srgbClr val="990000"/>
                </a:solidFill>
                <a:latin typeface="Monotype Corsiva" pitchFamily="66" charset="0"/>
              </a:rPr>
              <a:t>(Донжон)</a:t>
            </a:r>
          </a:p>
          <a:p>
            <a:pPr marL="609600" indent="-609600" eaLnBrk="1" hangingPunct="1"/>
            <a:endParaRPr lang="ru-RU" sz="4800" smtClean="0">
              <a:solidFill>
                <a:srgbClr val="990000"/>
              </a:solidFill>
              <a:latin typeface="Monotype Corsiva" pitchFamily="66" charset="0"/>
            </a:endParaRPr>
          </a:p>
          <a:p>
            <a:pPr marL="609600" indent="-609600" algn="ctr" eaLnBrk="1" hangingPunct="1">
              <a:buFont typeface="Arial" charset="0"/>
              <a:buNone/>
            </a:pPr>
            <a:endParaRPr lang="ru-RU" smtClean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8013" cy="1563688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990000"/>
                </a:solidFill>
                <a:latin typeface="Monotype Corsiva" pitchFamily="66" charset="0"/>
              </a:rPr>
              <a:t>Блиц – турнир</a:t>
            </a:r>
            <a:br>
              <a:rPr lang="ru-RU" sz="3600" smtClean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3600" smtClean="0">
                <a:solidFill>
                  <a:srgbClr val="000066"/>
                </a:solidFill>
                <a:latin typeface="Monotype Corsiva" pitchFamily="66" charset="0"/>
              </a:rPr>
              <a:t>«В рыцарском замке»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060575"/>
            <a:ext cx="7713663" cy="4064000"/>
          </a:xfrm>
        </p:spPr>
        <p:txBody>
          <a:bodyPr/>
          <a:lstStyle/>
          <a:p>
            <a:pPr marL="609600" indent="-609600" eaLnBrk="1" hangingPunct="1">
              <a:buFont typeface="Arial" charset="0"/>
              <a:buAutoNum type="arabicPeriod" startAt="6"/>
            </a:pPr>
            <a:r>
              <a:rPr lang="ru-RU" sz="4800" smtClean="0">
                <a:solidFill>
                  <a:srgbClr val="990000"/>
                </a:solidFill>
                <a:latin typeface="Monotype Corsiva" pitchFamily="66" charset="0"/>
              </a:rPr>
              <a:t>Доспехи их стальных пластин? 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404813"/>
            <a:ext cx="8228013" cy="192405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0066"/>
                </a:solidFill>
                <a:latin typeface="Monotype Corsiva" pitchFamily="66" charset="0"/>
              </a:rPr>
              <a:t>Доспехи их стальных пластин?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060575"/>
            <a:ext cx="8228013" cy="4064000"/>
          </a:xfrm>
        </p:spPr>
        <p:txBody>
          <a:bodyPr/>
          <a:lstStyle/>
          <a:p>
            <a:pPr marL="609600" indent="-609600" algn="ctr" eaLnBrk="1" hangingPunct="1">
              <a:buFont typeface="Arial" charset="0"/>
              <a:buNone/>
            </a:pPr>
            <a:r>
              <a:rPr lang="ru-RU" sz="4800" smtClean="0">
                <a:solidFill>
                  <a:srgbClr val="990000"/>
                </a:solidFill>
                <a:latin typeface="Monotype Corsiva" pitchFamily="66" charset="0"/>
              </a:rPr>
              <a:t>(Латы).</a:t>
            </a:r>
          </a:p>
          <a:p>
            <a:pPr marL="609600" indent="-609600" eaLnBrk="1" hangingPunct="1">
              <a:buFont typeface="Arial" charset="0"/>
              <a:buNone/>
            </a:pPr>
            <a:endParaRPr lang="ru-RU" sz="4800" smtClean="0">
              <a:solidFill>
                <a:srgbClr val="99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33375"/>
            <a:ext cx="8228013" cy="1563688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990000"/>
                </a:solidFill>
                <a:latin typeface="Monotype Corsiva" pitchFamily="66" charset="0"/>
              </a:rPr>
              <a:t>Блиц – турнир</a:t>
            </a:r>
            <a:br>
              <a:rPr lang="ru-RU" sz="3600" smtClean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3600" smtClean="0">
                <a:solidFill>
                  <a:srgbClr val="000066"/>
                </a:solidFill>
                <a:latin typeface="Monotype Corsiva" pitchFamily="66" charset="0"/>
              </a:rPr>
              <a:t>«В рыцарском замке»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060575"/>
            <a:ext cx="8228013" cy="4064000"/>
          </a:xfrm>
        </p:spPr>
        <p:txBody>
          <a:bodyPr/>
          <a:lstStyle/>
          <a:p>
            <a:pPr marL="609600" indent="-609600" eaLnBrk="1" hangingPunct="1">
              <a:buFont typeface="Arial" charset="0"/>
              <a:buAutoNum type="arabicPeriod" startAt="7"/>
            </a:pPr>
            <a:r>
              <a:rPr lang="ru-RU" sz="4800" smtClean="0">
                <a:solidFill>
                  <a:srgbClr val="990000"/>
                </a:solidFill>
                <a:latin typeface="Monotype Corsiva" pitchFamily="66" charset="0"/>
              </a:rPr>
              <a:t>Жилище феодала и его крепость?  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33375"/>
            <a:ext cx="8228013" cy="1563688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000066"/>
                </a:solidFill>
                <a:latin typeface="Monotype Corsiva" pitchFamily="66" charset="0"/>
              </a:rPr>
              <a:t>Жилище феодала и его крепость?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03350" y="2060575"/>
            <a:ext cx="6264275" cy="4064000"/>
          </a:xfrm>
        </p:spPr>
        <p:txBody>
          <a:bodyPr/>
          <a:lstStyle/>
          <a:p>
            <a:pPr marL="609600" indent="-609600" algn="ctr" eaLnBrk="1" hangingPunct="1">
              <a:buFont typeface="Arial" charset="0"/>
              <a:buNone/>
            </a:pPr>
            <a:r>
              <a:rPr lang="ru-RU" sz="4800" smtClean="0">
                <a:solidFill>
                  <a:srgbClr val="990000"/>
                </a:solidFill>
                <a:latin typeface="Monotype Corsiva" pitchFamily="66" charset="0"/>
              </a:rPr>
              <a:t>(Замок).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33375"/>
            <a:ext cx="8228013" cy="1563688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990000"/>
                </a:solidFill>
                <a:latin typeface="Monotype Corsiva" pitchFamily="66" charset="0"/>
              </a:rPr>
              <a:t>Блиц – турнир</a:t>
            </a:r>
            <a:br>
              <a:rPr lang="ru-RU" sz="3600" smtClean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3600" smtClean="0">
                <a:solidFill>
                  <a:srgbClr val="000066"/>
                </a:solidFill>
                <a:latin typeface="Monotype Corsiva" pitchFamily="66" charset="0"/>
              </a:rPr>
              <a:t>«В рыцарском замке»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2492375"/>
            <a:ext cx="8228012" cy="3055938"/>
          </a:xfrm>
        </p:spPr>
        <p:txBody>
          <a:bodyPr/>
          <a:lstStyle/>
          <a:p>
            <a:pPr marL="609600" indent="-609600" eaLnBrk="1" hangingPunct="1">
              <a:buFont typeface="Arial" charset="0"/>
              <a:buAutoNum type="arabicPeriod" startAt="8"/>
            </a:pPr>
            <a:r>
              <a:rPr lang="ru-RU" sz="4800" smtClean="0">
                <a:solidFill>
                  <a:srgbClr val="990000"/>
                </a:solidFill>
                <a:latin typeface="Monotype Corsiva" pitchFamily="66" charset="0"/>
              </a:rPr>
              <a:t>Краткое изречение, обычно объясняющее смысл герба?  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33375"/>
            <a:ext cx="8228013" cy="1563688"/>
          </a:xfrm>
        </p:spPr>
        <p:txBody>
          <a:bodyPr/>
          <a:lstStyle/>
          <a:p>
            <a:pPr marL="838200" indent="-838200" eaLnBrk="1" hangingPunct="1"/>
            <a:r>
              <a:rPr lang="ru-RU" sz="3600" smtClean="0">
                <a:solidFill>
                  <a:srgbClr val="000066"/>
                </a:solidFill>
                <a:latin typeface="Monotype Corsiva" pitchFamily="66" charset="0"/>
              </a:rPr>
              <a:t>Краткое изречение, обычно объясняющее смысл герба?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31913" y="2781300"/>
            <a:ext cx="6408737" cy="3055938"/>
          </a:xfrm>
        </p:spPr>
        <p:txBody>
          <a:bodyPr/>
          <a:lstStyle/>
          <a:p>
            <a:pPr marL="609600" indent="-609600" algn="ctr" eaLnBrk="1" hangingPunct="1">
              <a:buFont typeface="Arial" charset="0"/>
              <a:buNone/>
            </a:pPr>
            <a:r>
              <a:rPr lang="ru-RU" sz="4800" smtClean="0">
                <a:solidFill>
                  <a:srgbClr val="990000"/>
                </a:solidFill>
                <a:latin typeface="Monotype Corsiva" pitchFamily="66" charset="0"/>
              </a:rPr>
              <a:t>(Девиз).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33375"/>
            <a:ext cx="8228013" cy="1563688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990000"/>
                </a:solidFill>
                <a:latin typeface="Monotype Corsiva" pitchFamily="66" charset="0"/>
              </a:rPr>
              <a:t>Блиц – турнир</a:t>
            </a:r>
            <a:br>
              <a:rPr lang="ru-RU" sz="3600" smtClean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3600" smtClean="0">
                <a:solidFill>
                  <a:srgbClr val="000066"/>
                </a:solidFill>
                <a:latin typeface="Monotype Corsiva" pitchFamily="66" charset="0"/>
              </a:rPr>
              <a:t>«В рыцарском замке»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5988" y="2060575"/>
            <a:ext cx="7543800" cy="3487738"/>
          </a:xfrm>
        </p:spPr>
        <p:txBody>
          <a:bodyPr/>
          <a:lstStyle/>
          <a:p>
            <a:pPr marL="609600" indent="-609600" eaLnBrk="1" hangingPunct="1">
              <a:buFont typeface="Arial" charset="0"/>
              <a:buAutoNum type="arabicPeriod" startAt="9"/>
            </a:pPr>
            <a:r>
              <a:rPr lang="ru-RU" sz="4800" smtClean="0">
                <a:solidFill>
                  <a:srgbClr val="990000"/>
                </a:solidFill>
                <a:latin typeface="Monotype Corsiva" pitchFamily="66" charset="0"/>
              </a:rPr>
              <a:t>Рубаха, сплетенная из железных колец? 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33375"/>
            <a:ext cx="8228013" cy="1563688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0066"/>
                </a:solidFill>
                <a:latin typeface="Monotype Corsiva" pitchFamily="66" charset="0"/>
              </a:rPr>
              <a:t>Рубаха, сплетенная из железных колец?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5988" y="2060575"/>
            <a:ext cx="7543800" cy="3487738"/>
          </a:xfrm>
        </p:spPr>
        <p:txBody>
          <a:bodyPr/>
          <a:lstStyle/>
          <a:p>
            <a:pPr marL="609600" indent="-609600" algn="ctr" eaLnBrk="1" hangingPunct="1">
              <a:buFont typeface="Arial" charset="0"/>
              <a:buNone/>
            </a:pPr>
            <a:r>
              <a:rPr lang="ru-RU" sz="4800" smtClean="0">
                <a:solidFill>
                  <a:srgbClr val="990000"/>
                </a:solidFill>
                <a:latin typeface="Monotype Corsiva" pitchFamily="66" charset="0"/>
              </a:rPr>
              <a:t>(Кольчуга).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33375"/>
            <a:ext cx="8228013" cy="1563688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990000"/>
                </a:solidFill>
                <a:latin typeface="Monotype Corsiva" pitchFamily="66" charset="0"/>
              </a:rPr>
              <a:t>Блиц – турнир</a:t>
            </a:r>
            <a:br>
              <a:rPr lang="ru-RU" sz="3600" smtClean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3600" smtClean="0">
                <a:solidFill>
                  <a:srgbClr val="000066"/>
                </a:solidFill>
                <a:latin typeface="Monotype Corsiva" pitchFamily="66" charset="0"/>
              </a:rPr>
              <a:t>«В рыцарском замке»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7450" y="2060575"/>
            <a:ext cx="7272338" cy="4064000"/>
          </a:xfrm>
        </p:spPr>
        <p:txBody>
          <a:bodyPr/>
          <a:lstStyle/>
          <a:p>
            <a:pPr marL="609600" indent="-609600" eaLnBrk="1" hangingPunct="1">
              <a:buFont typeface="Arial" charset="0"/>
              <a:buAutoNum type="arabicPeriod" startAt="10"/>
            </a:pPr>
            <a:r>
              <a:rPr lang="ru-RU" sz="4800" smtClean="0">
                <a:solidFill>
                  <a:srgbClr val="990000"/>
                </a:solidFill>
                <a:latin typeface="Monotype Corsiva" pitchFamily="66" charset="0"/>
              </a:rPr>
              <a:t>Отличительный знак рода?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827088" y="333375"/>
            <a:ext cx="7848600" cy="3382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val="000000"/>
                </a:solidFill>
              </a:rPr>
              <a:t>Самым большим средневековым замком в мире по праву считается Пражский замок. </a:t>
            </a:r>
          </a:p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800000"/>
                </a:solidFill>
              </a:rPr>
              <a:t>Решив задачи  вы узнаете измерения   замка, его длину    «?»  и</a:t>
            </a:r>
          </a:p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800000"/>
                </a:solidFill>
              </a:rPr>
              <a:t>                  ширину    «?»  в метрах.</a:t>
            </a:r>
          </a:p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3200" b="1">
              <a:solidFill>
                <a:srgbClr val="800000"/>
              </a:solidFill>
            </a:endParaRPr>
          </a:p>
          <a:p>
            <a:pPr algn="l">
              <a:buClr>
                <a:srgbClr val="80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3200" b="1">
              <a:solidFill>
                <a:srgbClr val="8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781300"/>
            <a:ext cx="8604250" cy="386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2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33375"/>
            <a:ext cx="8228013" cy="1563688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0066"/>
                </a:solidFill>
                <a:latin typeface="Monotype Corsiva" pitchFamily="66" charset="0"/>
              </a:rPr>
              <a:t>Отличительный знак рода?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060575"/>
            <a:ext cx="8228013" cy="4064000"/>
          </a:xfrm>
        </p:spPr>
        <p:txBody>
          <a:bodyPr/>
          <a:lstStyle/>
          <a:p>
            <a:pPr marL="609600" indent="-609600" algn="ctr" eaLnBrk="1" hangingPunct="1">
              <a:buFont typeface="Arial" charset="0"/>
              <a:buNone/>
            </a:pPr>
            <a:r>
              <a:rPr lang="ru-RU" sz="4800" smtClean="0">
                <a:solidFill>
                  <a:srgbClr val="990000"/>
                </a:solidFill>
                <a:latin typeface="Monotype Corsiva" pitchFamily="66" charset="0"/>
              </a:rPr>
              <a:t>(Герб).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04813"/>
            <a:ext cx="8228013" cy="149225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990000"/>
                </a:solidFill>
                <a:latin typeface="Monotype Corsiva" pitchFamily="66" charset="0"/>
              </a:rPr>
              <a:t>Блиц – турнир</a:t>
            </a:r>
            <a:br>
              <a:rPr lang="ru-RU" sz="3600" smtClean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3600" smtClean="0">
                <a:solidFill>
                  <a:srgbClr val="000066"/>
                </a:solidFill>
                <a:latin typeface="Monotype Corsiva" pitchFamily="66" charset="0"/>
              </a:rPr>
              <a:t>«В рыцарском замке»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05038"/>
            <a:ext cx="8228013" cy="3919537"/>
          </a:xfrm>
        </p:spPr>
        <p:txBody>
          <a:bodyPr/>
          <a:lstStyle/>
          <a:p>
            <a:pPr marL="609600" indent="-609600" eaLnBrk="1" hangingPunct="1">
              <a:buFont typeface="Arial" charset="0"/>
              <a:buAutoNum type="arabicPeriod" startAt="11"/>
            </a:pPr>
            <a:r>
              <a:rPr lang="ru-RU" sz="4800" smtClean="0">
                <a:solidFill>
                  <a:srgbClr val="990000"/>
                </a:solidFill>
                <a:latin typeface="Monotype Corsiva" pitchFamily="66" charset="0"/>
              </a:rPr>
              <a:t>Глашатаи, объявляющие имена рыцарей, вступающих в бой во время турнира? 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ru-RU" sz="4800" smtClean="0">
                <a:solidFill>
                  <a:srgbClr val="990000"/>
                </a:solidFill>
                <a:latin typeface="Monotype Corsiva" pitchFamily="66" charset="0"/>
              </a:rPr>
              <a:t>      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333375"/>
            <a:ext cx="8074025" cy="2159000"/>
          </a:xfrm>
        </p:spPr>
        <p:txBody>
          <a:bodyPr/>
          <a:lstStyle/>
          <a:p>
            <a:pPr marL="762000" indent="-762000" eaLnBrk="1" hangingPunct="1"/>
            <a:r>
              <a:rPr lang="ru-RU" sz="3600" smtClean="0">
                <a:solidFill>
                  <a:srgbClr val="000066"/>
                </a:solidFill>
                <a:latin typeface="Monotype Corsiva" pitchFamily="66" charset="0"/>
              </a:rPr>
              <a:t>Глашатаи, объявляющие имена рыцарей, вступающих в бой во время турнира? </a:t>
            </a:r>
            <a:br>
              <a:rPr lang="ru-RU" sz="3600" smtClean="0">
                <a:solidFill>
                  <a:srgbClr val="000066"/>
                </a:solidFill>
                <a:latin typeface="Monotype Corsiva" pitchFamily="66" charset="0"/>
              </a:rPr>
            </a:br>
            <a:endParaRPr lang="ru-RU" sz="3600" smtClean="0">
              <a:solidFill>
                <a:srgbClr val="000066"/>
              </a:solidFill>
              <a:latin typeface="Monotype Corsiva" pitchFamily="66" charset="0"/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58888" y="2636838"/>
            <a:ext cx="6969125" cy="3919537"/>
          </a:xfrm>
        </p:spPr>
        <p:txBody>
          <a:bodyPr/>
          <a:lstStyle/>
          <a:p>
            <a:pPr marL="609600" indent="-609600" algn="ctr" eaLnBrk="1" hangingPunct="1">
              <a:buFont typeface="Arial" charset="0"/>
              <a:buNone/>
            </a:pPr>
            <a:r>
              <a:rPr lang="ru-RU" sz="4000" smtClean="0">
                <a:solidFill>
                  <a:srgbClr val="990000"/>
                </a:solidFill>
                <a:latin typeface="Monotype Corsiva" pitchFamily="66" charset="0"/>
              </a:rPr>
              <a:t>      </a:t>
            </a:r>
            <a:r>
              <a:rPr lang="ru-RU" sz="4800" smtClean="0">
                <a:solidFill>
                  <a:srgbClr val="990000"/>
                </a:solidFill>
                <a:latin typeface="Monotype Corsiva" pitchFamily="66" charset="0"/>
              </a:rPr>
              <a:t>(Герольды).</a:t>
            </a:r>
          </a:p>
          <a:p>
            <a:pPr marL="609600" indent="-609600" algn="ctr" eaLnBrk="1" hangingPunct="1">
              <a:buFont typeface="Arial" charset="0"/>
              <a:buNone/>
            </a:pPr>
            <a:endParaRPr lang="ru-RU" sz="4800" smtClean="0">
              <a:solidFill>
                <a:srgbClr val="99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8013" cy="149225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990000"/>
                </a:solidFill>
                <a:latin typeface="Monotype Corsiva" pitchFamily="66" charset="0"/>
              </a:rPr>
              <a:t>Блиц – турнир</a:t>
            </a:r>
            <a:br>
              <a:rPr lang="ru-RU" sz="3600" smtClean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3600" smtClean="0">
                <a:solidFill>
                  <a:srgbClr val="000066"/>
                </a:solidFill>
                <a:latin typeface="Monotype Corsiva" pitchFamily="66" charset="0"/>
              </a:rPr>
              <a:t>«В рыцарском замке»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5038"/>
            <a:ext cx="8228013" cy="3919537"/>
          </a:xfrm>
        </p:spPr>
        <p:txBody>
          <a:bodyPr/>
          <a:lstStyle/>
          <a:p>
            <a:pPr marL="609600" indent="-609600" eaLnBrk="1" hangingPunct="1">
              <a:buFont typeface="Arial" charset="0"/>
              <a:buAutoNum type="arabicPeriod" startAt="12"/>
            </a:pPr>
            <a:r>
              <a:rPr lang="ru-RU" sz="4800" smtClean="0">
                <a:solidFill>
                  <a:srgbClr val="990000"/>
                </a:solidFill>
                <a:latin typeface="Monotype Corsiva" pitchFamily="66" charset="0"/>
              </a:rPr>
              <a:t>Военное состязание рыцарей в силе и ловкости? </a:t>
            </a:r>
          </a:p>
          <a:p>
            <a:pPr marL="609600" indent="-609600" eaLnBrk="1" hangingPunct="1">
              <a:buFont typeface="Arial" charset="0"/>
              <a:buAutoNum type="arabicPeriod" startAt="12"/>
            </a:pPr>
            <a:endParaRPr lang="ru-RU" sz="4800" smtClean="0">
              <a:solidFill>
                <a:srgbClr val="990000"/>
              </a:solidFill>
              <a:latin typeface="Monotype Corsiva" pitchFamily="66" charset="0"/>
            </a:endParaRPr>
          </a:p>
          <a:p>
            <a:pPr marL="609600" indent="-609600" eaLnBrk="1" hangingPunct="1">
              <a:buFont typeface="Arial" charset="0"/>
              <a:buAutoNum type="arabicPeriod" startAt="12"/>
            </a:pPr>
            <a:endParaRPr lang="ru-RU" sz="4800" smtClean="0">
              <a:solidFill>
                <a:srgbClr val="99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333375"/>
            <a:ext cx="8216900" cy="2230438"/>
          </a:xfrm>
        </p:spPr>
        <p:txBody>
          <a:bodyPr/>
          <a:lstStyle/>
          <a:p>
            <a:pPr marL="762000" indent="-762000" eaLnBrk="1" hangingPunct="1"/>
            <a:r>
              <a:rPr lang="ru-RU" sz="3600" smtClean="0">
                <a:solidFill>
                  <a:srgbClr val="000066"/>
                </a:solidFill>
                <a:latin typeface="Monotype Corsiva" pitchFamily="66" charset="0"/>
              </a:rPr>
              <a:t>Военное состязание рыцарей в силе и ловкости? </a:t>
            </a:r>
            <a:br>
              <a:rPr lang="ru-RU" sz="3600" smtClean="0">
                <a:solidFill>
                  <a:srgbClr val="000066"/>
                </a:solidFill>
                <a:latin typeface="Monotype Corsiva" pitchFamily="66" charset="0"/>
              </a:rPr>
            </a:br>
            <a:endParaRPr lang="ru-RU" sz="3600" smtClean="0">
              <a:solidFill>
                <a:srgbClr val="000066"/>
              </a:solidFill>
              <a:latin typeface="Monotype Corsiva" pitchFamily="66" charset="0"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05038"/>
            <a:ext cx="8228013" cy="3919537"/>
          </a:xfrm>
        </p:spPr>
        <p:txBody>
          <a:bodyPr/>
          <a:lstStyle/>
          <a:p>
            <a:pPr marL="609600" indent="-609600" algn="ctr" eaLnBrk="1" hangingPunct="1">
              <a:buFont typeface="Arial" charset="0"/>
              <a:buNone/>
            </a:pPr>
            <a:r>
              <a:rPr lang="ru-RU" sz="4800" smtClean="0">
                <a:solidFill>
                  <a:srgbClr val="990000"/>
                </a:solidFill>
                <a:latin typeface="Monotype Corsiva" pitchFamily="66" charset="0"/>
              </a:rPr>
              <a:t>(Турнир). </a:t>
            </a:r>
            <a:br>
              <a:rPr lang="ru-RU" sz="4800" smtClean="0">
                <a:solidFill>
                  <a:srgbClr val="990000"/>
                </a:solidFill>
                <a:latin typeface="Monotype Corsiva" pitchFamily="66" charset="0"/>
              </a:rPr>
            </a:br>
            <a:endParaRPr lang="ru-RU" sz="4800" smtClean="0">
              <a:solidFill>
                <a:srgbClr val="99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0835" name="WordArt 2"/>
          <p:cNvSpPr>
            <a:spLocks noChangeArrowheads="1" noChangeShapeType="1" noTextEdit="1"/>
          </p:cNvSpPr>
          <p:nvPr/>
        </p:nvSpPr>
        <p:spPr bwMode="auto">
          <a:xfrm>
            <a:off x="250825" y="115888"/>
            <a:ext cx="3168650" cy="115252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Конец</a:t>
            </a: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4276725" y="3017838"/>
            <a:ext cx="592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№</a:t>
            </a:r>
            <a:r>
              <a:rPr lang="ru-RU"/>
              <a:t>4</a:t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Monotype Corsiva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Monotype Corsiva" pitchFamily="66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Monotype Corsiva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Monotype Corsiva" pitchFamily="66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2428</Words>
  <Application>Microsoft Office PowerPoint</Application>
  <PresentationFormat>Экран (4:3)</PresentationFormat>
  <Paragraphs>494</Paragraphs>
  <Slides>95</Slides>
  <Notes>64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95</vt:i4>
      </vt:variant>
    </vt:vector>
  </HeadingPairs>
  <TitlesOfParts>
    <vt:vector size="99" baseType="lpstr">
      <vt:lpstr>Оформление по умолчанию</vt:lpstr>
      <vt:lpstr>1_Оформление по умолчанию</vt:lpstr>
      <vt:lpstr>Microsoft Equation 3.0</vt:lpstr>
      <vt:lpstr>Equation</vt:lpstr>
      <vt:lpstr>«Рыцарское средневековье»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№4 Вопросы:</vt:lpstr>
      <vt:lpstr>Ответ №4</vt:lpstr>
      <vt:lpstr>№5Вопросы</vt:lpstr>
      <vt:lpstr>Ответ №5</vt:lpstr>
      <vt:lpstr>№6 Вопросы</vt:lpstr>
      <vt:lpstr>Ответ №6</vt:lpstr>
      <vt:lpstr>№ 7 Установите соответствие между событиями крестовых походов и их датами.</vt:lpstr>
      <vt:lpstr>Ответ № 7 Соответствие между событиями крестовых походов и их датами.</vt:lpstr>
      <vt:lpstr>Ответ № 7:</vt:lpstr>
      <vt:lpstr>№ 8Установите соответствие между именами королей, возглавлявших крестоносцев и их прозвищами:</vt:lpstr>
      <vt:lpstr>Ответ № 8</vt:lpstr>
      <vt:lpstr>Ответ № 8</vt:lpstr>
      <vt:lpstr>№9 Знаете ли вы, как правильно пишутся следующие названия городов и духовно-рыцарских орденов:</vt:lpstr>
      <vt:lpstr>Ответ №9 Правильное написание  названий городов и духовно-рыцарских орденов: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 №12.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Рыцарские доблести </vt:lpstr>
      <vt:lpstr>Ритуал посвящения.</vt:lpstr>
      <vt:lpstr>Ритуал посвящения.</vt:lpstr>
      <vt:lpstr>Презентация PowerPoint</vt:lpstr>
      <vt:lpstr>Лишение Рыцарского Достоинства </vt:lpstr>
      <vt:lpstr>Лишение Рыцарского Достоинства </vt:lpstr>
      <vt:lpstr>№15 Найдите соответствие между термином и лексическим значением </vt:lpstr>
      <vt:lpstr>Ответ№15</vt:lpstr>
      <vt:lpstr>Презентация PowerPoint</vt:lpstr>
      <vt:lpstr>Презентация PowerPoint</vt:lpstr>
      <vt:lpstr>№16.</vt:lpstr>
      <vt:lpstr>Ответ №16.</vt:lpstr>
      <vt:lpstr>№17. Вставьте пропущенное собственное наименование и цифру, указанную в «Песне о Роланде»</vt:lpstr>
      <vt:lpstr>Ответ №17.</vt:lpstr>
      <vt:lpstr>Презентация PowerPoint</vt:lpstr>
      <vt:lpstr>Блиц – турнир «В рыцарском замке»</vt:lpstr>
      <vt:lpstr>Владелец крупного земельного владения?  </vt:lpstr>
      <vt:lpstr>Блиц – турнир «В рыцарском замке»</vt:lpstr>
      <vt:lpstr>Тяжелая дубина с металлическим утолщенным концом?  </vt:lpstr>
      <vt:lpstr>Блиц – турнир «В рыцарском замке»</vt:lpstr>
      <vt:lpstr>Металлическая пластинка с прорезями для глаз? </vt:lpstr>
      <vt:lpstr>Блиц – турнир «В рыцарском замке»</vt:lpstr>
      <vt:lpstr>Конный воин?</vt:lpstr>
      <vt:lpstr>Блиц – турнир «В рыцарском замке»</vt:lpstr>
      <vt:lpstr>Главная башня, возвышающаяся над всеми постройками в замке феодала?</vt:lpstr>
      <vt:lpstr>Блиц – турнир «В рыцарском замке»</vt:lpstr>
      <vt:lpstr>Доспехи их стальных пластин?</vt:lpstr>
      <vt:lpstr>Блиц – турнир «В рыцарском замке»</vt:lpstr>
      <vt:lpstr>Жилище феодала и его крепость?</vt:lpstr>
      <vt:lpstr>Блиц – турнир «В рыцарском замке»</vt:lpstr>
      <vt:lpstr>Краткое изречение, обычно объясняющее смысл герба?</vt:lpstr>
      <vt:lpstr>Блиц – турнир «В рыцарском замке»</vt:lpstr>
      <vt:lpstr>Рубаха, сплетенная из железных колец?</vt:lpstr>
      <vt:lpstr>Блиц – турнир «В рыцарском замке»</vt:lpstr>
      <vt:lpstr>Отличительный знак рода?</vt:lpstr>
      <vt:lpstr>Блиц – турнир «В рыцарском замке»</vt:lpstr>
      <vt:lpstr>Глашатаи, объявляющие имена рыцарей, вступающих в бой во время турнира?  </vt:lpstr>
      <vt:lpstr>Блиц – турнир «В рыцарском замке»</vt:lpstr>
      <vt:lpstr>Военное состязание рыцарей в силе и ловкости?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Миша</cp:lastModifiedBy>
  <cp:revision>36</cp:revision>
  <dcterms:modified xsi:type="dcterms:W3CDTF">2012-08-05T06:46:14Z</dcterms:modified>
</cp:coreProperties>
</file>