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29.xml" ContentType="application/vnd.openxmlformats-officedocument.presentationml.slide+xml"/>
  <Override PartName="/ppt/slideLayouts/slideLayout39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53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Default Extension="xlsx" ContentType="application/vnd.openxmlformats-officedocument.spreadsheetml.sheet"/>
  <Override PartName="/ppt/diagrams/layout1.xml" ContentType="application/vnd.openxmlformats-officedocument.drawingml.diagramLayout+xml"/>
  <Override PartName="/ppt/slideMasters/slideMaster4.xml" ContentType="application/vnd.openxmlformats-officedocument.presentationml.slideMaster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theme/theme6.xml" ContentType="application/vnd.openxmlformats-officedocument.theme+xml"/>
  <Override PartName="/ppt/charts/chart1.xml" ContentType="application/vnd.openxmlformats-officedocument.drawingml.chart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Layouts/slideLayout29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56.xml" ContentType="application/vnd.openxmlformats-officedocument.presentationml.slideLayout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Default Extension="jpeg" ContentType="image/jpeg"/>
  <Override PartName="/ppt/slideLayouts/slideLayout34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Masters/slideMaster5.xml" ContentType="application/vnd.openxmlformats-officedocument.presentationml.slideMaster+xml"/>
  <Override PartName="/ppt/slides/slide8.xml" ContentType="application/vnd.openxmlformats-officedocument.presentationml.slide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  <p:sldMasterId id="2147483696" r:id="rId5"/>
  </p:sldMasterIdLst>
  <p:notesMasterIdLst>
    <p:notesMasterId r:id="rId48"/>
  </p:notesMasterIdLst>
  <p:sldIdLst>
    <p:sldId id="257" r:id="rId6"/>
    <p:sldId id="260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3" r:id="rId16"/>
    <p:sldId id="270" r:id="rId17"/>
    <p:sldId id="272" r:id="rId18"/>
    <p:sldId id="271" r:id="rId19"/>
    <p:sldId id="274" r:id="rId20"/>
    <p:sldId id="275" r:id="rId21"/>
    <p:sldId id="261" r:id="rId22"/>
    <p:sldId id="276" r:id="rId23"/>
    <p:sldId id="277" r:id="rId24"/>
    <p:sldId id="279" r:id="rId25"/>
    <p:sldId id="280" r:id="rId26"/>
    <p:sldId id="281" r:id="rId27"/>
    <p:sldId id="282" r:id="rId28"/>
    <p:sldId id="278" r:id="rId29"/>
    <p:sldId id="283" r:id="rId30"/>
    <p:sldId id="284" r:id="rId31"/>
    <p:sldId id="285" r:id="rId32"/>
    <p:sldId id="288" r:id="rId33"/>
    <p:sldId id="286" r:id="rId34"/>
    <p:sldId id="287" r:id="rId35"/>
    <p:sldId id="290" r:id="rId36"/>
    <p:sldId id="293" r:id="rId37"/>
    <p:sldId id="294" r:id="rId38"/>
    <p:sldId id="295" r:id="rId39"/>
    <p:sldId id="296" r:id="rId40"/>
    <p:sldId id="298" r:id="rId41"/>
    <p:sldId id="292" r:id="rId42"/>
    <p:sldId id="291" r:id="rId43"/>
    <p:sldId id="297" r:id="rId44"/>
    <p:sldId id="299" r:id="rId45"/>
    <p:sldId id="259" r:id="rId46"/>
    <p:sldId id="300" r:id="rId4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6134" autoAdjust="0"/>
  </p:normalViewPr>
  <p:slideViewPr>
    <p:cSldViewPr>
      <p:cViewPr varScale="1">
        <p:scale>
          <a:sx n="75" d="100"/>
          <a:sy n="75" d="100"/>
        </p:scale>
        <p:origin x="-31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slide" Target="slides/slide3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3.xml"/><Relationship Id="rId51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style val="30"/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dLbls>
            <c:dLbl>
              <c:idx val="3"/>
              <c:delete val="1"/>
            </c:dLbl>
            <c:txPr>
              <a:bodyPr/>
              <a:lstStyle/>
              <a:p>
                <a:pPr>
                  <a:defRPr b="1" i="0" baseline="0">
                    <a:solidFill>
                      <a:schemeClr val="bg1"/>
                    </a:solidFill>
                  </a:defRPr>
                </a:pPr>
                <a:endParaRPr lang="ru-RU"/>
              </a:p>
            </c:txPr>
            <c:showVal val="1"/>
            <c:showLeaderLines val="1"/>
          </c:dLbls>
          <c:cat>
            <c:strRef>
              <c:f>Лист1!$A$2:$A$5</c:f>
              <c:strCache>
                <c:ptCount val="2"/>
                <c:pt idx="0">
                  <c:v>пищевая пр.</c:v>
                </c:pt>
                <c:pt idx="1">
                  <c:v>другие отрасли</c:v>
                </c:pt>
              </c:strCache>
            </c:strRef>
          </c:cat>
          <c:val>
            <c:numRef>
              <c:f>Лист1!$B$2:$B$5</c:f>
              <c:numCache>
                <c:formatCode>0%</c:formatCode>
                <c:ptCount val="4"/>
                <c:pt idx="0">
                  <c:v>0.12000000000000002</c:v>
                </c:pt>
                <c:pt idx="1">
                  <c:v>0.88000000000000023</c:v>
                </c:pt>
              </c:numCache>
            </c:numRef>
          </c:val>
        </c:ser>
        <c:dLbls/>
        <c:firstSliceAng val="0"/>
        <c:holeSize val="50"/>
      </c:doughnutChart>
    </c:plotArea>
    <c:legend>
      <c:legendPos val="r"/>
      <c:layout>
        <c:manualLayout>
          <c:xMode val="edge"/>
          <c:yMode val="edge"/>
          <c:x val="0.63600449496296962"/>
          <c:y val="0.37016477212854682"/>
          <c:w val="0.32741362120683515"/>
          <c:h val="0.23135924390638474"/>
        </c:manualLayout>
      </c:layout>
    </c:legend>
    <c:plotVisOnly val="1"/>
    <c:dispBlanksAs val="zero"/>
  </c:chart>
  <c:txPr>
    <a:bodyPr/>
    <a:lstStyle/>
    <a:p>
      <a:pPr>
        <a:defRPr sz="1800"/>
      </a:pPr>
      <a:endParaRPr lang="ru-RU"/>
    </a:p>
  </c:txPr>
  <c:externalData r:id="rId1"/>
</c:chartSpace>
</file>

<file path=ppt/diagrams/_rels/data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image" Target="../media/image24.jpeg"/></Relationships>
</file>

<file path=ppt/diagrams/_rels/drawing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1.jpeg"/><Relationship Id="rId1" Type="http://schemas.openxmlformats.org/officeDocument/2006/relationships/image" Target="../media/image22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63D7975-0B68-44F9-B219-C39CB1BE0211}" type="doc">
      <dgm:prSet loTypeId="urn:microsoft.com/office/officeart/2008/layout/PictureAccentList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2564DA4-AC6A-45E5-B302-36C826444C46}">
      <dgm:prSet phldrT="[Текст]"/>
      <dgm:spPr/>
      <dgm:t>
        <a:bodyPr/>
        <a:lstStyle/>
        <a:p>
          <a:r>
            <a:rPr lang="ru-RU" b="1" i="1" dirty="0" smtClean="0"/>
            <a:t>По характеру используемого сырья:</a:t>
          </a:r>
          <a:endParaRPr lang="ru-RU" b="1" i="1" dirty="0"/>
        </a:p>
      </dgm:t>
    </dgm:pt>
    <dgm:pt modelId="{7A3524EC-E447-4A2E-9BB6-A11B10AD57EF}" type="parTrans" cxnId="{3CF88FB4-166D-4051-8004-0C436FA2DEC4}">
      <dgm:prSet/>
      <dgm:spPr/>
      <dgm:t>
        <a:bodyPr/>
        <a:lstStyle/>
        <a:p>
          <a:endParaRPr lang="ru-RU"/>
        </a:p>
      </dgm:t>
    </dgm:pt>
    <dgm:pt modelId="{B04C1FF9-29B3-4DCA-83DE-C40EE4DF8B7B}" type="sibTrans" cxnId="{3CF88FB4-166D-4051-8004-0C436FA2DEC4}">
      <dgm:prSet/>
      <dgm:spPr/>
      <dgm:t>
        <a:bodyPr/>
        <a:lstStyle/>
        <a:p>
          <a:endParaRPr lang="ru-RU"/>
        </a:p>
      </dgm:t>
    </dgm:pt>
    <dgm:pt modelId="{674E0B44-F0E8-4D01-B5B8-3A53A14324BA}">
      <dgm:prSet phldrT="[Текст]"/>
      <dgm:spPr/>
      <dgm:t>
        <a:bodyPr/>
        <a:lstStyle/>
        <a:p>
          <a:r>
            <a:rPr lang="ru-RU" b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 группа </a:t>
          </a:r>
          <a:r>
            <a:rPr lang="ru-RU" b="1" dirty="0" smtClean="0"/>
            <a:t>– располагаются в районах производства с/х сырья</a:t>
          </a:r>
          <a:endParaRPr lang="ru-RU" b="1" dirty="0"/>
        </a:p>
      </dgm:t>
    </dgm:pt>
    <dgm:pt modelId="{718FB545-0230-4C74-97B3-204814EAACBB}" type="parTrans" cxnId="{B8E04F2B-6AA6-4F3E-8990-740B2B7D7361}">
      <dgm:prSet/>
      <dgm:spPr/>
      <dgm:t>
        <a:bodyPr/>
        <a:lstStyle/>
        <a:p>
          <a:endParaRPr lang="ru-RU"/>
        </a:p>
      </dgm:t>
    </dgm:pt>
    <dgm:pt modelId="{C6491CF2-0431-440B-AC72-9EDE7D8807C6}" type="sibTrans" cxnId="{B8E04F2B-6AA6-4F3E-8990-740B2B7D7361}">
      <dgm:prSet/>
      <dgm:spPr/>
      <dgm:t>
        <a:bodyPr/>
        <a:lstStyle/>
        <a:p>
          <a:endParaRPr lang="ru-RU"/>
        </a:p>
      </dgm:t>
    </dgm:pt>
    <dgm:pt modelId="{A2C772F4-08E5-4C4C-87DF-D9882D3E2FC8}">
      <dgm:prSet phldrT="[Текст]"/>
      <dgm:spPr/>
      <dgm:t>
        <a:bodyPr/>
        <a:lstStyle/>
        <a:p>
          <a:r>
            <a:rPr lang="ru-RU" b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2 группа </a:t>
          </a:r>
          <a:r>
            <a:rPr lang="ru-RU" b="1" dirty="0" smtClean="0"/>
            <a:t>– тяготеют к потребителю</a:t>
          </a:r>
          <a:endParaRPr lang="ru-RU" b="1" dirty="0"/>
        </a:p>
      </dgm:t>
    </dgm:pt>
    <dgm:pt modelId="{8A80D1E0-F613-4085-B121-E1D0C0B84167}" type="parTrans" cxnId="{6AA72FE2-AD7F-43AF-87F9-490A159F5399}">
      <dgm:prSet/>
      <dgm:spPr/>
      <dgm:t>
        <a:bodyPr/>
        <a:lstStyle/>
        <a:p>
          <a:endParaRPr lang="ru-RU"/>
        </a:p>
      </dgm:t>
    </dgm:pt>
    <dgm:pt modelId="{36F1913D-AEE8-4615-B446-070F5D25F2CA}" type="sibTrans" cxnId="{6AA72FE2-AD7F-43AF-87F9-490A159F5399}">
      <dgm:prSet/>
      <dgm:spPr/>
      <dgm:t>
        <a:bodyPr/>
        <a:lstStyle/>
        <a:p>
          <a:endParaRPr lang="ru-RU"/>
        </a:p>
      </dgm:t>
    </dgm:pt>
    <dgm:pt modelId="{B1F4D4FD-7DB2-4979-878C-C2D8A35F0B51}" type="pres">
      <dgm:prSet presAssocID="{963D7975-0B68-44F9-B219-C39CB1BE0211}" presName="layout" presStyleCnt="0">
        <dgm:presLayoutVars>
          <dgm:chMax/>
          <dgm:chPref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5E3B8385-4FAB-4388-BBCD-67FD683C609C}" type="pres">
      <dgm:prSet presAssocID="{92564DA4-AC6A-45E5-B302-36C826444C46}" presName="root" presStyleCnt="0">
        <dgm:presLayoutVars>
          <dgm:chMax/>
          <dgm:chPref val="4"/>
        </dgm:presLayoutVars>
      </dgm:prSet>
      <dgm:spPr/>
    </dgm:pt>
    <dgm:pt modelId="{257E998B-CB88-4CE5-AAC9-DA6A6608FC74}" type="pres">
      <dgm:prSet presAssocID="{92564DA4-AC6A-45E5-B302-36C826444C46}" presName="rootComposite" presStyleCnt="0">
        <dgm:presLayoutVars/>
      </dgm:prSet>
      <dgm:spPr/>
    </dgm:pt>
    <dgm:pt modelId="{EFD8291B-45B0-4876-940F-2EAFE8A47D98}" type="pres">
      <dgm:prSet presAssocID="{92564DA4-AC6A-45E5-B302-36C826444C46}" presName="rootText" presStyleLbl="node0" presStyleIdx="0" presStyleCnt="1">
        <dgm:presLayoutVars>
          <dgm:chMax/>
          <dgm:chPref val="4"/>
        </dgm:presLayoutVars>
      </dgm:prSet>
      <dgm:spPr/>
      <dgm:t>
        <a:bodyPr/>
        <a:lstStyle/>
        <a:p>
          <a:endParaRPr lang="ru-RU"/>
        </a:p>
      </dgm:t>
    </dgm:pt>
    <dgm:pt modelId="{20B1A9FF-3016-4F65-9256-13481C736BFF}" type="pres">
      <dgm:prSet presAssocID="{92564DA4-AC6A-45E5-B302-36C826444C46}" presName="childShape" presStyleCnt="0">
        <dgm:presLayoutVars>
          <dgm:chMax val="0"/>
          <dgm:chPref val="0"/>
        </dgm:presLayoutVars>
      </dgm:prSet>
      <dgm:spPr/>
    </dgm:pt>
    <dgm:pt modelId="{515340D0-D299-4D7C-9D6D-588FD5933460}" type="pres">
      <dgm:prSet presAssocID="{674E0B44-F0E8-4D01-B5B8-3A53A14324BA}" presName="childComposite" presStyleCnt="0">
        <dgm:presLayoutVars>
          <dgm:chMax val="0"/>
          <dgm:chPref val="0"/>
        </dgm:presLayoutVars>
      </dgm:prSet>
      <dgm:spPr/>
    </dgm:pt>
    <dgm:pt modelId="{DADA480F-6B8B-4362-87BB-3C51C44B3B54}" type="pres">
      <dgm:prSet presAssocID="{674E0B44-F0E8-4D01-B5B8-3A53A14324BA}" presName="Image" presStyleLbl="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l="-9000" r="-9000"/>
          </a:stretch>
        </a:blipFill>
      </dgm:spPr>
    </dgm:pt>
    <dgm:pt modelId="{E5096734-6818-4B55-95D4-567474C75862}" type="pres">
      <dgm:prSet presAssocID="{674E0B44-F0E8-4D01-B5B8-3A53A14324BA}" presName="childText" presStyleLbl="lnNode1" presStyleIdx="0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CCE00B2-F80F-435E-A139-D7AA5EB4FB0E}" type="pres">
      <dgm:prSet presAssocID="{A2C772F4-08E5-4C4C-87DF-D9882D3E2FC8}" presName="childComposite" presStyleCnt="0">
        <dgm:presLayoutVars>
          <dgm:chMax val="0"/>
          <dgm:chPref val="0"/>
        </dgm:presLayoutVars>
      </dgm:prSet>
      <dgm:spPr/>
    </dgm:pt>
    <dgm:pt modelId="{4AC1BEA8-8289-4B12-AD95-D701811D4873}" type="pres">
      <dgm:prSet presAssocID="{A2C772F4-08E5-4C4C-87DF-D9882D3E2FC8}" presName="Image" presStyleLbl="node1" presStyleIdx="1" presStyleCnt="2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l="-18000" r="-18000"/>
          </a:stretch>
        </a:blipFill>
      </dgm:spPr>
      <dgm:t>
        <a:bodyPr/>
        <a:lstStyle/>
        <a:p>
          <a:endParaRPr lang="ru-RU"/>
        </a:p>
      </dgm:t>
    </dgm:pt>
    <dgm:pt modelId="{52321C0C-4721-4CEC-85B3-C1C94BF1777B}" type="pres">
      <dgm:prSet presAssocID="{A2C772F4-08E5-4C4C-87DF-D9882D3E2FC8}" presName="childText" presStyleLbl="lnNode1" presStyleIdx="1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D9360D8-EBF5-4217-8D68-703FA6AC0D79}" type="presOf" srcId="{92564DA4-AC6A-45E5-B302-36C826444C46}" destId="{EFD8291B-45B0-4876-940F-2EAFE8A47D98}" srcOrd="0" destOrd="0" presId="urn:microsoft.com/office/officeart/2008/layout/PictureAccentList"/>
    <dgm:cxn modelId="{4F81BD4D-C360-45AB-A9FC-3E68B4AE0186}" type="presOf" srcId="{A2C772F4-08E5-4C4C-87DF-D9882D3E2FC8}" destId="{52321C0C-4721-4CEC-85B3-C1C94BF1777B}" srcOrd="0" destOrd="0" presId="urn:microsoft.com/office/officeart/2008/layout/PictureAccentList"/>
    <dgm:cxn modelId="{90B733FD-03B1-4B40-A0B6-C7F7A2125DCF}" type="presOf" srcId="{674E0B44-F0E8-4D01-B5B8-3A53A14324BA}" destId="{E5096734-6818-4B55-95D4-567474C75862}" srcOrd="0" destOrd="0" presId="urn:microsoft.com/office/officeart/2008/layout/PictureAccentList"/>
    <dgm:cxn modelId="{6AA72FE2-AD7F-43AF-87F9-490A159F5399}" srcId="{92564DA4-AC6A-45E5-B302-36C826444C46}" destId="{A2C772F4-08E5-4C4C-87DF-D9882D3E2FC8}" srcOrd="1" destOrd="0" parTransId="{8A80D1E0-F613-4085-B121-E1D0C0B84167}" sibTransId="{36F1913D-AEE8-4615-B446-070F5D25F2CA}"/>
    <dgm:cxn modelId="{3C44F3FE-9D9C-43AB-94EB-6EEC9103DC8D}" type="presOf" srcId="{963D7975-0B68-44F9-B219-C39CB1BE0211}" destId="{B1F4D4FD-7DB2-4979-878C-C2D8A35F0B51}" srcOrd="0" destOrd="0" presId="urn:microsoft.com/office/officeart/2008/layout/PictureAccentList"/>
    <dgm:cxn modelId="{B8E04F2B-6AA6-4F3E-8990-740B2B7D7361}" srcId="{92564DA4-AC6A-45E5-B302-36C826444C46}" destId="{674E0B44-F0E8-4D01-B5B8-3A53A14324BA}" srcOrd="0" destOrd="0" parTransId="{718FB545-0230-4C74-97B3-204814EAACBB}" sibTransId="{C6491CF2-0431-440B-AC72-9EDE7D8807C6}"/>
    <dgm:cxn modelId="{3CF88FB4-166D-4051-8004-0C436FA2DEC4}" srcId="{963D7975-0B68-44F9-B219-C39CB1BE0211}" destId="{92564DA4-AC6A-45E5-B302-36C826444C46}" srcOrd="0" destOrd="0" parTransId="{7A3524EC-E447-4A2E-9BB6-A11B10AD57EF}" sibTransId="{B04C1FF9-29B3-4DCA-83DE-C40EE4DF8B7B}"/>
    <dgm:cxn modelId="{7A0992BB-60E0-4EC8-9E51-B3D83F4AFE73}" type="presParOf" srcId="{B1F4D4FD-7DB2-4979-878C-C2D8A35F0B51}" destId="{5E3B8385-4FAB-4388-BBCD-67FD683C609C}" srcOrd="0" destOrd="0" presId="urn:microsoft.com/office/officeart/2008/layout/PictureAccentList"/>
    <dgm:cxn modelId="{CC220B51-F056-4E73-B349-9BE8435033B5}" type="presParOf" srcId="{5E3B8385-4FAB-4388-BBCD-67FD683C609C}" destId="{257E998B-CB88-4CE5-AAC9-DA6A6608FC74}" srcOrd="0" destOrd="0" presId="urn:microsoft.com/office/officeart/2008/layout/PictureAccentList"/>
    <dgm:cxn modelId="{68CD9B0A-F727-401F-BC2C-471CA6221EA7}" type="presParOf" srcId="{257E998B-CB88-4CE5-AAC9-DA6A6608FC74}" destId="{EFD8291B-45B0-4876-940F-2EAFE8A47D98}" srcOrd="0" destOrd="0" presId="urn:microsoft.com/office/officeart/2008/layout/PictureAccentList"/>
    <dgm:cxn modelId="{928353E5-3D59-48CE-A2C3-0AC1525C32A3}" type="presParOf" srcId="{5E3B8385-4FAB-4388-BBCD-67FD683C609C}" destId="{20B1A9FF-3016-4F65-9256-13481C736BFF}" srcOrd="1" destOrd="0" presId="urn:microsoft.com/office/officeart/2008/layout/PictureAccentList"/>
    <dgm:cxn modelId="{4BE3D068-A3BA-4FEC-B7B4-9A48EE798D9B}" type="presParOf" srcId="{20B1A9FF-3016-4F65-9256-13481C736BFF}" destId="{515340D0-D299-4D7C-9D6D-588FD5933460}" srcOrd="0" destOrd="0" presId="urn:microsoft.com/office/officeart/2008/layout/PictureAccentList"/>
    <dgm:cxn modelId="{631F8B25-7CAE-4A98-89DD-2EE8BAC0D7B8}" type="presParOf" srcId="{515340D0-D299-4D7C-9D6D-588FD5933460}" destId="{DADA480F-6B8B-4362-87BB-3C51C44B3B54}" srcOrd="0" destOrd="0" presId="urn:microsoft.com/office/officeart/2008/layout/PictureAccentList"/>
    <dgm:cxn modelId="{0EF6A3A5-C5A3-41D6-BE06-728141365D96}" type="presParOf" srcId="{515340D0-D299-4D7C-9D6D-588FD5933460}" destId="{E5096734-6818-4B55-95D4-567474C75862}" srcOrd="1" destOrd="0" presId="urn:microsoft.com/office/officeart/2008/layout/PictureAccentList"/>
    <dgm:cxn modelId="{730926E7-8136-49B4-A2DE-C21DFA546459}" type="presParOf" srcId="{20B1A9FF-3016-4F65-9256-13481C736BFF}" destId="{BCCE00B2-F80F-435E-A139-D7AA5EB4FB0E}" srcOrd="1" destOrd="0" presId="urn:microsoft.com/office/officeart/2008/layout/PictureAccentList"/>
    <dgm:cxn modelId="{9A434C33-1CCF-4143-BAAC-0229ACF804F4}" type="presParOf" srcId="{BCCE00B2-F80F-435E-A139-D7AA5EB4FB0E}" destId="{4AC1BEA8-8289-4B12-AD95-D701811D4873}" srcOrd="0" destOrd="0" presId="urn:microsoft.com/office/officeart/2008/layout/PictureAccentList"/>
    <dgm:cxn modelId="{70FBCE2B-6A61-4F87-A504-86BBBC3E9821}" type="presParOf" srcId="{BCCE00B2-F80F-435E-A139-D7AA5EB4FB0E}" destId="{52321C0C-4721-4CEC-85B3-C1C94BF1777B}" srcOrd="1" destOrd="0" presId="urn:microsoft.com/office/officeart/2008/layout/PictureAccentList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FD8291B-45B0-4876-940F-2EAFE8A47D98}">
      <dsp:nvSpPr>
        <dsp:cNvPr id="0" name=""/>
        <dsp:cNvSpPr/>
      </dsp:nvSpPr>
      <dsp:spPr>
        <a:xfrm>
          <a:off x="0" y="615072"/>
          <a:ext cx="9034404" cy="175734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2870" tIns="68580" rIns="102870" bIns="68580" numCol="1" spcCol="1270" anchor="ctr" anchorCtr="0">
          <a:noAutofit/>
        </a:bodyPr>
        <a:lstStyle/>
        <a:p>
          <a:pPr lvl="0" algn="ctr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5400" b="1" i="1" kern="1200" dirty="0" smtClean="0"/>
            <a:t>По характеру используемого сырья:</a:t>
          </a:r>
          <a:endParaRPr lang="ru-RU" sz="5400" b="1" i="1" kern="1200" dirty="0"/>
        </a:p>
      </dsp:txBody>
      <dsp:txXfrm>
        <a:off x="51471" y="666543"/>
        <a:ext cx="8931462" cy="1654407"/>
      </dsp:txXfrm>
    </dsp:sp>
    <dsp:sp modelId="{DADA480F-6B8B-4362-87BB-3C51C44B3B54}">
      <dsp:nvSpPr>
        <dsp:cNvPr id="0" name=""/>
        <dsp:cNvSpPr/>
      </dsp:nvSpPr>
      <dsp:spPr>
        <a:xfrm>
          <a:off x="0" y="2688745"/>
          <a:ext cx="1757349" cy="1757349"/>
        </a:xfrm>
        <a:prstGeom prst="roundRect">
          <a:avLst>
            <a:gd name="adj" fmla="val 16670"/>
          </a:avLst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9000" r="-9000"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5096734-6818-4B55-95D4-567474C75862}">
      <dsp:nvSpPr>
        <dsp:cNvPr id="0" name=""/>
        <dsp:cNvSpPr/>
      </dsp:nvSpPr>
      <dsp:spPr>
        <a:xfrm>
          <a:off x="1862791" y="2688745"/>
          <a:ext cx="7171614" cy="1757349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6248" tIns="206248" rIns="206248" bIns="206248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900" b="1" u="sng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 группа </a:t>
          </a:r>
          <a:r>
            <a:rPr lang="ru-RU" sz="2900" b="1" kern="1200" dirty="0" smtClean="0"/>
            <a:t>– располагаются в районах производства с/х сырья</a:t>
          </a:r>
          <a:endParaRPr lang="ru-RU" sz="2900" b="1" kern="1200" dirty="0"/>
        </a:p>
      </dsp:txBody>
      <dsp:txXfrm>
        <a:off x="1948593" y="2774547"/>
        <a:ext cx="7000010" cy="1585745"/>
      </dsp:txXfrm>
    </dsp:sp>
    <dsp:sp modelId="{4AC1BEA8-8289-4B12-AD95-D701811D4873}">
      <dsp:nvSpPr>
        <dsp:cNvPr id="0" name=""/>
        <dsp:cNvSpPr/>
      </dsp:nvSpPr>
      <dsp:spPr>
        <a:xfrm>
          <a:off x="0" y="4656977"/>
          <a:ext cx="1757349" cy="1757349"/>
        </a:xfrm>
        <a:prstGeom prst="roundRect">
          <a:avLst>
            <a:gd name="adj" fmla="val 16670"/>
          </a:avLst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8000" r="-18000"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2321C0C-4721-4CEC-85B3-C1C94BF1777B}">
      <dsp:nvSpPr>
        <dsp:cNvPr id="0" name=""/>
        <dsp:cNvSpPr/>
      </dsp:nvSpPr>
      <dsp:spPr>
        <a:xfrm>
          <a:off x="1862791" y="4656977"/>
          <a:ext cx="7171614" cy="1757349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6248" tIns="206248" rIns="206248" bIns="206248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900" b="1" u="sng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2 группа </a:t>
          </a:r>
          <a:r>
            <a:rPr lang="ru-RU" sz="2900" b="1" kern="1200" dirty="0" smtClean="0"/>
            <a:t>– тяготеют к потребителю</a:t>
          </a:r>
          <a:endParaRPr lang="ru-RU" sz="2900" b="1" kern="1200" dirty="0"/>
        </a:p>
      </dsp:txBody>
      <dsp:txXfrm>
        <a:off x="1948593" y="4742779"/>
        <a:ext cx="7000010" cy="158574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PictureAccentList">
  <dgm:title val=""/>
  <dgm:desc val=""/>
  <dgm:catLst>
    <dgm:cat type="picture" pri="14000"/>
    <dgm:cat type="list" pri="14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clrData>
  <dgm:layoutNode name="layout">
    <dgm:varLst>
      <dgm:chMax/>
      <dgm:chPref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L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primFontSz" for="des" forName="childText" refType="primFontSz" refFor="des" refForName="rootText" op="lte"/>
      <dgm:constr type="w" for="des" forName="rootComposite" refType="w" fact="4"/>
      <dgm:constr type="h" for="des" forName="rootComposite" refType="h"/>
      <dgm:constr type="w" for="des" forName="childComposite" refType="w" refFor="des" refForName="rootComposite"/>
      <dgm:constr type="h" for="des" forName="childComposite" refType="h" refFor="des" refForName="rootComposite"/>
      <dgm:constr type="sibSp" refType="w" refFor="des" refForName="rootComposite" fact="0.1"/>
      <dgm:constr type="sibSp" for="des" forName="childShape" refType="h" refFor="des" refForName="rootComposite" fact="0.12"/>
      <dgm:constr type="sp" for="des" forName="root" refType="h" refFor="des" refForName="rootComposite" fact="0.18"/>
    </dgm:constrLst>
    <dgm:ruleLst/>
    <dgm:forEach name="Name3" axis="ch">
      <dgm:forEach name="Name4" axis="self" ptType="node" cnt="1">
        <dgm:layoutNode name="root">
          <dgm:varLst>
            <dgm:chMax/>
            <dgm:chPref val="4"/>
          </dgm:varLst>
          <dgm:alg type="hierRoot"/>
          <dgm:shape xmlns:r="http://schemas.openxmlformats.org/officeDocument/2006/relationships" r:blip="">
            <dgm:adjLst/>
          </dgm:shape>
          <dgm:presOf/>
          <dgm:constrLst/>
          <dgm:ruleLst/>
          <dgm:layoutNode name="rootComposite">
            <dgm:varLst/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onstrLst>
              <dgm:constr type="l" for="ch" forName="rootText"/>
              <dgm:constr type="t" for="ch" forName="rootText"/>
              <dgm:constr type="w" for="ch" forName="rootText" refType="w"/>
              <dgm:constr type="h" for="ch" forName="rootText" refType="h"/>
            </dgm:constrLst>
            <dgm:ruleLst/>
            <dgm:layoutNode name="rootText" styleLbl="node0">
              <dgm:varLst>
                <dgm:chMax/>
                <dgm:chPref val="4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  <dgm:rule type="primFontSz" val="65" fact="NaN" max="NaN"/>
              </dgm:ruleLst>
            </dgm:layoutNode>
          </dgm:layoutNode>
          <dgm:layoutNode name="childShape">
            <dgm:varLst>
              <dgm:chMax val="0"/>
              <dgm:chPref val="0"/>
            </dgm:varLst>
            <dgm:alg type="hierChild">
              <dgm:param type="chAlign" val="r"/>
              <dgm:param type="linDir" val="fromT"/>
              <dgm:param type="fallback" val="2D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5" axis="ch">
              <dgm:forEach name="Name6" axis="self" ptType="node">
                <dgm:layoutNode name="childComposite">
                  <dgm:varLst>
                    <dgm:chMax val="0"/>
                    <dgm:chPref val="0"/>
                  </dgm:varLst>
                  <dgm:alg type="composite"/>
                  <dgm:shape xmlns:r="http://schemas.openxmlformats.org/officeDocument/2006/relationships" r:blip="">
                    <dgm:adjLst/>
                  </dgm:shape>
                  <dgm:presOf/>
                  <dgm:choose name="Name7">
                    <dgm:if name="Name8" func="var" arg="dir" op="equ" val="norm">
                      <dgm:constrLst>
                        <dgm:constr type="w" for="ch" forName="Image" refType="h"/>
                        <dgm:constr type="h" for="ch" forName="Image" refType="h"/>
                        <dgm:constr type="l" for="ch" forName="Image"/>
                        <dgm:constr type="t" for="ch" forName="Image"/>
                        <dgm:constr type="h" for="ch" forName="childText" refType="h"/>
                        <dgm:constr type="l" for="ch" forName="childText" refType="w" refFor="ch" refForName="Image" fact="1.06"/>
                        <dgm:constr type="t" for="ch" forName="childText"/>
                      </dgm:constrLst>
                    </dgm:if>
                    <dgm:else name="Name9">
                      <dgm:constrLst>
                        <dgm:constr type="w" for="ch" forName="Image" refType="h"/>
                        <dgm:constr type="h" for="ch" forName="Image" refType="h"/>
                        <dgm:constr type="r" for="ch" forName="Image" refType="w"/>
                        <dgm:constr type="t" for="ch" forName="Image"/>
                        <dgm:constr type="h" for="ch" forName="childText" refType="h"/>
                        <dgm:constr type="t" for="ch" forName="childText"/>
                        <dgm:constr type="wOff" for="ch" forName="childText" refType="w" refFor="ch" refForName="Image" fact="-1.06"/>
                      </dgm:constrLst>
                    </dgm:else>
                  </dgm:choose>
                  <dgm:ruleLst/>
                  <dgm:layoutNode name="Image" styleLbl="node1">
                    <dgm:alg type="sp"/>
                    <dgm:shape xmlns:r="http://schemas.openxmlformats.org/officeDocument/2006/relationships" type="roundRect" r:blip="" blipPhldr="1">
                      <dgm:adjLst>
                        <dgm:adj idx="1" val="0.1667"/>
                      </dgm:adjLst>
                    </dgm:shape>
                    <dgm:presOf/>
                  </dgm:layoutNode>
                  <dgm:layoutNode name="childText" styleLbl="lnNode1">
                    <dgm:varLst>
                      <dgm:chMax val="0"/>
                      <dgm:chPref val="0"/>
                      <dgm:bulletEnabled val="1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667"/>
                      </dgm:adjLst>
                    </dgm:shape>
                    <dgm:presOf axis="self desOrSelf" ptType="node node" st="1 1" cnt="1 0"/>
                    <dgm:ruleLst>
                      <dgm:rule type="primFontSz" val="5" fact="NaN" max="NaN"/>
                    </dgm:ruleLst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BEA61E-862D-4A3A-9C5A-55B72BF77016}" type="datetimeFigureOut">
              <a:rPr lang="ru-RU" smtClean="0"/>
              <a:pPr/>
              <a:t>15.10.2012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7ABE96-2CF6-4C0E-90CC-425036F809D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27924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BAAAD7D-3615-436B-9960-A406914C6E79}" type="slidenum">
              <a:rPr lang="ru-RU"/>
              <a:pPr/>
              <a:t>1</a:t>
            </a:fld>
            <a:endParaRPr lang="ru-RU"/>
          </a:p>
        </p:txBody>
      </p:sp>
      <p:sp>
        <p:nvSpPr>
          <p:cNvPr id="34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7ABE96-2CF6-4C0E-90CC-425036F809DD}" type="slidenum">
              <a:rPr lang="ru-RU" smtClean="0"/>
              <a:pPr/>
              <a:t>40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543298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E29A55-EA58-4F85-B318-6638D4A82C4A}" type="datetimeFigureOut">
              <a:rPr lang="ru-RU" smtClean="0"/>
              <a:pPr/>
              <a:t>15.10.2012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000D21-FB3D-4B69-AF17-0B13A2BFCE0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E29A55-EA58-4F85-B318-6638D4A82C4A}" type="datetimeFigureOut">
              <a:rPr lang="ru-RU" smtClean="0"/>
              <a:pPr/>
              <a:t>15.10.2012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000D21-FB3D-4B69-AF17-0B13A2BFCE0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E29A55-EA58-4F85-B318-6638D4A82C4A}" type="datetimeFigureOut">
              <a:rPr lang="ru-RU" smtClean="0"/>
              <a:pPr/>
              <a:t>15.10.2012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000D21-FB3D-4B69-AF17-0B13A2BFCE0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37771-8E3B-41F7-B8B2-5ED9CAF2A70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15.10.2012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352EDC-0E83-482C-B1E7-9AEEC1EC531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317078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37771-8E3B-41F7-B8B2-5ED9CAF2A70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15.10.2012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352EDC-0E83-482C-B1E7-9AEEC1EC531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728864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37771-8E3B-41F7-B8B2-5ED9CAF2A70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15.10.2012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352EDC-0E83-482C-B1E7-9AEEC1EC531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40561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37771-8E3B-41F7-B8B2-5ED9CAF2A70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15.10.2012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352EDC-0E83-482C-B1E7-9AEEC1EC531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647265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37771-8E3B-41F7-B8B2-5ED9CAF2A70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15.10.2012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352EDC-0E83-482C-B1E7-9AEEC1EC531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088348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37771-8E3B-41F7-B8B2-5ED9CAF2A70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15.10.2012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352EDC-0E83-482C-B1E7-9AEEC1EC531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895966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37771-8E3B-41F7-B8B2-5ED9CAF2A70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15.10.2012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352EDC-0E83-482C-B1E7-9AEEC1EC531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463287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37771-8E3B-41F7-B8B2-5ED9CAF2A70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15.10.2012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352EDC-0E83-482C-B1E7-9AEEC1EC531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677964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E29A55-EA58-4F85-B318-6638D4A82C4A}" type="datetimeFigureOut">
              <a:rPr lang="ru-RU" smtClean="0"/>
              <a:pPr/>
              <a:t>15.10.2012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000D21-FB3D-4B69-AF17-0B13A2BFCE0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37771-8E3B-41F7-B8B2-5ED9CAF2A70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15.10.2012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352EDC-0E83-482C-B1E7-9AEEC1EC531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27723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37771-8E3B-41F7-B8B2-5ED9CAF2A70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15.10.2012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352EDC-0E83-482C-B1E7-9AEEC1EC531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064737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37771-8E3B-41F7-B8B2-5ED9CAF2A70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15.10.2012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352EDC-0E83-482C-B1E7-9AEEC1EC531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043149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 bwMode="gray"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74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505200" y="2438400"/>
            <a:ext cx="5257800" cy="914400"/>
          </a:xfrm>
        </p:spPr>
        <p:txBody>
          <a:bodyPr anchor="b"/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41574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505200" y="3276600"/>
            <a:ext cx="5257800" cy="7493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>
                <a:effectLst/>
              </a:defRPr>
            </a:lvl1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333333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333333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0BD3C3-83F4-4B81-9C87-6D10FEBC6A02}" type="slidenum">
              <a:rPr lang="ru-RU">
                <a:solidFill>
                  <a:srgbClr val="333333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3333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697604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333333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333333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E43B29-36BF-4B89-8D37-C9E04ADCFD05}" type="slidenum">
              <a:rPr lang="ru-RU">
                <a:solidFill>
                  <a:srgbClr val="333333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3333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366463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333333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333333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71DF5A-9ACE-4B29-8B76-8C232F36F9E5}" type="slidenum">
              <a:rPr lang="ru-RU">
                <a:solidFill>
                  <a:srgbClr val="333333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3333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802826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914400" y="1676400"/>
            <a:ext cx="37719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838700" y="1676400"/>
            <a:ext cx="37719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333333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333333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93005B-D18A-4CB5-B71A-CDE51BF9F815}" type="slidenum">
              <a:rPr lang="ru-RU">
                <a:solidFill>
                  <a:srgbClr val="333333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3333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662909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333333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333333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C34406-268D-4014-84AE-97FE98E10052}" type="slidenum">
              <a:rPr lang="ru-RU">
                <a:solidFill>
                  <a:srgbClr val="333333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3333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382628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333333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333333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107F6C-1219-415F-A8A1-D17669C2845A}" type="slidenum">
              <a:rPr lang="ru-RU">
                <a:solidFill>
                  <a:srgbClr val="333333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3333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024576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333333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333333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2D092D-DA21-4312-86F8-2593E463319A}" type="slidenum">
              <a:rPr lang="ru-RU">
                <a:solidFill>
                  <a:srgbClr val="333333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3333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919392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E29A55-EA58-4F85-B318-6638D4A82C4A}" type="datetimeFigureOut">
              <a:rPr lang="ru-RU" smtClean="0"/>
              <a:pPr/>
              <a:t>15.10.2012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000D21-FB3D-4B69-AF17-0B13A2BFCE0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333333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333333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494B72-574F-4582-A2BC-B92DD7587B15}" type="slidenum">
              <a:rPr lang="ru-RU">
                <a:solidFill>
                  <a:srgbClr val="333333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3333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690951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333333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333333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BEBE09-CE9B-43AB-B98A-F595C44AF6B5}" type="slidenum">
              <a:rPr lang="ru-RU">
                <a:solidFill>
                  <a:srgbClr val="333333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3333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483293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333333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333333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F01845-9C04-4768-A93F-9A1A35252A45}" type="slidenum">
              <a:rPr lang="ru-RU">
                <a:solidFill>
                  <a:srgbClr val="333333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3333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463694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1924050" cy="62484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914400" y="152400"/>
            <a:ext cx="5619750" cy="62484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333333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333333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CFF00A-E993-4626-8B57-6EEA756EF4E0}" type="slidenum">
              <a:rPr lang="ru-RU">
                <a:solidFill>
                  <a:srgbClr val="333333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3333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997299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D5D0A7-A600-49C3-AF8A-5D29A6FCFECC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15.10.2012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03B562-555E-430E-846F-8CDCDC1BC295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840894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EC17F1-ECFC-49D7-A524-62E1C8D72095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15.10.2012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DE85FA-C962-4CCD-ACA4-BA54579CFC97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689205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227146-4CCA-4ECF-9AD9-9052F3B9DCBD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15.10.2012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CF577F-5ECF-4DE2-93DA-3BC3E7989551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051906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7934F5-1004-42C1-93D5-8F648C8B03E3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15.10.2012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9C09CE-E4B9-4051-BB6F-7B1AD024391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033263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2A24BE-1356-47F9-B821-C226A0046A00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15.10.2012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BB4286-3B85-470C-989B-C7DF8E4FA96F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295356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28AC6F-A2B4-48EA-9F7D-6EF2920DD7F5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15.10.2012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54E72F-BBA7-45EE-A6FD-952300A02734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739444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E29A55-EA58-4F85-B318-6638D4A82C4A}" type="datetimeFigureOut">
              <a:rPr lang="ru-RU" smtClean="0"/>
              <a:pPr/>
              <a:t>15.10.2012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000D21-FB3D-4B69-AF17-0B13A2BFCE0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3010E0-5E8F-4C6B-8CD4-3D7A1CEC66A5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15.10.2012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BD583F-BD16-4A1B-8966-E727236EBE3C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741751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67BC72-F036-4763-A01E-6B772E7B35CC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15.10.2012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0A0E88-671C-47DD-BEF3-E839AAF4E5F4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843306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104BEC-3E4A-4E92-AEF1-558F8252E9CB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15.10.2012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3F0B57-8CA1-480C-93C2-AD66FD85C8AF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709966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A9E9B0-B1F0-4204-8084-D28048777B69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15.10.2012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D6DF23-8A63-4B5E-93CB-1DB5C3A7BF46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313931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3B293A-59B5-4627-B6EA-D878EA5046D4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15.10.2012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9F0044-6BEA-4139-8719-DCE00E6D4DAD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439813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 bwMode="gray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4"/>
          <p:cNvSpPr txBox="1">
            <a:spLocks noChangeArrowheads="1"/>
          </p:cNvSpPr>
          <p:nvPr/>
        </p:nvSpPr>
        <p:spPr bwMode="gray">
          <a:xfrm>
            <a:off x="3505200" y="5943600"/>
            <a:ext cx="2514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400">
                <a:solidFill>
                  <a:srgbClr val="D43636"/>
                </a:solidFill>
                <a:latin typeface="Arial Black" pitchFamily="34" charset="0"/>
              </a:rPr>
              <a:t>L/O/G/O</a:t>
            </a:r>
          </a:p>
        </p:txBody>
      </p:sp>
      <p:grpSp>
        <p:nvGrpSpPr>
          <p:cNvPr id="5" name="Group 164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pic>
          <p:nvPicPr>
            <p:cNvPr id="6" name="Picture 161" descr="artplus_nature_naturalcity38_g"/>
            <p:cNvPicPr>
              <a:picLocks noChangeAspect="1" noChangeArrowheads="1"/>
            </p:cNvPicPr>
            <p:nvPr userDrawn="1"/>
          </p:nvPicPr>
          <p:blipFill>
            <a:blip r:embed="rId2" cstate="email">
              <a:lum bright="6000" contrast="6000"/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00" y="2949"/>
              <a:ext cx="1241" cy="11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160" descr="artplus_nature_naturalcity38_g"/>
            <p:cNvPicPr>
              <a:picLocks noChangeAspect="1" noChangeArrowheads="1"/>
            </p:cNvPicPr>
            <p:nvPr userDrawn="1"/>
          </p:nvPicPr>
          <p:blipFill>
            <a:blip r:embed="rId3" cstate="email">
              <a:lum bright="6000" contrast="6000"/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019"/>
              <a:ext cx="1884" cy="20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159" descr="artplus_nature_naturalcity38_e"/>
            <p:cNvPicPr>
              <a:picLocks noChangeAspect="1" noChangeArrowheads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592"/>
              <a:ext cx="5760" cy="17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9" name="Group 162"/>
            <p:cNvGrpSpPr>
              <a:grpSpLocks/>
            </p:cNvGrpSpPr>
            <p:nvPr userDrawn="1"/>
          </p:nvGrpSpPr>
          <p:grpSpPr bwMode="auto">
            <a:xfrm>
              <a:off x="0" y="0"/>
              <a:ext cx="5760" cy="2016"/>
              <a:chOff x="0" y="0"/>
              <a:chExt cx="5760" cy="2016"/>
            </a:xfrm>
          </p:grpSpPr>
          <p:pic>
            <p:nvPicPr>
              <p:cNvPr id="11" name="Picture 153" descr="7"/>
              <p:cNvPicPr>
                <a:picLocks noChangeAspect="1" noChangeArrowheads="1"/>
              </p:cNvPicPr>
              <p:nvPr userDrawn="1"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0"/>
                <a:ext cx="5760" cy="20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2" name="Picture 140" descr="04"/>
              <p:cNvPicPr>
                <a:picLocks noChangeAspect="1" noChangeArrowheads="1"/>
              </p:cNvPicPr>
              <p:nvPr userDrawn="1"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360" y="0"/>
                <a:ext cx="858" cy="7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10" name="Picture 163" descr="water_2"/>
            <p:cNvPicPr>
              <a:picLocks noChangeAspect="1" noChangeArrowheads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" y="576"/>
              <a:ext cx="546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066800" y="3581400"/>
            <a:ext cx="7010400" cy="3810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z="2000" b="0">
                <a:solidFill>
                  <a:srgbClr val="000000"/>
                </a:solidFill>
              </a:defRPr>
            </a:lvl1pPr>
          </a:lstStyle>
          <a:p>
            <a:r>
              <a:rPr lang="en-US"/>
              <a:t>Образец подзаголовка</a:t>
            </a:r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66800" y="2514600"/>
            <a:ext cx="7010400" cy="685800"/>
          </a:xfrm>
          <a:effectLst/>
        </p:spPr>
        <p:txBody>
          <a:bodyPr/>
          <a:lstStyle>
            <a:lvl1pPr algn="ctr">
              <a:defRPr sz="4500">
                <a:latin typeface="Arial" charset="0"/>
              </a:defRPr>
            </a:lvl1pPr>
          </a:lstStyle>
          <a:p>
            <a:r>
              <a:rPr lang="en-US"/>
              <a:t>Образец заголовка</a:t>
            </a:r>
          </a:p>
        </p:txBody>
      </p:sp>
      <p:sp>
        <p:nvSpPr>
          <p:cNvPr id="13" name="Rectangle 5"/>
          <p:cNvSpPr>
            <a:spLocks noGrp="1" noChangeArrowheads="1"/>
          </p:cNvSpPr>
          <p:nvPr>
            <p:ph type="ftr" sz="quarter" idx="10"/>
          </p:nvPr>
        </p:nvSpPr>
        <p:spPr bwMode="gray">
          <a:xfrm>
            <a:off x="76200" y="6477000"/>
            <a:ext cx="2895600" cy="304800"/>
          </a:xfrm>
        </p:spPr>
        <p:txBody>
          <a:bodyPr/>
          <a:lstStyle>
            <a:lvl1pPr algn="l">
              <a:defRPr sz="17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4" name="Rectangle 154"/>
          <p:cNvSpPr>
            <a:spLocks noGrp="1" noChangeArrowheads="1"/>
          </p:cNvSpPr>
          <p:nvPr>
            <p:ph type="dt" sz="quarter" idx="11"/>
          </p:nvPr>
        </p:nvSpPr>
        <p:spPr bwMode="auto">
          <a:xfrm>
            <a:off x="6324600" y="6477000"/>
            <a:ext cx="2133600" cy="244475"/>
          </a:xfrm>
        </p:spPr>
        <p:txBody>
          <a:bodyPr/>
          <a:lstStyle>
            <a:lvl1pPr algn="ctr">
              <a:defRPr sz="1400" b="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5" name="Rectangle 155"/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8534400" y="6477000"/>
            <a:ext cx="457200" cy="244475"/>
          </a:xfrm>
        </p:spPr>
        <p:txBody>
          <a:bodyPr/>
          <a:lstStyle>
            <a:lvl1pPr algn="ctr">
              <a:defRPr sz="1400">
                <a:latin typeface="Arial" charset="0"/>
              </a:defRPr>
            </a:lvl1pPr>
          </a:lstStyle>
          <a:p>
            <a:pPr>
              <a:defRPr/>
            </a:pPr>
            <a:fld id="{5A4FE6BA-0675-42E0-A32A-D43C421D2045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732846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D94D41-5AF1-4F26-A6C7-1C61D0C6CC58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159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219044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691BFF-D495-42F4-8712-CCA72C247A8B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159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947191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04800" y="1219200"/>
            <a:ext cx="4114800" cy="5105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0" y="1219200"/>
            <a:ext cx="4114800" cy="5105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3C303B-BD70-4A90-9F1D-8EFBB26A27C3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159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313266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730EBB-5D00-400D-8CB0-E6792CE12AED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Rectangle 159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649678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E29A55-EA58-4F85-B318-6638D4A82C4A}" type="datetimeFigureOut">
              <a:rPr lang="ru-RU" smtClean="0"/>
              <a:pPr/>
              <a:t>15.10.2012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000D21-FB3D-4B69-AF17-0B13A2BFCE0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B3B3BD-F18B-4BD0-A371-D6B2F83C8529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159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402212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6EBA25-844A-407A-9F13-6B7E9164FC47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159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113297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F2D895-5B73-4B3A-82CA-E068905316C0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159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544410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B99317-1661-4A69-8F74-2F157F6E5B85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159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586789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42A037-14C0-43AA-98EE-10D87641CD66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159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846655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91300" y="350838"/>
            <a:ext cx="2095500" cy="597376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04800" y="350838"/>
            <a:ext cx="6134100" cy="597376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EEEEED-B19F-42A4-82A9-276EF9276050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159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543339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50838"/>
            <a:ext cx="7239000" cy="56356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304800" y="1219200"/>
            <a:ext cx="4114800" cy="51054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0" y="1219200"/>
            <a:ext cx="4114800" cy="51054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8F2F78-1AAD-4FDC-B1A4-3487D78226EE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159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636484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>
  <p:cSld name="Заголовок и объект над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2988" y="1700213"/>
            <a:ext cx="7643812" cy="64928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042988" y="2349500"/>
            <a:ext cx="7643812" cy="20478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042988" y="4549775"/>
            <a:ext cx="7643812" cy="20478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1803411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E29A55-EA58-4F85-B318-6638D4A82C4A}" type="datetimeFigureOut">
              <a:rPr lang="ru-RU" smtClean="0"/>
              <a:pPr/>
              <a:t>15.10.2012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000D21-FB3D-4B69-AF17-0B13A2BFCE0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E29A55-EA58-4F85-B318-6638D4A82C4A}" type="datetimeFigureOut">
              <a:rPr lang="ru-RU" smtClean="0"/>
              <a:pPr/>
              <a:t>15.10.2012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000D21-FB3D-4B69-AF17-0B13A2BFCE0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E29A55-EA58-4F85-B318-6638D4A82C4A}" type="datetimeFigureOut">
              <a:rPr lang="ru-RU" smtClean="0"/>
              <a:pPr/>
              <a:t>15.10.2012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000D21-FB3D-4B69-AF17-0B13A2BFCE0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E29A55-EA58-4F85-B318-6638D4A82C4A}" type="datetimeFigureOut">
              <a:rPr lang="ru-RU" smtClean="0"/>
              <a:pPr/>
              <a:t>15.10.2012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000D21-FB3D-4B69-AF17-0B13A2BFCE0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slideLayout" Target="../slideLayouts/slideLayout57.xml"/><Relationship Id="rId18" Type="http://schemas.openxmlformats.org/officeDocument/2006/relationships/image" Target="../media/image8.pn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17" Type="http://schemas.openxmlformats.org/officeDocument/2006/relationships/image" Target="../media/image7.png"/><Relationship Id="rId2" Type="http://schemas.openxmlformats.org/officeDocument/2006/relationships/slideLayout" Target="../slideLayouts/slideLayout46.xml"/><Relationship Id="rId16" Type="http://schemas.openxmlformats.org/officeDocument/2006/relationships/image" Target="../media/image6.png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5" Type="http://schemas.openxmlformats.org/officeDocument/2006/relationships/image" Target="../media/image5.png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theme" Target="../theme/theme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E29A55-EA58-4F85-B318-6638D4A82C4A}" type="datetimeFigureOut">
              <a:rPr lang="ru-RU" smtClean="0"/>
              <a:pPr/>
              <a:t>15.10.2012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000D21-FB3D-4B69-AF17-0B13A2BFCE0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F37771-8E3B-41F7-B8B2-5ED9CAF2A70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15.10.2012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352EDC-0E83-482C-B1E7-9AEEC1EC531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738314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152400"/>
            <a:ext cx="76962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Заголовок</a:t>
            </a:r>
          </a:p>
        </p:txBody>
      </p:sp>
      <p:sp>
        <p:nvSpPr>
          <p:cNvPr id="4147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676400"/>
            <a:ext cx="7696200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1472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/>
            </a:lvl1pPr>
          </a:lstStyle>
          <a:p>
            <a:pPr>
              <a:defRPr/>
            </a:pPr>
            <a:endParaRPr lang="ru-RU">
              <a:solidFill>
                <a:srgbClr val="333333"/>
              </a:solidFill>
            </a:endParaRPr>
          </a:p>
        </p:txBody>
      </p:sp>
      <p:sp>
        <p:nvSpPr>
          <p:cNvPr id="41472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ru-RU">
              <a:solidFill>
                <a:srgbClr val="333333"/>
              </a:solidFill>
            </a:endParaRPr>
          </a:p>
        </p:txBody>
      </p:sp>
      <p:sp>
        <p:nvSpPr>
          <p:cNvPr id="41472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fld id="{D78FD828-B43B-45B5-A5C3-DC75BEECDF1C}" type="slidenum">
              <a:rPr lang="ru-RU">
                <a:solidFill>
                  <a:srgbClr val="333333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3333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43168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ahom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ahom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ahom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ahoma" pitchFamily="34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ahoma" pitchFamily="34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ahoma" pitchFamily="34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ahoma" pitchFamily="34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FFCC00"/>
        </a:buClr>
        <a:buSzPct val="75000"/>
        <a:buFont typeface="Wingdings" pitchFamily="2" charset="2"/>
        <a:buChar char="n"/>
        <a:defRPr kumimoji="1"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FFCC00"/>
        </a:buClr>
        <a:buSzPct val="75000"/>
        <a:buFont typeface="Wingdings" pitchFamily="2" charset="2"/>
        <a:buChar char="n"/>
        <a:defRPr kumimoji="1"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FFCC00"/>
        </a:buClr>
        <a:buSzPct val="75000"/>
        <a:buFont typeface="Wingdings" pitchFamily="2" charset="2"/>
        <a:buChar char="n"/>
        <a:defRPr kumimoji="1"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562100" indent="-228600" algn="l" rtl="0" eaLnBrk="0" fontAlgn="base" hangingPunct="0">
        <a:spcBef>
          <a:spcPct val="20000"/>
        </a:spcBef>
        <a:spcAft>
          <a:spcPct val="0"/>
        </a:spcAft>
        <a:buClr>
          <a:srgbClr val="FFCC00"/>
        </a:buClr>
        <a:buSzPct val="7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1981200" indent="-228600" algn="l" rtl="0" eaLnBrk="0" fontAlgn="base" hangingPunct="0">
        <a:spcBef>
          <a:spcPct val="20000"/>
        </a:spcBef>
        <a:spcAft>
          <a:spcPct val="0"/>
        </a:spcAft>
        <a:buClr>
          <a:srgbClr val="FFCC00"/>
        </a:buClr>
        <a:buSzPct val="7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438400" indent="-228600" algn="l" rtl="0" eaLnBrk="0" fontAlgn="base" hangingPunct="0">
        <a:spcBef>
          <a:spcPct val="20000"/>
        </a:spcBef>
        <a:spcAft>
          <a:spcPct val="0"/>
        </a:spcAft>
        <a:buClr>
          <a:srgbClr val="FFCC00"/>
        </a:buClr>
        <a:buSzPct val="7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895600" indent="-228600" algn="l" rtl="0" eaLnBrk="0" fontAlgn="base" hangingPunct="0">
        <a:spcBef>
          <a:spcPct val="20000"/>
        </a:spcBef>
        <a:spcAft>
          <a:spcPct val="0"/>
        </a:spcAft>
        <a:buClr>
          <a:srgbClr val="FFCC00"/>
        </a:buClr>
        <a:buSzPct val="7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352800" indent="-228600" algn="l" rtl="0" eaLnBrk="0" fontAlgn="base" hangingPunct="0">
        <a:spcBef>
          <a:spcPct val="20000"/>
        </a:spcBef>
        <a:spcAft>
          <a:spcPct val="0"/>
        </a:spcAft>
        <a:buClr>
          <a:srgbClr val="FFCC00"/>
        </a:buClr>
        <a:buSzPct val="7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10000" indent="-228600" algn="l" rtl="0" eaLnBrk="0" fontAlgn="base" hangingPunct="0">
        <a:spcBef>
          <a:spcPct val="20000"/>
        </a:spcBef>
        <a:spcAft>
          <a:spcPct val="0"/>
        </a:spcAft>
        <a:buClr>
          <a:srgbClr val="FFCC00"/>
        </a:buClr>
        <a:buSzPct val="7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email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ED2C37BF-AE61-47B8-AFF4-F515D1FB6D9F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15.10.2012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14180B39-A9A4-4814-993B-1B1D45ED2D95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238458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166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grpSp>
          <p:nvGrpSpPr>
            <p:cNvPr id="1033" name="Group 165"/>
            <p:cNvGrpSpPr>
              <a:grpSpLocks/>
            </p:cNvGrpSpPr>
            <p:nvPr/>
          </p:nvGrpSpPr>
          <p:grpSpPr bwMode="auto">
            <a:xfrm>
              <a:off x="0" y="0"/>
              <a:ext cx="5760" cy="1224"/>
              <a:chOff x="0" y="0"/>
              <a:chExt cx="5760" cy="1224"/>
            </a:xfrm>
          </p:grpSpPr>
          <p:pic>
            <p:nvPicPr>
              <p:cNvPr id="1036" name="Picture 149" descr="4_1"/>
              <p:cNvPicPr>
                <a:picLocks noChangeAspect="1" noChangeArrowheads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gray">
              <a:xfrm>
                <a:off x="0" y="0"/>
                <a:ext cx="5760" cy="12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37" name="Picture 153" descr="6"/>
              <p:cNvPicPr>
                <a:picLocks noChangeAspect="1" noChangeArrowheads="1"/>
              </p:cNvPicPr>
              <p:nvPr/>
            </p:nvPicPr>
            <p:blipFill>
              <a:blip r:embed="rId16" cstate="email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gray">
              <a:xfrm>
                <a:off x="5094" y="0"/>
                <a:ext cx="666" cy="84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38" name="Picture 158" descr="123"/>
              <p:cNvPicPr>
                <a:picLocks noChangeAspect="1" noChangeArrowheads="1"/>
              </p:cNvPicPr>
              <p:nvPr/>
            </p:nvPicPr>
            <p:blipFill>
              <a:blip r:embed="rId17" cstate="email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gray">
              <a:xfrm rot="930090">
                <a:off x="48" y="96"/>
                <a:ext cx="543" cy="5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1188" name="Rectangle 164"/>
            <p:cNvSpPr>
              <a:spLocks noChangeArrowheads="1"/>
            </p:cNvSpPr>
            <p:nvPr/>
          </p:nvSpPr>
          <p:spPr bwMode="gray">
            <a:xfrm>
              <a:off x="0" y="4128"/>
              <a:ext cx="5760" cy="192"/>
            </a:xfrm>
            <a:prstGeom prst="rect">
              <a:avLst/>
            </a:prstGeom>
            <a:gradFill rotWithShape="1">
              <a:gsLst>
                <a:gs pos="0">
                  <a:schemeClr val="hlink"/>
                </a:gs>
                <a:gs pos="100000">
                  <a:schemeClr val="hlink">
                    <a:gamma/>
                    <a:shade val="69804"/>
                    <a:invGamma/>
                  </a:scheme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>
                <a:solidFill>
                  <a:srgbClr val="000000"/>
                </a:solidFill>
              </a:endParaRPr>
            </a:p>
          </p:txBody>
        </p:sp>
        <p:pic>
          <p:nvPicPr>
            <p:cNvPr id="1035" name="Picture 163" descr="artplus_nature_naturalcity38_g"/>
            <p:cNvPicPr>
              <a:picLocks noChangeAspect="1" noChangeArrowheads="1"/>
            </p:cNvPicPr>
            <p:nvPr/>
          </p:nvPicPr>
          <p:blipFill>
            <a:blip r:embed="rId18" cstate="email">
              <a:lum bright="12000" contrast="12000"/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gray">
            <a:xfrm>
              <a:off x="4752" y="3353"/>
              <a:ext cx="1008" cy="9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gray">
          <a:xfrm>
            <a:off x="4114800" y="6537325"/>
            <a:ext cx="21336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fontAlgn="auto">
              <a:spcBef>
                <a:spcPts val="0"/>
              </a:spcBef>
              <a:spcAft>
                <a:spcPts val="0"/>
              </a:spcAft>
              <a:defRPr sz="1000" b="1"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2" name="Rectangle 3"/>
          <p:cNvSpPr>
            <a:spLocks noGrp="1" noChangeArrowheads="1"/>
          </p:cNvSpPr>
          <p:nvPr>
            <p:ph type="body" idx="1"/>
          </p:nvPr>
        </p:nvSpPr>
        <p:spPr bwMode="gray">
          <a:xfrm>
            <a:off x="304800" y="1219200"/>
            <a:ext cx="8382000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gray">
          <a:xfrm>
            <a:off x="304800" y="6537325"/>
            <a:ext cx="5334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fld id="{A3BC453A-849D-4C91-85A2-400905257505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1159" name="Line 135"/>
          <p:cNvSpPr>
            <a:spLocks noChangeShapeType="1"/>
          </p:cNvSpPr>
          <p:nvPr/>
        </p:nvSpPr>
        <p:spPr bwMode="white">
          <a:xfrm>
            <a:off x="9525" y="5967413"/>
            <a:ext cx="641350" cy="0"/>
          </a:xfrm>
          <a:prstGeom prst="line">
            <a:avLst/>
          </a:prstGeom>
          <a:noFill/>
          <a:ln w="12700">
            <a:solidFill>
              <a:srgbClr val="FFFFFF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Rectangle 2"/>
          <p:cNvSpPr>
            <a:spLocks noGrp="1" noChangeArrowheads="1"/>
          </p:cNvSpPr>
          <p:nvPr>
            <p:ph type="title"/>
          </p:nvPr>
        </p:nvSpPr>
        <p:spPr bwMode="gray">
          <a:xfrm>
            <a:off x="838200" y="350838"/>
            <a:ext cx="7239000" cy="563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28398" dir="1593903" algn="ctr" rotWithShape="0">
              <a:schemeClr val="bg1">
                <a:alpha val="50000"/>
              </a:scheme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Образец заголовка</a:t>
            </a:r>
          </a:p>
        </p:txBody>
      </p:sp>
      <p:sp>
        <p:nvSpPr>
          <p:cNvPr id="1183" name="Rectangle 15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914400" y="6537325"/>
            <a:ext cx="28956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fontAlgn="auto">
              <a:spcBef>
                <a:spcPts val="0"/>
              </a:spcBef>
              <a:spcAft>
                <a:spcPts val="0"/>
              </a:spcAft>
              <a:defRPr sz="1400"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639997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</p:sldLayoutIdLst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0000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0000"/>
          </a:solidFill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0000"/>
          </a:solidFill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0000"/>
          </a:solidFill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0000"/>
          </a:solidFill>
          <a:latin typeface="Verdan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 b="1">
          <a:solidFill>
            <a:srgbClr val="000000"/>
          </a:solidFill>
          <a:latin typeface="Verdan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 b="1">
          <a:solidFill>
            <a:srgbClr val="000000"/>
          </a:solidFill>
          <a:latin typeface="Verdan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 b="1">
          <a:solidFill>
            <a:srgbClr val="000000"/>
          </a:solidFill>
          <a:latin typeface="Verdan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 b="1">
          <a:solidFill>
            <a:srgbClr val="000000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v"/>
        <a:defRPr sz="28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Wingdings" pitchFamily="2" charset="2"/>
        <a:buChar char="§"/>
        <a:defRPr sz="2800">
          <a:solidFill>
            <a:schemeClr val="tx1"/>
          </a:solidFill>
          <a:latin typeface="Arial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sz="2400">
          <a:solidFill>
            <a:schemeClr val="tx1"/>
          </a:solidFill>
          <a:latin typeface="Arial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5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7" Type="http://schemas.openxmlformats.org/officeDocument/2006/relationships/image" Target="../media/image64.gif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35.xml"/><Relationship Id="rId6" Type="http://schemas.openxmlformats.org/officeDocument/2006/relationships/slide" Target="slide7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3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4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5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71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73.png"/><Relationship Id="rId7" Type="http://schemas.openxmlformats.org/officeDocument/2006/relationships/image" Target="../media/image77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46.xml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openxmlformats.org/officeDocument/2006/relationships/image" Target="../media/image85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90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46.xml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9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100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5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46.xml"/><Relationship Id="rId5" Type="http://schemas.openxmlformats.org/officeDocument/2006/relationships/image" Target="../media/image104.jpeg"/><Relationship Id="rId4" Type="http://schemas.openxmlformats.org/officeDocument/2006/relationships/image" Target="../media/image103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46.xml"/><Relationship Id="rId5" Type="http://schemas.openxmlformats.org/officeDocument/2006/relationships/image" Target="../media/image108.jpeg"/><Relationship Id="rId4" Type="http://schemas.openxmlformats.org/officeDocument/2006/relationships/image" Target="../media/image107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46.xml"/><Relationship Id="rId5" Type="http://schemas.openxmlformats.org/officeDocument/2006/relationships/image" Target="../media/image112.png"/><Relationship Id="rId4" Type="http://schemas.openxmlformats.org/officeDocument/2006/relationships/image" Target="../media/image11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7" Type="http://schemas.openxmlformats.org/officeDocument/2006/relationships/image" Target="../media/image11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116.jpeg"/><Relationship Id="rId5" Type="http://schemas.openxmlformats.org/officeDocument/2006/relationships/image" Target="../media/image115.jpeg"/><Relationship Id="rId4" Type="http://schemas.openxmlformats.org/officeDocument/2006/relationships/image" Target="../media/image114.jpe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8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188640"/>
            <a:ext cx="8796575" cy="452431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ru-RU" sz="7200" b="1" cap="all" spc="0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Заседание</a:t>
            </a:r>
          </a:p>
          <a:p>
            <a:pPr algn="ctr"/>
            <a:r>
              <a:rPr lang="ru-RU" sz="72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Министерств </a:t>
            </a:r>
          </a:p>
          <a:p>
            <a:pPr algn="ctr"/>
            <a:r>
              <a:rPr lang="ru-RU" sz="72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пищевой </a:t>
            </a:r>
            <a:r>
              <a:rPr lang="ru-RU" sz="7200" b="1" cap="all" spc="0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И легкой </a:t>
            </a:r>
          </a:p>
          <a:p>
            <a:pPr algn="ctr"/>
            <a:r>
              <a:rPr lang="ru-RU" sz="7200" b="1" cap="all" spc="0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промышленности</a:t>
            </a:r>
            <a:endParaRPr lang="ru-RU" sz="7200" b="1" cap="all" spc="0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79068" y="4746018"/>
            <a:ext cx="2797019" cy="201571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475656" y="5085184"/>
            <a:ext cx="444666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 smtClean="0"/>
              <a:t>Володина Елена Николаевна</a:t>
            </a:r>
          </a:p>
          <a:p>
            <a:pPr algn="ctr"/>
            <a:r>
              <a:rPr lang="ru-RU" sz="2400" b="1" dirty="0" smtClean="0"/>
              <a:t>учитель географии, 106-207-316</a:t>
            </a:r>
            <a:endParaRPr lang="ru-RU" sz="2400" b="1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Скругленный прямоугольник 3"/>
          <p:cNvSpPr/>
          <p:nvPr/>
        </p:nvSpPr>
        <p:spPr bwMode="auto">
          <a:xfrm>
            <a:off x="835516" y="116632"/>
            <a:ext cx="8136904" cy="1323528"/>
          </a:xfrm>
          <a:prstGeom prst="roundRect">
            <a:avLst/>
          </a:prstGeom>
          <a:ln>
            <a:headEnd type="none" w="sm" len="sm"/>
            <a:tailEnd type="none" w="sm" len="sm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4800" b="1" dirty="0"/>
              <a:t>Отрасли 1 группы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9552" y="3878575"/>
            <a:ext cx="3808492" cy="285636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03968" y="2924944"/>
            <a:ext cx="3810000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735" y="1651576"/>
            <a:ext cx="3173503" cy="254673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17923" y="1667207"/>
            <a:ext cx="2970555" cy="198037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94587" y="1440160"/>
            <a:ext cx="2680208" cy="201015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241883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80111" y="836712"/>
            <a:ext cx="2985701" cy="23042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87824" y="1032756"/>
            <a:ext cx="2507598" cy="15121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1201725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Скругленный прямоугольник 4"/>
          <p:cNvSpPr/>
          <p:nvPr/>
        </p:nvSpPr>
        <p:spPr bwMode="auto">
          <a:xfrm>
            <a:off x="899592" y="13684"/>
            <a:ext cx="8136904" cy="1323528"/>
          </a:xfrm>
          <a:prstGeom prst="roundRect">
            <a:avLst/>
          </a:prstGeom>
          <a:ln>
            <a:headEnd type="none" w="sm" len="sm"/>
            <a:tailEnd type="none" w="sm" len="sm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4800" b="1" dirty="0"/>
              <a:t>Отрасли </a:t>
            </a:r>
            <a:r>
              <a:rPr lang="ru-RU" sz="4800" b="1" dirty="0" smtClean="0"/>
              <a:t>2 </a:t>
            </a:r>
            <a:r>
              <a:rPr lang="ru-RU" sz="4800" b="1" dirty="0"/>
              <a:t>группы</a:t>
            </a: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3610646"/>
            <a:ext cx="4170040" cy="312753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51920" y="1061324"/>
            <a:ext cx="4176464" cy="313234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03002" y="4214898"/>
            <a:ext cx="3524136" cy="264310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53362" y="1484784"/>
            <a:ext cx="2520280" cy="252028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5662431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 rot="20780073">
            <a:off x="557559" y="975144"/>
            <a:ext cx="7677103" cy="34163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Потребление </a:t>
            </a:r>
          </a:p>
          <a:p>
            <a:pPr algn="ctr"/>
            <a:r>
              <a:rPr lang="ru-RU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продуктов питания</a:t>
            </a:r>
          </a:p>
          <a:p>
            <a:pPr algn="ctr"/>
            <a:r>
              <a:rPr lang="ru-RU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в России </a:t>
            </a:r>
          </a:p>
          <a:p>
            <a:pPr algn="ctr"/>
            <a:r>
              <a:rPr lang="ru-RU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резко сократилось!!!</a:t>
            </a:r>
            <a:endParaRPr lang="ru-RU" sz="5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64860" y="4293096"/>
            <a:ext cx="1310674" cy="22484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3313318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152400"/>
            <a:ext cx="8229600" cy="1066800"/>
          </a:xfrm>
        </p:spPr>
        <p:txBody>
          <a:bodyPr/>
          <a:lstStyle/>
          <a:p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Потребление продуктов питания  </a:t>
            </a:r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</a:rPr>
              <a:t>( кг на душу населения)</a:t>
            </a:r>
            <a:endParaRPr lang="ru-RU" sz="28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633506877"/>
              </p:ext>
            </p:extLst>
          </p:nvPr>
        </p:nvGraphicFramePr>
        <p:xfrm>
          <a:off x="395536" y="1484782"/>
          <a:ext cx="8560296" cy="5184575"/>
        </p:xfrm>
        <a:graphic>
          <a:graphicData uri="http://schemas.openxmlformats.org/drawingml/2006/table">
            <a:tbl>
              <a:tblPr firstRow="1" bandRow="1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tableStyleId>{5C22544A-7EE6-4342-B048-85BDC9FD1C3A}</a:tableStyleId>
              </a:tblPr>
              <a:tblGrid>
                <a:gridCol w="3027054"/>
                <a:gridCol w="1922226"/>
                <a:gridCol w="1842133"/>
                <a:gridCol w="1768883"/>
              </a:tblGrid>
              <a:tr h="679061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Продукты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Развитые страны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Россия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err="1" smtClean="0"/>
                        <a:t>Медицинс</a:t>
                      </a:r>
                      <a:r>
                        <a:rPr lang="ru-RU" dirty="0" smtClean="0"/>
                        <a:t>-</a:t>
                      </a:r>
                    </a:p>
                    <a:p>
                      <a:pPr algn="ctr"/>
                      <a:r>
                        <a:rPr lang="ru-RU" dirty="0" smtClean="0"/>
                        <a:t>кие нормы</a:t>
                      </a:r>
                      <a:endParaRPr lang="ru-RU" dirty="0"/>
                    </a:p>
                  </a:txBody>
                  <a:tcPr/>
                </a:tc>
              </a:tr>
              <a:tr h="393424">
                <a:tc>
                  <a:txBody>
                    <a:bodyPr/>
                    <a:lstStyle/>
                    <a:p>
                      <a:r>
                        <a:rPr lang="ru-RU" b="1" dirty="0" smtClean="0"/>
                        <a:t>Хлебные продукты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101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122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120</a:t>
                      </a:r>
                      <a:endParaRPr lang="ru-RU" b="1" dirty="0"/>
                    </a:p>
                  </a:txBody>
                  <a:tcPr/>
                </a:tc>
              </a:tr>
              <a:tr h="393424">
                <a:tc>
                  <a:txBody>
                    <a:bodyPr/>
                    <a:lstStyle/>
                    <a:p>
                      <a:r>
                        <a:rPr lang="ru-RU" b="1" dirty="0" smtClean="0"/>
                        <a:t>Сахар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34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36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36</a:t>
                      </a:r>
                      <a:endParaRPr lang="ru-RU" b="1" dirty="0"/>
                    </a:p>
                  </a:txBody>
                  <a:tcPr/>
                </a:tc>
              </a:tr>
              <a:tr h="393424">
                <a:tc>
                  <a:txBody>
                    <a:bodyPr/>
                    <a:lstStyle/>
                    <a:p>
                      <a:r>
                        <a:rPr lang="ru-RU" b="1" dirty="0" smtClean="0"/>
                        <a:t>Масло растительное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19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11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13</a:t>
                      </a:r>
                      <a:endParaRPr lang="ru-RU" b="1" dirty="0"/>
                    </a:p>
                  </a:txBody>
                  <a:tcPr/>
                </a:tc>
              </a:tr>
              <a:tr h="393424">
                <a:tc>
                  <a:txBody>
                    <a:bodyPr/>
                    <a:lstStyle/>
                    <a:p>
                      <a:r>
                        <a:rPr lang="ru-RU" b="1" dirty="0" smtClean="0"/>
                        <a:t>Картофель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70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122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96</a:t>
                      </a:r>
                      <a:endParaRPr lang="ru-RU" b="1" dirty="0"/>
                    </a:p>
                  </a:txBody>
                  <a:tcPr/>
                </a:tc>
              </a:tr>
              <a:tr h="679061">
                <a:tc>
                  <a:txBody>
                    <a:bodyPr/>
                    <a:lstStyle/>
                    <a:p>
                      <a:r>
                        <a:rPr lang="ru-RU" b="1" dirty="0" smtClean="0"/>
                        <a:t>Овощи и бахчевые культуры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144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91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104</a:t>
                      </a:r>
                      <a:endParaRPr lang="ru-RU" b="1" dirty="0"/>
                    </a:p>
                  </a:txBody>
                  <a:tcPr/>
                </a:tc>
              </a:tr>
              <a:tr h="393424">
                <a:tc>
                  <a:txBody>
                    <a:bodyPr/>
                    <a:lstStyle/>
                    <a:p>
                      <a:r>
                        <a:rPr lang="ru-RU" b="1" dirty="0" smtClean="0"/>
                        <a:t>Фрукты</a:t>
                      </a:r>
                      <a:r>
                        <a:rPr lang="ru-RU" b="1" baseline="0" dirty="0" smtClean="0"/>
                        <a:t> и ягоды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110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40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80</a:t>
                      </a:r>
                      <a:endParaRPr lang="ru-RU" b="1" dirty="0"/>
                    </a:p>
                  </a:txBody>
                  <a:tcPr/>
                </a:tc>
              </a:tr>
              <a:tr h="393424">
                <a:tc>
                  <a:txBody>
                    <a:bodyPr/>
                    <a:lstStyle/>
                    <a:p>
                      <a:r>
                        <a:rPr lang="ru-RU" b="1" dirty="0" smtClean="0"/>
                        <a:t>Мясо и мясопродукты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114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46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70</a:t>
                      </a:r>
                      <a:endParaRPr lang="ru-RU" b="1" dirty="0"/>
                    </a:p>
                  </a:txBody>
                  <a:tcPr/>
                </a:tc>
              </a:tr>
              <a:tr h="393424">
                <a:tc>
                  <a:txBody>
                    <a:bodyPr/>
                    <a:lstStyle/>
                    <a:p>
                      <a:r>
                        <a:rPr lang="ru-RU" b="1" dirty="0" smtClean="0"/>
                        <a:t>Рыба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18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11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18,3</a:t>
                      </a:r>
                      <a:endParaRPr lang="ru-RU" b="1" dirty="0"/>
                    </a:p>
                  </a:txBody>
                  <a:tcPr/>
                </a:tc>
              </a:tr>
              <a:tr h="679061">
                <a:tc>
                  <a:txBody>
                    <a:bodyPr/>
                    <a:lstStyle/>
                    <a:p>
                      <a:r>
                        <a:rPr lang="ru-RU" b="1" dirty="0" smtClean="0"/>
                        <a:t>Молоко и молочные продукты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350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229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360</a:t>
                      </a:r>
                      <a:endParaRPr lang="ru-RU" b="1" dirty="0"/>
                    </a:p>
                  </a:txBody>
                  <a:tcPr/>
                </a:tc>
              </a:tr>
              <a:tr h="393424">
                <a:tc>
                  <a:txBody>
                    <a:bodyPr/>
                    <a:lstStyle/>
                    <a:p>
                      <a:r>
                        <a:rPr lang="ru-RU" b="1" dirty="0" smtClean="0"/>
                        <a:t>Яйца 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250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245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243</a:t>
                      </a:r>
                      <a:endParaRPr lang="ru-RU" b="1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37579676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152400"/>
            <a:ext cx="8388424" cy="1066800"/>
          </a:xfrm>
        </p:spPr>
        <p:txBody>
          <a:bodyPr/>
          <a:lstStyle/>
          <a:p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Уровень потребления продовольствия снизился</a:t>
            </a:r>
            <a:endParaRPr lang="ru-RU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Выноска со стрелкой вниз 3"/>
          <p:cNvSpPr/>
          <p:nvPr/>
        </p:nvSpPr>
        <p:spPr bwMode="auto">
          <a:xfrm>
            <a:off x="4139952" y="1604256"/>
            <a:ext cx="4392488" cy="2304256"/>
          </a:xfrm>
          <a:prstGeom prst="downArrowCallout">
            <a:avLst/>
          </a:prstGeom>
          <a:ln>
            <a:headEnd type="none" w="sm" len="sm"/>
            <a:tailEnd type="none" w="sm" len="sm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8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rPr>
              <a:t>7 место</a:t>
            </a:r>
          </a:p>
        </p:txBody>
      </p:sp>
      <p:sp>
        <p:nvSpPr>
          <p:cNvPr id="5" name="Прямоугольник 4"/>
          <p:cNvSpPr/>
          <p:nvPr/>
        </p:nvSpPr>
        <p:spPr bwMode="auto">
          <a:xfrm>
            <a:off x="4168350" y="4077072"/>
            <a:ext cx="4392488" cy="1512168"/>
          </a:xfrm>
          <a:prstGeom prst="rect">
            <a:avLst/>
          </a:prstGeom>
          <a:ln>
            <a:headEnd type="none" w="sm" len="sm"/>
            <a:tailEnd type="none" w="sm" len="sm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8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rPr>
              <a:t>40 место</a:t>
            </a:r>
          </a:p>
        </p:txBody>
      </p:sp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2288493"/>
            <a:ext cx="3528392" cy="2544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691445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Проблемы отрасли:</a:t>
            </a:r>
            <a:endParaRPr lang="ru-RU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1556792"/>
            <a:ext cx="8640960" cy="4724400"/>
          </a:xfrm>
        </p:spPr>
        <p:txBody>
          <a:bodyPr/>
          <a:lstStyle/>
          <a:p>
            <a:r>
              <a:rPr lang="ru-RU" sz="4000" b="1" dirty="0" smtClean="0">
                <a:solidFill>
                  <a:schemeClr val="accent1">
                    <a:lumMod val="75000"/>
                  </a:schemeClr>
                </a:solidFill>
                <a:effectLst/>
              </a:rPr>
              <a:t>Слабо развита</a:t>
            </a:r>
          </a:p>
          <a:p>
            <a:r>
              <a:rPr lang="ru-RU" sz="4000" b="1" dirty="0" smtClean="0">
                <a:solidFill>
                  <a:schemeClr val="accent1">
                    <a:lumMod val="75000"/>
                  </a:schemeClr>
                </a:solidFill>
                <a:effectLst/>
              </a:rPr>
              <a:t>Производство сократилось на 40%</a:t>
            </a:r>
          </a:p>
          <a:p>
            <a:r>
              <a:rPr lang="ru-RU" sz="4000" b="1" dirty="0" smtClean="0">
                <a:solidFill>
                  <a:schemeClr val="accent1">
                    <a:lumMod val="75000"/>
                  </a:schemeClr>
                </a:solidFill>
                <a:effectLst/>
              </a:rPr>
              <a:t>Дефицит оборудования</a:t>
            </a:r>
          </a:p>
          <a:p>
            <a:r>
              <a:rPr lang="ru-RU" sz="4000" b="1" dirty="0" smtClean="0">
                <a:solidFill>
                  <a:schemeClr val="accent1">
                    <a:lumMod val="75000"/>
                  </a:schemeClr>
                </a:solidFill>
                <a:effectLst/>
              </a:rPr>
              <a:t>Устаревшие технологии</a:t>
            </a:r>
          </a:p>
          <a:p>
            <a:r>
              <a:rPr lang="ru-RU" sz="4000" b="1" dirty="0" err="1" smtClean="0">
                <a:solidFill>
                  <a:schemeClr val="accent1">
                    <a:lumMod val="75000"/>
                  </a:schemeClr>
                </a:solidFill>
                <a:effectLst/>
              </a:rPr>
              <a:t>Неконкурентноспособная</a:t>
            </a:r>
            <a:r>
              <a:rPr lang="ru-RU" sz="4000" b="1" dirty="0" smtClean="0">
                <a:solidFill>
                  <a:schemeClr val="accent1">
                    <a:lumMod val="75000"/>
                  </a:schemeClr>
                </a:solidFill>
                <a:effectLst/>
              </a:rPr>
              <a:t> продукция</a:t>
            </a:r>
            <a:endParaRPr lang="ru-RU" sz="4000" b="1" dirty="0">
              <a:solidFill>
                <a:schemeClr val="accent1">
                  <a:lumMod val="75000"/>
                </a:schemeClr>
              </a:solidFill>
              <a:effectLst/>
            </a:endParaRPr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77050" y="3140968"/>
            <a:ext cx="2266950" cy="3219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0605084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17494" y="1700808"/>
            <a:ext cx="8206093" cy="378565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80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Министерство </a:t>
            </a:r>
          </a:p>
          <a:p>
            <a:pPr algn="ctr"/>
            <a:r>
              <a:rPr lang="ru-RU" sz="80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легкой</a:t>
            </a:r>
          </a:p>
          <a:p>
            <a:pPr algn="ctr"/>
            <a:r>
              <a:rPr lang="ru-RU" sz="80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промышленности</a:t>
            </a:r>
            <a:endParaRPr lang="ru-RU" sz="80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384619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764704"/>
            <a:ext cx="8229600" cy="1143000"/>
          </a:xfrm>
        </p:spPr>
        <p:txBody>
          <a:bodyPr/>
          <a:lstStyle/>
          <a:p>
            <a:r>
              <a:rPr lang="ru-RU" sz="6000" b="1" dirty="0" smtClean="0"/>
              <a:t>Легкая промышленность - </a:t>
            </a:r>
            <a:endParaRPr lang="ru-RU" sz="60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2420888"/>
            <a:ext cx="8229600" cy="3417243"/>
          </a:xfrm>
        </p:spPr>
        <p:txBody>
          <a:bodyPr/>
          <a:lstStyle/>
          <a:p>
            <a:pPr marL="0" indent="0" algn="ctr">
              <a:buNone/>
            </a:pPr>
            <a:r>
              <a:rPr lang="ru-RU" sz="4000" b="1" dirty="0" smtClean="0"/>
              <a:t>совокупность специализированных отраслей, производящих предметы массового потребления из различных видов сырья</a:t>
            </a:r>
            <a:endParaRPr lang="ru-RU" sz="4000" b="1" dirty="0"/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5940" y="4948842"/>
            <a:ext cx="1762125" cy="1276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24" name="Picture 4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05871" y="5091117"/>
            <a:ext cx="112395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25" name="Picture 5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73355" y="5414367"/>
            <a:ext cx="1514475" cy="895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26" name="Picture 6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76056" y="5255367"/>
            <a:ext cx="1457325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8786632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smtClean="0"/>
              <a:t>Текстильная промышленность</a:t>
            </a:r>
            <a:endParaRPr lang="ru-RU" b="1" i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1556792"/>
            <a:ext cx="8229600" cy="4525963"/>
          </a:xfrm>
        </p:spPr>
        <p:txBody>
          <a:bodyPr/>
          <a:lstStyle/>
          <a:p>
            <a:r>
              <a:rPr lang="ru-RU" sz="3600" b="1" dirty="0" smtClean="0"/>
              <a:t>Хлопчатобумажная</a:t>
            </a:r>
          </a:p>
          <a:p>
            <a:r>
              <a:rPr lang="ru-RU" sz="3600" b="1" dirty="0" smtClean="0"/>
              <a:t>Шерстяная</a:t>
            </a:r>
          </a:p>
          <a:p>
            <a:r>
              <a:rPr lang="ru-RU" sz="3600" b="1" dirty="0" smtClean="0"/>
              <a:t>Шелковая</a:t>
            </a:r>
          </a:p>
          <a:p>
            <a:r>
              <a:rPr lang="ru-RU" sz="3600" b="1" dirty="0" smtClean="0"/>
              <a:t>Льняная</a:t>
            </a:r>
          </a:p>
          <a:p>
            <a:r>
              <a:rPr lang="ru-RU" sz="3600" b="1" dirty="0" err="1" smtClean="0"/>
              <a:t>Пеньково</a:t>
            </a:r>
            <a:r>
              <a:rPr lang="ru-RU" sz="3600" b="1" dirty="0" smtClean="0"/>
              <a:t>-джутовая</a:t>
            </a:r>
          </a:p>
          <a:p>
            <a:r>
              <a:rPr lang="ru-RU" sz="3600" b="1" dirty="0" smtClean="0"/>
              <a:t>Трикотажная</a:t>
            </a:r>
          </a:p>
          <a:p>
            <a:r>
              <a:rPr lang="ru-RU" sz="3600" b="1" dirty="0" err="1" smtClean="0"/>
              <a:t>Вяляльно</a:t>
            </a:r>
            <a:r>
              <a:rPr lang="ru-RU" sz="3600" b="1" dirty="0" smtClean="0"/>
              <a:t>-войлочная</a:t>
            </a:r>
          </a:p>
          <a:p>
            <a:r>
              <a:rPr lang="ru-RU" sz="3600" b="1" dirty="0" smtClean="0"/>
              <a:t>Сетевязальная </a:t>
            </a:r>
            <a:endParaRPr lang="ru-RU" sz="3600" b="1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268760"/>
            <a:ext cx="3233936" cy="24254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37264" y="3212976"/>
            <a:ext cx="2669283" cy="20019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96681" y="5013175"/>
            <a:ext cx="2813298" cy="14966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0112300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2909068" y="1628800"/>
            <a:ext cx="6205545" cy="415498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r"/>
            <a:r>
              <a:rPr lang="ru-RU" sz="8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cquest Script" pitchFamily="2" charset="0"/>
              </a:rPr>
              <a:t>Министерство</a:t>
            </a:r>
          </a:p>
          <a:p>
            <a:pPr algn="r"/>
            <a:r>
              <a:rPr lang="ru-RU" sz="8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cquest Script" pitchFamily="2" charset="0"/>
              </a:rPr>
              <a:t>п</a:t>
            </a:r>
            <a:r>
              <a:rPr lang="ru-RU" sz="8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cquest Script" pitchFamily="2" charset="0"/>
              </a:rPr>
              <a:t>ищевой</a:t>
            </a:r>
          </a:p>
          <a:p>
            <a:pPr algn="r"/>
            <a:r>
              <a:rPr lang="ru-RU" sz="8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cquest Script" pitchFamily="2" charset="0"/>
              </a:rPr>
              <a:t>промышленности</a:t>
            </a:r>
            <a:endParaRPr lang="ru-RU" sz="88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cquest Scrip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960237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3204" y="116632"/>
            <a:ext cx="8229600" cy="1143000"/>
          </a:xfrm>
        </p:spPr>
        <p:txBody>
          <a:bodyPr/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b="1" dirty="0" smtClean="0"/>
              <a:t>Швейная промышленность</a:t>
            </a:r>
            <a:br>
              <a:rPr lang="ru-RU" b="1" dirty="0" smtClean="0"/>
            </a:b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99592" y="1122047"/>
            <a:ext cx="7416824" cy="54360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7699518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60648"/>
            <a:ext cx="8686800" cy="1143000"/>
          </a:xfrm>
        </p:spPr>
        <p:txBody>
          <a:bodyPr/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b="1" dirty="0" smtClean="0"/>
              <a:t>Галантерейная </a:t>
            </a:r>
            <a:r>
              <a:rPr lang="ru-RU" b="1" dirty="0"/>
              <a:t>промышленность</a:t>
            </a:r>
            <a:br>
              <a:rPr lang="ru-RU" b="1" dirty="0"/>
            </a:b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6450" y="1296147"/>
            <a:ext cx="4943363" cy="3076749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4233" y="4581128"/>
            <a:ext cx="5334000" cy="1905000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39878" y="1291430"/>
            <a:ext cx="3157191" cy="23629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68144" y="3731765"/>
            <a:ext cx="3131841" cy="234398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6531387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0591" y="115831"/>
            <a:ext cx="8229600" cy="1143000"/>
          </a:xfrm>
        </p:spPr>
        <p:txBody>
          <a:bodyPr/>
          <a:lstStyle/>
          <a:p>
            <a:r>
              <a:rPr lang="ru-RU" dirty="0"/>
              <a:t/>
            </a:r>
            <a:br>
              <a:rPr lang="ru-RU" dirty="0"/>
            </a:br>
            <a:r>
              <a:rPr lang="ru-RU" b="1" dirty="0" smtClean="0"/>
              <a:t>Кожевенная </a:t>
            </a:r>
            <a:r>
              <a:rPr lang="ru-RU" b="1" dirty="0"/>
              <a:t>промышленность</a:t>
            </a:r>
            <a:br>
              <a:rPr lang="ru-RU" b="1" dirty="0"/>
            </a:br>
            <a:endParaRPr lang="ru-RU" b="1" dirty="0"/>
          </a:p>
        </p:txBody>
      </p:sp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4994" y="1090119"/>
            <a:ext cx="8479780" cy="55655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1560" y="4869159"/>
            <a:ext cx="2112236" cy="158417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0248" y="1484784"/>
            <a:ext cx="2053370" cy="292947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xmlns="" val="11072856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b="1" dirty="0" smtClean="0"/>
              <a:t>Меховая </a:t>
            </a:r>
            <a:r>
              <a:rPr lang="ru-RU" b="1" dirty="0"/>
              <a:t>промышленность</a:t>
            </a:r>
            <a:br>
              <a:rPr lang="ru-RU" b="1" dirty="0"/>
            </a:b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1270" name="Picture 6" descr="E:\НаТя...ЯяЯ\Фотки\игрушки\IMG_7362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100584">
            <a:off x="6262798" y="1504000"/>
            <a:ext cx="2131128" cy="15984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55775" y="1315899"/>
            <a:ext cx="3918477" cy="52246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84168" y="2947628"/>
            <a:ext cx="2689886" cy="358651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9552" y="2303237"/>
            <a:ext cx="2336717" cy="311562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xmlns="" val="17998383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4943"/>
            <a:ext cx="8229600" cy="1143000"/>
          </a:xfrm>
        </p:spPr>
        <p:txBody>
          <a:bodyPr/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b="1" dirty="0" smtClean="0"/>
              <a:t>Обувная </a:t>
            </a:r>
            <a:r>
              <a:rPr lang="ru-RU" b="1" dirty="0"/>
              <a:t>промышленность</a:t>
            </a:r>
            <a:br>
              <a:rPr lang="ru-RU" b="1" dirty="0"/>
            </a:b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3474308"/>
            <a:ext cx="4032448" cy="29163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474308"/>
            <a:ext cx="4227200" cy="29163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9551" y="1034462"/>
            <a:ext cx="3456385" cy="22960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35963" y="1052866"/>
            <a:ext cx="3459654" cy="22776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1" descr="SNEAKER_">
            <a:hlinkClick r:id="rId6" action="ppaction://hlinksldjump"/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3633293" y="2416929"/>
            <a:ext cx="1683953" cy="182726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0152988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6600" b="1" dirty="0" smtClean="0"/>
              <a:t>Проблемы отрасли:</a:t>
            </a:r>
            <a:endParaRPr lang="ru-RU" sz="66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1785926"/>
            <a:ext cx="8229600" cy="4296829"/>
          </a:xfrm>
        </p:spPr>
        <p:txBody>
          <a:bodyPr/>
          <a:lstStyle/>
          <a:p>
            <a:r>
              <a:rPr lang="ru-RU" sz="3600" b="1" dirty="0" smtClean="0"/>
              <a:t>Условия закрытой экономики</a:t>
            </a:r>
          </a:p>
          <a:p>
            <a:r>
              <a:rPr lang="ru-RU" sz="3600" b="1" dirty="0" smtClean="0"/>
              <a:t>Низкое качество</a:t>
            </a:r>
          </a:p>
          <a:p>
            <a:r>
              <a:rPr lang="ru-RU" sz="3600" b="1" dirty="0" smtClean="0"/>
              <a:t>Снижение уровня жизни населения</a:t>
            </a:r>
          </a:p>
          <a:p>
            <a:r>
              <a:rPr lang="ru-RU" sz="3600" b="1" dirty="0" smtClean="0"/>
              <a:t>Конкуренция импортной </a:t>
            </a:r>
          </a:p>
          <a:p>
            <a:pPr marL="0" indent="0">
              <a:buNone/>
            </a:pPr>
            <a:r>
              <a:rPr lang="ru-RU" sz="3600" b="1" dirty="0"/>
              <a:t> </a:t>
            </a:r>
            <a:r>
              <a:rPr lang="ru-RU" sz="3600" b="1" dirty="0" smtClean="0"/>
              <a:t>                       продукции</a:t>
            </a:r>
            <a:endParaRPr lang="ru-RU" sz="3600" b="1" dirty="0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43636" y="3214686"/>
            <a:ext cx="2749550" cy="3871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552631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7709" y="0"/>
            <a:ext cx="6923690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Рузский</a:t>
            </a:r>
          </a:p>
          <a:p>
            <a:pPr algn="ctr"/>
            <a:r>
              <a:rPr lang="ru-RU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муниципальный</a:t>
            </a:r>
          </a:p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район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236296" y="2132856"/>
            <a:ext cx="1396181" cy="174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39798" y="2708920"/>
            <a:ext cx="3391925" cy="383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4972487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23528" y="1196752"/>
            <a:ext cx="8496943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Пищевая</a:t>
            </a:r>
          </a:p>
          <a:p>
            <a:pPr algn="ctr"/>
            <a:r>
              <a:rPr lang="ru-RU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промышленность </a:t>
            </a:r>
          </a:p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Рузского района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99592" y="3959810"/>
            <a:ext cx="1176337" cy="2663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569544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97437" y="-31"/>
            <a:ext cx="7413625" cy="1597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1111" y="1596994"/>
            <a:ext cx="5707393" cy="42805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00192" y="2348880"/>
            <a:ext cx="2681777" cy="42908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7482225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Заголовок 1"/>
          <p:cNvSpPr>
            <a:spLocks noGrp="1"/>
          </p:cNvSpPr>
          <p:nvPr>
            <p:ph type="title"/>
          </p:nvPr>
        </p:nvSpPr>
        <p:spPr>
          <a:xfrm>
            <a:off x="428625" y="0"/>
            <a:ext cx="8229600" cy="1143000"/>
          </a:xfrm>
        </p:spPr>
        <p:txBody>
          <a:bodyPr/>
          <a:lstStyle/>
          <a:p>
            <a:pPr algn="ctr"/>
            <a:r>
              <a:rPr lang="ru-RU" sz="4800" b="1" dirty="0" smtClean="0">
                <a:latin typeface="Monotype Corsiva" pitchFamily="66" charset="0"/>
              </a:rPr>
              <a:t>Выпускаемая продукция :</a:t>
            </a:r>
          </a:p>
        </p:txBody>
      </p:sp>
      <p:sp>
        <p:nvSpPr>
          <p:cNvPr id="9219" name="Содержимое 2"/>
          <p:cNvSpPr>
            <a:spLocks noGrp="1"/>
          </p:cNvSpPr>
          <p:nvPr>
            <p:ph idx="1"/>
          </p:nvPr>
        </p:nvSpPr>
        <p:spPr>
          <a:xfrm>
            <a:off x="3857625" y="1285875"/>
            <a:ext cx="4686300" cy="4525963"/>
          </a:xfrm>
        </p:spPr>
        <p:txBody>
          <a:bodyPr/>
          <a:lstStyle/>
          <a:p>
            <a:r>
              <a:rPr lang="ru-RU" b="1" dirty="0" smtClean="0"/>
              <a:t>Простокваша</a:t>
            </a:r>
          </a:p>
          <a:p>
            <a:r>
              <a:rPr lang="ru-RU" b="1" dirty="0" smtClean="0"/>
              <a:t>Ряженка</a:t>
            </a:r>
          </a:p>
          <a:p>
            <a:r>
              <a:rPr lang="ru-RU" b="1" dirty="0" smtClean="0"/>
              <a:t>Молоко</a:t>
            </a:r>
          </a:p>
          <a:p>
            <a:r>
              <a:rPr lang="ru-RU" b="1" dirty="0" smtClean="0"/>
              <a:t>Сливки</a:t>
            </a:r>
          </a:p>
          <a:p>
            <a:r>
              <a:rPr lang="ru-RU" b="1" dirty="0" smtClean="0"/>
              <a:t>Масло </a:t>
            </a:r>
          </a:p>
          <a:p>
            <a:r>
              <a:rPr lang="ru-RU" b="1" dirty="0" smtClean="0"/>
              <a:t>Кефир</a:t>
            </a:r>
          </a:p>
          <a:p>
            <a:r>
              <a:rPr lang="ru-RU" b="1" dirty="0" err="1" smtClean="0"/>
              <a:t>Бифилайф</a:t>
            </a:r>
            <a:endParaRPr lang="ru-RU" b="1" dirty="0" smtClean="0"/>
          </a:p>
          <a:p>
            <a:r>
              <a:rPr lang="ru-RU" b="1" dirty="0" smtClean="0"/>
              <a:t>Творог</a:t>
            </a:r>
          </a:p>
          <a:p>
            <a:r>
              <a:rPr lang="ru-RU" b="1" dirty="0" smtClean="0"/>
              <a:t>Творожная </a:t>
            </a:r>
          </a:p>
          <a:p>
            <a:pPr marL="0" indent="0">
              <a:buNone/>
            </a:pPr>
            <a:r>
              <a:rPr lang="ru-RU" dirty="0"/>
              <a:t> </a:t>
            </a:r>
            <a:r>
              <a:rPr lang="ru-RU" dirty="0" smtClean="0"/>
              <a:t>        </a:t>
            </a:r>
            <a:r>
              <a:rPr lang="ru-RU" b="1" dirty="0" smtClean="0"/>
              <a:t>масса</a:t>
            </a:r>
          </a:p>
        </p:txBody>
      </p:sp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5598" y="1000125"/>
            <a:ext cx="1714500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0994" y="3365410"/>
            <a:ext cx="1338262" cy="305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16216" y="2204864"/>
            <a:ext cx="2488863" cy="18035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3" name="Picture 4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71687" y="2857500"/>
            <a:ext cx="1428750" cy="148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4" name="Picture 5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00250" y="4650095"/>
            <a:ext cx="1571625" cy="1768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5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44703" y="4514165"/>
            <a:ext cx="2000250" cy="203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6" name="Picture 7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60442" y="1092344"/>
            <a:ext cx="1143000" cy="164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0866940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152400"/>
            <a:ext cx="8460432" cy="1066800"/>
          </a:xfrm>
        </p:spPr>
        <p:txBody>
          <a:bodyPr/>
          <a:lstStyle/>
          <a:p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Потребительская корзина</a:t>
            </a:r>
            <a:endParaRPr lang="ru-RU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5576" y="1316412"/>
            <a:ext cx="5571000" cy="557100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 descr="doc09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82294" y="3356992"/>
            <a:ext cx="1562100" cy="273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1057223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1024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1024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36751" y="929680"/>
            <a:ext cx="3619500" cy="555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3137" y="1027212"/>
            <a:ext cx="3636863" cy="5091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07904" y="3068960"/>
            <a:ext cx="2465365" cy="243375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7" name="Picture 5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10000" y="116632"/>
            <a:ext cx="1663441" cy="2499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9299947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31749" name="Picture 3" descr="M:\Мои рисунки\Хлебозавод\IMG_5329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4214810" y="857232"/>
            <a:ext cx="4000500" cy="30003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1750" name="Picture 4" descr="M:\Мои рисунки\Хлебозавод\IMG_5337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0" y="714356"/>
            <a:ext cx="4095806" cy="307185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1748" name="Picture 2" descr="M:\Мои рисунки\Хлебозавод\IMG_5347.jp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285720" y="3429000"/>
            <a:ext cx="4333905" cy="325042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5720" y="-243408"/>
            <a:ext cx="8516937" cy="1597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57104" y="3612130"/>
            <a:ext cx="3845553" cy="288416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4054890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7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7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7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17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17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17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332656"/>
            <a:ext cx="7239000" cy="563562"/>
          </a:xfrm>
        </p:spPr>
        <p:txBody>
          <a:bodyPr/>
          <a:lstStyle/>
          <a:p>
            <a:pPr algn="ctr"/>
            <a:r>
              <a:rPr lang="ru-RU" dirty="0" smtClean="0"/>
              <a:t>Кондитерская фабрика</a:t>
            </a:r>
            <a:br>
              <a:rPr lang="ru-RU" dirty="0" smtClean="0"/>
            </a:br>
            <a:r>
              <a:rPr lang="ru-RU" dirty="0" smtClean="0"/>
              <a:t>«Нестле-Россия»</a:t>
            </a:r>
            <a:endParaRPr lang="ru-RU" dirty="0"/>
          </a:p>
        </p:txBody>
      </p:sp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209472"/>
            <a:ext cx="4017907" cy="53136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815793"/>
            <a:ext cx="4101039" cy="41010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7" name="Picture 5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07904" y="2956489"/>
            <a:ext cx="1944216" cy="185370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3563678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4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4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4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50838"/>
            <a:ext cx="8305800" cy="563562"/>
          </a:xfrm>
        </p:spPr>
        <p:txBody>
          <a:bodyPr/>
          <a:lstStyle/>
          <a:p>
            <a:r>
              <a:rPr lang="ru-RU" dirty="0" smtClean="0"/>
              <a:t>ООО «Рузский мясокомбинат»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946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989" y="1059148"/>
            <a:ext cx="9101011" cy="54563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32240" y="4679238"/>
            <a:ext cx="2244740" cy="199781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7584" y="4691502"/>
            <a:ext cx="1875751" cy="197329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63888" y="4676830"/>
            <a:ext cx="2537283" cy="195878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9881579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4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4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9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9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50838"/>
            <a:ext cx="8054280" cy="563562"/>
          </a:xfrm>
        </p:spPr>
        <p:txBody>
          <a:bodyPr/>
          <a:lstStyle/>
          <a:p>
            <a:pPr algn="ctr"/>
            <a:r>
              <a:rPr lang="ru-RU" dirty="0" smtClean="0"/>
              <a:t>ЗАО «Московская кофейня </a:t>
            </a:r>
            <a:br>
              <a:rPr lang="ru-RU" dirty="0" smtClean="0"/>
            </a:br>
            <a:r>
              <a:rPr lang="ru-RU" dirty="0" smtClean="0"/>
              <a:t>на </a:t>
            </a:r>
            <a:r>
              <a:rPr lang="ru-RU" dirty="0" err="1" smtClean="0"/>
              <a:t>паяхъ</a:t>
            </a:r>
            <a:r>
              <a:rPr lang="ru-RU" dirty="0" smtClean="0"/>
              <a:t>»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34203" y="2138096"/>
            <a:ext cx="4309797" cy="43097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1810823"/>
            <a:ext cx="2369523" cy="41864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5" name="Picture 5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32228" y="2420888"/>
            <a:ext cx="1856893" cy="35709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7386055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ru-RU" dirty="0" smtClean="0"/>
              <a:t>Группа компаний</a:t>
            </a:r>
            <a:br>
              <a:rPr lang="ru-RU" dirty="0" smtClean="0"/>
            </a:br>
            <a:r>
              <a:rPr lang="ru-RU" dirty="0" smtClean="0"/>
              <a:t>«Союз – </a:t>
            </a:r>
            <a:r>
              <a:rPr lang="ru-RU" dirty="0" err="1" smtClean="0"/>
              <a:t>Виктан</a:t>
            </a:r>
            <a:r>
              <a:rPr lang="ru-RU" dirty="0" smtClean="0"/>
              <a:t>»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9552" y="0"/>
            <a:ext cx="2908447" cy="232675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60032" y="2290225"/>
            <a:ext cx="4019035" cy="426821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9552" y="2474438"/>
            <a:ext cx="3888432" cy="38884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652910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67544" y="1095265"/>
            <a:ext cx="8496943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Легк</a:t>
            </a:r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ая</a:t>
            </a:r>
          </a:p>
          <a:p>
            <a:pPr algn="ctr"/>
            <a:r>
              <a:rPr lang="ru-RU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промышленность </a:t>
            </a:r>
          </a:p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Рузского района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66258" y="3861048"/>
            <a:ext cx="1176337" cy="2663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6131028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Заголовок 1"/>
          <p:cNvSpPr>
            <a:spLocks noGrp="1"/>
          </p:cNvSpPr>
          <p:nvPr>
            <p:ph type="title"/>
          </p:nvPr>
        </p:nvSpPr>
        <p:spPr>
          <a:xfrm>
            <a:off x="3851920" y="350838"/>
            <a:ext cx="4225280" cy="563562"/>
          </a:xfrm>
        </p:spPr>
        <p:txBody>
          <a:bodyPr/>
          <a:lstStyle/>
          <a:p>
            <a:r>
              <a:rPr lang="ru-RU" dirty="0" smtClean="0"/>
              <a:t>ЗАО «Франт»</a:t>
            </a:r>
          </a:p>
        </p:txBody>
      </p:sp>
      <p:sp>
        <p:nvSpPr>
          <p:cNvPr id="22531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29700" name="Picture 2" descr="M:\Мои рисунки\Мои дети 2\IMG_1733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3143250" y="2428875"/>
            <a:ext cx="5643563" cy="42322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9701" name="Picture 3" descr="M:\Мои рисунки\Мои дети 2\IMG_1736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214282" y="0"/>
            <a:ext cx="3071834" cy="409637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9702" name="Picture 4" descr="M:\Мои рисунки\Мои дети 2\IMG_1728.jp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214282" y="3786190"/>
            <a:ext cx="3810550" cy="285749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9703" name="Picture 5" descr="M:\Мои рисунки\Мои дети 2\IMG_1729.jp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5848348" y="1000108"/>
            <a:ext cx="3295652" cy="247173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16535086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97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7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97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97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97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97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Заголовок 1"/>
          <p:cNvSpPr>
            <a:spLocks noGrp="1"/>
          </p:cNvSpPr>
          <p:nvPr>
            <p:ph type="title"/>
          </p:nvPr>
        </p:nvSpPr>
        <p:spPr>
          <a:xfrm>
            <a:off x="738188" y="33327"/>
            <a:ext cx="7239000" cy="563562"/>
          </a:xfrm>
        </p:spPr>
        <p:txBody>
          <a:bodyPr/>
          <a:lstStyle/>
          <a:p>
            <a:pPr algn="ctr"/>
            <a:r>
              <a:rPr lang="ru-RU" dirty="0" smtClean="0"/>
              <a:t>ООО «</a:t>
            </a:r>
            <a:r>
              <a:rPr lang="ru-RU" dirty="0" err="1" smtClean="0"/>
              <a:t>Балакиревка</a:t>
            </a:r>
            <a:r>
              <a:rPr lang="ru-RU" dirty="0" smtClean="0"/>
              <a:t>»</a:t>
            </a:r>
          </a:p>
        </p:txBody>
      </p:sp>
      <p:sp>
        <p:nvSpPr>
          <p:cNvPr id="24579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30724" name="Picture 2" descr="M:\Мои рисунки\Пуговичная фабрика\IMG_3790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357188" y="785813"/>
            <a:ext cx="5057775" cy="37941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0725" name="Picture 3" descr="M:\Мои рисунки\Пуговичная фабрика\IMG_3804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5357818" y="285728"/>
            <a:ext cx="3161922" cy="421481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30726" name="Picture 4" descr="M:\Мои рисунки\Пуговичная фабрика\IMG_3792.jp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642938" y="3857625"/>
            <a:ext cx="3714750" cy="278606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30727" name="Picture 5" descr="M:\Мои рисунки\Пуговичная фабрика\IMG_3798.jp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4572000" y="3857625"/>
            <a:ext cx="3571875" cy="26797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0555191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07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07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07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7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07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07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07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07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332656"/>
            <a:ext cx="7239000" cy="563562"/>
          </a:xfrm>
        </p:spPr>
        <p:txBody>
          <a:bodyPr/>
          <a:lstStyle/>
          <a:p>
            <a:pPr algn="ctr"/>
            <a:r>
              <a:rPr lang="ru-RU" dirty="0" smtClean="0"/>
              <a:t>ОАО «</a:t>
            </a:r>
            <a:r>
              <a:rPr lang="ru-RU" dirty="0" err="1" smtClean="0"/>
              <a:t>Колюбакинский</a:t>
            </a:r>
            <a:r>
              <a:rPr lang="ru-RU" dirty="0" smtClean="0"/>
              <a:t> игольный завод»</a:t>
            </a:r>
            <a:endParaRPr lang="ru-RU" dirty="0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3429000"/>
            <a:ext cx="3735854" cy="285482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85658" y="1198194"/>
            <a:ext cx="4139952" cy="53404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2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484784"/>
            <a:ext cx="1687645" cy="175515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22533" name="Picture 5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19872" y="1883753"/>
            <a:ext cx="2160240" cy="221790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5870113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764704"/>
            <a:ext cx="8388424" cy="1066800"/>
          </a:xfrm>
        </p:spPr>
        <p:txBody>
          <a:bodyPr/>
          <a:lstStyle/>
          <a:p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Основное назначение пищевой промышленности – производство продуктов питания</a:t>
            </a:r>
            <a:endParaRPr lang="ru-RU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547664" y="3645024"/>
            <a:ext cx="7062936" cy="2755776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47664" y="2708920"/>
            <a:ext cx="6048672" cy="403748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3455432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Меховые салоны</a:t>
            </a:r>
            <a:endParaRPr lang="ru-RU" dirty="0"/>
          </a:p>
        </p:txBody>
      </p:sp>
      <p:pic>
        <p:nvPicPr>
          <p:cNvPr id="23554" name="Picture 2" descr="E:\Мои рисунки\Соболёк\Соболёк\Соболёк\1\DSCN0076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980728"/>
            <a:ext cx="3839840" cy="288032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3555" name="Picture 3" descr="E:\Мои рисунки\Соболёк\Шубы Соболек\DSCN0133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44992" y="3503848"/>
            <a:ext cx="2499008" cy="333150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3556" name="Picture 4" descr="E:\Мои рисунки\Сергей\DSC00580.JPG"/>
          <p:cNvPicPr>
            <a:picLocks noGrp="1" noChangeAspect="1" noChangeArrowheads="1"/>
          </p:cNvPicPr>
          <p:nvPr>
            <p:ph idx="1"/>
          </p:nvPr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63888" y="1703785"/>
            <a:ext cx="3161810" cy="421574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3557" name="Picture 5" descr="E:\Мои рисунки\Сергей\IMG_0328.jp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93200" y="4005064"/>
            <a:ext cx="1977843" cy="263691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3558" name="Picture 6" descr="E:\Мои рисунки\Соболёк\Наташка\5\DSCN0060.jp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20006" y="260648"/>
            <a:ext cx="1948979" cy="259824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3177875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5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5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5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5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5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5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35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5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5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35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35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35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35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059831" y="1700808"/>
            <a:ext cx="5909182" cy="255454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80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Резолюция</a:t>
            </a:r>
          </a:p>
          <a:p>
            <a:pPr algn="ctr"/>
            <a:r>
              <a:rPr lang="ru-RU" sz="8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заседания</a:t>
            </a:r>
            <a:endParaRPr lang="ru-RU" sz="80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03751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792850" y="1700808"/>
            <a:ext cx="4443139" cy="378565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8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Спасибо</a:t>
            </a:r>
          </a:p>
          <a:p>
            <a:pPr algn="ctr"/>
            <a:r>
              <a:rPr lang="ru-RU" sz="80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За</a:t>
            </a:r>
          </a:p>
          <a:p>
            <a:pPr algn="ctr"/>
            <a:r>
              <a:rPr lang="ru-RU" sz="8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Работу!</a:t>
            </a:r>
            <a:endParaRPr lang="ru-RU" sz="8000" b="1" cap="all" spc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387389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197114" cy="35730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78156" y="3212976"/>
            <a:ext cx="5488977" cy="36450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3477584"/>
            <a:ext cx="2952328" cy="338041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20247" y="72747"/>
            <a:ext cx="3946886" cy="324795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8148474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131840" y="2708920"/>
            <a:ext cx="5554960" cy="3417243"/>
          </a:xfrm>
        </p:spPr>
        <p:txBody>
          <a:bodyPr>
            <a:normAutofit/>
          </a:bodyPr>
          <a:lstStyle/>
          <a:p>
            <a:r>
              <a:rPr lang="ru-RU" sz="4400" b="1" dirty="0" smtClean="0"/>
              <a:t>30 </a:t>
            </a:r>
            <a:r>
              <a:rPr lang="ru-RU" sz="4400" b="1" dirty="0" err="1" smtClean="0"/>
              <a:t>подотраслей</a:t>
            </a:r>
            <a:endParaRPr lang="ru-RU" sz="4400" b="1" dirty="0" smtClean="0"/>
          </a:p>
          <a:p>
            <a:r>
              <a:rPr lang="ru-RU" sz="4400" b="1" dirty="0" smtClean="0"/>
              <a:t>22 000 предприятий</a:t>
            </a:r>
          </a:p>
          <a:p>
            <a:r>
              <a:rPr lang="ru-RU" sz="4400" b="1" dirty="0" smtClean="0"/>
              <a:t>1,5 млн. человек</a:t>
            </a:r>
            <a:endParaRPr lang="ru-RU" sz="4400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267744" y="845535"/>
            <a:ext cx="7050456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ru-RU" sz="4400" b="1" cap="none" spc="0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Пищевая промышленность </a:t>
            </a:r>
          </a:p>
          <a:p>
            <a:pPr algn="ctr"/>
            <a:r>
              <a:rPr lang="ru-RU" sz="4400" b="1" cap="none" spc="0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включает:</a:t>
            </a:r>
            <a:endParaRPr lang="ru-RU" sz="4400" b="1" cap="none" spc="0" dirty="0">
              <a:ln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39571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142466609"/>
              </p:ext>
            </p:extLst>
          </p:nvPr>
        </p:nvGraphicFramePr>
        <p:xfrm>
          <a:off x="3270833" y="3646302"/>
          <a:ext cx="5554662" cy="26951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3131840" y="845535"/>
            <a:ext cx="5832648" cy="280076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ru-RU" sz="4400" b="1" cap="none" spc="0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Доля пищевой </a:t>
            </a:r>
          </a:p>
          <a:p>
            <a:pPr algn="ctr"/>
            <a:r>
              <a:rPr lang="ru-RU" sz="4400" b="1" cap="none" spc="0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промышленности </a:t>
            </a:r>
          </a:p>
          <a:p>
            <a:pPr algn="ctr"/>
            <a:r>
              <a:rPr lang="ru-RU" sz="4400" b="1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в </a:t>
            </a:r>
            <a:r>
              <a:rPr lang="ru-RU" sz="4400" b="1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общем объеме </a:t>
            </a:r>
          </a:p>
          <a:p>
            <a:pPr algn="ctr"/>
            <a:r>
              <a:rPr lang="ru-RU" sz="4400" b="1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производства</a:t>
            </a:r>
            <a:endParaRPr lang="ru-RU" sz="4400" b="1" cap="none" spc="0" dirty="0">
              <a:ln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725677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915816" y="845535"/>
            <a:ext cx="5832648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ru-RU" sz="4400" b="1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Отраслевая структура </a:t>
            </a:r>
          </a:p>
          <a:p>
            <a:pPr algn="ctr"/>
            <a:r>
              <a:rPr lang="ru-RU" sz="4400" b="1" cap="none" spc="0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хозяйства: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131840" y="2292085"/>
            <a:ext cx="6012160" cy="4150710"/>
          </a:xfrm>
        </p:spPr>
        <p:txBody>
          <a:bodyPr>
            <a:noAutofit/>
          </a:bodyPr>
          <a:lstStyle/>
          <a:p>
            <a:r>
              <a:rPr lang="ru-RU" sz="3600" b="1" dirty="0" smtClean="0"/>
              <a:t>1 - топливная промышленность</a:t>
            </a:r>
          </a:p>
          <a:p>
            <a:r>
              <a:rPr lang="ru-RU" sz="3600" b="1" dirty="0" smtClean="0"/>
              <a:t>2 - металлургия</a:t>
            </a:r>
          </a:p>
          <a:p>
            <a:r>
              <a:rPr lang="ru-RU" sz="3600" b="1" dirty="0" smtClean="0"/>
              <a:t>3 -  машиностроение и металлообработка</a:t>
            </a:r>
          </a:p>
          <a:p>
            <a:r>
              <a:rPr lang="ru-RU" sz="3600" b="1" dirty="0" smtClean="0"/>
              <a:t>4 -  пищевая промышленность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xmlns="" val="30042608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3846750042"/>
              </p:ext>
            </p:extLst>
          </p:nvPr>
        </p:nvGraphicFramePr>
        <p:xfrm>
          <a:off x="2090" y="-171400"/>
          <a:ext cx="9034405" cy="7029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xmlns="" val="1166743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Шаблон оформления 'Питание'">
  <a:themeElements>
    <a:clrScheme name="Шаблон оформления 'Питание' 1">
      <a:dk1>
        <a:srgbClr val="333333"/>
      </a:dk1>
      <a:lt1>
        <a:srgbClr val="B2B2B2"/>
      </a:lt1>
      <a:dk2>
        <a:srgbClr val="FFFFFF"/>
      </a:dk2>
      <a:lt2>
        <a:srgbClr val="000000"/>
      </a:lt2>
      <a:accent1>
        <a:srgbClr val="FFFF99"/>
      </a:accent1>
      <a:accent2>
        <a:srgbClr val="FFCC99"/>
      </a:accent2>
      <a:accent3>
        <a:srgbClr val="D5D5D5"/>
      </a:accent3>
      <a:accent4>
        <a:srgbClr val="2A2A2A"/>
      </a:accent4>
      <a:accent5>
        <a:srgbClr val="FFFFCA"/>
      </a:accent5>
      <a:accent6>
        <a:srgbClr val="E7B98A"/>
      </a:accent6>
      <a:hlink>
        <a:srgbClr val="FF9933"/>
      </a:hlink>
      <a:folHlink>
        <a:srgbClr val="FF6600"/>
      </a:folHlink>
    </a:clrScheme>
    <a:fontScheme name="Шаблон оформления 'Питание'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Шаблон оформления 'Питание' 1">
        <a:dk1>
          <a:srgbClr val="333333"/>
        </a:dk1>
        <a:lt1>
          <a:srgbClr val="B2B2B2"/>
        </a:lt1>
        <a:dk2>
          <a:srgbClr val="FFFFFF"/>
        </a:dk2>
        <a:lt2>
          <a:srgbClr val="000000"/>
        </a:lt2>
        <a:accent1>
          <a:srgbClr val="FFFF99"/>
        </a:accent1>
        <a:accent2>
          <a:srgbClr val="FFCC99"/>
        </a:accent2>
        <a:accent3>
          <a:srgbClr val="D5D5D5"/>
        </a:accent3>
        <a:accent4>
          <a:srgbClr val="2A2A2A"/>
        </a:accent4>
        <a:accent5>
          <a:srgbClr val="FFFFCA"/>
        </a:accent5>
        <a:accent6>
          <a:srgbClr val="E7B98A"/>
        </a:accent6>
        <a:hlink>
          <a:srgbClr val="FF9933"/>
        </a:hlink>
        <a:folHlink>
          <a:srgbClr val="FF66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578TGp_CleanCity_light">
  <a:themeElements>
    <a:clrScheme name="578TGp_CleanCity_light 1">
      <a:dk1>
        <a:srgbClr val="000000"/>
      </a:dk1>
      <a:lt1>
        <a:srgbClr val="FFFFFF"/>
      </a:lt1>
      <a:dk2>
        <a:srgbClr val="51944E"/>
      </a:dk2>
      <a:lt2>
        <a:srgbClr val="DDDDDD"/>
      </a:lt2>
      <a:accent1>
        <a:srgbClr val="646ADE"/>
      </a:accent1>
      <a:accent2>
        <a:srgbClr val="1BAFC3"/>
      </a:accent2>
      <a:accent3>
        <a:srgbClr val="FFFFFF"/>
      </a:accent3>
      <a:accent4>
        <a:srgbClr val="000000"/>
      </a:accent4>
      <a:accent5>
        <a:srgbClr val="B8B9EC"/>
      </a:accent5>
      <a:accent6>
        <a:srgbClr val="179EB0"/>
      </a:accent6>
      <a:hlink>
        <a:srgbClr val="98BF1D"/>
      </a:hlink>
      <a:folHlink>
        <a:srgbClr val="90A8B0"/>
      </a:folHlink>
    </a:clrScheme>
    <a:fontScheme name="578TGp_CleanCity_light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Литейная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80000"/>
              </a:schemeClr>
            </a:gs>
            <a:gs pos="62000">
              <a:schemeClr val="phClr">
                <a:tint val="30000"/>
                <a:satMod val="180000"/>
              </a:schemeClr>
            </a:gs>
            <a:gs pos="100000">
              <a:schemeClr val="phClr">
                <a:tint val="22000"/>
                <a:satMod val="18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58000"/>
                <a:satMod val="150000"/>
              </a:schemeClr>
            </a:gs>
            <a:gs pos="72000">
              <a:schemeClr val="phClr">
                <a:tint val="90000"/>
                <a:satMod val="135000"/>
              </a:schemeClr>
            </a:gs>
            <a:gs pos="100000">
              <a:schemeClr val="phClr">
                <a:tint val="8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80000"/>
            </a:schemeClr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000000"/>
            </a:lightRig>
          </a:scene3d>
          <a:sp3d prstMaterial="matte">
            <a:bevelT w="63500" h="635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578TGp_CleanCity_light 1">
        <a:dk1>
          <a:srgbClr val="000000"/>
        </a:dk1>
        <a:lt1>
          <a:srgbClr val="FFFFFF"/>
        </a:lt1>
        <a:dk2>
          <a:srgbClr val="51944E"/>
        </a:dk2>
        <a:lt2>
          <a:srgbClr val="DDDDDD"/>
        </a:lt2>
        <a:accent1>
          <a:srgbClr val="646ADE"/>
        </a:accent1>
        <a:accent2>
          <a:srgbClr val="1BAFC3"/>
        </a:accent2>
        <a:accent3>
          <a:srgbClr val="FFFFFF"/>
        </a:accent3>
        <a:accent4>
          <a:srgbClr val="000000"/>
        </a:accent4>
        <a:accent5>
          <a:srgbClr val="B8B9EC"/>
        </a:accent5>
        <a:accent6>
          <a:srgbClr val="179EB0"/>
        </a:accent6>
        <a:hlink>
          <a:srgbClr val="98BF1D"/>
        </a:hlink>
        <a:folHlink>
          <a:srgbClr val="90A8B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78TGp_CleanCity_light 2">
        <a:dk1>
          <a:srgbClr val="4D4D4D"/>
        </a:dk1>
        <a:lt1>
          <a:srgbClr val="FFFFFF"/>
        </a:lt1>
        <a:dk2>
          <a:srgbClr val="347436"/>
        </a:dk2>
        <a:lt2>
          <a:srgbClr val="DDDDDD"/>
        </a:lt2>
        <a:accent1>
          <a:srgbClr val="F28C1C"/>
        </a:accent1>
        <a:accent2>
          <a:srgbClr val="77AE26"/>
        </a:accent2>
        <a:accent3>
          <a:srgbClr val="FFFFFF"/>
        </a:accent3>
        <a:accent4>
          <a:srgbClr val="404040"/>
        </a:accent4>
        <a:accent5>
          <a:srgbClr val="F7C5AB"/>
        </a:accent5>
        <a:accent6>
          <a:srgbClr val="6B9D21"/>
        </a:accent6>
        <a:hlink>
          <a:srgbClr val="449878"/>
        </a:hlink>
        <a:folHlink>
          <a:srgbClr val="90A8B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78TGp_CleanCity_light 3">
        <a:dk1>
          <a:srgbClr val="000000"/>
        </a:dk1>
        <a:lt1>
          <a:srgbClr val="FFFFFF"/>
        </a:lt1>
        <a:dk2>
          <a:srgbClr val="1A578E"/>
        </a:dk2>
        <a:lt2>
          <a:srgbClr val="C0C0C0"/>
        </a:lt2>
        <a:accent1>
          <a:srgbClr val="5EB52D"/>
        </a:accent1>
        <a:accent2>
          <a:srgbClr val="F26D00"/>
        </a:accent2>
        <a:accent3>
          <a:srgbClr val="FFFFFF"/>
        </a:accent3>
        <a:accent4>
          <a:srgbClr val="000000"/>
        </a:accent4>
        <a:accent5>
          <a:srgbClr val="B6D7AD"/>
        </a:accent5>
        <a:accent6>
          <a:srgbClr val="DB6200"/>
        </a:accent6>
        <a:hlink>
          <a:srgbClr val="5983D7"/>
        </a:hlink>
        <a:folHlink>
          <a:srgbClr val="AAAD25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589</TotalTime>
  <Words>298</Words>
  <Application>Microsoft Office PowerPoint</Application>
  <PresentationFormat>Экран (4:3)</PresentationFormat>
  <Paragraphs>150</Paragraphs>
  <Slides>42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5</vt:i4>
      </vt:variant>
      <vt:variant>
        <vt:lpstr>Заголовки слайдов</vt:lpstr>
      </vt:variant>
      <vt:variant>
        <vt:i4>42</vt:i4>
      </vt:variant>
    </vt:vector>
  </HeadingPairs>
  <TitlesOfParts>
    <vt:vector size="47" baseType="lpstr">
      <vt:lpstr>Тема Office</vt:lpstr>
      <vt:lpstr>1_Тема Office</vt:lpstr>
      <vt:lpstr>Шаблон оформления 'Питание'</vt:lpstr>
      <vt:lpstr>2_Тема Office</vt:lpstr>
      <vt:lpstr>578TGp_CleanCity_light</vt:lpstr>
      <vt:lpstr>Слайд 1</vt:lpstr>
      <vt:lpstr>Слайд 2</vt:lpstr>
      <vt:lpstr>Потребительская корзина</vt:lpstr>
      <vt:lpstr>Основное назначение пищевой промышленности – производство продуктов питания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Потребление продуктов питания  ( кг на душу населения)</vt:lpstr>
      <vt:lpstr>Уровень потребления продовольствия снизился</vt:lpstr>
      <vt:lpstr>Проблемы отрасли:</vt:lpstr>
      <vt:lpstr>Слайд 17</vt:lpstr>
      <vt:lpstr>Легкая промышленность - </vt:lpstr>
      <vt:lpstr>Текстильная промышленность</vt:lpstr>
      <vt:lpstr> Швейная промышленность </vt:lpstr>
      <vt:lpstr> Галантерейная промышленность </vt:lpstr>
      <vt:lpstr> Кожевенная промышленность </vt:lpstr>
      <vt:lpstr> Меховая промышленность </vt:lpstr>
      <vt:lpstr> Обувная промышленность </vt:lpstr>
      <vt:lpstr>Проблемы отрасли:</vt:lpstr>
      <vt:lpstr>Слайд 26</vt:lpstr>
      <vt:lpstr>Слайд 27</vt:lpstr>
      <vt:lpstr>Слайд 28</vt:lpstr>
      <vt:lpstr>Выпускаемая продукция :</vt:lpstr>
      <vt:lpstr>Слайд 30</vt:lpstr>
      <vt:lpstr>Слайд 31</vt:lpstr>
      <vt:lpstr>Кондитерская фабрика «Нестле-Россия»</vt:lpstr>
      <vt:lpstr>ООО «Рузский мясокомбинат»</vt:lpstr>
      <vt:lpstr>ЗАО «Московская кофейня  на паяхъ»</vt:lpstr>
      <vt:lpstr>Группа компаний «Союз – Виктан»</vt:lpstr>
      <vt:lpstr>Слайд 36</vt:lpstr>
      <vt:lpstr>ЗАО «Франт»</vt:lpstr>
      <vt:lpstr>ООО «Балакиревка»</vt:lpstr>
      <vt:lpstr>ОАО «Колюбакинский игольный завод»</vt:lpstr>
      <vt:lpstr>Меховые салоны</vt:lpstr>
      <vt:lpstr>Слайд 41</vt:lpstr>
      <vt:lpstr>Слайд 42</vt:lpstr>
    </vt:vector>
  </TitlesOfParts>
  <Company>SamForum.ws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SamLab.ws</dc:creator>
  <cp:lastModifiedBy>Tata</cp:lastModifiedBy>
  <cp:revision>43</cp:revision>
  <dcterms:created xsi:type="dcterms:W3CDTF">2010-08-20T11:35:18Z</dcterms:created>
  <dcterms:modified xsi:type="dcterms:W3CDTF">2012-10-15T18:23:24Z</dcterms:modified>
</cp:coreProperties>
</file>