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6"/>
  </p:notesMasterIdLst>
  <p:sldIdLst>
    <p:sldId id="256" r:id="rId2"/>
    <p:sldId id="257" r:id="rId3"/>
    <p:sldId id="311" r:id="rId4"/>
    <p:sldId id="259" r:id="rId5"/>
    <p:sldId id="310" r:id="rId6"/>
    <p:sldId id="260" r:id="rId7"/>
    <p:sldId id="261" r:id="rId8"/>
    <p:sldId id="262" r:id="rId9"/>
    <p:sldId id="263" r:id="rId10"/>
    <p:sldId id="264" r:id="rId11"/>
    <p:sldId id="265" r:id="rId12"/>
    <p:sldId id="31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4" r:id="rId35"/>
    <p:sldId id="295" r:id="rId36"/>
    <p:sldId id="296" r:id="rId37"/>
    <p:sldId id="297" r:id="rId38"/>
    <p:sldId id="298" r:id="rId39"/>
    <p:sldId id="299" r:id="rId40"/>
    <p:sldId id="302" r:id="rId41"/>
    <p:sldId id="303" r:id="rId42"/>
    <p:sldId id="304" r:id="rId43"/>
    <p:sldId id="305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53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50735-17D3-4834-A4E3-2B93116F10D7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C3AC-8228-4B51-A2A6-1E62B6F5C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C3AC-8228-4B51-A2A6-1E62B6F5CE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15068" cy="286816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Признаки делимости чисел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8609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Презентацию подготовила: Беленькая Марина </a:t>
            </a:r>
            <a:r>
              <a:rPr lang="ru-RU" dirty="0" err="1" smtClean="0"/>
              <a:t>Бахтыгереевна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учитель математики </a:t>
            </a:r>
          </a:p>
          <a:p>
            <a:r>
              <a:rPr lang="ru-RU" dirty="0" smtClean="0"/>
              <a:t>МБОУ СОШ №18</a:t>
            </a:r>
          </a:p>
          <a:p>
            <a:r>
              <a:rPr lang="ru-RU" dirty="0" smtClean="0"/>
              <a:t> г. Ставрополя.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C0099"/>
                </a:solidFill>
              </a:rPr>
              <a:t>Признак делимости на 4</a:t>
            </a:r>
            <a:endParaRPr lang="ru-RU" sz="44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4855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Число делиться на 4 тогда и только тогда, когда две его последние цифры составляют число, которое делиться на 4 </a:t>
            </a:r>
            <a:endParaRPr lang="ru-RU" sz="3600" dirty="0"/>
          </a:p>
        </p:txBody>
      </p:sp>
      <p:pic>
        <p:nvPicPr>
          <p:cNvPr id="3074" name="Picture 2" descr="F:\картинки\0_84c1d_1408ba0c_X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323028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    </a:t>
            </a:r>
            <a:r>
              <a:rPr lang="ru-RU" sz="6600" b="0" dirty="0" smtClean="0">
                <a:solidFill>
                  <a:srgbClr val="FF0000"/>
                </a:solidFill>
              </a:rPr>
              <a:t>Пример:</a:t>
            </a:r>
            <a:endParaRPr lang="ru-RU" sz="6600" b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1)716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16 </a:t>
            </a:r>
            <a:r>
              <a:rPr lang="ru-RU" sz="4000" dirty="0" smtClean="0"/>
              <a:t>делится </a:t>
            </a:r>
            <a:r>
              <a:rPr lang="ru-RU" sz="4000" dirty="0" smtClean="0"/>
              <a:t>на </a:t>
            </a:r>
            <a:r>
              <a:rPr lang="ru-RU" sz="4000" dirty="0" smtClean="0"/>
              <a:t>4, значит, </a:t>
            </a:r>
            <a:r>
              <a:rPr lang="ru-RU" sz="4000" dirty="0" smtClean="0"/>
              <a:t>число 716 делится на 4 без остатка .</a:t>
            </a:r>
          </a:p>
          <a:p>
            <a:pPr>
              <a:buNone/>
            </a:pPr>
            <a:r>
              <a:rPr lang="ru-RU" sz="4000" dirty="0" smtClean="0"/>
              <a:t>    2)35636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36 </a:t>
            </a:r>
            <a:r>
              <a:rPr lang="ru-RU" sz="4000" dirty="0" smtClean="0"/>
              <a:t>делится </a:t>
            </a:r>
            <a:r>
              <a:rPr lang="ru-RU" sz="4000" dirty="0" smtClean="0"/>
              <a:t>на </a:t>
            </a:r>
            <a:r>
              <a:rPr lang="ru-RU" sz="4000" dirty="0" smtClean="0"/>
              <a:t>4, значит, </a:t>
            </a:r>
            <a:r>
              <a:rPr lang="ru-RU" sz="4000" dirty="0" smtClean="0"/>
              <a:t>число 35636 делится на 4 без остатка.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C0099"/>
                </a:solidFill>
              </a:rPr>
              <a:t>Признаки делимости на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3962400" cy="470313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Чтобы узнать </a:t>
            </a:r>
            <a:r>
              <a:rPr lang="ru-RU" sz="2800" dirty="0" smtClean="0"/>
              <a:t>делится </a:t>
            </a:r>
            <a:r>
              <a:rPr lang="ru-RU" sz="2800" dirty="0" smtClean="0"/>
              <a:t>ли двухзначное число на 4, можно половину единиц прибавить к десяткам – если сумма </a:t>
            </a:r>
            <a:r>
              <a:rPr lang="ru-RU" sz="2800" dirty="0" smtClean="0"/>
              <a:t>делится </a:t>
            </a:r>
            <a:r>
              <a:rPr lang="ru-RU" sz="2800" dirty="0" smtClean="0"/>
              <a:t>на 2, значит, число </a:t>
            </a:r>
            <a:r>
              <a:rPr lang="ru-RU" sz="2800" dirty="0" smtClean="0"/>
              <a:t>делится </a:t>
            </a:r>
            <a:r>
              <a:rPr lang="ru-RU" sz="2800" dirty="0" smtClean="0"/>
              <a:t>на 4.</a:t>
            </a:r>
          </a:p>
          <a:p>
            <a:endParaRPr lang="ru-RU" dirty="0"/>
          </a:p>
        </p:txBody>
      </p:sp>
      <p:pic>
        <p:nvPicPr>
          <p:cNvPr id="10242" name="Picture 2" descr="F:\картинки\a65b9078a272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828800"/>
            <a:ext cx="3732780" cy="3720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    </a:t>
            </a:r>
            <a:r>
              <a:rPr lang="ru-RU" sz="6600" b="0" dirty="0" smtClean="0">
                <a:solidFill>
                  <a:srgbClr val="FF0000"/>
                </a:solidFill>
              </a:rPr>
              <a:t>Пример:</a:t>
            </a:r>
            <a:r>
              <a:rPr lang="ru-RU" sz="6600" dirty="0" smtClean="0">
                <a:solidFill>
                  <a:srgbClr val="FF0000"/>
                </a:solidFill>
              </a:rPr>
              <a:t>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 1)92</a:t>
            </a:r>
            <a:endParaRPr lang="ru-RU" sz="4400" dirty="0" smtClean="0"/>
          </a:p>
          <a:p>
            <a:pPr>
              <a:buNone/>
            </a:pPr>
            <a:r>
              <a:rPr lang="en-US" sz="4400" dirty="0" smtClean="0"/>
              <a:t>  </a:t>
            </a:r>
            <a:r>
              <a:rPr lang="ru-RU" sz="4400" dirty="0" smtClean="0"/>
              <a:t>9+1=10</a:t>
            </a:r>
            <a:r>
              <a:rPr lang="en-US" sz="4400" dirty="0" smtClean="0"/>
              <a:t>-</a:t>
            </a:r>
            <a:r>
              <a:rPr lang="ru-RU" sz="4400" dirty="0" smtClean="0"/>
              <a:t> четное число, </a:t>
            </a:r>
            <a:r>
              <a:rPr lang="ru-RU" sz="4400" dirty="0" smtClean="0"/>
              <a:t>значит, </a:t>
            </a:r>
            <a:r>
              <a:rPr lang="ru-RU" sz="4400" dirty="0" smtClean="0"/>
              <a:t>92 </a:t>
            </a:r>
            <a:r>
              <a:rPr lang="ru-RU" sz="4400" dirty="0" smtClean="0"/>
              <a:t>делится </a:t>
            </a:r>
            <a:r>
              <a:rPr lang="ru-RU" sz="4400" dirty="0" smtClean="0"/>
              <a:t>на 4 без </a:t>
            </a:r>
            <a:r>
              <a:rPr lang="ru-RU" sz="4400" dirty="0" smtClean="0"/>
              <a:t>остатка.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 2)68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6+4=10- четно число, </a:t>
            </a:r>
            <a:r>
              <a:rPr lang="ru-RU" sz="4400" dirty="0" smtClean="0"/>
              <a:t>значит, </a:t>
            </a:r>
            <a:r>
              <a:rPr lang="ru-RU" sz="4400" dirty="0" smtClean="0"/>
              <a:t>68 </a:t>
            </a:r>
            <a:r>
              <a:rPr lang="ru-RU" sz="4400" dirty="0" smtClean="0"/>
              <a:t>делится </a:t>
            </a:r>
            <a:r>
              <a:rPr lang="ru-RU" sz="4400" dirty="0" smtClean="0"/>
              <a:t>на 4 без остатка.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C0099"/>
                </a:solidFill>
              </a:rPr>
              <a:t>Признак делимости на 5</a:t>
            </a:r>
            <a:endParaRPr lang="ru-RU" sz="44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057400"/>
            <a:ext cx="3429000" cy="4398336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Число </a:t>
            </a:r>
            <a:r>
              <a:rPr lang="ru-RU" sz="3200" dirty="0" smtClean="0"/>
              <a:t>делится </a:t>
            </a:r>
            <a:r>
              <a:rPr lang="ru-RU" sz="3200" dirty="0" smtClean="0"/>
              <a:t>на 5 только тогда, когда его последняя цифра 5 или 0.</a:t>
            </a:r>
            <a:endParaRPr lang="ru-RU" sz="3200" dirty="0"/>
          </a:p>
        </p:txBody>
      </p:sp>
      <p:pic>
        <p:nvPicPr>
          <p:cNvPr id="1026" name="Picture 2" descr="F:\картинки\0_21b8e_96d3668f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76400"/>
            <a:ext cx="3017592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       Пример:</a:t>
            </a:r>
          </a:p>
          <a:p>
            <a:pPr>
              <a:buNone/>
            </a:pPr>
            <a:r>
              <a:rPr lang="ru-RU" sz="4000" dirty="0" smtClean="0"/>
              <a:t>     1</a:t>
            </a:r>
            <a:r>
              <a:rPr lang="ru-RU" sz="4000" dirty="0" smtClean="0"/>
              <a:t>) 1380</a:t>
            </a:r>
          </a:p>
          <a:p>
            <a:pPr>
              <a:buNone/>
            </a:pPr>
            <a:r>
              <a:rPr lang="ru-RU" sz="4000" dirty="0" smtClean="0"/>
              <a:t>  Число 1380 оканчивается нулем, </a:t>
            </a:r>
            <a:r>
              <a:rPr lang="ru-RU" sz="4000" dirty="0" smtClean="0"/>
              <a:t>значит, </a:t>
            </a:r>
            <a:r>
              <a:rPr lang="ru-RU" sz="4000" dirty="0" smtClean="0"/>
              <a:t>число 1380 </a:t>
            </a:r>
            <a:r>
              <a:rPr lang="ru-RU" sz="4000" dirty="0" smtClean="0"/>
              <a:t>делится </a:t>
            </a:r>
            <a:r>
              <a:rPr lang="ru-RU" sz="4000" dirty="0" smtClean="0"/>
              <a:t>на 5 без остатка.</a:t>
            </a:r>
          </a:p>
          <a:p>
            <a:pPr>
              <a:buNone/>
            </a:pPr>
            <a:r>
              <a:rPr lang="ru-RU" sz="4000" dirty="0" smtClean="0"/>
              <a:t>     2)24715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Число 24715 оканчивается пятеркой, </a:t>
            </a:r>
            <a:r>
              <a:rPr lang="ru-RU" sz="4000" dirty="0" smtClean="0"/>
              <a:t>значит, </a:t>
            </a:r>
            <a:r>
              <a:rPr lang="ru-RU" sz="4000" dirty="0" smtClean="0"/>
              <a:t>число 24715 </a:t>
            </a:r>
            <a:r>
              <a:rPr lang="ru-RU" sz="4000" dirty="0" smtClean="0"/>
              <a:t>делится </a:t>
            </a:r>
            <a:r>
              <a:rPr lang="ru-RU" sz="4000" dirty="0" smtClean="0"/>
              <a:t>на 5 без остатка.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C0099"/>
                </a:solidFill>
              </a:rPr>
              <a:t>Признак делимости на 6</a:t>
            </a:r>
            <a:endParaRPr lang="ru-RU" sz="44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81200"/>
            <a:ext cx="3962400" cy="4876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Число </a:t>
            </a:r>
            <a:r>
              <a:rPr lang="ru-RU" sz="3200" dirty="0" smtClean="0"/>
              <a:t>делится </a:t>
            </a:r>
            <a:r>
              <a:rPr lang="ru-RU" sz="3200" dirty="0" smtClean="0"/>
              <a:t>на 6 тогда, </a:t>
            </a:r>
            <a:r>
              <a:rPr lang="ru-RU" sz="3200" dirty="0" smtClean="0"/>
              <a:t>когда </a:t>
            </a:r>
            <a:r>
              <a:rPr lang="ru-RU" sz="3200" dirty="0" smtClean="0"/>
              <a:t>оно </a:t>
            </a:r>
            <a:r>
              <a:rPr lang="ru-RU" sz="3200" dirty="0" smtClean="0"/>
              <a:t>делится </a:t>
            </a:r>
            <a:r>
              <a:rPr lang="ru-RU" sz="3200" dirty="0" smtClean="0"/>
              <a:t>и на 2, и на </a:t>
            </a:r>
            <a:r>
              <a:rPr lang="ru-RU" sz="3200" dirty="0" smtClean="0"/>
              <a:t>3(то есть, </a:t>
            </a:r>
            <a:r>
              <a:rPr lang="ru-RU" sz="3200" dirty="0" smtClean="0"/>
              <a:t>если оно четное и сумма его цифр </a:t>
            </a:r>
            <a:r>
              <a:rPr lang="ru-RU" sz="3200" dirty="0" smtClean="0"/>
              <a:t>делится </a:t>
            </a:r>
            <a:r>
              <a:rPr lang="ru-RU" sz="3200" dirty="0" smtClean="0"/>
              <a:t>на 3).</a:t>
            </a:r>
            <a:endParaRPr lang="ru-RU" sz="3200" dirty="0"/>
          </a:p>
        </p:txBody>
      </p:sp>
      <p:pic>
        <p:nvPicPr>
          <p:cNvPr id="2050" name="Picture 2" descr="F:\картинки\0_6d569_5085bbc0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752600"/>
            <a:ext cx="434837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      Пример:</a:t>
            </a:r>
          </a:p>
          <a:p>
            <a:pPr>
              <a:buNone/>
            </a:pPr>
            <a:r>
              <a:rPr lang="ru-RU" sz="4000" dirty="0" smtClean="0"/>
              <a:t>       </a:t>
            </a:r>
            <a:r>
              <a:rPr lang="ru-RU" sz="4000" dirty="0" smtClean="0"/>
              <a:t>948</a:t>
            </a:r>
          </a:p>
          <a:p>
            <a:pPr>
              <a:buNone/>
            </a:pPr>
            <a:r>
              <a:rPr lang="ru-RU" sz="4000" dirty="0" smtClean="0"/>
              <a:t>  Число 948 является чётным и сума его </a:t>
            </a:r>
            <a:r>
              <a:rPr lang="ru-RU" sz="4000" dirty="0" smtClean="0"/>
              <a:t>цифр,</a:t>
            </a:r>
            <a:r>
              <a:rPr lang="ru-RU" sz="4000" dirty="0" smtClean="0"/>
              <a:t>  </a:t>
            </a:r>
            <a:r>
              <a:rPr lang="ru-RU" sz="4000" dirty="0" smtClean="0"/>
              <a:t>9+4+8=21 </a:t>
            </a:r>
            <a:r>
              <a:rPr lang="ru-RU" sz="4000" dirty="0" smtClean="0"/>
              <a:t>делится </a:t>
            </a:r>
            <a:r>
              <a:rPr lang="ru-RU" sz="4000" dirty="0" smtClean="0"/>
              <a:t>на 3, </a:t>
            </a:r>
            <a:r>
              <a:rPr lang="ru-RU" sz="4000" dirty="0" smtClean="0"/>
              <a:t>значит, </a:t>
            </a:r>
            <a:r>
              <a:rPr lang="ru-RU" sz="4000" dirty="0" smtClean="0"/>
              <a:t>число 948 </a:t>
            </a:r>
            <a:r>
              <a:rPr lang="ru-RU" sz="4000" dirty="0" smtClean="0"/>
              <a:t>делится </a:t>
            </a:r>
            <a:r>
              <a:rPr lang="ru-RU" sz="4000" dirty="0" smtClean="0"/>
              <a:t>на 6 без остатка.</a:t>
            </a:r>
            <a:endParaRPr lang="ru-RU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C0099"/>
                </a:solidFill>
              </a:rPr>
              <a:t>   Признаки делимости</a:t>
            </a:r>
            <a:br>
              <a:rPr lang="ru-RU" sz="4000" dirty="0" smtClean="0">
                <a:solidFill>
                  <a:srgbClr val="CC0099"/>
                </a:solidFill>
              </a:rPr>
            </a:br>
            <a:r>
              <a:rPr lang="ru-RU" sz="4000" dirty="0" smtClean="0">
                <a:solidFill>
                  <a:srgbClr val="CC0099"/>
                </a:solidFill>
              </a:rPr>
              <a:t>               на 7.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905000"/>
            <a:ext cx="4191000" cy="470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Число </a:t>
            </a:r>
            <a:r>
              <a:rPr lang="ru-RU" dirty="0" smtClean="0"/>
              <a:t>делится </a:t>
            </a:r>
            <a:r>
              <a:rPr lang="ru-RU" dirty="0" smtClean="0"/>
              <a:t>на 7 тогда и только тогда, когда результат вычитания удвоенной последней цифры из этого числа  без последней цифры </a:t>
            </a:r>
            <a:r>
              <a:rPr lang="ru-RU" dirty="0" smtClean="0"/>
              <a:t>делится </a:t>
            </a:r>
            <a:r>
              <a:rPr lang="ru-RU" dirty="0" smtClean="0"/>
              <a:t>на 7.</a:t>
            </a:r>
            <a:endParaRPr lang="ru-RU" dirty="0"/>
          </a:p>
        </p:txBody>
      </p:sp>
      <p:pic>
        <p:nvPicPr>
          <p:cNvPr id="3074" name="Picture 2" descr="F:\картинки\0_515c2_9706975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66365"/>
            <a:ext cx="3554281" cy="5291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      Пример: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   364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36-(4·2)=28</a:t>
            </a:r>
          </a:p>
          <a:p>
            <a:pPr>
              <a:buNone/>
            </a:pPr>
            <a:r>
              <a:rPr lang="ru-RU" sz="4400" dirty="0" smtClean="0"/>
              <a:t>  28:7=4</a:t>
            </a:r>
          </a:p>
          <a:p>
            <a:pPr>
              <a:buNone/>
            </a:pPr>
            <a:r>
              <a:rPr lang="ru-RU" sz="4400" dirty="0" smtClean="0"/>
              <a:t>  </a:t>
            </a:r>
            <a:r>
              <a:rPr lang="ru-RU" sz="4400" dirty="0" smtClean="0"/>
              <a:t>Значит, </a:t>
            </a:r>
            <a:r>
              <a:rPr lang="ru-RU" sz="4400" dirty="0" smtClean="0"/>
              <a:t>число 364 </a:t>
            </a:r>
            <a:r>
              <a:rPr lang="ru-RU" sz="4400" dirty="0" smtClean="0"/>
              <a:t>делится </a:t>
            </a:r>
            <a:r>
              <a:rPr lang="ru-RU" sz="4400" dirty="0" smtClean="0"/>
              <a:t>на 7 без остатка.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74676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   Если для двух целых чисел </a:t>
            </a:r>
            <a:r>
              <a:rPr lang="en-US" sz="4400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/>
              <a:t> </a:t>
            </a:r>
            <a:r>
              <a:rPr lang="ru-RU" sz="4400" dirty="0" smtClean="0"/>
              <a:t>и 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en-US" sz="4400" dirty="0" smtClean="0"/>
              <a:t> </a:t>
            </a:r>
            <a:r>
              <a:rPr lang="ru-RU" sz="4400" dirty="0" smtClean="0"/>
              <a:t>существует такое целое число </a:t>
            </a:r>
            <a:r>
              <a:rPr lang="en-US" sz="4400" dirty="0" smtClean="0">
                <a:solidFill>
                  <a:srgbClr val="FF0000"/>
                </a:solidFill>
              </a:rPr>
              <a:t>q</a:t>
            </a:r>
            <a:r>
              <a:rPr lang="ru-RU" sz="4400" dirty="0" smtClean="0"/>
              <a:t>, что </a:t>
            </a:r>
            <a:r>
              <a:rPr lang="en-US" sz="4400" dirty="0" err="1" smtClean="0">
                <a:solidFill>
                  <a:srgbClr val="FF0000"/>
                </a:solidFill>
              </a:rPr>
              <a:t>b·q</a:t>
            </a:r>
            <a:r>
              <a:rPr lang="en-US" sz="4400" dirty="0" smtClean="0">
                <a:solidFill>
                  <a:srgbClr val="FF0000"/>
                </a:solidFill>
              </a:rPr>
              <a:t>=a</a:t>
            </a:r>
            <a:r>
              <a:rPr lang="en-US" sz="4400" dirty="0" smtClean="0"/>
              <a:t>,</a:t>
            </a:r>
            <a:r>
              <a:rPr lang="ru-RU" sz="4400" dirty="0" smtClean="0"/>
              <a:t> то говорят, что число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/>
              <a:t> </a:t>
            </a:r>
            <a:r>
              <a:rPr lang="ru-RU" sz="4400" dirty="0" smtClean="0"/>
              <a:t>делится </a:t>
            </a:r>
            <a:r>
              <a:rPr lang="ru-RU" sz="4400" dirty="0" smtClean="0"/>
              <a:t>на число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ru-RU" sz="4400" dirty="0" smtClean="0"/>
              <a:t>, или число </a:t>
            </a:r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 кратно числу 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ru-RU" sz="4400" dirty="0" smtClean="0"/>
              <a:t>.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C0099"/>
                </a:solidFill>
              </a:rPr>
              <a:t>Признак делимости на 8</a:t>
            </a:r>
            <a:endParaRPr lang="ru-RU" sz="44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05000"/>
            <a:ext cx="3962400" cy="4626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  Число делится </a:t>
            </a:r>
            <a:r>
              <a:rPr lang="ru-RU" dirty="0" smtClean="0"/>
              <a:t>на 8 тогда и только тогда, когда число, образованное тремя его последними цифрами, </a:t>
            </a:r>
            <a:r>
              <a:rPr lang="ru-RU" dirty="0" smtClean="0"/>
              <a:t>делится </a:t>
            </a:r>
            <a:r>
              <a:rPr lang="ru-RU" dirty="0" smtClean="0"/>
              <a:t>на 8.</a:t>
            </a:r>
            <a:endParaRPr lang="ru-RU" dirty="0"/>
          </a:p>
        </p:txBody>
      </p:sp>
      <p:pic>
        <p:nvPicPr>
          <p:cNvPr id="4098" name="Picture 2" descr="F:\картинки\skol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828800"/>
            <a:ext cx="4099212" cy="3757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4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4400" dirty="0" smtClean="0"/>
              <a:t> </a:t>
            </a:r>
            <a:r>
              <a:rPr lang="en-US" sz="4400" dirty="0" smtClean="0"/>
              <a:t> </a:t>
            </a:r>
            <a:r>
              <a:rPr lang="ru-RU" sz="4400" dirty="0" smtClean="0"/>
              <a:t>      24816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</a:t>
            </a:r>
            <a:r>
              <a:rPr lang="ru-RU" sz="4400" dirty="0" smtClean="0"/>
              <a:t>816:8=102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</a:t>
            </a:r>
            <a:r>
              <a:rPr lang="ru-RU" sz="4400" dirty="0" smtClean="0"/>
              <a:t> Значит, </a:t>
            </a:r>
            <a:r>
              <a:rPr lang="ru-RU" sz="4400" dirty="0" smtClean="0"/>
              <a:t>число 24816 </a:t>
            </a:r>
            <a:r>
              <a:rPr lang="ru-RU" sz="4400" dirty="0" smtClean="0"/>
              <a:t>делится </a:t>
            </a:r>
            <a:r>
              <a:rPr lang="ru-RU" sz="4400" dirty="0" smtClean="0"/>
              <a:t>на </a:t>
            </a:r>
            <a:r>
              <a:rPr lang="ru-RU" sz="4400" dirty="0" smtClean="0"/>
              <a:t>8 без остатка.</a:t>
            </a:r>
            <a:endParaRPr lang="ru-RU" sz="44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0099"/>
                </a:solidFill>
              </a:rPr>
              <a:t>  Признак делимости на 8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828800"/>
            <a:ext cx="4495800" cy="46269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   Чтобы узнать, делится ли трехзначное число на 8, можно половину единиц прибавить к десяткам. У получившегося числа также половину единиц прибавить к десяткам. Если </a:t>
            </a:r>
            <a:r>
              <a:rPr lang="ru-RU" dirty="0" smtClean="0"/>
              <a:t>и</a:t>
            </a:r>
            <a:r>
              <a:rPr lang="ru-RU" sz="2800" dirty="0" smtClean="0"/>
              <a:t>тоговая </a:t>
            </a:r>
            <a:r>
              <a:rPr lang="ru-RU" sz="2800" dirty="0" smtClean="0"/>
              <a:t>сумма делится на 2, значит число </a:t>
            </a:r>
            <a:r>
              <a:rPr lang="ru-RU" sz="2800" dirty="0" smtClean="0"/>
              <a:t>делится </a:t>
            </a:r>
            <a:r>
              <a:rPr lang="ru-RU" sz="2800" dirty="0" smtClean="0"/>
              <a:t>на 8.</a:t>
            </a:r>
            <a:endParaRPr lang="ru-RU" sz="2800" dirty="0"/>
          </a:p>
        </p:txBody>
      </p:sp>
      <p:pic>
        <p:nvPicPr>
          <p:cNvPr id="9218" name="Picture 2" descr="F:\картинки\antn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0236" y="2133600"/>
            <a:ext cx="4098964" cy="3421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     952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95+1=96</a:t>
            </a:r>
          </a:p>
          <a:p>
            <a:pPr>
              <a:buNone/>
            </a:pPr>
            <a:r>
              <a:rPr lang="ru-RU" sz="4400" dirty="0" smtClean="0"/>
              <a:t>  9+3=12</a:t>
            </a:r>
          </a:p>
          <a:p>
            <a:pPr>
              <a:buNone/>
            </a:pPr>
            <a:r>
              <a:rPr lang="ru-RU" sz="4400" dirty="0" smtClean="0"/>
              <a:t>  12:2=6(делится на 2)</a:t>
            </a:r>
          </a:p>
          <a:p>
            <a:pPr>
              <a:buNone/>
            </a:pPr>
            <a:r>
              <a:rPr lang="ru-RU" sz="4400" dirty="0" smtClean="0"/>
              <a:t>  </a:t>
            </a:r>
            <a:r>
              <a:rPr lang="ru-RU" sz="4400" dirty="0" smtClean="0"/>
              <a:t>Значит, </a:t>
            </a:r>
            <a:r>
              <a:rPr lang="ru-RU" sz="4400" dirty="0" smtClean="0"/>
              <a:t>952 </a:t>
            </a:r>
            <a:r>
              <a:rPr lang="ru-RU" sz="4400" dirty="0" smtClean="0"/>
              <a:t>делится </a:t>
            </a:r>
            <a:r>
              <a:rPr lang="ru-RU" sz="4400" dirty="0" smtClean="0"/>
              <a:t>на 8.</a:t>
            </a:r>
            <a:endParaRPr lang="ru-RU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Признак делимости на 9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2057400"/>
            <a:ext cx="4038600" cy="4322136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ru-RU" sz="2800" dirty="0" smtClean="0"/>
              <a:t> Число делится на 9 тогда и только тогда, когда сумма его цифр делится на 9 без остатка.</a:t>
            </a:r>
            <a:endParaRPr lang="ru-RU" sz="2800" dirty="0"/>
          </a:p>
        </p:txBody>
      </p:sp>
      <p:pic>
        <p:nvPicPr>
          <p:cNvPr id="5123" name="Picture 3" descr="F:\картинки\0_802d8_53263e94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199" y="2286000"/>
            <a:ext cx="4452047" cy="366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  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     27891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2+7+8+9+1=27</a:t>
            </a:r>
          </a:p>
          <a:p>
            <a:pPr>
              <a:buNone/>
            </a:pPr>
            <a:r>
              <a:rPr lang="ru-RU" sz="3600" dirty="0" smtClean="0"/>
              <a:t>   27:9=3 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Сумма </a:t>
            </a:r>
            <a:r>
              <a:rPr lang="ru-RU" sz="2800" dirty="0" smtClean="0"/>
              <a:t>делится </a:t>
            </a:r>
            <a:r>
              <a:rPr lang="ru-RU" sz="2800" dirty="0" smtClean="0"/>
              <a:t>на </a:t>
            </a:r>
            <a:r>
              <a:rPr lang="ru-RU" sz="2800" dirty="0" smtClean="0"/>
              <a:t>9, значит, </a:t>
            </a:r>
            <a:r>
              <a:rPr lang="ru-RU" sz="2800" dirty="0" smtClean="0"/>
              <a:t>числ</a:t>
            </a:r>
            <a:r>
              <a:rPr lang="ru-RU" dirty="0" smtClean="0"/>
              <a:t>о</a:t>
            </a:r>
            <a:r>
              <a:rPr lang="ru-RU" sz="2800" dirty="0" smtClean="0"/>
              <a:t> 27891 делится </a:t>
            </a:r>
          </a:p>
          <a:p>
            <a:pPr>
              <a:buNone/>
            </a:pPr>
            <a:r>
              <a:rPr lang="ru-RU" sz="2800" dirty="0" smtClean="0"/>
              <a:t>на 9 без остатка.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39000" cy="1143000"/>
          </a:xfrm>
        </p:spPr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Признак делимости на 10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4855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Число </a:t>
            </a:r>
            <a:r>
              <a:rPr lang="ru-RU" sz="3200" dirty="0" smtClean="0"/>
              <a:t>делится </a:t>
            </a:r>
            <a:r>
              <a:rPr lang="ru-RU" sz="3200" dirty="0" smtClean="0"/>
              <a:t>на 10 тогда и только тогда, когда оно оканчивается на ноль.</a:t>
            </a:r>
            <a:endParaRPr lang="ru-RU" sz="3200" dirty="0"/>
          </a:p>
        </p:txBody>
      </p:sp>
      <p:pic>
        <p:nvPicPr>
          <p:cNvPr id="6146" name="Picture 2" descr="F:\картинки\25747205_1211722968_1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3769959" cy="351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1)17310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Число 17310 оканчивается на </a:t>
            </a:r>
            <a:r>
              <a:rPr lang="ru-RU" sz="2800" dirty="0" smtClean="0"/>
              <a:t>ноль, значит, число 17310 </a:t>
            </a:r>
            <a:r>
              <a:rPr lang="ru-RU" sz="2800" dirty="0" smtClean="0"/>
              <a:t>делится на десять без </a:t>
            </a:r>
            <a:r>
              <a:rPr lang="ru-RU" sz="2800" dirty="0" smtClean="0"/>
              <a:t>остатка.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2)236810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Число 236810 оканчивается на </a:t>
            </a:r>
            <a:r>
              <a:rPr lang="ru-RU" sz="2800" dirty="0" smtClean="0"/>
              <a:t>ноль, значит, </a:t>
            </a:r>
            <a:r>
              <a:rPr lang="ru-RU" sz="2800" dirty="0" smtClean="0"/>
              <a:t>число 236810 делится на десять без </a:t>
            </a:r>
            <a:r>
              <a:rPr lang="ru-RU" sz="2800" dirty="0" smtClean="0"/>
              <a:t>остатка.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Признак делимости на 11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4724400" cy="4779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На 11 делятся только те числа, у которых сумма цифр занимающих нечетные места, либо равна сумме цифр, занимающих четные места, либо отличается от нее на число, делящееся на 11.</a:t>
            </a:r>
            <a:endParaRPr lang="ru-RU" sz="2800" dirty="0"/>
          </a:p>
        </p:txBody>
      </p:sp>
      <p:pic>
        <p:nvPicPr>
          <p:cNvPr id="7170" name="Picture 2" descr="F:\картинки\school_pencil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271661" cy="4475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 1)103785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1+3+8=12</a:t>
            </a:r>
          </a:p>
          <a:p>
            <a:pPr>
              <a:buNone/>
            </a:pPr>
            <a:r>
              <a:rPr lang="ru-RU" sz="2800" dirty="0" smtClean="0"/>
              <a:t>  0+7+5=12</a:t>
            </a:r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dirty="0" smtClean="0"/>
              <a:t>Значит, 103785 </a:t>
            </a:r>
            <a:r>
              <a:rPr lang="ru-RU" sz="2800" dirty="0" smtClean="0"/>
              <a:t>делится на11 без остатка.</a:t>
            </a:r>
          </a:p>
          <a:p>
            <a:pPr>
              <a:buNone/>
            </a:pPr>
            <a:r>
              <a:rPr lang="ru-RU" sz="2800" dirty="0" smtClean="0"/>
              <a:t>      2)9163627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9+6+6+7=28</a:t>
            </a:r>
          </a:p>
          <a:p>
            <a:pPr>
              <a:buNone/>
            </a:pPr>
            <a:r>
              <a:rPr lang="ru-RU" sz="2800" dirty="0" smtClean="0"/>
              <a:t>  1+3+2=6</a:t>
            </a:r>
          </a:p>
          <a:p>
            <a:pPr>
              <a:buNone/>
            </a:pPr>
            <a:r>
              <a:rPr lang="ru-RU" sz="2800" dirty="0" smtClean="0"/>
              <a:t>   28-6=22</a:t>
            </a:r>
          </a:p>
          <a:p>
            <a:pPr>
              <a:buNone/>
            </a:pPr>
            <a:r>
              <a:rPr lang="ru-RU" sz="2800" dirty="0" smtClean="0"/>
              <a:t>   22:11=2</a:t>
            </a:r>
          </a:p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/>
              <a:t>Значит,9163627 </a:t>
            </a:r>
            <a:r>
              <a:rPr lang="ru-RU" sz="2800" dirty="0" smtClean="0"/>
              <a:t>делится на 11 без остатка.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Признак делимости это алгоритм, позволяющий сравнительно быстро определить, является ли число кратным заранее </a:t>
            </a:r>
            <a:r>
              <a:rPr lang="ru-RU" sz="4400" dirty="0" smtClean="0"/>
              <a:t>заданному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Признак делимости на 13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05000"/>
            <a:ext cx="4953000" cy="45507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Число делится на 13 тогда и </a:t>
            </a:r>
            <a:r>
              <a:rPr lang="ru-RU" dirty="0" smtClean="0"/>
              <a:t>только тогда, </a:t>
            </a:r>
            <a:r>
              <a:rPr lang="ru-RU" dirty="0" smtClean="0"/>
              <a:t>когда сумма числа, полученного отбрасыванием последней цифры и учетверенной последней цифры, делится на 13.</a:t>
            </a:r>
            <a:endParaRPr lang="ru-RU" dirty="0"/>
          </a:p>
        </p:txBody>
      </p:sp>
      <p:pic>
        <p:nvPicPr>
          <p:cNvPr id="8194" name="Picture 2" descr="F:\картинки\15715b69cec8bfc2db00478cebcab1ceca078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447800"/>
            <a:ext cx="2750820" cy="4956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845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84+(4·5)=104:13</a:t>
            </a:r>
          </a:p>
          <a:p>
            <a:pPr>
              <a:buNone/>
            </a:pPr>
            <a:r>
              <a:rPr lang="ru-RU" sz="2800" dirty="0" smtClean="0"/>
              <a:t>  10+(4·4)=26:13=2</a:t>
            </a:r>
          </a:p>
          <a:p>
            <a:pPr>
              <a:buNone/>
            </a:pPr>
            <a:r>
              <a:rPr lang="ru-RU" sz="2800" dirty="0" smtClean="0"/>
              <a:t>   Число 845 делится на 13 без остатка. </a:t>
            </a: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Признак делимости на 17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724400" cy="4626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Число делится на 17 тогда и только тогда, когда число его десятков, сложенное с увеличенным в 12 раз числом единиц, кратко 17.</a:t>
            </a:r>
            <a:endParaRPr lang="ru-RU" dirty="0"/>
          </a:p>
        </p:txBody>
      </p:sp>
      <p:pic>
        <p:nvPicPr>
          <p:cNvPr id="11266" name="Picture 2" descr="F:\картинки\3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3351319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29053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2905+36=2941</a:t>
            </a:r>
          </a:p>
          <a:p>
            <a:pPr>
              <a:buNone/>
            </a:pPr>
            <a:r>
              <a:rPr lang="ru-RU" sz="2800" dirty="0" smtClean="0"/>
              <a:t>   294+12=306 </a:t>
            </a:r>
          </a:p>
          <a:p>
            <a:pPr>
              <a:buNone/>
            </a:pPr>
            <a:r>
              <a:rPr lang="ru-RU" sz="2800" dirty="0" smtClean="0"/>
              <a:t>   30+72=102</a:t>
            </a:r>
          </a:p>
          <a:p>
            <a:pPr>
              <a:buNone/>
            </a:pPr>
            <a:r>
              <a:rPr lang="ru-RU" sz="2800" dirty="0" smtClean="0"/>
              <a:t>   10+24=34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dirty="0" smtClean="0"/>
              <a:t>Так как  </a:t>
            </a:r>
            <a:r>
              <a:rPr lang="ru-RU" sz="2800" dirty="0" smtClean="0"/>
              <a:t>34:17=2, то </a:t>
            </a:r>
            <a:r>
              <a:rPr lang="ru-RU" sz="2800" dirty="0" smtClean="0"/>
              <a:t>29053 делится на 17 без остатка.</a:t>
            </a: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Признак делимости на 19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4343400" cy="4626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Число делится на 19 тогда и только тогда, когда число его десятков, сложенное с удвоенным числом единиц, кратно </a:t>
            </a:r>
            <a:r>
              <a:rPr lang="ru-RU" dirty="0" smtClean="0"/>
              <a:t>19.</a:t>
            </a:r>
            <a:endParaRPr lang="ru-RU" dirty="0"/>
          </a:p>
        </p:txBody>
      </p:sp>
      <p:pic>
        <p:nvPicPr>
          <p:cNvPr id="12291" name="Picture 3" descr="F:\картинки\fac211fb6742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76400"/>
            <a:ext cx="3183128" cy="438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     646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Так </a:t>
            </a:r>
            <a:r>
              <a:rPr lang="ru-RU" sz="2800" dirty="0" smtClean="0"/>
              <a:t>как  </a:t>
            </a:r>
            <a:r>
              <a:rPr lang="ru-RU" sz="2800" dirty="0" smtClean="0"/>
              <a:t>64+(6·2)=64+12=76</a:t>
            </a:r>
          </a:p>
          <a:p>
            <a:pPr>
              <a:buNone/>
            </a:pPr>
            <a:r>
              <a:rPr lang="ru-RU" sz="2800" dirty="0" smtClean="0"/>
              <a:t>               </a:t>
            </a:r>
            <a:r>
              <a:rPr lang="ru-RU" sz="2800" dirty="0" smtClean="0"/>
              <a:t>  7</a:t>
            </a:r>
            <a:r>
              <a:rPr lang="ru-RU" sz="2800" dirty="0" smtClean="0"/>
              <a:t>+(6·2)=7+12=19</a:t>
            </a:r>
          </a:p>
          <a:p>
            <a:pPr>
              <a:buNone/>
            </a:pPr>
            <a:r>
              <a:rPr lang="ru-RU" sz="2800" dirty="0" smtClean="0"/>
              <a:t>   19 делится на 19, </a:t>
            </a:r>
            <a:r>
              <a:rPr lang="ru-RU" sz="2800" dirty="0" smtClean="0"/>
              <a:t>значит, </a:t>
            </a:r>
            <a:r>
              <a:rPr lang="ru-RU" sz="2800" dirty="0" smtClean="0"/>
              <a:t>646 делится на 19 без остатка.</a:t>
            </a:r>
            <a:endParaRPr lang="ru-R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Признак делимости на 20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133600"/>
            <a:ext cx="4800600" cy="3657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Число </a:t>
            </a:r>
            <a:r>
              <a:rPr lang="ru-RU" dirty="0" smtClean="0"/>
              <a:t>делится на 20 тогда и только тогда, когда оно оканчивается на 0 и его предпоследняя цифра делится на 2.</a:t>
            </a:r>
            <a:endParaRPr lang="ru-RU" dirty="0"/>
          </a:p>
        </p:txBody>
      </p:sp>
      <p:pic>
        <p:nvPicPr>
          <p:cNvPr id="13315" name="Picture 3" descr="F:\картинки\0_938b4_7eb8ce58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62200"/>
            <a:ext cx="3962400" cy="3392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4398336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     2740.</a:t>
            </a:r>
          </a:p>
          <a:p>
            <a:pPr>
              <a:buNone/>
            </a:pPr>
            <a:r>
              <a:rPr lang="ru-RU" sz="3200" dirty="0" smtClean="0"/>
              <a:t>    Число  делится </a:t>
            </a:r>
            <a:r>
              <a:rPr lang="ru-RU" sz="3200" dirty="0" smtClean="0"/>
              <a:t>на 20, так как оканчивается на 0 и 4 – четное число.</a:t>
            </a:r>
            <a:endParaRPr lang="ru-RU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Признак делимости на 23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05000"/>
            <a:ext cx="4648200" cy="45507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Число делится на 23 тогда и только тогда, когда число его сотен, сложенное с утроенным числом десятков и единиц, кратно </a:t>
            </a:r>
            <a:r>
              <a:rPr lang="ru-RU" dirty="0" smtClean="0"/>
              <a:t>23.</a:t>
            </a:r>
            <a:endParaRPr lang="ru-RU" dirty="0"/>
          </a:p>
        </p:txBody>
      </p:sp>
      <p:pic>
        <p:nvPicPr>
          <p:cNvPr id="14338" name="Picture 2" descr="F:\картинки\20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17224"/>
            <a:ext cx="3375653" cy="4821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6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28842.</a:t>
            </a:r>
          </a:p>
          <a:p>
            <a:pPr>
              <a:buNone/>
            </a:pPr>
            <a:r>
              <a:rPr lang="ru-RU" dirty="0" smtClean="0"/>
              <a:t>Число</a:t>
            </a:r>
            <a:r>
              <a:rPr lang="ru-RU" sz="2800" dirty="0" smtClean="0"/>
              <a:t> </a:t>
            </a:r>
            <a:r>
              <a:rPr lang="ru-RU" sz="2800" dirty="0" smtClean="0"/>
              <a:t>делится на </a:t>
            </a:r>
            <a:r>
              <a:rPr lang="ru-RU" sz="2800" dirty="0" smtClean="0"/>
              <a:t>23, </a:t>
            </a:r>
            <a:r>
              <a:rPr lang="ru-RU" sz="2800" dirty="0" smtClean="0"/>
              <a:t>так как</a:t>
            </a:r>
          </a:p>
          <a:p>
            <a:pPr>
              <a:buNone/>
            </a:pPr>
            <a:r>
              <a:rPr lang="ru-RU" sz="2800" dirty="0" smtClean="0"/>
              <a:t>   288+(3·42)=414</a:t>
            </a:r>
          </a:p>
          <a:p>
            <a:pPr>
              <a:buNone/>
            </a:pPr>
            <a:r>
              <a:rPr lang="ru-RU" sz="2800" dirty="0" smtClean="0"/>
              <a:t>   4+(3·14)=46</a:t>
            </a:r>
          </a:p>
          <a:p>
            <a:pPr>
              <a:buNone/>
            </a:pPr>
            <a:r>
              <a:rPr lang="ru-RU" sz="2800" dirty="0" smtClean="0"/>
              <a:t>   46 делится на 23.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635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Если каждое слагаемое </a:t>
            </a:r>
            <a:r>
              <a:rPr lang="ru-RU" sz="4400" dirty="0" smtClean="0"/>
              <a:t>делится </a:t>
            </a:r>
            <a:r>
              <a:rPr lang="ru-RU" sz="4400" dirty="0" smtClean="0"/>
              <a:t>на некоторое число, то и сумма </a:t>
            </a:r>
            <a:r>
              <a:rPr lang="ru-RU" sz="4400" dirty="0" smtClean="0"/>
              <a:t>делится </a:t>
            </a:r>
            <a:r>
              <a:rPr lang="ru-RU" sz="4400" dirty="0" smtClean="0"/>
              <a:t>на это число.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Признак делимости на 99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5181600" cy="4855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Разобьем число на группы по 2 цифры справа налево ( в самой левой группе может быть одна цифра) и найдем сумму этих групп, считая   их двухзначными числами. Если эта сумма делится на 99, то и само число делится на 99.</a:t>
            </a:r>
            <a:endParaRPr lang="ru-RU" dirty="0"/>
          </a:p>
        </p:txBody>
      </p:sp>
      <p:pic>
        <p:nvPicPr>
          <p:cNvPr id="15363" name="Picture 3" descr="F:\картинки\c09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2438400" cy="390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122166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12+21+66=99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Число  </a:t>
            </a:r>
            <a:r>
              <a:rPr lang="ru-RU" dirty="0" smtClean="0"/>
              <a:t>99 делится на </a:t>
            </a:r>
            <a:r>
              <a:rPr lang="ru-RU" dirty="0" smtClean="0"/>
              <a:t>99, значит, </a:t>
            </a:r>
            <a:r>
              <a:rPr lang="ru-RU" dirty="0" smtClean="0"/>
              <a:t>122166 делится на 99 без остатка.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1066800"/>
          </a:xfrm>
        </p:spPr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Признак делимости на 101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7793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Разобьем числа на группы по 2 цифры справа налево ( в самой  левой </a:t>
            </a:r>
            <a:r>
              <a:rPr lang="ru-RU" dirty="0" smtClean="0"/>
              <a:t>группе</a:t>
            </a:r>
            <a:r>
              <a:rPr lang="ru-RU" dirty="0" smtClean="0"/>
              <a:t> </a:t>
            </a:r>
            <a:r>
              <a:rPr lang="ru-RU" dirty="0" smtClean="0"/>
              <a:t>может быть одна цифра) и найдем </a:t>
            </a:r>
            <a:r>
              <a:rPr lang="ru-RU" dirty="0" smtClean="0"/>
              <a:t>алгебраическую </a:t>
            </a:r>
            <a:r>
              <a:rPr lang="ru-RU" dirty="0" smtClean="0"/>
              <a:t>сумму этих групп, с </a:t>
            </a:r>
            <a:r>
              <a:rPr lang="ru-RU" dirty="0" smtClean="0"/>
              <a:t>переменными </a:t>
            </a:r>
            <a:r>
              <a:rPr lang="ru-RU" dirty="0" smtClean="0"/>
              <a:t>знаками, считая их двухзначными числами.</a:t>
            </a:r>
          </a:p>
          <a:p>
            <a:pPr>
              <a:buNone/>
            </a:pPr>
            <a:r>
              <a:rPr lang="ru-RU" dirty="0" smtClean="0"/>
              <a:t>     Эта сумма делится на 101 тогда и только тогда, когда само число делится на 101.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92" name="Picture 8" descr="F:\картинки\d18dd0bcd0b1d0bbd0b5d0bcd0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637" y="1600200"/>
            <a:ext cx="4857363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Пример: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6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 590547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59-05+47=101</a:t>
            </a:r>
          </a:p>
          <a:p>
            <a:pPr>
              <a:buNone/>
            </a:pPr>
            <a:r>
              <a:rPr lang="ru-RU" sz="3200" dirty="0" smtClean="0"/>
              <a:t>   101 делится на 101, </a:t>
            </a:r>
            <a:r>
              <a:rPr lang="ru-RU" sz="3200" dirty="0" smtClean="0"/>
              <a:t>значит, </a:t>
            </a:r>
            <a:r>
              <a:rPr lang="ru-RU" sz="3200" dirty="0" smtClean="0"/>
              <a:t>590547 делится на 101.</a:t>
            </a:r>
            <a:endParaRPr lang="ru-RU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90600"/>
            <a:ext cx="7543800" cy="540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Спасибо </a:t>
            </a:r>
            <a:r>
              <a:rPr lang="ru-RU" sz="9600" smtClean="0">
                <a:solidFill>
                  <a:schemeClr val="accent5">
                    <a:lumMod val="75000"/>
                  </a:schemeClr>
                </a:solidFill>
              </a:rPr>
              <a:t>за внимание!</a:t>
            </a:r>
            <a:endParaRPr lang="ru-RU" sz="9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Если в произведении хотя бы один из множителей </a:t>
            </a:r>
            <a:r>
              <a:rPr lang="ru-RU" sz="4400" dirty="0" smtClean="0"/>
              <a:t>делится </a:t>
            </a:r>
            <a:r>
              <a:rPr lang="ru-RU" sz="4400" dirty="0" smtClean="0"/>
              <a:t>на некоторое число, то и произведение </a:t>
            </a:r>
            <a:r>
              <a:rPr lang="ru-RU" sz="4400" dirty="0" smtClean="0"/>
              <a:t>делится </a:t>
            </a:r>
            <a:r>
              <a:rPr lang="ru-RU" sz="4400" dirty="0" smtClean="0"/>
              <a:t>на это число.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C0099"/>
                </a:solidFill>
              </a:rPr>
              <a:t>Признак делимости на 2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4343400" cy="517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Число делиться на 2 тогда и только тогда, когда его последняя цифра делиться на 2, то есть является четной.</a:t>
            </a:r>
            <a:endParaRPr lang="ru-RU" sz="3600" dirty="0"/>
          </a:p>
        </p:txBody>
      </p:sp>
      <p:pic>
        <p:nvPicPr>
          <p:cNvPr id="1027" name="Picture 3" descr="F:\картинки\0_3a853_8bfbf0e6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2692991" cy="477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       </a:t>
            </a:r>
            <a:r>
              <a:rPr lang="ru-RU" sz="6600" dirty="0" smtClean="0">
                <a:solidFill>
                  <a:srgbClr val="FF0000"/>
                </a:solidFill>
              </a:rPr>
              <a:t>Пример:</a:t>
            </a:r>
          </a:p>
          <a:p>
            <a:pPr>
              <a:buNone/>
            </a:pPr>
            <a:r>
              <a:rPr lang="ru-RU" sz="4000" dirty="0" smtClean="0"/>
              <a:t>1)28</a:t>
            </a:r>
          </a:p>
          <a:p>
            <a:pPr>
              <a:buNone/>
            </a:pPr>
            <a:r>
              <a:rPr lang="ru-RU" sz="4000" dirty="0" smtClean="0"/>
              <a:t>  8- четное число, </a:t>
            </a:r>
            <a:r>
              <a:rPr lang="ru-RU" sz="4000" dirty="0" smtClean="0"/>
              <a:t>значит, </a:t>
            </a:r>
            <a:r>
              <a:rPr lang="ru-RU" sz="4000" dirty="0" smtClean="0"/>
              <a:t>28 делится на 2 без остатка.</a:t>
            </a:r>
          </a:p>
          <a:p>
            <a:pPr>
              <a:buNone/>
            </a:pPr>
            <a:r>
              <a:rPr lang="ru-RU" sz="4000" dirty="0" smtClean="0"/>
              <a:t>2)1346</a:t>
            </a:r>
          </a:p>
          <a:p>
            <a:pPr>
              <a:buNone/>
            </a:pPr>
            <a:r>
              <a:rPr lang="ru-RU" sz="4000" dirty="0" smtClean="0"/>
              <a:t>  6-четное число, </a:t>
            </a:r>
            <a:r>
              <a:rPr lang="ru-RU" sz="4000" dirty="0" smtClean="0"/>
              <a:t>значит, </a:t>
            </a:r>
            <a:r>
              <a:rPr lang="ru-RU" sz="4000" dirty="0" smtClean="0"/>
              <a:t>1346 делится на 2 без остатка.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C0099"/>
                </a:solidFill>
              </a:rPr>
              <a:t>Признак делимости на 3</a:t>
            </a:r>
            <a:endParaRPr lang="ru-RU" sz="44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55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Число делиться на 3 тогда и только тогда , когда сумма его цифр делиться на 3 без остатка.</a:t>
            </a:r>
            <a:endParaRPr lang="ru-RU" sz="3600" dirty="0"/>
          </a:p>
        </p:txBody>
      </p:sp>
      <p:pic>
        <p:nvPicPr>
          <p:cNvPr id="2050" name="Picture 2" descr="F:\картинки\0_6d84c_76d3bc7f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1483" y="2133600"/>
            <a:ext cx="322187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7100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ru-RU" sz="7100" dirty="0" smtClean="0">
                <a:solidFill>
                  <a:srgbClr val="FF0000"/>
                </a:solidFill>
                <a:latin typeface="+mj-lt"/>
              </a:rPr>
              <a:t>Пример:</a:t>
            </a:r>
          </a:p>
          <a:p>
            <a:pPr>
              <a:buNone/>
            </a:pPr>
            <a:r>
              <a:rPr lang="ru-RU" sz="4000" dirty="0" smtClean="0"/>
              <a:t>    1)723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7+2+3=12</a:t>
            </a:r>
          </a:p>
          <a:p>
            <a:pPr>
              <a:buNone/>
            </a:pPr>
            <a:r>
              <a:rPr lang="ru-RU" sz="4000" dirty="0" smtClean="0"/>
              <a:t>  12 </a:t>
            </a:r>
            <a:r>
              <a:rPr lang="ru-RU" sz="4000" dirty="0" smtClean="0"/>
              <a:t>делится </a:t>
            </a:r>
            <a:r>
              <a:rPr lang="ru-RU" sz="4000" dirty="0" smtClean="0"/>
              <a:t>на 3 без остатка,</a:t>
            </a:r>
          </a:p>
          <a:p>
            <a:pPr>
              <a:buNone/>
            </a:pPr>
            <a:r>
              <a:rPr lang="ru-RU" sz="4000" dirty="0" smtClean="0"/>
              <a:t>  </a:t>
            </a:r>
            <a:r>
              <a:rPr lang="ru-RU" sz="4000" dirty="0" smtClean="0"/>
              <a:t>значит, </a:t>
            </a:r>
            <a:r>
              <a:rPr lang="ru-RU" sz="4000" dirty="0" smtClean="0"/>
              <a:t>723 делится на 3. </a:t>
            </a:r>
          </a:p>
          <a:p>
            <a:pPr>
              <a:buNone/>
            </a:pPr>
            <a:r>
              <a:rPr lang="ru-RU" sz="4000" dirty="0" smtClean="0"/>
              <a:t>     2)2364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2+3+6+4=15</a:t>
            </a:r>
          </a:p>
          <a:p>
            <a:pPr>
              <a:buNone/>
            </a:pPr>
            <a:r>
              <a:rPr lang="ru-RU" sz="4000" dirty="0" smtClean="0"/>
              <a:t>   15 </a:t>
            </a:r>
            <a:r>
              <a:rPr lang="ru-RU" sz="4000" dirty="0" smtClean="0"/>
              <a:t>делится </a:t>
            </a:r>
            <a:r>
              <a:rPr lang="ru-RU" sz="4000" dirty="0" smtClean="0"/>
              <a:t>на 3 без остатка  </a:t>
            </a:r>
            <a:r>
              <a:rPr lang="ru-RU" sz="4000" dirty="0" smtClean="0"/>
              <a:t>значит, </a:t>
            </a:r>
            <a:r>
              <a:rPr lang="ru-RU" sz="4000" dirty="0" smtClean="0"/>
              <a:t>2364 делится на 3.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667</TotalTime>
  <Words>1284</Words>
  <Application>Microsoft Office PowerPoint</Application>
  <PresentationFormat>Экран (4:3)</PresentationFormat>
  <Paragraphs>156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Признаки делимости чисел</vt:lpstr>
      <vt:lpstr>Слайд 2</vt:lpstr>
      <vt:lpstr>Слайд 3</vt:lpstr>
      <vt:lpstr>Слайд 4</vt:lpstr>
      <vt:lpstr>Слайд 5</vt:lpstr>
      <vt:lpstr>Признак делимости на 2</vt:lpstr>
      <vt:lpstr>Слайд 7</vt:lpstr>
      <vt:lpstr>Признак делимости на 3</vt:lpstr>
      <vt:lpstr>Слайд 9</vt:lpstr>
      <vt:lpstr>Признак делимости на 4</vt:lpstr>
      <vt:lpstr>     Пример:</vt:lpstr>
      <vt:lpstr>Признаки делимости на 4</vt:lpstr>
      <vt:lpstr>     Пример: </vt:lpstr>
      <vt:lpstr>Признак делимости на 5</vt:lpstr>
      <vt:lpstr>Слайд 15</vt:lpstr>
      <vt:lpstr>Признак делимости на 6</vt:lpstr>
      <vt:lpstr>Слайд 17</vt:lpstr>
      <vt:lpstr>   Признаки делимости                на 7.</vt:lpstr>
      <vt:lpstr>       Пример:</vt:lpstr>
      <vt:lpstr>Признак делимости на 8</vt:lpstr>
      <vt:lpstr> Пример:</vt:lpstr>
      <vt:lpstr>  Признак делимости на 8</vt:lpstr>
      <vt:lpstr>Пример:</vt:lpstr>
      <vt:lpstr>Признак делимости на 9</vt:lpstr>
      <vt:lpstr>  Пример:</vt:lpstr>
      <vt:lpstr>Признак делимости на 10</vt:lpstr>
      <vt:lpstr>Пример:</vt:lpstr>
      <vt:lpstr>Признак делимости на 11</vt:lpstr>
      <vt:lpstr>Пример:</vt:lpstr>
      <vt:lpstr>Признак делимости на 13</vt:lpstr>
      <vt:lpstr>Пример:</vt:lpstr>
      <vt:lpstr>Признак делимости на 17</vt:lpstr>
      <vt:lpstr>Пример:</vt:lpstr>
      <vt:lpstr>Признак делимости на 19</vt:lpstr>
      <vt:lpstr>Пример:</vt:lpstr>
      <vt:lpstr>Признак делимости на 20</vt:lpstr>
      <vt:lpstr>Пример:</vt:lpstr>
      <vt:lpstr>Признак делимости на 23</vt:lpstr>
      <vt:lpstr>Пример:</vt:lpstr>
      <vt:lpstr>Признак делимости на 99</vt:lpstr>
      <vt:lpstr>Пример:</vt:lpstr>
      <vt:lpstr>Признак делимости на 101</vt:lpstr>
      <vt:lpstr>Пример: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делимости чисел</dc:title>
  <cp:lastModifiedBy>Admin</cp:lastModifiedBy>
  <cp:revision>78</cp:revision>
  <dcterms:modified xsi:type="dcterms:W3CDTF">2012-06-18T20:47:42Z</dcterms:modified>
</cp:coreProperties>
</file>