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2F934-D80F-4FB6-907C-4B14BAC2D291}" type="datetimeFigureOut">
              <a:rPr lang="ru-RU" smtClean="0"/>
              <a:pPr/>
              <a:t>30.11.2009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65DCA-0209-4A2D-92C6-AFC7D8D1DA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2F934-D80F-4FB6-907C-4B14BAC2D291}" type="datetimeFigureOut">
              <a:rPr lang="ru-RU" smtClean="0"/>
              <a:pPr/>
              <a:t>30.11.2009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65DCA-0209-4A2D-92C6-AFC7D8D1DA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2F934-D80F-4FB6-907C-4B14BAC2D291}" type="datetimeFigureOut">
              <a:rPr lang="ru-RU" smtClean="0"/>
              <a:pPr/>
              <a:t>30.11.2009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65DCA-0209-4A2D-92C6-AFC7D8D1DA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2F934-D80F-4FB6-907C-4B14BAC2D291}" type="datetimeFigureOut">
              <a:rPr lang="ru-RU" smtClean="0"/>
              <a:pPr/>
              <a:t>30.11.2009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65DCA-0209-4A2D-92C6-AFC7D8D1DA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2F934-D80F-4FB6-907C-4B14BAC2D291}" type="datetimeFigureOut">
              <a:rPr lang="ru-RU" smtClean="0"/>
              <a:pPr/>
              <a:t>30.11.2009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65DCA-0209-4A2D-92C6-AFC7D8D1DA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2F934-D80F-4FB6-907C-4B14BAC2D291}" type="datetimeFigureOut">
              <a:rPr lang="ru-RU" smtClean="0"/>
              <a:pPr/>
              <a:t>30.11.2009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65DCA-0209-4A2D-92C6-AFC7D8D1DA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2F934-D80F-4FB6-907C-4B14BAC2D291}" type="datetimeFigureOut">
              <a:rPr lang="ru-RU" smtClean="0"/>
              <a:pPr/>
              <a:t>30.11.2009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65DCA-0209-4A2D-92C6-AFC7D8D1DA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2F934-D80F-4FB6-907C-4B14BAC2D291}" type="datetimeFigureOut">
              <a:rPr lang="ru-RU" smtClean="0"/>
              <a:pPr/>
              <a:t>30.11.2009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65DCA-0209-4A2D-92C6-AFC7D8D1DA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2F934-D80F-4FB6-907C-4B14BAC2D291}" type="datetimeFigureOut">
              <a:rPr lang="ru-RU" smtClean="0"/>
              <a:pPr/>
              <a:t>30.11.2009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65DCA-0209-4A2D-92C6-AFC7D8D1DA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2F934-D80F-4FB6-907C-4B14BAC2D291}" type="datetimeFigureOut">
              <a:rPr lang="ru-RU" smtClean="0"/>
              <a:pPr/>
              <a:t>30.11.2009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65DCA-0209-4A2D-92C6-AFC7D8D1DA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2F934-D80F-4FB6-907C-4B14BAC2D291}" type="datetimeFigureOut">
              <a:rPr lang="ru-RU" smtClean="0"/>
              <a:pPr/>
              <a:t>30.11.2009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65DCA-0209-4A2D-92C6-AFC7D8D1DA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2F934-D80F-4FB6-907C-4B14BAC2D291}" type="datetimeFigureOut">
              <a:rPr lang="ru-RU" smtClean="0"/>
              <a:pPr/>
              <a:t>30.11.2009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965DCA-0209-4A2D-92C6-AFC7D8D1DA2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Тема урока: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«Удивительный мир степеней»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5 этап: </a:t>
            </a:r>
            <a:r>
              <a:rPr lang="ru-RU" b="1" i="1" dirty="0" smtClean="0"/>
              <a:t>«Помощь капитана»</a:t>
            </a:r>
            <a:br>
              <a:rPr lang="ru-RU" b="1" i="1" dirty="0" smtClean="0"/>
            </a:br>
            <a:r>
              <a:rPr lang="ru-RU" dirty="0" smtClean="0"/>
              <a:t>(5 баллов)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Задания второй команде:</a:t>
            </a:r>
          </a:p>
          <a:p>
            <a:pPr lvl="0">
              <a:buNone/>
            </a:pPr>
            <a:r>
              <a:rPr lang="ru-RU" dirty="0" smtClean="0"/>
              <a:t>1) (у³)² ∙ (у²)³ = у⁶ ∙ у⁶ = у¹²</a:t>
            </a:r>
          </a:p>
          <a:p>
            <a:pPr lvl="0">
              <a:buNone/>
            </a:pPr>
            <a:r>
              <a:rPr lang="ru-RU" dirty="0" smtClean="0"/>
              <a:t>2) с¹⁰ : (с²)⁵ = с¹⁰ : с¹⁰ = с⁰ = 1</a:t>
            </a:r>
          </a:p>
          <a:p>
            <a:pPr lvl="0">
              <a:buNone/>
            </a:pPr>
            <a:r>
              <a:rPr lang="ru-RU" dirty="0" smtClean="0"/>
              <a:t>3) (у³ ∙ у)³ ∙ (</a:t>
            </a:r>
            <a:r>
              <a:rPr lang="ru-RU" dirty="0" err="1" smtClean="0"/>
              <a:t>у</a:t>
            </a:r>
            <a:r>
              <a:rPr lang="ru-RU" dirty="0" smtClean="0"/>
              <a:t>³ ∙ </a:t>
            </a:r>
            <a:r>
              <a:rPr lang="ru-RU" dirty="0" err="1" smtClean="0"/>
              <a:t>у</a:t>
            </a:r>
            <a:r>
              <a:rPr lang="ru-RU" dirty="0" smtClean="0"/>
              <a:t>)² = </a:t>
            </a:r>
            <a:r>
              <a:rPr lang="ru-RU" dirty="0" err="1" smtClean="0"/>
              <a:t>у</a:t>
            </a:r>
            <a:r>
              <a:rPr lang="ru-RU" dirty="0" smtClean="0"/>
              <a:t>⁹ ∙ </a:t>
            </a:r>
            <a:r>
              <a:rPr lang="ru-RU" dirty="0" err="1" smtClean="0"/>
              <a:t>у</a:t>
            </a:r>
            <a:r>
              <a:rPr lang="ru-RU" dirty="0" smtClean="0"/>
              <a:t>³ ∙ </a:t>
            </a:r>
            <a:r>
              <a:rPr lang="ru-RU" dirty="0" err="1" smtClean="0"/>
              <a:t>у</a:t>
            </a:r>
            <a:r>
              <a:rPr lang="ru-RU" dirty="0" smtClean="0"/>
              <a:t>⁶ ∙ </a:t>
            </a:r>
            <a:r>
              <a:rPr lang="ru-RU" dirty="0" err="1" smtClean="0"/>
              <a:t>у</a:t>
            </a:r>
            <a:r>
              <a:rPr lang="ru-RU" dirty="0" smtClean="0"/>
              <a:t>² =  </a:t>
            </a:r>
            <a:r>
              <a:rPr lang="ru-RU" dirty="0" err="1" smtClean="0"/>
              <a:t>у</a:t>
            </a:r>
            <a:r>
              <a:rPr lang="ru-RU" dirty="0" smtClean="0"/>
              <a:t>²⁰</a:t>
            </a:r>
          </a:p>
          <a:p>
            <a:pPr lvl="0">
              <a:buNone/>
            </a:pPr>
            <a:r>
              <a:rPr lang="ru-RU" dirty="0" smtClean="0"/>
              <a:t>4) (у⁶)² ∙ (у⁴ ∙у²)² = у¹² ∙ у⁸ ∙ у⁴ = у²⁴</a:t>
            </a:r>
          </a:p>
          <a:p>
            <a:pPr lvl="0">
              <a:buNone/>
            </a:pPr>
            <a:r>
              <a:rPr lang="ru-RU" dirty="0" smtClean="0"/>
              <a:t>5) (с² ∙ с)³ : (</a:t>
            </a:r>
            <a:r>
              <a:rPr lang="ru-RU" dirty="0" err="1" smtClean="0"/>
              <a:t>с</a:t>
            </a:r>
            <a:r>
              <a:rPr lang="ru-RU" dirty="0" smtClean="0"/>
              <a:t>³ ∙ </a:t>
            </a:r>
            <a:r>
              <a:rPr lang="ru-RU" dirty="0" err="1" smtClean="0"/>
              <a:t>с</a:t>
            </a:r>
            <a:r>
              <a:rPr lang="ru-RU" dirty="0" smtClean="0"/>
              <a:t>) = </a:t>
            </a:r>
            <a:r>
              <a:rPr lang="ru-RU" dirty="0" err="1" smtClean="0"/>
              <a:t>с</a:t>
            </a:r>
            <a:r>
              <a:rPr lang="ru-RU" dirty="0" smtClean="0"/>
              <a:t>⁹ : </a:t>
            </a:r>
            <a:r>
              <a:rPr lang="ru-RU" dirty="0" err="1" smtClean="0"/>
              <a:t>с</a:t>
            </a:r>
            <a:r>
              <a:rPr lang="ru-RU" dirty="0" smtClean="0"/>
              <a:t> ⁸ = </a:t>
            </a:r>
            <a:r>
              <a:rPr lang="ru-RU" dirty="0" err="1" smtClean="0"/>
              <a:t>с</a:t>
            </a:r>
            <a:endParaRPr lang="ru-RU" dirty="0" smtClean="0"/>
          </a:p>
          <a:p>
            <a:pPr lvl="0">
              <a:buNone/>
            </a:pPr>
            <a:r>
              <a:rPr lang="ru-RU" dirty="0" smtClean="0"/>
              <a:t>6) (с³)⁷ : (с³) ⁶ = с²¹ : с ¹⁸ = </a:t>
            </a:r>
            <a:r>
              <a:rPr lang="ru-RU" dirty="0" err="1" smtClean="0"/>
              <a:t>с</a:t>
            </a:r>
            <a:r>
              <a:rPr lang="ru-RU" dirty="0" smtClean="0"/>
              <a:t>³</a:t>
            </a:r>
          </a:p>
          <a:p>
            <a:pPr lvl="0">
              <a:buNone/>
            </a:pPr>
            <a:r>
              <a:rPr lang="ru-RU" dirty="0" smtClean="0"/>
              <a:t>7) (2а)⁵ ∙ а⁸ = 32а⁵ ∙ а⁸ = 32а¹³ </a:t>
            </a:r>
          </a:p>
          <a:p>
            <a:pPr>
              <a:buNone/>
            </a:pPr>
            <a:r>
              <a:rPr lang="ru-RU" dirty="0" smtClean="0"/>
              <a:t>8) (у ∙ </a:t>
            </a:r>
            <a:r>
              <a:rPr lang="ru-RU" dirty="0" err="1" smtClean="0"/>
              <a:t>у</a:t>
            </a:r>
            <a:r>
              <a:rPr lang="ru-RU" dirty="0" smtClean="0"/>
              <a:t>⁹)³ = </a:t>
            </a:r>
            <a:r>
              <a:rPr lang="ru-RU" dirty="0" err="1" smtClean="0"/>
              <a:t>у</a:t>
            </a:r>
            <a:r>
              <a:rPr lang="ru-RU" dirty="0" smtClean="0"/>
              <a:t>³ ∙ </a:t>
            </a:r>
            <a:r>
              <a:rPr lang="ru-RU" dirty="0" err="1" smtClean="0"/>
              <a:t>у</a:t>
            </a:r>
            <a:r>
              <a:rPr lang="ru-RU" dirty="0" smtClean="0"/>
              <a:t>²⁷ = </a:t>
            </a:r>
            <a:r>
              <a:rPr lang="ru-RU" dirty="0" err="1" smtClean="0"/>
              <a:t>у</a:t>
            </a:r>
            <a:r>
              <a:rPr lang="ru-RU" dirty="0" smtClean="0"/>
              <a:t>³⁰</a:t>
            </a:r>
          </a:p>
          <a:p>
            <a:pPr lvl="0"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Пятиугольник 3"/>
          <p:cNvSpPr/>
          <p:nvPr/>
        </p:nvSpPr>
        <p:spPr>
          <a:xfrm>
            <a:off x="3000364" y="2071678"/>
            <a:ext cx="2000264" cy="50006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ятиугольник 4"/>
          <p:cNvSpPr/>
          <p:nvPr/>
        </p:nvSpPr>
        <p:spPr>
          <a:xfrm>
            <a:off x="2786050" y="2571744"/>
            <a:ext cx="2714644" cy="50006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ятиугольник 5"/>
          <p:cNvSpPr/>
          <p:nvPr/>
        </p:nvSpPr>
        <p:spPr>
          <a:xfrm>
            <a:off x="4000496" y="3214686"/>
            <a:ext cx="3286148" cy="50006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ятиугольник 6"/>
          <p:cNvSpPr/>
          <p:nvPr/>
        </p:nvSpPr>
        <p:spPr>
          <a:xfrm>
            <a:off x="3571868" y="3786190"/>
            <a:ext cx="2714644" cy="50006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ятиугольник 7"/>
          <p:cNvSpPr/>
          <p:nvPr/>
        </p:nvSpPr>
        <p:spPr>
          <a:xfrm>
            <a:off x="3786182" y="4286256"/>
            <a:ext cx="2000264" cy="50006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ятиугольник 8"/>
          <p:cNvSpPr/>
          <p:nvPr/>
        </p:nvSpPr>
        <p:spPr>
          <a:xfrm>
            <a:off x="3143240" y="4786322"/>
            <a:ext cx="2000264" cy="50006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ятиугольник 9"/>
          <p:cNvSpPr/>
          <p:nvPr/>
        </p:nvSpPr>
        <p:spPr>
          <a:xfrm>
            <a:off x="2714612" y="5357826"/>
            <a:ext cx="2786082" cy="50006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ятиугольник 12"/>
          <p:cNvSpPr/>
          <p:nvPr/>
        </p:nvSpPr>
        <p:spPr>
          <a:xfrm>
            <a:off x="2500298" y="5857892"/>
            <a:ext cx="2786082" cy="50006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6 этап: «Вычисли»</a:t>
            </a:r>
            <a:br>
              <a:rPr lang="ru-RU" dirty="0" smtClean="0"/>
            </a:br>
            <a:r>
              <a:rPr lang="ru-RU" dirty="0" smtClean="0"/>
              <a:t>(6 баллов)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643050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Задания первой команде:</a:t>
            </a:r>
          </a:p>
          <a:p>
            <a:pPr>
              <a:buNone/>
            </a:pPr>
            <a:r>
              <a:rPr lang="ru-RU" dirty="0" smtClean="0"/>
              <a:t>1)</a:t>
            </a:r>
          </a:p>
          <a:p>
            <a:pPr lvl="0">
              <a:buNone/>
            </a:pPr>
            <a:endParaRPr lang="ru-RU" dirty="0" smtClean="0"/>
          </a:p>
          <a:p>
            <a:pPr lvl="0">
              <a:buNone/>
            </a:pPr>
            <a:r>
              <a:rPr lang="ru-RU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2)</a:t>
            </a:r>
            <a:endParaRPr lang="ru-RU" dirty="0" smtClean="0">
              <a:latin typeface="Arial" pitchFamily="34" charset="0"/>
            </a:endParaRP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3)    </a:t>
            </a:r>
            <a:r>
              <a:rPr lang="ru-RU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¹⁵:(7⁵)²:7³ = 7² = 49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4)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5)</a:t>
            </a:r>
            <a:endParaRPr lang="ru-RU" dirty="0"/>
          </a:p>
        </p:txBody>
      </p:sp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2000240"/>
            <a:ext cx="2643206" cy="857256"/>
          </a:xfrm>
          <a:prstGeom prst="rect">
            <a:avLst/>
          </a:prstGeom>
          <a:noFill/>
        </p:spPr>
      </p:pic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2786058"/>
            <a:ext cx="3071834" cy="714380"/>
          </a:xfrm>
          <a:prstGeom prst="rect">
            <a:avLst/>
          </a:prstGeom>
          <a:noFill/>
        </p:spPr>
      </p:pic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3714752"/>
            <a:ext cx="224285" cy="552085"/>
          </a:xfrm>
          <a:prstGeom prst="rect">
            <a:avLst/>
          </a:prstGeom>
          <a:noFill/>
        </p:spPr>
      </p:pic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4143380"/>
            <a:ext cx="3643338" cy="957266"/>
          </a:xfrm>
          <a:prstGeom prst="rect">
            <a:avLst/>
          </a:prstGeom>
          <a:noFill/>
        </p:spPr>
      </p:pic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5214950"/>
            <a:ext cx="5786478" cy="1214446"/>
          </a:xfrm>
          <a:prstGeom prst="rect">
            <a:avLst/>
          </a:prstGeom>
          <a:noFill/>
        </p:spPr>
      </p:pic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45720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457200" y="1371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457200" y="2133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457200" y="2695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" name="Прямоугольник с двумя скругленными соседними углами 14"/>
          <p:cNvSpPr/>
          <p:nvPr/>
        </p:nvSpPr>
        <p:spPr>
          <a:xfrm>
            <a:off x="2714612" y="2143116"/>
            <a:ext cx="1714512" cy="571504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с двумя скругленными соседними углами 15"/>
          <p:cNvSpPr/>
          <p:nvPr/>
        </p:nvSpPr>
        <p:spPr>
          <a:xfrm>
            <a:off x="2643174" y="2928934"/>
            <a:ext cx="1714512" cy="500066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с двумя скругленными соседними углами 16"/>
          <p:cNvSpPr/>
          <p:nvPr/>
        </p:nvSpPr>
        <p:spPr>
          <a:xfrm>
            <a:off x="2714612" y="3571876"/>
            <a:ext cx="1714512" cy="571504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с двумя скругленными соседними углами 17"/>
          <p:cNvSpPr/>
          <p:nvPr/>
        </p:nvSpPr>
        <p:spPr>
          <a:xfrm>
            <a:off x="3714744" y="4286256"/>
            <a:ext cx="1714512" cy="571504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с двумя скругленными соседними углами 18"/>
          <p:cNvSpPr/>
          <p:nvPr/>
        </p:nvSpPr>
        <p:spPr>
          <a:xfrm>
            <a:off x="3857620" y="5572140"/>
            <a:ext cx="3214710" cy="571504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6 этап: «Вычисли»</a:t>
            </a:r>
            <a:br>
              <a:rPr lang="ru-RU" dirty="0" smtClean="0"/>
            </a:br>
            <a:r>
              <a:rPr lang="ru-RU" dirty="0" smtClean="0"/>
              <a:t>(6 баллов)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Задания второй команде:</a:t>
            </a:r>
          </a:p>
          <a:p>
            <a:pPr>
              <a:buNone/>
            </a:pPr>
            <a:r>
              <a:rPr lang="ru-RU" dirty="0" smtClean="0"/>
              <a:t>1)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2)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3)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4)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5)</a:t>
            </a:r>
            <a:endParaRPr lang="ru-RU" dirty="0"/>
          </a:p>
        </p:txBody>
      </p:sp>
      <p:pic>
        <p:nvPicPr>
          <p:cNvPr id="24581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2000240"/>
            <a:ext cx="2357454" cy="785818"/>
          </a:xfrm>
          <a:prstGeom prst="rect">
            <a:avLst/>
          </a:prstGeom>
          <a:noFill/>
        </p:spPr>
      </p:pic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2786058"/>
            <a:ext cx="1643074" cy="714380"/>
          </a:xfrm>
          <a:prstGeom prst="rect">
            <a:avLst/>
          </a:prstGeom>
          <a:noFill/>
        </p:spPr>
      </p:pic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3643314"/>
            <a:ext cx="3311244" cy="457201"/>
          </a:xfrm>
          <a:prstGeom prst="rect">
            <a:avLst/>
          </a:prstGeom>
          <a:noFill/>
        </p:spPr>
      </p:pic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58427" y="4214818"/>
            <a:ext cx="4327953" cy="928694"/>
          </a:xfrm>
          <a:prstGeom prst="rect">
            <a:avLst/>
          </a:prstGeom>
          <a:noFill/>
        </p:spPr>
      </p:pic>
      <p:pic>
        <p:nvPicPr>
          <p:cNvPr id="24577" name="Picture 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5143512"/>
            <a:ext cx="5072098" cy="1214446"/>
          </a:xfrm>
          <a:prstGeom prst="rect">
            <a:avLst/>
          </a:prstGeom>
          <a:noFill/>
        </p:spPr>
      </p:pic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68580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685800" y="1343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685800" y="1657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685800" y="2114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685800" y="2676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214546" y="2143116"/>
            <a:ext cx="1643074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2428860" y="2857496"/>
            <a:ext cx="114300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357554" y="3643314"/>
            <a:ext cx="1643074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3071802" y="4429132"/>
            <a:ext cx="2286016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4643438" y="5572140"/>
            <a:ext cx="1643074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6000" dirty="0" smtClean="0"/>
              <a:t>ИТОГ УРОКА.</a:t>
            </a:r>
            <a:endParaRPr lang="ru-RU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Цели урока: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Обобщение и закрепление знаний и умений учащихся по теме «Степень»;</a:t>
            </a:r>
          </a:p>
          <a:p>
            <a:r>
              <a:rPr lang="ru-RU" dirty="0" smtClean="0"/>
              <a:t>Воспитание ответственного отношения к коллективной деятельности, высокой познавательной активности и самостоятельности.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 этап: устный счет.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2800" dirty="0" smtClean="0"/>
              <a:t>Задания для первой команды.</a:t>
            </a:r>
          </a:p>
          <a:p>
            <a:pPr marL="514350" indent="-514350">
              <a:buAutoNum type="arabicPeriod"/>
            </a:pPr>
            <a:r>
              <a:rPr lang="ru-RU" sz="2800" dirty="0" smtClean="0"/>
              <a:t>Упростите:</a:t>
            </a:r>
          </a:p>
          <a:p>
            <a:pPr marL="514350" indent="-514350"/>
            <a:r>
              <a:rPr lang="ru-RU" dirty="0" smtClean="0"/>
              <a:t>а</a:t>
            </a:r>
            <a:r>
              <a:rPr lang="ru-RU" dirty="0"/>
              <a:t>⁶∙</a:t>
            </a:r>
            <a:r>
              <a:rPr lang="ru-RU" dirty="0" err="1"/>
              <a:t>а⁷=</a:t>
            </a:r>
            <a:r>
              <a:rPr lang="ru-RU" dirty="0"/>
              <a:t> а¹³ </a:t>
            </a:r>
            <a:r>
              <a:rPr lang="ru-RU" dirty="0" smtClean="0"/>
              <a:t> </a:t>
            </a:r>
            <a:r>
              <a:rPr lang="ru-RU" dirty="0"/>
              <a:t>;  </a:t>
            </a:r>
            <a:r>
              <a:rPr lang="ru-RU" dirty="0" smtClean="0"/>
              <a:t>(</a:t>
            </a:r>
            <a:r>
              <a:rPr lang="ru-RU" dirty="0" err="1"/>
              <a:t>зх</a:t>
            </a:r>
            <a:r>
              <a:rPr lang="ru-RU" dirty="0"/>
              <a:t>)² = 9х² </a:t>
            </a:r>
            <a:r>
              <a:rPr lang="ru-RU" dirty="0" smtClean="0"/>
              <a:t>; </a:t>
            </a:r>
            <a:r>
              <a:rPr lang="ru-RU" dirty="0" err="1"/>
              <a:t>у¹⁷:у⁵=</a:t>
            </a:r>
            <a:r>
              <a:rPr lang="ru-RU" dirty="0"/>
              <a:t> у¹²</a:t>
            </a:r>
            <a:r>
              <a:rPr lang="ru-RU" dirty="0" smtClean="0"/>
              <a:t>; </a:t>
            </a:r>
          </a:p>
          <a:p>
            <a:pPr marL="514350" indent="-514350"/>
            <a:r>
              <a:rPr lang="ru-RU" dirty="0" err="1" smtClean="0"/>
              <a:t>х</a:t>
            </a:r>
            <a:r>
              <a:rPr lang="ru-RU" dirty="0" smtClean="0"/>
              <a:t>² </a:t>
            </a:r>
            <a:r>
              <a:rPr lang="ru-RU" dirty="0"/>
              <a:t>∙ </a:t>
            </a:r>
            <a:r>
              <a:rPr lang="ru-RU" dirty="0" err="1"/>
              <a:t>х</a:t>
            </a:r>
            <a:r>
              <a:rPr lang="ru-RU" dirty="0"/>
              <a:t>⁸ : </a:t>
            </a:r>
            <a:r>
              <a:rPr lang="ru-RU" dirty="0" err="1"/>
              <a:t>х</a:t>
            </a:r>
            <a:r>
              <a:rPr lang="ru-RU" dirty="0"/>
              <a:t> </a:t>
            </a:r>
            <a:r>
              <a:rPr lang="ru-RU" dirty="0" smtClean="0"/>
              <a:t>= </a:t>
            </a:r>
            <a:r>
              <a:rPr lang="ru-RU" dirty="0" err="1" smtClean="0"/>
              <a:t>х</a:t>
            </a:r>
            <a:r>
              <a:rPr lang="ru-RU" dirty="0"/>
              <a:t>⁹</a:t>
            </a:r>
            <a:r>
              <a:rPr lang="ru-RU" dirty="0" smtClean="0"/>
              <a:t>;</a:t>
            </a:r>
          </a:p>
          <a:p>
            <a:pPr marL="514350" indent="-514350"/>
            <a:r>
              <a:rPr lang="ru-RU" dirty="0"/>
              <a:t>(</a:t>
            </a:r>
            <a:r>
              <a:rPr lang="ru-RU" dirty="0" err="1"/>
              <a:t>хуz</a:t>
            </a:r>
            <a:r>
              <a:rPr lang="ru-RU" dirty="0"/>
              <a:t>)³ = </a:t>
            </a:r>
            <a:r>
              <a:rPr lang="ru-RU" dirty="0" err="1"/>
              <a:t>х³у³z</a:t>
            </a:r>
            <a:r>
              <a:rPr lang="ru-RU" dirty="0"/>
              <a:t>³; </a:t>
            </a:r>
            <a:r>
              <a:rPr lang="ru-RU" dirty="0" smtClean="0"/>
              <a:t>                = </a:t>
            </a:r>
            <a:r>
              <a:rPr lang="ru-RU" dirty="0" err="1"/>
              <a:t>а°</a:t>
            </a:r>
            <a:r>
              <a:rPr lang="ru-RU" dirty="0"/>
              <a:t> = 1; </a:t>
            </a:r>
            <a:endParaRPr lang="ru-RU" dirty="0" smtClean="0"/>
          </a:p>
          <a:p>
            <a:pPr marL="514350" indent="-514350"/>
            <a:r>
              <a:rPr lang="ru-RU" dirty="0" smtClean="0"/>
              <a:t>(</a:t>
            </a:r>
            <a:r>
              <a:rPr lang="ru-RU" dirty="0"/>
              <a:t>а+1)²∙(</a:t>
            </a:r>
            <a:r>
              <a:rPr lang="ru-RU" dirty="0" err="1"/>
              <a:t>а+1</a:t>
            </a:r>
            <a:r>
              <a:rPr lang="ru-RU" dirty="0"/>
              <a:t>)⁵= (</a:t>
            </a:r>
            <a:r>
              <a:rPr lang="ru-RU" dirty="0" err="1"/>
              <a:t>а+1</a:t>
            </a:r>
            <a:r>
              <a:rPr lang="ru-RU" dirty="0"/>
              <a:t>)⁷.</a:t>
            </a:r>
          </a:p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None/>
            </a:pPr>
            <a:r>
              <a:rPr lang="ru-RU" dirty="0" smtClean="0"/>
              <a:t>2. Вычислите:</a:t>
            </a:r>
          </a:p>
          <a:p>
            <a:pPr marL="514350" indent="-514350"/>
            <a:r>
              <a:rPr lang="ru-RU" dirty="0" smtClean="0"/>
              <a:t>      = 2¹ = 2</a:t>
            </a:r>
            <a:r>
              <a:rPr lang="ru-RU" dirty="0"/>
              <a:t>;  </a:t>
            </a:r>
            <a:r>
              <a:rPr lang="ru-RU" dirty="0" smtClean="0"/>
              <a:t> (</a:t>
            </a:r>
            <a:r>
              <a:rPr lang="ru-RU" b="1" dirty="0" smtClean="0"/>
              <a:t>   </a:t>
            </a:r>
            <a:r>
              <a:rPr lang="ru-RU" dirty="0" smtClean="0"/>
              <a:t>)</a:t>
            </a:r>
            <a:r>
              <a:rPr lang="ru-RU" dirty="0"/>
              <a:t>³ </a:t>
            </a:r>
            <a:r>
              <a:rPr lang="ru-RU" dirty="0" smtClean="0"/>
              <a:t>=      ; </a:t>
            </a:r>
            <a:r>
              <a:rPr lang="ru-RU" dirty="0"/>
              <a:t>1⁵ = 1.</a:t>
            </a:r>
          </a:p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None/>
            </a:pPr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026" name="Формула" r:id="rId3" imgW="114120" imgH="215640" progId="Equation.3">
              <p:embed/>
            </p:oleObj>
          </a:graphicData>
        </a:graphic>
      </p:graphicFrame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24" y="5429264"/>
            <a:ext cx="609600" cy="590550"/>
          </a:xfrm>
          <a:prstGeom prst="rect">
            <a:avLst/>
          </a:prstGeom>
          <a:noFill/>
        </p:spPr>
      </p:pic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4678" y="5500702"/>
            <a:ext cx="123825" cy="552450"/>
          </a:xfrm>
          <a:prstGeom prst="rect">
            <a:avLst/>
          </a:prstGeom>
          <a:noFill/>
        </p:spPr>
      </p:pic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43372" y="5500702"/>
            <a:ext cx="257175" cy="552450"/>
          </a:xfrm>
          <a:prstGeom prst="rect">
            <a:avLst/>
          </a:prstGeom>
          <a:noFill/>
        </p:spPr>
      </p:pic>
      <p:sp>
        <p:nvSpPr>
          <p:cNvPr id="15" name="Овал 14"/>
          <p:cNvSpPr/>
          <p:nvPr/>
        </p:nvSpPr>
        <p:spPr>
          <a:xfrm>
            <a:off x="2071670" y="2571744"/>
            <a:ext cx="571504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3929058" y="2500306"/>
            <a:ext cx="571504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2643174" y="3000372"/>
            <a:ext cx="428628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5786446" y="2500306"/>
            <a:ext cx="500066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2285984" y="3571876"/>
            <a:ext cx="857256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4071934" y="5572140"/>
            <a:ext cx="428628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3286116" y="4000504"/>
            <a:ext cx="928694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5286380" y="5572140"/>
            <a:ext cx="428628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2428860" y="5572140"/>
            <a:ext cx="428628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4929190" y="3571876"/>
            <a:ext cx="1071570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868" y="3357562"/>
            <a:ext cx="885825" cy="647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 этап: устный счет.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Задания для второй команды:</a:t>
            </a:r>
          </a:p>
          <a:p>
            <a:pPr>
              <a:buNone/>
            </a:pPr>
            <a:r>
              <a:rPr lang="ru-RU" dirty="0" smtClean="0"/>
              <a:t>1.Упростите:</a:t>
            </a:r>
          </a:p>
          <a:p>
            <a:r>
              <a:rPr lang="ru-RU" dirty="0" err="1" smtClean="0"/>
              <a:t>z</a:t>
            </a:r>
            <a:r>
              <a:rPr lang="ru-RU" dirty="0" smtClean="0"/>
              <a:t>²∙  </a:t>
            </a:r>
            <a:r>
              <a:rPr lang="ru-RU" dirty="0" err="1" smtClean="0"/>
              <a:t>z</a:t>
            </a:r>
            <a:r>
              <a:rPr lang="ru-RU" dirty="0" smtClean="0"/>
              <a:t>¹⁵ = </a:t>
            </a:r>
            <a:r>
              <a:rPr lang="ru-RU" dirty="0" err="1" smtClean="0"/>
              <a:t>z</a:t>
            </a:r>
            <a:r>
              <a:rPr lang="ru-RU" dirty="0" smtClean="0"/>
              <a:t>¹⁷; (4а)³ = 64а³; а¹⁵ : а⁵ ∙ а = </a:t>
            </a:r>
            <a:r>
              <a:rPr lang="ru-RU" dirty="0" err="1" smtClean="0"/>
              <a:t>а</a:t>
            </a:r>
            <a:r>
              <a:rPr lang="ru-RU" dirty="0" smtClean="0"/>
              <a:t>¹¹;</a:t>
            </a:r>
          </a:p>
          <a:p>
            <a:r>
              <a:rPr lang="ru-RU" dirty="0" smtClean="0"/>
              <a:t>(</a:t>
            </a:r>
            <a:r>
              <a:rPr lang="ru-RU" dirty="0" err="1" smtClean="0"/>
              <a:t>b</a:t>
            </a:r>
            <a:r>
              <a:rPr lang="ru-RU" dirty="0" smtClean="0"/>
              <a:t>²)³ =  </a:t>
            </a:r>
            <a:r>
              <a:rPr lang="ru-RU" dirty="0" err="1" smtClean="0"/>
              <a:t>b</a:t>
            </a:r>
            <a:r>
              <a:rPr lang="ru-RU" dirty="0" smtClean="0"/>
              <a:t>⁶; (а </a:t>
            </a:r>
            <a:r>
              <a:rPr lang="ru-RU" dirty="0" err="1" smtClean="0"/>
              <a:t>b</a:t>
            </a:r>
            <a:r>
              <a:rPr lang="ru-RU" dirty="0" smtClean="0"/>
              <a:t>)⁹ = </a:t>
            </a:r>
            <a:r>
              <a:rPr lang="ru-RU" dirty="0" err="1" smtClean="0"/>
              <a:t>а</a:t>
            </a:r>
            <a:r>
              <a:rPr lang="ru-RU" dirty="0" smtClean="0"/>
              <a:t>⁹ </a:t>
            </a:r>
            <a:r>
              <a:rPr lang="ru-RU" dirty="0" err="1" smtClean="0"/>
              <a:t>b</a:t>
            </a:r>
            <a:r>
              <a:rPr lang="ru-RU" dirty="0" smtClean="0"/>
              <a:t>⁹</a:t>
            </a:r>
          </a:p>
          <a:p>
            <a:r>
              <a:rPr lang="ru-RU" dirty="0" smtClean="0"/>
              <a:t>            = 1; (m-4)¹¹∙(</a:t>
            </a:r>
            <a:r>
              <a:rPr lang="ru-RU" dirty="0" err="1" smtClean="0"/>
              <a:t>m-4</a:t>
            </a:r>
            <a:r>
              <a:rPr lang="ru-RU" dirty="0" smtClean="0"/>
              <a:t>) = (</a:t>
            </a:r>
            <a:r>
              <a:rPr lang="ru-RU" dirty="0" err="1" smtClean="0"/>
              <a:t>m-4</a:t>
            </a:r>
            <a:r>
              <a:rPr lang="ru-RU" dirty="0" smtClean="0"/>
              <a:t>)¹²;</a:t>
            </a:r>
          </a:p>
          <a:p>
            <a:pPr>
              <a:buNone/>
            </a:pPr>
            <a:r>
              <a:rPr lang="ru-RU" dirty="0" smtClean="0"/>
              <a:t>2. Вычислите:</a:t>
            </a:r>
          </a:p>
          <a:p>
            <a:r>
              <a:rPr lang="ru-RU" dirty="0" smtClean="0"/>
              <a:t>          = 4¹= 4; (   )² =       ;2³ = 8.</a:t>
            </a:r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3929066"/>
            <a:ext cx="809625" cy="590550"/>
          </a:xfrm>
          <a:prstGeom prst="rect">
            <a:avLst/>
          </a:prstGeom>
          <a:noFill/>
        </p:spPr>
      </p:pic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5143512"/>
            <a:ext cx="609600" cy="590550"/>
          </a:xfrm>
          <a:prstGeom prst="rect">
            <a:avLst/>
          </a:prstGeom>
          <a:noFill/>
        </p:spPr>
      </p:pic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91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7554" y="5143512"/>
            <a:ext cx="123825" cy="552450"/>
          </a:xfrm>
          <a:prstGeom prst="rect">
            <a:avLst/>
          </a:prstGeom>
          <a:noFill/>
        </p:spPr>
      </p:pic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93" name="Picture 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14810" y="5143512"/>
            <a:ext cx="257175" cy="552450"/>
          </a:xfrm>
          <a:prstGeom prst="rect">
            <a:avLst/>
          </a:prstGeom>
          <a:noFill/>
        </p:spPr>
      </p:pic>
      <p:sp>
        <p:nvSpPr>
          <p:cNvPr id="14" name="Блок-схема: процесс 13"/>
          <p:cNvSpPr/>
          <p:nvPr/>
        </p:nvSpPr>
        <p:spPr>
          <a:xfrm>
            <a:off x="2285984" y="2857496"/>
            <a:ext cx="428628" cy="42862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Блок-схема: процесс 14"/>
          <p:cNvSpPr/>
          <p:nvPr/>
        </p:nvSpPr>
        <p:spPr>
          <a:xfrm>
            <a:off x="4000496" y="2928934"/>
            <a:ext cx="785818" cy="28575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Блок-схема: процесс 15"/>
          <p:cNvSpPr/>
          <p:nvPr/>
        </p:nvSpPr>
        <p:spPr>
          <a:xfrm>
            <a:off x="6786578" y="2928934"/>
            <a:ext cx="571504" cy="35719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Блок-схема: процесс 16"/>
          <p:cNvSpPr/>
          <p:nvPr/>
        </p:nvSpPr>
        <p:spPr>
          <a:xfrm>
            <a:off x="2071670" y="3429000"/>
            <a:ext cx="428628" cy="42862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Блок-схема: процесс 17"/>
          <p:cNvSpPr/>
          <p:nvPr/>
        </p:nvSpPr>
        <p:spPr>
          <a:xfrm>
            <a:off x="3929058" y="3500438"/>
            <a:ext cx="857256" cy="35719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Блок-схема: процесс 18"/>
          <p:cNvSpPr/>
          <p:nvPr/>
        </p:nvSpPr>
        <p:spPr>
          <a:xfrm>
            <a:off x="2214546" y="4071942"/>
            <a:ext cx="357190" cy="42862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Блок-схема: процесс 19"/>
          <p:cNvSpPr/>
          <p:nvPr/>
        </p:nvSpPr>
        <p:spPr>
          <a:xfrm>
            <a:off x="5214942" y="4000504"/>
            <a:ext cx="1143008" cy="42862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Блок-схема: процесс 20"/>
          <p:cNvSpPr/>
          <p:nvPr/>
        </p:nvSpPr>
        <p:spPr>
          <a:xfrm>
            <a:off x="2143108" y="5214950"/>
            <a:ext cx="928694" cy="42862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Блок-схема: процесс 21"/>
          <p:cNvSpPr/>
          <p:nvPr/>
        </p:nvSpPr>
        <p:spPr>
          <a:xfrm>
            <a:off x="4143372" y="5143512"/>
            <a:ext cx="357190" cy="50006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Блок-схема: процесс 22"/>
          <p:cNvSpPr/>
          <p:nvPr/>
        </p:nvSpPr>
        <p:spPr>
          <a:xfrm>
            <a:off x="5572132" y="5214950"/>
            <a:ext cx="214314" cy="42862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dirty="0" smtClean="0"/>
              <a:t>2 этап: </a:t>
            </a:r>
            <a:r>
              <a:rPr lang="ru-RU" sz="3600" dirty="0" smtClean="0"/>
              <a:t>«</a:t>
            </a:r>
            <a:r>
              <a:rPr lang="ru-RU" sz="3600" b="1" i="1" dirty="0" smtClean="0"/>
              <a:t>Математический марафон»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                                  (2 балла)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3100" dirty="0" smtClean="0"/>
              <a:t>Задания первой команде.</a:t>
            </a:r>
            <a:endParaRPr lang="ru-RU" sz="3100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1)                                                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2)                                  </a:t>
            </a:r>
          </a:p>
          <a:p>
            <a:pPr>
              <a:buNone/>
            </a:pPr>
            <a:r>
              <a:rPr lang="ru-RU" dirty="0" smtClean="0"/>
              <a:t>Задания второй команде.</a:t>
            </a:r>
          </a:p>
          <a:p>
            <a:pPr>
              <a:buNone/>
            </a:pPr>
            <a:r>
              <a:rPr lang="ru-RU" dirty="0" smtClean="0"/>
              <a:t>1)                                                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2)   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1643050"/>
            <a:ext cx="1209675" cy="647700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2428861" y="1714488"/>
            <a:ext cx="4286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=</a:t>
            </a:r>
            <a:endParaRPr lang="ru-RU" dirty="0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6050" y="1643050"/>
            <a:ext cx="752475" cy="590550"/>
          </a:xfrm>
          <a:prstGeom prst="rect">
            <a:avLst/>
          </a:prstGeom>
          <a:noFill/>
        </p:spPr>
      </p:pic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3643306" y="1714488"/>
            <a:ext cx="3000396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= 3¹⁸⁻¹⁸ = 3°</a:t>
            </a:r>
            <a:r>
              <a:rPr kumimoji="0" lang="ru-RU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=1.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94" name="Picture 10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2643182"/>
            <a:ext cx="1000132" cy="714380"/>
          </a:xfrm>
          <a:prstGeom prst="rect">
            <a:avLst/>
          </a:prstGeom>
          <a:noFill/>
        </p:spPr>
      </p:pic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552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000232" y="2857496"/>
            <a:ext cx="5000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=</a:t>
            </a:r>
            <a:endParaRPr lang="ru-RU" dirty="0"/>
          </a:p>
        </p:txBody>
      </p:sp>
      <p:sp>
        <p:nvSpPr>
          <p:cNvPr id="1639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97" name="Picture 1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06519" y="2652955"/>
            <a:ext cx="836721" cy="704607"/>
          </a:xfrm>
          <a:prstGeom prst="rect">
            <a:avLst/>
          </a:prstGeom>
          <a:noFill/>
        </p:spPr>
      </p:pic>
      <p:sp>
        <p:nvSpPr>
          <p:cNvPr id="16399" name="Rectangle 1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357554" y="2786058"/>
            <a:ext cx="13573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= 1.</a:t>
            </a:r>
            <a:endParaRPr lang="ru-RU" sz="2400" dirty="0"/>
          </a:p>
        </p:txBody>
      </p:sp>
      <p:sp>
        <p:nvSpPr>
          <p:cNvPr id="16401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400" name="Picture 16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3929066"/>
            <a:ext cx="4714908" cy="946244"/>
          </a:xfrm>
          <a:prstGeom prst="rect">
            <a:avLst/>
          </a:prstGeom>
          <a:noFill/>
        </p:spPr>
      </p:pic>
      <p:sp>
        <p:nvSpPr>
          <p:cNvPr id="16402" name="Rectangle 18"/>
          <p:cNvSpPr>
            <a:spLocks noChangeArrowheads="1"/>
          </p:cNvSpPr>
          <p:nvPr/>
        </p:nvSpPr>
        <p:spPr bwMode="auto">
          <a:xfrm>
            <a:off x="0" y="1009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404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403" name="Picture 19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5143512"/>
            <a:ext cx="4676504" cy="862014"/>
          </a:xfrm>
          <a:prstGeom prst="rect">
            <a:avLst/>
          </a:prstGeom>
          <a:noFill/>
        </p:spPr>
      </p:pic>
      <p:sp>
        <p:nvSpPr>
          <p:cNvPr id="16405" name="Rectangle 21"/>
          <p:cNvSpPr>
            <a:spLocks noChangeArrowheads="1"/>
          </p:cNvSpPr>
          <p:nvPr/>
        </p:nvSpPr>
        <p:spPr bwMode="auto">
          <a:xfrm>
            <a:off x="0" y="1104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786050" y="1643050"/>
            <a:ext cx="3214710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2285984" y="2643182"/>
            <a:ext cx="2571768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2928926" y="4071942"/>
            <a:ext cx="3214710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3071802" y="5143512"/>
            <a:ext cx="3214710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  <p:bldP spid="33" grpId="0" animBg="1"/>
      <p:bldP spid="3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3 этап: </a:t>
            </a:r>
            <a:r>
              <a:rPr lang="ru-RU" b="1" i="1" dirty="0" smtClean="0"/>
              <a:t>«Найди ошибку»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(3 балла)</a:t>
            </a:r>
            <a:endParaRPr lang="ru-RU" dirty="0"/>
          </a:p>
        </p:txBody>
      </p:sp>
      <p:pic>
        <p:nvPicPr>
          <p:cNvPr id="11" name="Содержимое 10" descr="Рисунок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57821" y="1600200"/>
            <a:ext cx="6028357" cy="4525963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4 этап: </a:t>
            </a:r>
            <a:r>
              <a:rPr lang="ru-RU" b="1" i="1" dirty="0" smtClean="0"/>
              <a:t>«Заполни пропуски»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(4 балла)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14948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Задания первой команде:</a:t>
            </a:r>
          </a:p>
          <a:p>
            <a:r>
              <a:rPr lang="ru-RU" dirty="0" smtClean="0"/>
              <a:t>1) (у²)²∙ (у²)³</a:t>
            </a:r>
            <a:r>
              <a:rPr lang="ru-RU" dirty="0" err="1" smtClean="0"/>
              <a:t>=у</a:t>
            </a:r>
            <a:r>
              <a:rPr lang="ru-RU" dirty="0" smtClean="0"/>
              <a:t>¹⁰</a:t>
            </a:r>
          </a:p>
          <a:p>
            <a:r>
              <a:rPr lang="ru-RU" dirty="0" smtClean="0"/>
              <a:t>2) (а³)∙(2а²)² =4а⁷</a:t>
            </a:r>
          </a:p>
          <a:p>
            <a:r>
              <a:rPr lang="ru-RU" dirty="0" smtClean="0"/>
              <a:t>3)(а³)² ∙ а¹⁸ = а²⁴</a:t>
            </a:r>
          </a:p>
          <a:p>
            <a:r>
              <a:rPr lang="ru-RU" dirty="0" smtClean="0"/>
              <a:t>4) (с⁵)² ∙ с³ = с¹³</a:t>
            </a:r>
          </a:p>
          <a:p>
            <a:r>
              <a:rPr lang="ru-RU" dirty="0" smtClean="0"/>
              <a:t>5)</a:t>
            </a:r>
            <a:r>
              <a:rPr lang="ru-RU" dirty="0" err="1" smtClean="0"/>
              <a:t>р</a:t>
            </a:r>
            <a:r>
              <a:rPr lang="ru-RU" dirty="0" smtClean="0"/>
              <a:t>² ∙(3р³)³ = 27р¹¹</a:t>
            </a:r>
          </a:p>
          <a:p>
            <a:r>
              <a:rPr lang="ru-RU" dirty="0" smtClean="0"/>
              <a:t>6) (а³)⁴ : а⁸ = а⁴</a:t>
            </a:r>
          </a:p>
          <a:p>
            <a:r>
              <a:rPr lang="ru-RU" dirty="0" smtClean="0"/>
              <a:t>7) а⁹: (а²)³ = а³</a:t>
            </a:r>
          </a:p>
          <a:p>
            <a:r>
              <a:rPr lang="ru-RU" dirty="0" smtClean="0"/>
              <a:t>8) (</a:t>
            </a:r>
            <a:r>
              <a:rPr lang="ru-RU" dirty="0" err="1" smtClean="0"/>
              <a:t>р</a:t>
            </a:r>
            <a:r>
              <a:rPr lang="ru-RU" dirty="0" smtClean="0"/>
              <a:t>²)³ ∙ (</a:t>
            </a:r>
            <a:r>
              <a:rPr lang="ru-RU" dirty="0" err="1" smtClean="0"/>
              <a:t>р</a:t>
            </a:r>
            <a:r>
              <a:rPr lang="ru-RU" dirty="0" smtClean="0"/>
              <a:t>) = </a:t>
            </a:r>
            <a:r>
              <a:rPr lang="ru-RU" dirty="0" err="1" smtClean="0"/>
              <a:t>р</a:t>
            </a:r>
            <a:r>
              <a:rPr lang="ru-RU" dirty="0" smtClean="0"/>
              <a:t>⁷</a:t>
            </a:r>
          </a:p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2285984" y="2143116"/>
            <a:ext cx="428628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1857356" y="4286256"/>
            <a:ext cx="714380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1357290" y="4786322"/>
            <a:ext cx="428628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1928794" y="5286388"/>
            <a:ext cx="428628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2357422" y="5929330"/>
            <a:ext cx="428628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2000232" y="2643182"/>
            <a:ext cx="571504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1285852" y="3214686"/>
            <a:ext cx="357190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1357290" y="3786190"/>
            <a:ext cx="428628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07157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4 этап: </a:t>
            </a:r>
            <a:r>
              <a:rPr lang="ru-RU" b="1" i="1" dirty="0" smtClean="0"/>
              <a:t>«Заполни пропуски»</a:t>
            </a:r>
            <a:br>
              <a:rPr lang="ru-RU" b="1" i="1" dirty="0" smtClean="0"/>
            </a:br>
            <a:r>
              <a:rPr lang="ru-RU" dirty="0" smtClean="0"/>
              <a:t>(4 балла)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14948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Задания второй команде:</a:t>
            </a:r>
          </a:p>
          <a:p>
            <a:pPr lvl="0"/>
            <a:r>
              <a:rPr lang="ru-RU" dirty="0" smtClean="0"/>
              <a:t>1) (</a:t>
            </a:r>
            <a:r>
              <a:rPr lang="ru-RU" dirty="0" err="1" smtClean="0"/>
              <a:t>х</a:t>
            </a:r>
            <a:r>
              <a:rPr lang="ru-RU" dirty="0" smtClean="0"/>
              <a:t>²)³ ∙ (</a:t>
            </a:r>
            <a:r>
              <a:rPr lang="ru-RU" dirty="0" err="1" smtClean="0"/>
              <a:t>х</a:t>
            </a:r>
            <a:r>
              <a:rPr lang="ru-RU" dirty="0" smtClean="0"/>
              <a:t>²) = </a:t>
            </a:r>
            <a:r>
              <a:rPr lang="ru-RU" dirty="0" err="1" smtClean="0"/>
              <a:t>х</a:t>
            </a:r>
            <a:r>
              <a:rPr lang="ru-RU" dirty="0" smtClean="0"/>
              <a:t>⁸</a:t>
            </a:r>
          </a:p>
          <a:p>
            <a:pPr lvl="0"/>
            <a:r>
              <a:rPr lang="ru-RU" dirty="0" smtClean="0"/>
              <a:t>2) (</a:t>
            </a:r>
            <a:r>
              <a:rPr lang="ru-RU" dirty="0" err="1" smtClean="0"/>
              <a:t>р</a:t>
            </a:r>
            <a:r>
              <a:rPr lang="ru-RU" dirty="0" smtClean="0"/>
              <a:t>⁴)³ ∙ (</a:t>
            </a:r>
            <a:r>
              <a:rPr lang="ru-RU" dirty="0" err="1" smtClean="0"/>
              <a:t>р</a:t>
            </a:r>
            <a:r>
              <a:rPr lang="ru-RU" dirty="0" smtClean="0"/>
              <a:t>⁶)² = </a:t>
            </a:r>
            <a:r>
              <a:rPr lang="ru-RU" dirty="0" err="1" smtClean="0"/>
              <a:t>р</a:t>
            </a:r>
            <a:r>
              <a:rPr lang="ru-RU" dirty="0" smtClean="0"/>
              <a:t>²⁴</a:t>
            </a:r>
          </a:p>
          <a:p>
            <a:pPr lvl="0"/>
            <a:r>
              <a:rPr lang="ru-RU" dirty="0" smtClean="0"/>
              <a:t>3) (с⁴)² : с³ = с⁵</a:t>
            </a:r>
          </a:p>
          <a:p>
            <a:pPr lvl="0"/>
            <a:r>
              <a:rPr lang="ru-RU" dirty="0" smtClean="0"/>
              <a:t>4) (а)³ ∙ </a:t>
            </a:r>
            <a:r>
              <a:rPr lang="ru-RU" dirty="0" err="1" smtClean="0"/>
              <a:t>а</a:t>
            </a:r>
            <a:r>
              <a:rPr lang="ru-RU" dirty="0" smtClean="0"/>
              <a:t>⁶ = </a:t>
            </a:r>
            <a:r>
              <a:rPr lang="ru-RU" dirty="0" err="1" smtClean="0"/>
              <a:t>а</a:t>
            </a:r>
            <a:r>
              <a:rPr lang="ru-RU" dirty="0" smtClean="0"/>
              <a:t>⁹</a:t>
            </a:r>
          </a:p>
          <a:p>
            <a:pPr lvl="0"/>
            <a:r>
              <a:rPr lang="ru-RU" dirty="0" smtClean="0"/>
              <a:t>5) (а)⁴ : </a:t>
            </a:r>
            <a:r>
              <a:rPr lang="ru-RU" dirty="0" err="1" smtClean="0"/>
              <a:t>а</a:t>
            </a:r>
            <a:r>
              <a:rPr lang="ru-RU" dirty="0" smtClean="0"/>
              <a:t>⁴ = 1</a:t>
            </a:r>
          </a:p>
          <a:p>
            <a:pPr lvl="0"/>
            <a:r>
              <a:rPr lang="ru-RU" dirty="0" smtClean="0"/>
              <a:t>6) с² ∙ (2с)²= 4с⁴</a:t>
            </a:r>
          </a:p>
          <a:p>
            <a:pPr lvl="0"/>
            <a:r>
              <a:rPr lang="ru-RU" dirty="0" smtClean="0"/>
              <a:t>7) к⁵∙ (к³)⁴ = к¹⁷</a:t>
            </a:r>
          </a:p>
          <a:p>
            <a:pPr lvl="0"/>
            <a:r>
              <a:rPr lang="ru-RU" dirty="0" smtClean="0"/>
              <a:t>8) а⁶ ∙ а³ : (а⁸) = а</a:t>
            </a:r>
          </a:p>
          <a:p>
            <a:pPr lvl="0"/>
            <a:r>
              <a:rPr lang="ru-RU" dirty="0" smtClean="0"/>
              <a:t>9) </a:t>
            </a:r>
            <a:r>
              <a:rPr lang="ru-RU" dirty="0" err="1" smtClean="0"/>
              <a:t>р</a:t>
            </a:r>
            <a:r>
              <a:rPr lang="ru-RU" dirty="0" smtClean="0"/>
              <a:t>¹⁰ ∙ (</a:t>
            </a:r>
            <a:r>
              <a:rPr lang="ru-RU" dirty="0" err="1" smtClean="0"/>
              <a:t>р</a:t>
            </a:r>
            <a:r>
              <a:rPr lang="ru-RU" dirty="0" smtClean="0"/>
              <a:t>²) = </a:t>
            </a:r>
            <a:r>
              <a:rPr lang="ru-RU" dirty="0" err="1" smtClean="0"/>
              <a:t>р</a:t>
            </a:r>
            <a:r>
              <a:rPr lang="ru-RU" dirty="0" smtClean="0"/>
              <a:t>¹²</a:t>
            </a:r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2214546" y="2071678"/>
            <a:ext cx="500066" cy="428628"/>
          </a:xfrm>
          <a:prstGeom prst="triangl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2285984" y="2571744"/>
            <a:ext cx="500066" cy="428628"/>
          </a:xfrm>
          <a:prstGeom prst="triangl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1357290" y="3071810"/>
            <a:ext cx="500066" cy="428628"/>
          </a:xfrm>
          <a:prstGeom prst="triangl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1214414" y="3643314"/>
            <a:ext cx="500066" cy="428628"/>
          </a:xfrm>
          <a:prstGeom prst="triangl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1214414" y="4143380"/>
            <a:ext cx="500066" cy="428628"/>
          </a:xfrm>
          <a:prstGeom prst="triangl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внобедренный треугольник 12"/>
          <p:cNvSpPr/>
          <p:nvPr/>
        </p:nvSpPr>
        <p:spPr>
          <a:xfrm>
            <a:off x="1857356" y="4572008"/>
            <a:ext cx="571504" cy="428628"/>
          </a:xfrm>
          <a:prstGeom prst="triangl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Равнобедренный треугольник 13"/>
          <p:cNvSpPr/>
          <p:nvPr/>
        </p:nvSpPr>
        <p:spPr>
          <a:xfrm>
            <a:off x="1857356" y="5072074"/>
            <a:ext cx="500066" cy="428628"/>
          </a:xfrm>
          <a:prstGeom prst="triangl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Равнобедренный треугольник 14"/>
          <p:cNvSpPr/>
          <p:nvPr/>
        </p:nvSpPr>
        <p:spPr>
          <a:xfrm>
            <a:off x="2500298" y="5572140"/>
            <a:ext cx="500066" cy="428628"/>
          </a:xfrm>
          <a:prstGeom prst="triangl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Равнобедренный треугольник 15"/>
          <p:cNvSpPr/>
          <p:nvPr/>
        </p:nvSpPr>
        <p:spPr>
          <a:xfrm>
            <a:off x="2071670" y="6072206"/>
            <a:ext cx="500066" cy="428628"/>
          </a:xfrm>
          <a:prstGeom prst="triangl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5 этап: </a:t>
            </a:r>
            <a:r>
              <a:rPr lang="ru-RU" b="1" i="1" dirty="0" smtClean="0"/>
              <a:t>«Помощь капитана»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(5 баллов)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286412"/>
          </a:xfrm>
        </p:spPr>
        <p:txBody>
          <a:bodyPr>
            <a:normAutofit/>
          </a:bodyPr>
          <a:lstStyle/>
          <a:p>
            <a:r>
              <a:rPr lang="ru-RU" dirty="0" smtClean="0"/>
              <a:t>Задания первой команде:</a:t>
            </a:r>
          </a:p>
          <a:p>
            <a:pPr lvl="0">
              <a:buNone/>
            </a:pPr>
            <a:r>
              <a:rPr lang="ru-RU" dirty="0" smtClean="0"/>
              <a:t>1) ((а³)⁴)⁵ ∙ а² = а⁶⁰ ∙ а² = а⁶²</a:t>
            </a:r>
          </a:p>
          <a:p>
            <a:pPr lvl="0">
              <a:buNone/>
            </a:pPr>
            <a:r>
              <a:rPr lang="ru-RU" dirty="0" smtClean="0"/>
              <a:t>2) ((</a:t>
            </a:r>
            <a:r>
              <a:rPr lang="ru-RU" dirty="0" err="1" smtClean="0"/>
              <a:t>р</a:t>
            </a:r>
            <a:r>
              <a:rPr lang="ru-RU" dirty="0" smtClean="0"/>
              <a:t>⁷)³)² : </a:t>
            </a:r>
            <a:r>
              <a:rPr lang="ru-RU" dirty="0" err="1" smtClean="0"/>
              <a:t>р</a:t>
            </a:r>
            <a:r>
              <a:rPr lang="ru-RU" dirty="0" smtClean="0"/>
              <a:t>⁴ = </a:t>
            </a:r>
            <a:r>
              <a:rPr lang="ru-RU" dirty="0" err="1" smtClean="0"/>
              <a:t>р</a:t>
            </a:r>
            <a:r>
              <a:rPr lang="ru-RU" dirty="0" smtClean="0"/>
              <a:t>⁴² : </a:t>
            </a:r>
            <a:r>
              <a:rPr lang="ru-RU" dirty="0" err="1" smtClean="0"/>
              <a:t>р</a:t>
            </a:r>
            <a:r>
              <a:rPr lang="ru-RU" dirty="0" smtClean="0"/>
              <a:t>⁴ = </a:t>
            </a:r>
            <a:r>
              <a:rPr lang="ru-RU" dirty="0" err="1" smtClean="0"/>
              <a:t>р</a:t>
            </a:r>
            <a:r>
              <a:rPr lang="ru-RU" dirty="0" smtClean="0"/>
              <a:t>³⁸</a:t>
            </a:r>
          </a:p>
          <a:p>
            <a:pPr lvl="0">
              <a:buNone/>
            </a:pPr>
            <a:r>
              <a:rPr lang="ru-RU" dirty="0" smtClean="0"/>
              <a:t>3) ((а)²)³ ∙ (</a:t>
            </a:r>
            <a:r>
              <a:rPr lang="ru-RU" dirty="0" err="1" smtClean="0"/>
              <a:t>а</a:t>
            </a:r>
            <a:r>
              <a:rPr lang="ru-RU" dirty="0" smtClean="0"/>
              <a:t>)³ = </a:t>
            </a:r>
            <a:r>
              <a:rPr lang="ru-RU" dirty="0" err="1" smtClean="0"/>
              <a:t>а</a:t>
            </a:r>
            <a:r>
              <a:rPr lang="ru-RU" dirty="0" smtClean="0"/>
              <a:t>⁶∙ </a:t>
            </a:r>
            <a:r>
              <a:rPr lang="ru-RU" dirty="0" err="1" smtClean="0"/>
              <a:t>а</a:t>
            </a:r>
            <a:r>
              <a:rPr lang="ru-RU" dirty="0" smtClean="0"/>
              <a:t>³ </a:t>
            </a:r>
            <a:r>
              <a:rPr lang="ru-RU" dirty="0" err="1" smtClean="0"/>
              <a:t>=а</a:t>
            </a:r>
            <a:r>
              <a:rPr lang="ru-RU" dirty="0" smtClean="0"/>
              <a:t>⁹</a:t>
            </a:r>
          </a:p>
          <a:p>
            <a:pPr lvl="0">
              <a:buNone/>
            </a:pPr>
            <a:r>
              <a:rPr lang="ru-RU" dirty="0" smtClean="0"/>
              <a:t>4) (</a:t>
            </a:r>
            <a:r>
              <a:rPr lang="ru-RU" dirty="0" err="1" smtClean="0"/>
              <a:t>х</a:t>
            </a:r>
            <a:r>
              <a:rPr lang="ru-RU" dirty="0" smtClean="0"/>
              <a:t>³)² ∙ </a:t>
            </a:r>
            <a:r>
              <a:rPr lang="ru-RU" dirty="0" err="1" smtClean="0"/>
              <a:t>х</a:t>
            </a:r>
            <a:r>
              <a:rPr lang="ru-RU" dirty="0" smtClean="0"/>
              <a:t>⁴ = </a:t>
            </a:r>
            <a:r>
              <a:rPr lang="ru-RU" dirty="0" err="1" smtClean="0"/>
              <a:t>х</a:t>
            </a:r>
            <a:r>
              <a:rPr lang="ru-RU" dirty="0" smtClean="0"/>
              <a:t>⁶ ∙ </a:t>
            </a:r>
            <a:r>
              <a:rPr lang="ru-RU" dirty="0" err="1" smtClean="0"/>
              <a:t>х</a:t>
            </a:r>
            <a:r>
              <a:rPr lang="ru-RU" dirty="0" smtClean="0"/>
              <a:t>⁴ = </a:t>
            </a:r>
            <a:r>
              <a:rPr lang="ru-RU" dirty="0" err="1" smtClean="0"/>
              <a:t>х</a:t>
            </a:r>
            <a:r>
              <a:rPr lang="ru-RU" dirty="0" smtClean="0"/>
              <a:t>¹⁰</a:t>
            </a:r>
          </a:p>
          <a:p>
            <a:pPr lvl="0">
              <a:buNone/>
            </a:pPr>
            <a:r>
              <a:rPr lang="ru-RU" dirty="0" smtClean="0"/>
              <a:t>5) (</a:t>
            </a:r>
            <a:r>
              <a:rPr lang="ru-RU" dirty="0" err="1" smtClean="0"/>
              <a:t>х</a:t>
            </a:r>
            <a:r>
              <a:rPr lang="ru-RU" dirty="0" smtClean="0"/>
              <a:t>³ ∙ </a:t>
            </a:r>
            <a:r>
              <a:rPr lang="ru-RU" dirty="0" err="1" smtClean="0"/>
              <a:t>х</a:t>
            </a:r>
            <a:r>
              <a:rPr lang="ru-RU" dirty="0" smtClean="0"/>
              <a:t>⁵)⁴ =  </a:t>
            </a:r>
            <a:r>
              <a:rPr lang="ru-RU" dirty="0" err="1" smtClean="0"/>
              <a:t>х</a:t>
            </a:r>
            <a:r>
              <a:rPr lang="ru-RU" dirty="0" smtClean="0"/>
              <a:t>¹² ∙ </a:t>
            </a:r>
            <a:r>
              <a:rPr lang="ru-RU" dirty="0" err="1" smtClean="0"/>
              <a:t>х</a:t>
            </a:r>
            <a:r>
              <a:rPr lang="ru-RU" dirty="0" smtClean="0"/>
              <a:t> ²⁰ = </a:t>
            </a:r>
            <a:r>
              <a:rPr lang="ru-RU" dirty="0" err="1" smtClean="0"/>
              <a:t>х</a:t>
            </a:r>
            <a:r>
              <a:rPr lang="ru-RU" dirty="0" smtClean="0"/>
              <a:t>³²</a:t>
            </a:r>
          </a:p>
          <a:p>
            <a:pPr lvl="0">
              <a:buNone/>
            </a:pPr>
            <a:r>
              <a:rPr lang="ru-RU" dirty="0" smtClean="0"/>
              <a:t>6) </a:t>
            </a:r>
            <a:r>
              <a:rPr lang="ru-RU" dirty="0" err="1" smtClean="0"/>
              <a:t>х</a:t>
            </a:r>
            <a:r>
              <a:rPr lang="ru-RU" dirty="0" smtClean="0"/>
              <a:t>³ ∙ (</a:t>
            </a:r>
            <a:r>
              <a:rPr lang="ru-RU" dirty="0" err="1" smtClean="0"/>
              <a:t>х</a:t>
            </a:r>
            <a:r>
              <a:rPr lang="ru-RU" dirty="0" smtClean="0"/>
              <a:t>³)³ = </a:t>
            </a:r>
            <a:r>
              <a:rPr lang="ru-RU" dirty="0" err="1" smtClean="0"/>
              <a:t>х</a:t>
            </a:r>
            <a:r>
              <a:rPr lang="ru-RU" dirty="0" smtClean="0"/>
              <a:t>³ ∙ </a:t>
            </a:r>
            <a:r>
              <a:rPr lang="ru-RU" dirty="0" err="1" smtClean="0"/>
              <a:t>х</a:t>
            </a:r>
            <a:r>
              <a:rPr lang="ru-RU" dirty="0" smtClean="0"/>
              <a:t>⁹ = </a:t>
            </a:r>
            <a:r>
              <a:rPr lang="ru-RU" dirty="0" err="1" smtClean="0"/>
              <a:t>х</a:t>
            </a:r>
            <a:r>
              <a:rPr lang="ru-RU" dirty="0" smtClean="0"/>
              <a:t>¹²</a:t>
            </a:r>
          </a:p>
          <a:p>
            <a:pPr lvl="0">
              <a:buNone/>
            </a:pPr>
            <a:r>
              <a:rPr lang="ru-RU" dirty="0" smtClean="0"/>
              <a:t>7) (</a:t>
            </a:r>
            <a:r>
              <a:rPr lang="ru-RU" dirty="0" err="1" smtClean="0"/>
              <a:t>х</a:t>
            </a:r>
            <a:r>
              <a:rPr lang="ru-RU" dirty="0" smtClean="0"/>
              <a:t> ∙ </a:t>
            </a:r>
            <a:r>
              <a:rPr lang="ru-RU" dirty="0" err="1" smtClean="0"/>
              <a:t>х</a:t>
            </a:r>
            <a:r>
              <a:rPr lang="ru-RU" dirty="0" smtClean="0"/>
              <a:t>⁵)⁵ = </a:t>
            </a:r>
            <a:r>
              <a:rPr lang="ru-RU" dirty="0" err="1" smtClean="0"/>
              <a:t>х</a:t>
            </a:r>
            <a:r>
              <a:rPr lang="ru-RU" dirty="0" smtClean="0"/>
              <a:t>⁵ ∙ </a:t>
            </a:r>
            <a:r>
              <a:rPr lang="ru-RU" dirty="0" err="1" smtClean="0"/>
              <a:t>х</a:t>
            </a:r>
            <a:r>
              <a:rPr lang="ru-RU" dirty="0" smtClean="0"/>
              <a:t>²⁵ = </a:t>
            </a:r>
            <a:r>
              <a:rPr lang="ru-RU" dirty="0" err="1" smtClean="0"/>
              <a:t>х</a:t>
            </a:r>
            <a:r>
              <a:rPr lang="ru-RU" dirty="0" smtClean="0"/>
              <a:t>³⁰</a:t>
            </a:r>
          </a:p>
          <a:p>
            <a:endParaRPr lang="ru-RU" dirty="0"/>
          </a:p>
        </p:txBody>
      </p:sp>
      <p:sp>
        <p:nvSpPr>
          <p:cNvPr id="4" name="Стрелка вправо 3"/>
          <p:cNvSpPr/>
          <p:nvPr/>
        </p:nvSpPr>
        <p:spPr>
          <a:xfrm>
            <a:off x="3071802" y="1928802"/>
            <a:ext cx="2143140" cy="7858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>
            <a:off x="2643174" y="4786322"/>
            <a:ext cx="2143140" cy="7858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2428860" y="5429264"/>
            <a:ext cx="2143140" cy="7858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>
            <a:off x="3143240" y="2500306"/>
            <a:ext cx="2143140" cy="7858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3143240" y="3071810"/>
            <a:ext cx="2143140" cy="8572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2643174" y="3643314"/>
            <a:ext cx="2143140" cy="7858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>
            <a:off x="2714612" y="4214818"/>
            <a:ext cx="2214578" cy="7858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  <p:bldP spid="9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798</Words>
  <Application>Microsoft Office PowerPoint</Application>
  <PresentationFormat>Экран (4:3)</PresentationFormat>
  <Paragraphs>105</Paragraphs>
  <Slides>13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Тема Office</vt:lpstr>
      <vt:lpstr>Формула</vt:lpstr>
      <vt:lpstr>Тема урока:</vt:lpstr>
      <vt:lpstr>Цели урока: </vt:lpstr>
      <vt:lpstr>1 этап: устный счет.</vt:lpstr>
      <vt:lpstr>1 этап: устный счет.</vt:lpstr>
      <vt:lpstr>2 этап: «Математический марафон»                                   (2 балла) Задания первой команде.</vt:lpstr>
      <vt:lpstr>3 этап: «Найди ошибку» (3 балла)</vt:lpstr>
      <vt:lpstr>4 этап: «Заполни пропуски» (4 балла)</vt:lpstr>
      <vt:lpstr> 4 этап: «Заполни пропуски» (4 балла) </vt:lpstr>
      <vt:lpstr>5 этап: «Помощь капитана» (5 баллов)</vt:lpstr>
      <vt:lpstr>5 этап: «Помощь капитана» (5 баллов)</vt:lpstr>
      <vt:lpstr>6 этап: «Вычисли» (6 баллов)</vt:lpstr>
      <vt:lpstr>6 этап: «Вычисли» (6 баллов)</vt:lpstr>
      <vt:lpstr>Слайд 13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урока:</dc:title>
  <dc:creator>Admin</dc:creator>
  <cp:lastModifiedBy>Admin</cp:lastModifiedBy>
  <cp:revision>34</cp:revision>
  <dcterms:created xsi:type="dcterms:W3CDTF">2009-11-20T14:56:52Z</dcterms:created>
  <dcterms:modified xsi:type="dcterms:W3CDTF">2009-11-30T15:42:28Z</dcterms:modified>
</cp:coreProperties>
</file>