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15DFA-9334-44DE-ACFB-F5CF5746704F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59E25-6D5B-4B50-B454-4642D49B23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59E25-6D5B-4B50-B454-4642D49B23C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3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advClick="0" advTm="3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ADD9342-01C1-4C18-919F-E867DD64D6D7}" type="datetimeFigureOut">
              <a:rPr lang="ru-RU" smtClean="0"/>
              <a:pPr/>
              <a:t>02.07.2012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F064EED-4D92-44FD-A47F-D2F5CD4D2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3000">
    <p:fade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2357453"/>
          </a:xfrm>
          <a:blipFill>
            <a:blip r:embed="rId3" cstate="print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СОЦИАЛЬНО-ПЕДАГОГИЧЕСКАЯ РАБОТА С ПРОБЛЕМНЫМИ ДЕТЬМИ В ТВОРЧЕСКОМ ОБЪЕДИНЕНИИ «ЗОЛОТОЙ КЛЮЧИК»</a:t>
            </a:r>
            <a:endParaRPr lang="ru-RU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2424114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Click="0" advTm="3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7239000" cy="5884256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i="1" dirty="0" smtClean="0">
                <a:solidFill>
                  <a:srgbClr val="0070C0"/>
                </a:solidFill>
              </a:rPr>
              <a:t>Главной    целью     дополнительного    образования   является:  создание условий для самоопределения, самореализации и саморазвития проблемного ребенка, приобщения его к мировой, отечественной, национальной культуре, включения в социальное творчество. </a:t>
            </a:r>
          </a:p>
          <a:p>
            <a:r>
              <a:rPr lang="ru-RU" i="1" dirty="0" smtClean="0">
                <a:solidFill>
                  <a:srgbClr val="0070C0"/>
                </a:solidFill>
              </a:rPr>
              <a:t>В творческом объединении театра кукол «Золотой ключик» занимаются дети младшего школьного возраста.</a:t>
            </a:r>
          </a:p>
          <a:p>
            <a:endParaRPr lang="ru-RU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advClick="0" advTm="3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В характере «проблемного» ребенка нередко уживаются крайние противоположности: развитый ум и почти не развитые чувства (или наоборот), ограниченный кругозор и богатый отрицательный опыт в бытовой жизни и т. д.</a:t>
            </a: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в работе с такими детьми следует учитывать главные возрастные и личностные особенности, основные психологические новообразования их возраста.</a:t>
            </a: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Проблемным ребенок становится под влиянием многих причин: испорченности отношений в семье, неправильных воспитательных установок, не совершенности влияний и т.д.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 advTm="3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7239000" cy="617000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i="1" dirty="0" smtClean="0">
                <a:solidFill>
                  <a:srgbClr val="0070C0"/>
                </a:solidFill>
              </a:rPr>
              <a:t>    Отношения взаимного доверия и уважения разрушают асоциальные установки у «проблемных» детей. Важно дать им возможность почувствовать, что они нужны и полезны людям и всему обществу.</a:t>
            </a:r>
          </a:p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Моя работа направлена на удовлетворение</a:t>
            </a:r>
          </a:p>
          <a:p>
            <a:pPr algn="just">
              <a:buNone/>
            </a:pPr>
            <a:r>
              <a:rPr lang="ru-RU" sz="2400" i="1" dirty="0" smtClean="0">
                <a:solidFill>
                  <a:srgbClr val="0070C0"/>
                </a:solidFill>
              </a:rPr>
              <a:t>    детского спроса, то есть удовлетворение потребности познавательного и личностного развития, общение, досуг и времяпровождение. </a:t>
            </a:r>
          </a:p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Я провожу  с «проблемными» детьми профилактические беседы о вреде курения, алкоголизме, о наркомании.</a:t>
            </a:r>
          </a:p>
          <a:p>
            <a:pPr algn="just"/>
            <a:endParaRPr lang="ru-RU" sz="2400" i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2400" i="1" dirty="0"/>
          </a:p>
        </p:txBody>
      </p:sp>
    </p:spTree>
  </p:cSld>
  <p:clrMapOvr>
    <a:masterClrMapping/>
  </p:clrMapOvr>
  <p:transition advClick="0" advTm="300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7239000" cy="5884256"/>
          </a:xfrm>
        </p:spPr>
        <p:txBody>
          <a:bodyPr/>
          <a:lstStyle/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Участвуя в творческой работе театра кукол, ребенок реализует свои интересы, приобретает навыки и умения. Происходит общение со сверстниками, самоутверждение, самоопределение, в том числе – ребенок пробует найти себя в разных видах деятельности, обогащается общественным опытом. </a:t>
            </a:r>
          </a:p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Ребёнок с удовольствием берёт в руки героя кукольного театра и от его лица рассказывает о своих собственных переживаниях, мыслях. Оперируя куклами, робкие дети  взаимодействуют с другими людьми, начинают постигать процесс общения со сверстниками.</a:t>
            </a:r>
          </a:p>
          <a:p>
            <a:pPr algn="just"/>
            <a:endParaRPr lang="ru-RU" sz="2400" i="1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advClick="0" advTm="3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7239000" cy="5846452"/>
          </a:xfrm>
        </p:spPr>
        <p:txBody>
          <a:bodyPr/>
          <a:lstStyle/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Занятия с куклами позволяют детям раскрепоститься, высказать свои мысли, громко прочитать текст и т.д.</a:t>
            </a:r>
          </a:p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Профессиональное использование кукольного театра оказывает большую помощь в повседневной работе с детьми для развития их умственного, нравственного, эстетического воспитания.</a:t>
            </a:r>
          </a:p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Счастливые улыбки, горящие глаза и радостные лица детей свидетельствуют о том, как дети любят кукольный театр, ждут с нетерпением открытия занавеса.</a:t>
            </a:r>
          </a:p>
          <a:p>
            <a:pPr algn="just"/>
            <a:endParaRPr lang="ru-RU" sz="2400" i="1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advClick="0" advTm="300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/>
          <a:lstStyle/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В  своей работе я использую традиционные и нетрадиционные формы работы с детьми: лекция–парадокс; экспресс-опрос; дискуссия; экскурсия; сюжетно-ролевая игра; философский стол: коллективная работа по отысканию социального значения и личностного смысла  явления жизни – «Свобода и долг», «Человек и природа» и т.п.; День добрых сюрпризов; чаепитие и др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Процесс подготовки и проведения интегрированного занятия состоит из нескольких этапов: планирование, создание творческой группы, конструирование занятия и его анализ.</a:t>
            </a:r>
          </a:p>
          <a:p>
            <a:pPr algn="just"/>
            <a:endParaRPr lang="ru-RU" i="1" dirty="0" smtClean="0">
              <a:solidFill>
                <a:srgbClr val="0070C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Click="0" advTm="300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>
            <a:normAutofit/>
          </a:bodyPr>
          <a:lstStyle/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Таким образом, традиционные и нетрадиционные формы занятия, интегрированные занятия в кукольном театре способствуют раскрытию личности ребенка, раскрепощают его, развивают мышление, раскрывают в нем задатки творческой личности.</a:t>
            </a:r>
          </a:p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Занятия в творческом объединении театр кукол «Золотой ключик» помогают ребенку развить его творческие способности, мышление и память, эстетические и нравственные качества.</a:t>
            </a:r>
          </a:p>
          <a:p>
            <a:pPr algn="just"/>
            <a:r>
              <a:rPr lang="ru-RU" sz="2400" i="1" dirty="0" smtClean="0">
                <a:solidFill>
                  <a:srgbClr val="0070C0"/>
                </a:solidFill>
              </a:rPr>
              <a:t>Тесные взаимоотношения с семьей, школой, социумом помогают воспитанию и развитию качеств личности ребенка.</a:t>
            </a:r>
          </a:p>
          <a:p>
            <a:pPr algn="just"/>
            <a:endParaRPr lang="ru-RU" sz="2400" i="1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advClick="0" advTm="300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</a:rPr>
              <a:t>При написании работы была использована литература:</a:t>
            </a:r>
          </a:p>
          <a:p>
            <a:pPr marL="514350" indent="-514350">
              <a:buAutoNum type="arabicPeriod"/>
            </a:pPr>
            <a:r>
              <a:rPr lang="ru-RU" sz="2400" i="1" dirty="0" smtClean="0">
                <a:solidFill>
                  <a:srgbClr val="0070C0"/>
                </a:solidFill>
              </a:rPr>
              <a:t>Ветлугина, В.А. Эстетическое воспитание </a:t>
            </a:r>
            <a:r>
              <a:rPr lang="en-US" sz="2400" i="1" dirty="0" smtClean="0">
                <a:solidFill>
                  <a:srgbClr val="0070C0"/>
                </a:solidFill>
              </a:rPr>
              <a:t>[</a:t>
            </a:r>
            <a:r>
              <a:rPr lang="ru-RU" sz="2400" i="1" dirty="0" smtClean="0">
                <a:solidFill>
                  <a:srgbClr val="0070C0"/>
                </a:solidFill>
              </a:rPr>
              <a:t>Текст</a:t>
            </a:r>
            <a:r>
              <a:rPr lang="en-US" sz="2400" i="1" dirty="0" smtClean="0">
                <a:solidFill>
                  <a:srgbClr val="0070C0"/>
                </a:solidFill>
              </a:rPr>
              <a:t>]</a:t>
            </a:r>
            <a:r>
              <a:rPr lang="ru-RU" sz="2400" i="1" dirty="0" smtClean="0">
                <a:solidFill>
                  <a:srgbClr val="0070C0"/>
                </a:solidFill>
              </a:rPr>
              <a:t> / В.А. Ветлугина. – М.- Педагогика, 1999. – 262с.</a:t>
            </a:r>
          </a:p>
          <a:p>
            <a:pPr marL="514350" indent="-514350">
              <a:buAutoNum type="arabicPeriod"/>
            </a:pPr>
            <a:r>
              <a:rPr lang="ru-RU" sz="2400" i="1" dirty="0" smtClean="0">
                <a:solidFill>
                  <a:srgbClr val="0070C0"/>
                </a:solidFill>
              </a:rPr>
              <a:t>Смирнова. Н.И. И куклы оживают </a:t>
            </a:r>
            <a:r>
              <a:rPr lang="en-US" sz="2400" i="1" dirty="0" smtClean="0">
                <a:solidFill>
                  <a:srgbClr val="0070C0"/>
                </a:solidFill>
              </a:rPr>
              <a:t>[</a:t>
            </a:r>
            <a:r>
              <a:rPr lang="ru-RU" sz="2400" i="1" dirty="0" smtClean="0">
                <a:solidFill>
                  <a:srgbClr val="0070C0"/>
                </a:solidFill>
              </a:rPr>
              <a:t>Текст</a:t>
            </a:r>
            <a:r>
              <a:rPr lang="en-US" sz="2400" i="1" dirty="0" smtClean="0">
                <a:solidFill>
                  <a:srgbClr val="0070C0"/>
                </a:solidFill>
              </a:rPr>
              <a:t>]</a:t>
            </a:r>
            <a:r>
              <a:rPr lang="ru-RU" sz="2400" i="1" dirty="0" smtClean="0">
                <a:solidFill>
                  <a:srgbClr val="0070C0"/>
                </a:solidFill>
              </a:rPr>
              <a:t> / Н.И. Смирнова. -  М.: Просвещение,1982. – 152 с.</a:t>
            </a:r>
          </a:p>
          <a:p>
            <a:pPr marL="514350" indent="-514350">
              <a:buAutoNum type="arabicPeriod"/>
            </a:pPr>
            <a:r>
              <a:rPr lang="ru-RU" sz="2400" i="1" dirty="0" smtClean="0">
                <a:solidFill>
                  <a:srgbClr val="0070C0"/>
                </a:solidFill>
              </a:rPr>
              <a:t>Харисова, А.М. Игра как средство развития личности </a:t>
            </a:r>
            <a:r>
              <a:rPr lang="en-US" sz="2400" i="1" dirty="0" smtClean="0">
                <a:solidFill>
                  <a:srgbClr val="0070C0"/>
                </a:solidFill>
              </a:rPr>
              <a:t>[</a:t>
            </a:r>
            <a:r>
              <a:rPr lang="ru-RU" sz="2400" i="1" dirty="0" smtClean="0">
                <a:solidFill>
                  <a:srgbClr val="0070C0"/>
                </a:solidFill>
              </a:rPr>
              <a:t>Текст</a:t>
            </a:r>
            <a:r>
              <a:rPr lang="en-US" sz="2400" i="1" dirty="0" smtClean="0">
                <a:solidFill>
                  <a:srgbClr val="0070C0"/>
                </a:solidFill>
              </a:rPr>
              <a:t>]</a:t>
            </a:r>
            <a:r>
              <a:rPr lang="ru-RU" sz="2400" i="1" dirty="0" smtClean="0">
                <a:solidFill>
                  <a:srgbClr val="0070C0"/>
                </a:solidFill>
              </a:rPr>
              <a:t> / А.М. Харисова. – М.: педагогика, 2006. – 312 с. </a:t>
            </a:r>
          </a:p>
          <a:p>
            <a:pPr marL="514350" indent="-514350">
              <a:buAutoNum type="arabicPeriod"/>
            </a:pPr>
            <a:r>
              <a:rPr lang="ru-RU" sz="2400" i="1" dirty="0" smtClean="0">
                <a:solidFill>
                  <a:srgbClr val="0070C0"/>
                </a:solidFill>
              </a:rPr>
              <a:t>И др.</a:t>
            </a:r>
            <a:endParaRPr lang="ru-RU" sz="24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advClick="0" advTm="3000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236</TotalTime>
  <Words>600</Words>
  <Application>Microsoft Office PowerPoint</Application>
  <PresentationFormat>Экран (4:3)</PresentationFormat>
  <Paragraphs>35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СОЦИАЛЬНО-ПЕДАГОГИЧЕСКАЯ РАБОТА С ПРОБЛЕМНЫМИ ДЕТЬМИ В ТВОРЧЕСКОМ ОБЪЕДИНЕНИИ «ЗОЛОТОЙ КЛЮЧИК»</vt:lpstr>
      <vt:lpstr>Слайд 2</vt:lpstr>
      <vt:lpstr> 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СОЦИАЛЬНО-ПЕДАГОГИЧЕСКАЯ РАБОТА С ПРОБЛЕМНЫМИ ДЕТЬМИ В ТВОРЧЕСКОМ ОБЪЕДИНЕНИИ «ЗОЛОТОЙ КЛЮЧИК»</dc:title>
  <dc:creator>Admin</dc:creator>
  <cp:lastModifiedBy>Admin</cp:lastModifiedBy>
  <cp:revision>10</cp:revision>
  <dcterms:created xsi:type="dcterms:W3CDTF">2012-07-01T12:12:40Z</dcterms:created>
  <dcterms:modified xsi:type="dcterms:W3CDTF">2012-07-02T04:22:58Z</dcterms:modified>
</cp:coreProperties>
</file>