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13"/>
  </p:notesMasterIdLst>
  <p:handoutMasterIdLst>
    <p:handoutMasterId r:id="rId14"/>
  </p:handoutMasterIdLst>
  <p:sldIdLst>
    <p:sldId id="256" r:id="rId3"/>
    <p:sldId id="257" r:id="rId4"/>
    <p:sldId id="258" r:id="rId5"/>
    <p:sldId id="263" r:id="rId6"/>
    <p:sldId id="259" r:id="rId7"/>
    <p:sldId id="260" r:id="rId8"/>
    <p:sldId id="261" r:id="rId9"/>
    <p:sldId id="262" r:id="rId10"/>
    <p:sldId id="264" r:id="rId11"/>
    <p:sldId id="265"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2830C22-43F0-400B-A14A-BFBF40122E83}" type="datetimeFigureOut">
              <a:rPr lang="ru-RU" smtClean="0"/>
              <a:pPr/>
              <a:t>28.05.2012</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ru-RU" smtClean="0"/>
              <a:t>слайд 1</a:t>
            </a:r>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A0B97B-DADD-402D-B87B-8DD7037383C5}" type="slidenum">
              <a:rPr lang="ru-RU" smtClean="0"/>
              <a:pPr/>
              <a:t>‹#›</a:t>
            </a:fld>
            <a:endParaRPr lang="ru-RU"/>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196CDB-BADB-43DF-837B-6EDF72D05CEF}" type="datetimeFigureOut">
              <a:rPr lang="ru-RU" smtClean="0"/>
              <a:pPr/>
              <a:t>28.05.2012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ru-RU" smtClean="0"/>
              <a:t>слайд 1</a:t>
            </a: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25CDD9-DEDF-4B43-B32E-0C82E722899E}" type="slidenum">
              <a:rPr lang="ru-RU" smtClean="0"/>
              <a:pPr/>
              <a:t>‹#›</a:t>
            </a:fld>
            <a:endParaRPr lang="ru-RU"/>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2025CDD9-DEDF-4B43-B32E-0C82E722899E}" type="slidenum">
              <a:rPr lang="ru-RU" smtClean="0"/>
              <a:pPr/>
              <a:t>2</a:t>
            </a:fld>
            <a:endParaRPr lang="ru-RU"/>
          </a:p>
        </p:txBody>
      </p:sp>
      <p:sp>
        <p:nvSpPr>
          <p:cNvPr id="5" name="Нижний колонтитул 4"/>
          <p:cNvSpPr>
            <a:spLocks noGrp="1"/>
          </p:cNvSpPr>
          <p:nvPr>
            <p:ph type="ftr" sz="quarter" idx="11"/>
          </p:nvPr>
        </p:nvSpPr>
        <p:spPr/>
        <p:txBody>
          <a:bodyPr/>
          <a:lstStyle/>
          <a:p>
            <a:r>
              <a:rPr lang="ru-RU" smtClean="0"/>
              <a:t>слайд 1</a:t>
            </a:r>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683568" y="332657"/>
            <a:ext cx="7772400" cy="1296144"/>
          </a:xfrm>
        </p:spPr>
        <p:txBody>
          <a:bodyPr>
            <a:normAutofit/>
          </a:bodyPr>
          <a:lstStyle>
            <a:lvl1pPr>
              <a:defRPr sz="1800" b="1" baseline="0">
                <a:latin typeface="Times New Roman" pitchFamily="18" charset="0"/>
                <a:cs typeface="Times New Roman" pitchFamily="18" charset="0"/>
              </a:defRPr>
            </a:lvl1pPr>
          </a:lstStyle>
          <a:p>
            <a:r>
              <a:rPr lang="ru-RU" sz="2000" dirty="0" smtClean="0"/>
              <a:t>МБОУ «СОШ №3 с углубленным изучением отдельных предметов»</a:t>
            </a:r>
            <a:br>
              <a:rPr lang="ru-RU" sz="2000" dirty="0" smtClean="0"/>
            </a:br>
            <a:r>
              <a:rPr lang="ru-RU" sz="2000" dirty="0" smtClean="0"/>
              <a:t>г. Мегион  Ханты-Мансийского автономного округа</a:t>
            </a:r>
            <a:endParaRPr lang="ru-RU" dirty="0"/>
          </a:p>
        </p:txBody>
      </p:sp>
      <p:sp>
        <p:nvSpPr>
          <p:cNvPr id="3" name="Подзаголовок 2"/>
          <p:cNvSpPr>
            <a:spLocks noGrp="1"/>
          </p:cNvSpPr>
          <p:nvPr>
            <p:ph type="subTitle" idx="1" hasCustomPrompt="1"/>
          </p:nvPr>
        </p:nvSpPr>
        <p:spPr>
          <a:xfrm>
            <a:off x="1371600" y="3886200"/>
            <a:ext cx="6400800" cy="1800000"/>
          </a:xfrm>
        </p:spPr>
        <p:txBody>
          <a:bodyPr>
            <a:normAutofit/>
          </a:bodyPr>
          <a:lstStyle>
            <a:lvl1pPr marL="0" indent="0" algn="ctr">
              <a:buNone/>
              <a:defRPr lang="ru-RU" sz="2800" b="1" i="0" baseline="0" smtClean="0"/>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dirty="0" smtClean="0"/>
              <a:t>Логопедическое занятие по развитию экспрессивной речи</a:t>
            </a:r>
          </a:p>
          <a:p>
            <a:r>
              <a:rPr lang="ru-RU" dirty="0" smtClean="0"/>
              <a:t>«Изложение повествовательного текста с элементами описания»</a:t>
            </a:r>
            <a:endParaRPr lang="ru-RU" dirty="0"/>
          </a:p>
        </p:txBody>
      </p:sp>
      <p:sp>
        <p:nvSpPr>
          <p:cNvPr id="4" name="Дата 3"/>
          <p:cNvSpPr>
            <a:spLocks noGrp="1"/>
          </p:cNvSpPr>
          <p:nvPr>
            <p:ph type="dt" sz="half" idx="10"/>
          </p:nvPr>
        </p:nvSpPr>
        <p:spPr/>
        <p:txBody>
          <a:bodyPr/>
          <a:lstStyle/>
          <a:p>
            <a:fld id="{897F8E5B-F459-41B9-AD93-7421AE1A739A}" type="datetime1">
              <a:rPr lang="ru-RU" smtClean="0"/>
              <a:pPr/>
              <a:t>28.05.2012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0FCAFA6-C385-43DB-ADDD-62E04555A874}" type="datetime1">
              <a:rPr lang="ru-RU" smtClean="0"/>
              <a:pPr/>
              <a:t>28.05.2012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684516-1C78-420D-B4F2-83F36EB7248F}" type="datetime1">
              <a:rPr lang="ru-RU" smtClean="0"/>
              <a:pPr/>
              <a:t>28.05.2012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fld id="{FA946106-4CA6-49F0-9789-BD173A8CDCA3}" type="datetime1">
              <a:rPr lang="ru-RU" smtClean="0"/>
              <a:pPr/>
              <a:t>28.05.2012</a:t>
            </a:fld>
            <a:endParaRPr lang="ru-RU" dirty="0"/>
          </a:p>
        </p:txBody>
      </p:sp>
      <p:sp>
        <p:nvSpPr>
          <p:cNvPr id="6" name="Нижний колонтитул 1"/>
          <p:cNvSpPr>
            <a:spLocks noGrp="1"/>
          </p:cNvSpPr>
          <p:nvPr>
            <p:ph type="ftr" sz="quarter" idx="11"/>
          </p:nvPr>
        </p:nvSpPr>
        <p:spPr/>
        <p:txBody>
          <a:bodyPr/>
          <a:lstStyle>
            <a:lvl1pPr>
              <a:defRPr/>
            </a:lvl1pPr>
          </a:lstStyle>
          <a:p>
            <a:endParaRPr lang="ru-RU" dirty="0"/>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fld id="{DB557C3F-FEDD-4514-9F5F-3F70C49D47A0}" type="datetime1">
              <a:rPr lang="ru-RU" smtClean="0"/>
              <a:pPr/>
              <a:t>28.05.2012</a:t>
            </a:fld>
            <a:endParaRPr lang="ru-RU" dirty="0"/>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endParaRPr lang="ru-RU" dirty="0"/>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fld id="{241E2E2C-C90C-4D57-84F0-2C4B48FA4CF1}" type="datetime1">
              <a:rPr lang="ru-RU" smtClean="0"/>
              <a:pPr/>
              <a:t>28.05.2012</a:t>
            </a:fld>
            <a:endParaRPr lang="ru-RU" dirty="0"/>
          </a:p>
        </p:txBody>
      </p:sp>
      <p:sp>
        <p:nvSpPr>
          <p:cNvPr id="7" name="Нижний колонтитул 10"/>
          <p:cNvSpPr>
            <a:spLocks noGrp="1"/>
          </p:cNvSpPr>
          <p:nvPr>
            <p:ph type="ftr" sz="quarter" idx="11"/>
          </p:nvPr>
        </p:nvSpPr>
        <p:spPr/>
        <p:txBody>
          <a:bodyPr/>
          <a:lstStyle>
            <a:lvl1pPr>
              <a:defRPr/>
            </a:lvl1pPr>
          </a:lstStyle>
          <a:p>
            <a:endParaRPr lang="ru-RU" dirty="0"/>
          </a:p>
        </p:txBody>
      </p:sp>
      <p:sp>
        <p:nvSpPr>
          <p:cNvPr id="9" name="Номер слайда 15"/>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transition advClick="0" advTm="500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fld id="{0EF40D0F-6FC9-4B80-A6BB-A1E1B5A7C9AE}" type="datetime1">
              <a:rPr lang="ru-RU" smtClean="0"/>
              <a:pPr/>
              <a:t>28.05.2012</a:t>
            </a:fld>
            <a:endParaRPr lang="ru-RU" dirty="0"/>
          </a:p>
        </p:txBody>
      </p:sp>
      <p:sp>
        <p:nvSpPr>
          <p:cNvPr id="6" name="Нижний колонтитул 27"/>
          <p:cNvSpPr>
            <a:spLocks noGrp="1"/>
          </p:cNvSpPr>
          <p:nvPr>
            <p:ph type="ftr" sz="quarter" idx="11"/>
          </p:nvPr>
        </p:nvSpPr>
        <p:spPr/>
        <p:txBody>
          <a:bodyPr/>
          <a:lstStyle>
            <a:lvl1pPr>
              <a:defRPr/>
            </a:lvl1pPr>
          </a:lstStyle>
          <a:p>
            <a:endParaRPr lang="ru-RU" dirty="0"/>
          </a:p>
        </p:txBody>
      </p:sp>
      <p:sp>
        <p:nvSpPr>
          <p:cNvPr id="7" name="Номер слайда 4"/>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fld id="{3CFC1C8A-FBA2-46A4-A924-EE5FDDF0B28D}" type="datetime1">
              <a:rPr lang="ru-RU" smtClean="0"/>
              <a:pPr/>
              <a:t>28.05.2012</a:t>
            </a:fld>
            <a:endParaRPr lang="ru-RU" dirty="0"/>
          </a:p>
        </p:txBody>
      </p:sp>
      <p:sp>
        <p:nvSpPr>
          <p:cNvPr id="9" name="Нижний колонтитул 5"/>
          <p:cNvSpPr>
            <a:spLocks noGrp="1"/>
          </p:cNvSpPr>
          <p:nvPr>
            <p:ph type="ftr" sz="quarter" idx="11"/>
          </p:nvPr>
        </p:nvSpPr>
        <p:spPr/>
        <p:txBody>
          <a:bodyPr/>
          <a:lstStyle>
            <a:lvl1pPr>
              <a:defRPr/>
            </a:lvl1pPr>
          </a:lstStyle>
          <a:p>
            <a:endParaRPr lang="ru-RU" dirty="0"/>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fld id="{BCA2A7B9-244F-4AFF-8170-C2F007166151}" type="datetime1">
              <a:rPr lang="ru-RU" smtClean="0"/>
              <a:pPr/>
              <a:t>28.05.2012</a:t>
            </a:fld>
            <a:endParaRPr lang="ru-RU" dirty="0"/>
          </a:p>
        </p:txBody>
      </p:sp>
      <p:sp>
        <p:nvSpPr>
          <p:cNvPr id="4" name="Нижний колонтитул 27"/>
          <p:cNvSpPr>
            <a:spLocks noGrp="1"/>
          </p:cNvSpPr>
          <p:nvPr>
            <p:ph type="ftr" sz="quarter" idx="11"/>
          </p:nvPr>
        </p:nvSpPr>
        <p:spPr/>
        <p:txBody>
          <a:bodyPr/>
          <a:lstStyle>
            <a:lvl1pPr>
              <a:defRPr/>
            </a:lvl1pPr>
          </a:lstStyle>
          <a:p>
            <a:endParaRPr lang="ru-RU" dirty="0"/>
          </a:p>
        </p:txBody>
      </p:sp>
      <p:sp>
        <p:nvSpPr>
          <p:cNvPr id="5" name="Номер слайда 4"/>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fld id="{8FD25C6B-B808-4019-8EC8-5E88D690F204}" type="datetime1">
              <a:rPr lang="ru-RU" smtClean="0"/>
              <a:pPr/>
              <a:t>28.05.2012</a:t>
            </a:fld>
            <a:endParaRPr lang="ru-RU" dirty="0"/>
          </a:p>
        </p:txBody>
      </p:sp>
      <p:sp>
        <p:nvSpPr>
          <p:cNvPr id="3" name="Нижний колонтитул 23"/>
          <p:cNvSpPr>
            <a:spLocks noGrp="1"/>
          </p:cNvSpPr>
          <p:nvPr>
            <p:ph type="ftr" sz="quarter" idx="11"/>
          </p:nvPr>
        </p:nvSpPr>
        <p:spPr/>
        <p:txBody>
          <a:bodyPr/>
          <a:lstStyle>
            <a:lvl1pPr>
              <a:defRPr/>
            </a:lvl1pPr>
          </a:lstStyle>
          <a:p>
            <a:endParaRPr lang="ru-RU" dirty="0"/>
          </a:p>
        </p:txBody>
      </p:sp>
      <p:sp>
        <p:nvSpPr>
          <p:cNvPr id="4" name="Номер слайда 6"/>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fld id="{1D7602AB-499C-4173-B376-5575B2199FEC}" type="datetime1">
              <a:rPr lang="ru-RU" smtClean="0"/>
              <a:pPr/>
              <a:t>28.05.2012</a:t>
            </a:fld>
            <a:endParaRPr lang="ru-RU" dirty="0"/>
          </a:p>
        </p:txBody>
      </p:sp>
      <p:sp>
        <p:nvSpPr>
          <p:cNvPr id="7" name="Нижний колонтитул 28"/>
          <p:cNvSpPr>
            <a:spLocks noGrp="1"/>
          </p:cNvSpPr>
          <p:nvPr>
            <p:ph type="ftr" sz="quarter" idx="11"/>
          </p:nvPr>
        </p:nvSpPr>
        <p:spPr/>
        <p:txBody>
          <a:bodyPr/>
          <a:lstStyle>
            <a:lvl1pPr>
              <a:defRPr/>
            </a:lvl1pPr>
          </a:lstStyle>
          <a:p>
            <a:endParaRPr lang="ru-RU" dirty="0"/>
          </a:p>
        </p:txBody>
      </p:sp>
      <p:sp>
        <p:nvSpPr>
          <p:cNvPr id="8" name="Номер слайда 6"/>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6D28D44-1EDA-4BAF-93FE-7CFF7B570886}" type="datetime1">
              <a:rPr lang="ru-RU" smtClean="0"/>
              <a:pPr/>
              <a:t>28.05.2012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dirty="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fld id="{51010256-AC12-4015-8B56-F6FDEEC6D6B4}" type="datetime1">
              <a:rPr lang="ru-RU" smtClean="0"/>
              <a:pPr/>
              <a:t>28.05.2012</a:t>
            </a:fld>
            <a:endParaRPr lang="ru-RU" dirty="0"/>
          </a:p>
        </p:txBody>
      </p:sp>
      <p:sp>
        <p:nvSpPr>
          <p:cNvPr id="6" name="Нижний колонтитул 4"/>
          <p:cNvSpPr>
            <a:spLocks noGrp="1"/>
          </p:cNvSpPr>
          <p:nvPr>
            <p:ph type="ftr" sz="quarter" idx="11"/>
          </p:nvPr>
        </p:nvSpPr>
        <p:spPr/>
        <p:txBody>
          <a:bodyPr/>
          <a:lstStyle>
            <a:lvl1pPr>
              <a:defRPr/>
            </a:lvl1pPr>
          </a:lstStyle>
          <a:p>
            <a:endParaRPr lang="ru-RU" dirty="0"/>
          </a:p>
        </p:txBody>
      </p:sp>
      <p:sp>
        <p:nvSpPr>
          <p:cNvPr id="7" name="Номер слайда 30"/>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fld id="{4DEAFC66-38CD-4DD5-87CE-D8E2C775AA03}" type="datetime1">
              <a:rPr lang="ru-RU" smtClean="0"/>
              <a:pPr/>
              <a:t>28.05.2012</a:t>
            </a:fld>
            <a:endParaRPr lang="ru-RU" dirty="0"/>
          </a:p>
        </p:txBody>
      </p:sp>
      <p:sp>
        <p:nvSpPr>
          <p:cNvPr id="5" name="Нижний колонтитул 27"/>
          <p:cNvSpPr>
            <a:spLocks noGrp="1"/>
          </p:cNvSpPr>
          <p:nvPr>
            <p:ph type="ftr" sz="quarter" idx="11"/>
          </p:nvPr>
        </p:nvSpPr>
        <p:spPr/>
        <p:txBody>
          <a:bodyPr/>
          <a:lstStyle>
            <a:lvl1pPr>
              <a:defRPr/>
            </a:lvl1pPr>
          </a:lstStyle>
          <a:p>
            <a:endParaRPr lang="ru-RU" dirty="0"/>
          </a:p>
        </p:txBody>
      </p:sp>
      <p:sp>
        <p:nvSpPr>
          <p:cNvPr id="6" name="Номер слайда 4"/>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fld id="{1E7BBF13-9F72-479A-9D91-39C889330B50}" type="datetime1">
              <a:rPr lang="ru-RU" smtClean="0"/>
              <a:pPr/>
              <a:t>28.05.2012</a:t>
            </a:fld>
            <a:endParaRPr lang="ru-RU" dirty="0"/>
          </a:p>
        </p:txBody>
      </p:sp>
      <p:sp>
        <p:nvSpPr>
          <p:cNvPr id="5" name="Нижний колонтитул 4"/>
          <p:cNvSpPr>
            <a:spLocks noGrp="1"/>
          </p:cNvSpPr>
          <p:nvPr>
            <p:ph type="ftr" sz="quarter" idx="11"/>
          </p:nvPr>
        </p:nvSpPr>
        <p:spPr/>
        <p:txBody>
          <a:bodyPr/>
          <a:lstStyle>
            <a:lvl1pPr>
              <a:defRPr/>
            </a:lvl1pPr>
          </a:lstStyle>
          <a:p>
            <a:endParaRPr lang="ru-RU" dirty="0"/>
          </a:p>
        </p:txBody>
      </p:sp>
      <p:sp>
        <p:nvSpPr>
          <p:cNvPr id="6" name="Номер слайда 5"/>
          <p:cNvSpPr>
            <a:spLocks noGrp="1"/>
          </p:cNvSpPr>
          <p:nvPr>
            <p:ph type="sldNum" sz="quarter" idx="12"/>
          </p:nvPr>
        </p:nvSpPr>
        <p:spPr/>
        <p:txBody>
          <a:bodyPr/>
          <a:lstStyle>
            <a:lvl1pPr>
              <a:defRPr/>
            </a:lvl1pPr>
          </a:lstStyle>
          <a:p>
            <a:fld id="{1CCFFB9E-56EA-4A99-8EA3-C7A4FD8AE59C}" type="slidenum">
              <a:rPr lang="ru-RU" smtClean="0"/>
              <a:pPr/>
              <a:t>‹#›</a:t>
            </a:fld>
            <a:endParaRPr lang="ru-RU" dirty="0"/>
          </a:p>
        </p:txBody>
      </p:sp>
    </p:spTree>
  </p:cSld>
  <p:clrMapOvr>
    <a:masterClrMapping/>
  </p:clrMapOvr>
  <p:transition advClick="0" advTm="5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213A77-256F-42B8-B8D9-5147E37CB5E3}" type="datetime1">
              <a:rPr lang="ru-RU" smtClean="0"/>
              <a:pPr/>
              <a:t>28.05.2012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416DDA7-49EB-4F3D-8B51-1605DE8881A4}" type="datetime1">
              <a:rPr lang="ru-RU" smtClean="0"/>
              <a:pPr/>
              <a:t>28.05.2012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CC17485-4A99-4067-867D-DAB9E9996EC5}" type="datetime1">
              <a:rPr lang="ru-RU" smtClean="0"/>
              <a:pPr/>
              <a:t>28.05.2012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95F9F7D-28F3-43C0-9E32-EB42170AA66B}" type="datetime1">
              <a:rPr lang="ru-RU" smtClean="0"/>
              <a:pPr/>
              <a:t>28.05.2012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2CD44F5-BFA5-40DB-BDE0-DC79FB770489}" type="datetime1">
              <a:rPr lang="ru-RU" smtClean="0"/>
              <a:pPr/>
              <a:t>28.05.2012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05F176-0EBB-4B7D-BB15-55F7B603C38B}" type="datetime1">
              <a:rPr lang="ru-RU" smtClean="0"/>
              <a:pPr/>
              <a:t>28.05.2012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DC3FFEE-9598-48A3-A829-907138145E3E}" type="datetime1">
              <a:rPr lang="ru-RU" smtClean="0"/>
              <a:pPr/>
              <a:t>28.05.2012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CCFFB9E-56EA-4A99-8EA3-C7A4FD8AE59C}"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26353-9E1A-4D1F-9CDC-9C3CFAA5AF4A}" type="datetime1">
              <a:rPr lang="ru-RU" smtClean="0"/>
              <a:pPr/>
              <a:t>28.05.2012</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CFFB9E-56EA-4A99-8EA3-C7A4FD8AE59C}"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029"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8DA68B0-C5BF-44E8-B408-FB2412A7A76D}" type="datetime1">
              <a:rPr lang="ru-RU" smtClean="0"/>
              <a:pPr/>
              <a:t>28.05.2012</a:t>
            </a:fld>
            <a:endParaRPr lang="ru-RU" dirty="0"/>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dirty="0"/>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CCFFB9E-56EA-4A99-8EA3-C7A4FD8AE59C}" type="slidenum">
              <a:rPr lang="ru-RU" smtClean="0"/>
              <a:pPr/>
              <a:t>‹#›</a:t>
            </a:fld>
            <a:endParaRPr lang="ru-RU" dirty="0"/>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advClick="0" advTm="5000"/>
  <p:hf hdr="0" ftr="0" dt="0"/>
  <p:txStyles>
    <p:titleStyle>
      <a:lvl1pPr algn="l" rtl="0" eaLnBrk="1" fontAlgn="base" hangingPunct="1">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1" fontAlgn="base" hangingPunct="1">
        <a:spcBef>
          <a:spcPct val="0"/>
        </a:spcBef>
        <a:spcAft>
          <a:spcPct val="0"/>
        </a:spcAft>
        <a:defRPr sz="3600">
          <a:solidFill>
            <a:schemeClr val="tx2"/>
          </a:solidFill>
          <a:latin typeface="Franklin Gothic Medium" pitchFamily="34" charset="0"/>
        </a:defRPr>
      </a:lvl2pPr>
      <a:lvl3pPr algn="l" rtl="0" eaLnBrk="1" fontAlgn="base" hangingPunct="1">
        <a:spcBef>
          <a:spcPct val="0"/>
        </a:spcBef>
        <a:spcAft>
          <a:spcPct val="0"/>
        </a:spcAft>
        <a:defRPr sz="3600">
          <a:solidFill>
            <a:schemeClr val="tx2"/>
          </a:solidFill>
          <a:latin typeface="Franklin Gothic Medium" pitchFamily="34" charset="0"/>
        </a:defRPr>
      </a:lvl3pPr>
      <a:lvl4pPr algn="l" rtl="0" eaLnBrk="1" fontAlgn="base" hangingPunct="1">
        <a:spcBef>
          <a:spcPct val="0"/>
        </a:spcBef>
        <a:spcAft>
          <a:spcPct val="0"/>
        </a:spcAft>
        <a:defRPr sz="3600">
          <a:solidFill>
            <a:schemeClr val="tx2"/>
          </a:solidFill>
          <a:latin typeface="Franklin Gothic Medium" pitchFamily="34" charset="0"/>
        </a:defRPr>
      </a:lvl4pPr>
      <a:lvl5pPr algn="l" rtl="0" eaLnBrk="1" fontAlgn="base" hangingPunct="1">
        <a:spcBef>
          <a:spcPct val="0"/>
        </a:spcBef>
        <a:spcAft>
          <a:spcPct val="0"/>
        </a:spcAft>
        <a:defRPr sz="3600">
          <a:solidFill>
            <a:schemeClr val="tx2"/>
          </a:solidFill>
          <a:latin typeface="Franklin Gothic Medium" pitchFamily="34" charset="0"/>
        </a:defRPr>
      </a:lvl5pPr>
      <a:lvl6pPr marL="457200" algn="l" rtl="0" eaLnBrk="1" fontAlgn="base" hangingPunct="1">
        <a:spcBef>
          <a:spcPct val="0"/>
        </a:spcBef>
        <a:spcAft>
          <a:spcPct val="0"/>
        </a:spcAft>
        <a:defRPr sz="3600">
          <a:solidFill>
            <a:schemeClr val="tx2"/>
          </a:solidFill>
          <a:latin typeface="Franklin Gothic Medium" pitchFamily="34" charset="0"/>
        </a:defRPr>
      </a:lvl6pPr>
      <a:lvl7pPr marL="914400" algn="l" rtl="0" eaLnBrk="1" fontAlgn="base" hangingPunct="1">
        <a:spcBef>
          <a:spcPct val="0"/>
        </a:spcBef>
        <a:spcAft>
          <a:spcPct val="0"/>
        </a:spcAft>
        <a:defRPr sz="3600">
          <a:solidFill>
            <a:schemeClr val="tx2"/>
          </a:solidFill>
          <a:latin typeface="Franklin Gothic Medium" pitchFamily="34" charset="0"/>
        </a:defRPr>
      </a:lvl7pPr>
      <a:lvl8pPr marL="1371600" algn="l" rtl="0" eaLnBrk="1" fontAlgn="base" hangingPunct="1">
        <a:spcBef>
          <a:spcPct val="0"/>
        </a:spcBef>
        <a:spcAft>
          <a:spcPct val="0"/>
        </a:spcAft>
        <a:defRPr sz="3600">
          <a:solidFill>
            <a:schemeClr val="tx2"/>
          </a:solidFill>
          <a:latin typeface="Franklin Gothic Medium" pitchFamily="34" charset="0"/>
        </a:defRPr>
      </a:lvl8pPr>
      <a:lvl9pPr marL="1828800" algn="l" rtl="0" eaLnBrk="1" fontAlgn="base" hangingPunct="1">
        <a:spcBef>
          <a:spcPct val="0"/>
        </a:spcBef>
        <a:spcAft>
          <a:spcPct val="0"/>
        </a:spcAft>
        <a:defRPr sz="3600">
          <a:solidFill>
            <a:schemeClr val="tx2"/>
          </a:solidFill>
          <a:latin typeface="Franklin Gothic Medium" pitchFamily="34" charset="0"/>
        </a:defRPr>
      </a:lvl9pPr>
    </p:titleStyle>
    <p:bodyStyle>
      <a:lvl1pPr marL="342900" indent="-342900" algn="l" rtl="0" eaLnBrk="1" fontAlgn="base" hangingPunct="1">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1" fontAlgn="base" hangingPunct="1">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1" fontAlgn="base" hangingPunct="1">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1" fontAlgn="base" hangingPunct="1">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6.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descr="птичий двор.jpg"/>
          <p:cNvPicPr>
            <a:picLocks noGrp="1" noChangeAspect="1"/>
          </p:cNvPicPr>
          <p:nvPr>
            <p:ph type="pic" idx="1"/>
          </p:nvPr>
        </p:nvPicPr>
        <p:blipFill>
          <a:blip r:embed="rId2" cstate="print"/>
          <a:srcRect l="1417" r="1417"/>
          <a:stretch>
            <a:fillRect/>
          </a:stretch>
        </p:blipFill>
        <p:spPr>
          <a:xfrm>
            <a:off x="3707904" y="1124744"/>
            <a:ext cx="5184576" cy="3384376"/>
          </a:xfrm>
          <a:prstGeom prst="ellipse">
            <a:avLst/>
          </a:prstGeom>
        </p:spPr>
      </p:pic>
      <p:sp>
        <p:nvSpPr>
          <p:cNvPr id="2" name="Заголовок 1"/>
          <p:cNvSpPr>
            <a:spLocks noGrp="1"/>
          </p:cNvSpPr>
          <p:nvPr>
            <p:ph type="title"/>
          </p:nvPr>
        </p:nvSpPr>
        <p:spPr>
          <a:xfrm>
            <a:off x="381000" y="4509120"/>
            <a:ext cx="8763000" cy="1006928"/>
          </a:xfrm>
        </p:spPr>
        <p:txBody>
          <a:bodyPr>
            <a:normAutofit/>
          </a:bodyPr>
          <a:lstStyle/>
          <a:p>
            <a:pPr algn="ctr"/>
            <a:r>
              <a:rPr lang="ru-RU" b="1" dirty="0" smtClean="0">
                <a:solidFill>
                  <a:schemeClr val="tx1"/>
                </a:solidFill>
              </a:rPr>
              <a:t>Логопедическое  занятие  по  развитию экспрессивной  речи  младших школьников</a:t>
            </a:r>
            <a:endParaRPr lang="ru-RU" dirty="0">
              <a:solidFill>
                <a:schemeClr val="tx1"/>
              </a:solidFill>
            </a:endParaRPr>
          </a:p>
        </p:txBody>
      </p:sp>
      <p:sp>
        <p:nvSpPr>
          <p:cNvPr id="3" name="Подзаголовок 2"/>
          <p:cNvSpPr>
            <a:spLocks noGrp="1"/>
          </p:cNvSpPr>
          <p:nvPr>
            <p:ph type="body" sz="half" idx="2"/>
          </p:nvPr>
        </p:nvSpPr>
        <p:spPr>
          <a:xfrm>
            <a:off x="381000" y="5533218"/>
            <a:ext cx="8439472" cy="768350"/>
          </a:xfrm>
        </p:spPr>
        <p:txBody>
          <a:bodyPr>
            <a:noAutofit/>
          </a:bodyPr>
          <a:lstStyle/>
          <a:p>
            <a:pPr algn="ctr"/>
            <a:r>
              <a:rPr lang="ru-RU" sz="2800" b="1" dirty="0" smtClean="0">
                <a:solidFill>
                  <a:schemeClr val="tx1"/>
                </a:solidFill>
              </a:rPr>
              <a:t>«Изложение повествовательного текста  с элементами описания»</a:t>
            </a:r>
            <a:endParaRPr lang="ru-RU" sz="2800" dirty="0">
              <a:solidFill>
                <a:schemeClr val="tx1"/>
              </a:solidFill>
            </a:endParaRPr>
          </a:p>
        </p:txBody>
      </p:sp>
      <p:sp>
        <p:nvSpPr>
          <p:cNvPr id="9" name="TextBox 8"/>
          <p:cNvSpPr txBox="1"/>
          <p:nvPr/>
        </p:nvSpPr>
        <p:spPr>
          <a:xfrm>
            <a:off x="971600" y="764704"/>
            <a:ext cx="3903441" cy="1754326"/>
          </a:xfrm>
          <a:prstGeom prst="rect">
            <a:avLst/>
          </a:prstGeom>
          <a:noFill/>
        </p:spPr>
        <p:txBody>
          <a:bodyPr wrap="none" rtlCol="0">
            <a:spAutoFit/>
          </a:bodyPr>
          <a:lstStyle/>
          <a:p>
            <a:r>
              <a:rPr lang="ru-RU" dirty="0" smtClean="0"/>
              <a:t>СЕРИЯ «ДОМАШНИЕ ПТИЦЫ»</a:t>
            </a:r>
          </a:p>
          <a:p>
            <a:r>
              <a:rPr lang="ru-RU" dirty="0" smtClean="0"/>
              <a:t>Автор Лосева Галина Александровна,</a:t>
            </a:r>
          </a:p>
          <a:p>
            <a:r>
              <a:rPr lang="ru-RU" dirty="0" smtClean="0"/>
              <a:t>учитель-логопед  МБОУ «СОШ №3</a:t>
            </a:r>
          </a:p>
          <a:p>
            <a:r>
              <a:rPr lang="ru-RU" dirty="0" smtClean="0"/>
              <a:t>с углубленным изучением </a:t>
            </a:r>
          </a:p>
          <a:p>
            <a:r>
              <a:rPr lang="ru-RU" dirty="0" smtClean="0"/>
              <a:t>отдельных предметов»</a:t>
            </a:r>
          </a:p>
          <a:p>
            <a:r>
              <a:rPr lang="ru-RU" dirty="0" smtClean="0"/>
              <a:t>г. Мегион, ХМАО-Югра</a:t>
            </a:r>
          </a:p>
        </p:txBody>
      </p:sp>
      <p:sp>
        <p:nvSpPr>
          <p:cNvPr id="6" name="Номер слайда 5"/>
          <p:cNvSpPr>
            <a:spLocks noGrp="1"/>
          </p:cNvSpPr>
          <p:nvPr>
            <p:ph type="sldNum" sz="quarter" idx="12"/>
          </p:nvPr>
        </p:nvSpPr>
        <p:spPr/>
        <p:txBody>
          <a:bodyPr/>
          <a:lstStyle/>
          <a:p>
            <a:r>
              <a:rPr lang="ru-RU" b="1" dirty="0" smtClean="0">
                <a:solidFill>
                  <a:schemeClr val="tx1"/>
                </a:solidFill>
              </a:rPr>
              <a:t>СЛАЙД 1</a:t>
            </a:r>
          </a:p>
          <a:p>
            <a:endParaRPr lang="ru-RU" dirty="0" smtClean="0"/>
          </a:p>
          <a:p>
            <a:endParaRPr lang="ru-RU" dirty="0"/>
          </a:p>
        </p:txBody>
      </p:sp>
    </p:spTree>
  </p:cSld>
  <p:clrMapOvr>
    <a:masterClrMapping/>
  </p:clrMapOvr>
  <p:transition advClick="0" advTm="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i="1" u="sng" smtClean="0"/>
              <a:t>Домашнее задание</a:t>
            </a:r>
            <a:endParaRPr lang="ru-RU" dirty="0"/>
          </a:p>
        </p:txBody>
      </p:sp>
      <p:sp>
        <p:nvSpPr>
          <p:cNvPr id="4" name="Текст 3"/>
          <p:cNvSpPr>
            <a:spLocks noGrp="1"/>
          </p:cNvSpPr>
          <p:nvPr>
            <p:ph type="body" sz="half" idx="2"/>
          </p:nvPr>
        </p:nvSpPr>
        <p:spPr/>
        <p:txBody>
          <a:bodyPr/>
          <a:lstStyle/>
          <a:p>
            <a:r>
              <a:rPr lang="ru-RU" sz="2400" dirty="0" smtClean="0">
                <a:solidFill>
                  <a:schemeClr val="tx1"/>
                </a:solidFill>
              </a:rPr>
              <a:t>сплести гуся и гусят с тем, чтобы дополнить панно «Птичий двор».</a:t>
            </a:r>
          </a:p>
          <a:p>
            <a:endParaRPr lang="ru-RU" dirty="0"/>
          </a:p>
        </p:txBody>
      </p:sp>
      <p:pic>
        <p:nvPicPr>
          <p:cNvPr id="6" name="Рисунок 5"/>
          <p:cNvPicPr>
            <a:picLocks noGrp="1"/>
          </p:cNvPicPr>
          <p:nvPr>
            <p:ph type="pic" idx="1"/>
          </p:nvPr>
        </p:nvPicPr>
        <p:blipFill>
          <a:blip r:embed="rId2" cstate="print"/>
          <a:srcRect t="14606" b="14606"/>
          <a:stretch>
            <a:fillRect/>
          </a:stretch>
        </p:blipFill>
        <p:spPr bwMode="auto">
          <a:xfrm>
            <a:off x="2195736" y="765175"/>
            <a:ext cx="3851314" cy="3168000"/>
          </a:xfrm>
          <a:prstGeom prst="round2DiagRect">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5" name="Номер слайда 4"/>
          <p:cNvSpPr>
            <a:spLocks noGrp="1"/>
          </p:cNvSpPr>
          <p:nvPr>
            <p:ph type="sldNum" sz="quarter" idx="12"/>
          </p:nvPr>
        </p:nvSpPr>
        <p:spPr>
          <a:xfrm>
            <a:off x="7956376" y="6453336"/>
            <a:ext cx="1035224" cy="268139"/>
          </a:xfrm>
        </p:spPr>
        <p:txBody>
          <a:bodyPr/>
          <a:lstStyle/>
          <a:p>
            <a:r>
              <a:rPr lang="ru-RU" b="1" dirty="0" smtClean="0">
                <a:solidFill>
                  <a:schemeClr val="tx1"/>
                </a:solidFill>
              </a:rPr>
              <a:t>СЛАЙД 10</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Autofit/>
          </a:bodyPr>
          <a:lstStyle/>
          <a:p>
            <a:r>
              <a:rPr lang="ru-RU" sz="3200" dirty="0" smtClean="0"/>
              <a:t>ЦЕЛИ И ЗАДАЧИ</a:t>
            </a:r>
            <a:br>
              <a:rPr lang="ru-RU" sz="3200" dirty="0" smtClean="0"/>
            </a:br>
            <a:endParaRPr lang="ru-RU" sz="3200" dirty="0"/>
          </a:p>
        </p:txBody>
      </p:sp>
      <p:sp>
        <p:nvSpPr>
          <p:cNvPr id="7" name="Текст 6"/>
          <p:cNvSpPr>
            <a:spLocks noGrp="1"/>
          </p:cNvSpPr>
          <p:nvPr>
            <p:ph type="body" idx="2"/>
          </p:nvPr>
        </p:nvSpPr>
        <p:spPr/>
        <p:txBody>
          <a:bodyPr/>
          <a:lstStyle/>
          <a:p>
            <a:r>
              <a:rPr lang="ru-RU" sz="2800" b="1" dirty="0" smtClean="0"/>
              <a:t>Цель: </a:t>
            </a:r>
            <a:r>
              <a:rPr lang="ru-RU" sz="2800" dirty="0" smtClean="0"/>
              <a:t>формирование умения создавать письменные тексты разных типов.</a:t>
            </a:r>
          </a:p>
          <a:p>
            <a:endParaRPr lang="ru-RU" sz="2800" dirty="0"/>
          </a:p>
        </p:txBody>
      </p:sp>
      <p:sp>
        <p:nvSpPr>
          <p:cNvPr id="6" name="Содержимое 5"/>
          <p:cNvSpPr>
            <a:spLocks noGrp="1"/>
          </p:cNvSpPr>
          <p:nvPr>
            <p:ph sz="half" idx="1"/>
          </p:nvPr>
        </p:nvSpPr>
        <p:spPr/>
        <p:txBody>
          <a:bodyPr/>
          <a:lstStyle/>
          <a:p>
            <a:r>
              <a:rPr lang="ru-RU" sz="2300" b="1" dirty="0" smtClean="0"/>
              <a:t>Задачи: </a:t>
            </a:r>
            <a:r>
              <a:rPr lang="ru-RU" sz="2300" dirty="0" smtClean="0">
                <a:solidFill>
                  <a:schemeClr val="tx1"/>
                </a:solidFill>
              </a:rPr>
              <a:t>совершенствовать умение создавать повествовательные тексты с элементами описания, развивать наблюдательность и мышление, обогащать словарный запас, развивать устную и письменную речь детей, закреплять знания детей о домашних птицах, дифференцировать в речи звуки С и Сь, совершенствовать мелкую моторику пальцев рук.</a:t>
            </a:r>
          </a:p>
          <a:p>
            <a:endParaRPr lang="ru-RU" dirty="0">
              <a:solidFill>
                <a:schemeClr val="tx1"/>
              </a:solidFill>
            </a:endParaRPr>
          </a:p>
        </p:txBody>
      </p:sp>
      <p:sp>
        <p:nvSpPr>
          <p:cNvPr id="8" name="Номер слайда 7"/>
          <p:cNvSpPr>
            <a:spLocks noGrp="1"/>
          </p:cNvSpPr>
          <p:nvPr>
            <p:ph type="sldNum" sz="quarter" idx="12"/>
          </p:nvPr>
        </p:nvSpPr>
        <p:spPr>
          <a:xfrm>
            <a:off x="8229600" y="6477000"/>
            <a:ext cx="914400" cy="381000"/>
          </a:xfrm>
        </p:spPr>
        <p:txBody>
          <a:bodyPr/>
          <a:lstStyle/>
          <a:p>
            <a:r>
              <a:rPr lang="ru-RU" b="1" dirty="0" smtClean="0">
                <a:solidFill>
                  <a:schemeClr val="tx1"/>
                </a:solidFill>
              </a:rPr>
              <a:t>СЛАЙД 2  </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smtClean="0"/>
              <a:t/>
            </a:r>
            <a:br>
              <a:rPr lang="ru-RU" dirty="0" smtClean="0"/>
            </a:br>
            <a:r>
              <a:rPr lang="ru-RU" dirty="0" smtClean="0"/>
              <a:t>Из каких произведений вы узнали о гусях? </a:t>
            </a:r>
            <a:br>
              <a:rPr lang="ru-RU" dirty="0" smtClean="0"/>
            </a:br>
            <a:endParaRPr lang="ru-RU" dirty="0"/>
          </a:p>
        </p:txBody>
      </p:sp>
      <p:sp>
        <p:nvSpPr>
          <p:cNvPr id="3" name="Текст 2"/>
          <p:cNvSpPr>
            <a:spLocks noGrp="1"/>
          </p:cNvSpPr>
          <p:nvPr>
            <p:ph type="body" idx="1"/>
          </p:nvPr>
        </p:nvSpPr>
        <p:spPr/>
        <p:txBody>
          <a:bodyPr/>
          <a:lstStyle/>
          <a:p>
            <a:endParaRPr lang="ru-RU"/>
          </a:p>
        </p:txBody>
      </p:sp>
      <p:sp>
        <p:nvSpPr>
          <p:cNvPr id="4" name="Текст 3"/>
          <p:cNvSpPr>
            <a:spLocks noGrp="1"/>
          </p:cNvSpPr>
          <p:nvPr>
            <p:ph type="body" sz="half" idx="3"/>
          </p:nvPr>
        </p:nvSpPr>
        <p:spPr/>
        <p:txBody>
          <a:bodyPr/>
          <a:lstStyle/>
          <a:p>
            <a:endParaRPr lang="ru-RU"/>
          </a:p>
        </p:txBody>
      </p:sp>
      <p:pic>
        <p:nvPicPr>
          <p:cNvPr id="12" name="Содержимое 11" descr="жили у бабуси 2 гуся.jpg"/>
          <p:cNvPicPr>
            <a:picLocks noGrp="1" noChangeAspect="1"/>
          </p:cNvPicPr>
          <p:nvPr>
            <p:ph sz="quarter" idx="2"/>
          </p:nvPr>
        </p:nvPicPr>
        <p:blipFill>
          <a:blip r:embed="rId2" cstate="print"/>
          <a:stretch>
            <a:fillRect/>
          </a:stretch>
        </p:blipFill>
        <p:spPr>
          <a:xfrm>
            <a:off x="323528" y="404664"/>
            <a:ext cx="2587200" cy="3528000"/>
          </a:xfrm>
        </p:spPr>
      </p:pic>
      <p:pic>
        <p:nvPicPr>
          <p:cNvPr id="7" name="Рисунок 6"/>
          <p:cNvPicPr/>
          <p:nvPr/>
        </p:nvPicPr>
        <p:blipFill>
          <a:blip r:embed="rId3" cstate="print"/>
          <a:srcRect/>
          <a:stretch>
            <a:fillRect/>
          </a:stretch>
        </p:blipFill>
        <p:spPr bwMode="auto">
          <a:xfrm>
            <a:off x="827584" y="3356992"/>
            <a:ext cx="3312368" cy="2220833"/>
          </a:xfrm>
          <a:prstGeom prst="ellipse">
            <a:avLst/>
          </a:prstGeom>
          <a:noFill/>
          <a:ln w="9525">
            <a:noFill/>
            <a:miter lim="800000"/>
            <a:headEnd/>
            <a:tailEnd/>
          </a:ln>
        </p:spPr>
      </p:pic>
      <p:pic>
        <p:nvPicPr>
          <p:cNvPr id="1026" name="Picture 2" descr="C:\Documents and Settings\Пользователь\Мои документы\Мои рисунки\нильс.jpg"/>
          <p:cNvPicPr>
            <a:picLocks noChangeAspect="1" noChangeArrowheads="1"/>
          </p:cNvPicPr>
          <p:nvPr/>
        </p:nvPicPr>
        <p:blipFill>
          <a:blip r:embed="rId4" cstate="print"/>
          <a:srcRect/>
          <a:stretch>
            <a:fillRect/>
          </a:stretch>
        </p:blipFill>
        <p:spPr bwMode="auto">
          <a:xfrm>
            <a:off x="4572000" y="2996952"/>
            <a:ext cx="3552000" cy="2664000"/>
          </a:xfrm>
          <a:prstGeom prst="round2DiagRect">
            <a:avLst/>
          </a:prstGeom>
          <a:noFill/>
        </p:spPr>
      </p:pic>
      <p:pic>
        <p:nvPicPr>
          <p:cNvPr id="11" name="Содержимое 10" descr="гуси-лебеди.jpg"/>
          <p:cNvPicPr>
            <a:picLocks noGrp="1" noChangeAspect="1"/>
          </p:cNvPicPr>
          <p:nvPr>
            <p:ph sz="quarter" idx="4"/>
          </p:nvPr>
        </p:nvPicPr>
        <p:blipFill>
          <a:blip r:embed="rId5" cstate="print"/>
          <a:stretch>
            <a:fillRect/>
          </a:stretch>
        </p:blipFill>
        <p:spPr>
          <a:xfrm>
            <a:off x="3635896" y="188640"/>
            <a:ext cx="4320480" cy="2727176"/>
          </a:xfrm>
          <a:prstGeom prst="roundRect">
            <a:avLst/>
          </a:prstGeom>
        </p:spPr>
      </p:pic>
      <p:sp>
        <p:nvSpPr>
          <p:cNvPr id="9" name="Номер слайда 8"/>
          <p:cNvSpPr>
            <a:spLocks noGrp="1"/>
          </p:cNvSpPr>
          <p:nvPr>
            <p:ph type="sldNum" sz="quarter" idx="12"/>
          </p:nvPr>
        </p:nvSpPr>
        <p:spPr/>
        <p:txBody>
          <a:bodyPr/>
          <a:lstStyle/>
          <a:p>
            <a:r>
              <a:rPr lang="ru-RU" b="1" dirty="0" smtClean="0">
                <a:solidFill>
                  <a:schemeClr val="tx1"/>
                </a:solidFill>
              </a:rPr>
              <a:t>СЛАЙД 3</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Евгений носов  «белый гусь»</a:t>
            </a:r>
            <a:endParaRPr lang="ru-RU" dirty="0"/>
          </a:p>
        </p:txBody>
      </p:sp>
      <p:sp>
        <p:nvSpPr>
          <p:cNvPr id="3" name="Текст 2"/>
          <p:cNvSpPr>
            <a:spLocks noGrp="1"/>
          </p:cNvSpPr>
          <p:nvPr>
            <p:ph type="body" idx="1"/>
          </p:nvPr>
        </p:nvSpPr>
        <p:spPr/>
        <p:txBody>
          <a:bodyPr/>
          <a:lstStyle/>
          <a:p>
            <a:endParaRPr lang="ru-RU"/>
          </a:p>
        </p:txBody>
      </p:sp>
      <p:sp>
        <p:nvSpPr>
          <p:cNvPr id="4" name="Текст 3"/>
          <p:cNvSpPr>
            <a:spLocks noGrp="1"/>
          </p:cNvSpPr>
          <p:nvPr>
            <p:ph type="body" sz="half" idx="3"/>
          </p:nvPr>
        </p:nvSpPr>
        <p:spPr/>
        <p:txBody>
          <a:bodyPr/>
          <a:lstStyle/>
          <a:p>
            <a:endParaRPr lang="ru-RU"/>
          </a:p>
        </p:txBody>
      </p:sp>
      <p:pic>
        <p:nvPicPr>
          <p:cNvPr id="7" name="Содержимое 6" descr="белый гусь.jpg"/>
          <p:cNvPicPr>
            <a:picLocks noGrp="1" noChangeAspect="1"/>
          </p:cNvPicPr>
          <p:nvPr>
            <p:ph sz="quarter" idx="2"/>
          </p:nvPr>
        </p:nvPicPr>
        <p:blipFill>
          <a:blip r:embed="rId2" cstate="print"/>
          <a:srcRect/>
          <a:stretch>
            <a:fillRect/>
          </a:stretch>
        </p:blipFill>
        <p:spPr>
          <a:xfrm>
            <a:off x="827585" y="1340768"/>
            <a:ext cx="3384375" cy="4111776"/>
          </a:xfrm>
        </p:spPr>
      </p:pic>
      <p:sp>
        <p:nvSpPr>
          <p:cNvPr id="6" name="Содержимое 5"/>
          <p:cNvSpPr>
            <a:spLocks noGrp="1"/>
          </p:cNvSpPr>
          <p:nvPr>
            <p:ph sz="quarter" idx="4"/>
          </p:nvPr>
        </p:nvSpPr>
        <p:spPr/>
        <p:txBody>
          <a:bodyPr/>
          <a:lstStyle/>
          <a:p>
            <a:endParaRPr lang="ru-RU" dirty="0" smtClean="0"/>
          </a:p>
          <a:p>
            <a:r>
              <a:rPr lang="ru-RU" dirty="0" smtClean="0">
                <a:solidFill>
                  <a:schemeClr val="tx1"/>
                </a:solidFill>
              </a:rPr>
              <a:t>…Вода в реке шипела и пенилась. Гуси замерли в траве, тревожно перекликались. Но потом не выдержали и побежали к реке в кусты… </a:t>
            </a:r>
          </a:p>
          <a:p>
            <a:endParaRPr lang="ru-RU" dirty="0"/>
          </a:p>
        </p:txBody>
      </p:sp>
      <p:sp>
        <p:nvSpPr>
          <p:cNvPr id="8" name="Номер слайда 7"/>
          <p:cNvSpPr>
            <a:spLocks noGrp="1"/>
          </p:cNvSpPr>
          <p:nvPr>
            <p:ph type="sldNum" sz="quarter" idx="12"/>
          </p:nvPr>
        </p:nvSpPr>
        <p:spPr>
          <a:xfrm>
            <a:off x="8244408" y="6453336"/>
            <a:ext cx="762000" cy="247650"/>
          </a:xfrm>
        </p:spPr>
        <p:txBody>
          <a:bodyPr/>
          <a:lstStyle/>
          <a:p>
            <a:r>
              <a:rPr lang="ru-RU" b="1" dirty="0" smtClean="0">
                <a:solidFill>
                  <a:schemeClr val="tx1"/>
                </a:solidFill>
              </a:rPr>
              <a:t>СЛАЙД 4</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Вопросы по тексту</a:t>
            </a:r>
            <a:endParaRPr lang="ru-RU" dirty="0"/>
          </a:p>
        </p:txBody>
      </p:sp>
      <p:sp>
        <p:nvSpPr>
          <p:cNvPr id="3" name="Содержимое 2"/>
          <p:cNvSpPr>
            <a:spLocks noGrp="1"/>
          </p:cNvSpPr>
          <p:nvPr>
            <p:ph idx="1"/>
          </p:nvPr>
        </p:nvSpPr>
        <p:spPr/>
        <p:txBody>
          <a:bodyPr/>
          <a:lstStyle/>
          <a:p>
            <a:pPr marL="514350" lvl="0" indent="-514350">
              <a:buFont typeface="+mj-lt"/>
              <a:buAutoNum type="arabicPeriod"/>
            </a:pPr>
            <a:r>
              <a:rPr lang="ru-RU" sz="2800" dirty="0" smtClean="0">
                <a:solidFill>
                  <a:schemeClr val="tx1"/>
                </a:solidFill>
              </a:rPr>
              <a:t>Кто на лугу щипал траву?                          </a:t>
            </a:r>
          </a:p>
          <a:p>
            <a:pPr marL="514350" lvl="0" indent="-514350">
              <a:buFont typeface="+mj-lt"/>
              <a:buAutoNum type="arabicPeriod"/>
            </a:pPr>
            <a:r>
              <a:rPr lang="ru-RU" sz="2800" dirty="0" smtClean="0">
                <a:solidFill>
                  <a:schemeClr val="tx1"/>
                </a:solidFill>
              </a:rPr>
              <a:t>Как вдруг изменилась погода?  </a:t>
            </a:r>
          </a:p>
          <a:p>
            <a:pPr marL="514350" lvl="0" indent="-514350">
              <a:buFont typeface="+mj-lt"/>
              <a:buAutoNum type="arabicPeriod"/>
            </a:pPr>
            <a:r>
              <a:rPr lang="ru-RU" sz="2800" dirty="0" smtClean="0">
                <a:solidFill>
                  <a:schemeClr val="tx1"/>
                </a:solidFill>
              </a:rPr>
              <a:t>От чего гуси замерли в траве, что их напугало?</a:t>
            </a:r>
          </a:p>
          <a:p>
            <a:pPr marL="514350" lvl="0" indent="-514350">
              <a:buFont typeface="+mj-lt"/>
              <a:buAutoNum type="arabicPeriod"/>
            </a:pPr>
            <a:r>
              <a:rPr lang="ru-RU" sz="2800" dirty="0" smtClean="0">
                <a:solidFill>
                  <a:schemeClr val="tx1"/>
                </a:solidFill>
              </a:rPr>
              <a:t>Отчего гуси тревожно перекликались?</a:t>
            </a:r>
          </a:p>
          <a:p>
            <a:pPr marL="514350" lvl="0" indent="-514350">
              <a:buFont typeface="+mj-lt"/>
              <a:buAutoNum type="arabicPeriod"/>
            </a:pPr>
            <a:r>
              <a:rPr lang="ru-RU" sz="2800" dirty="0" smtClean="0">
                <a:solidFill>
                  <a:schemeClr val="tx1"/>
                </a:solidFill>
              </a:rPr>
              <a:t>Куда побежали гуси? Почему?</a:t>
            </a:r>
          </a:p>
          <a:p>
            <a:pPr marL="514350" lvl="0" indent="-514350">
              <a:buFont typeface="+mj-lt"/>
              <a:buAutoNum type="arabicPeriod"/>
            </a:pPr>
            <a:r>
              <a:rPr lang="ru-RU" sz="2800" dirty="0" smtClean="0">
                <a:solidFill>
                  <a:schemeClr val="tx1"/>
                </a:solidFill>
              </a:rPr>
              <a:t>Как белый гусь защищал от непогоды гусят? Как автор описывает это?</a:t>
            </a:r>
          </a:p>
          <a:p>
            <a:pPr marL="514350" lvl="0" indent="-514350">
              <a:buFont typeface="+mj-lt"/>
              <a:buAutoNum type="arabicPeriod"/>
            </a:pPr>
            <a:r>
              <a:rPr lang="ru-RU" sz="2800" dirty="0" smtClean="0">
                <a:solidFill>
                  <a:schemeClr val="tx1"/>
                </a:solidFill>
              </a:rPr>
              <a:t>Почему же он не убежал со всеми гусями?</a:t>
            </a:r>
          </a:p>
        </p:txBody>
      </p:sp>
      <p:sp>
        <p:nvSpPr>
          <p:cNvPr id="4" name="Номер слайда 3"/>
          <p:cNvSpPr>
            <a:spLocks noGrp="1"/>
          </p:cNvSpPr>
          <p:nvPr>
            <p:ph type="sldNum" sz="quarter" idx="12"/>
          </p:nvPr>
        </p:nvSpPr>
        <p:spPr>
          <a:xfrm>
            <a:off x="7884368" y="6525344"/>
            <a:ext cx="1032049" cy="196131"/>
          </a:xfrm>
        </p:spPr>
        <p:txBody>
          <a:bodyPr/>
          <a:lstStyle/>
          <a:p>
            <a:r>
              <a:rPr lang="ru-RU" b="1" dirty="0" smtClean="0">
                <a:solidFill>
                  <a:schemeClr val="tx1"/>
                </a:solidFill>
              </a:rPr>
              <a:t>СЛАЙД 5</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Структура текста</a:t>
            </a:r>
            <a:endParaRPr lang="ru-RU" dirty="0"/>
          </a:p>
        </p:txBody>
      </p:sp>
      <p:sp>
        <p:nvSpPr>
          <p:cNvPr id="3" name="Содержимое 2"/>
          <p:cNvSpPr>
            <a:spLocks noGrp="1"/>
          </p:cNvSpPr>
          <p:nvPr>
            <p:ph idx="1"/>
          </p:nvPr>
        </p:nvSpPr>
        <p:spPr/>
        <p:txBody>
          <a:bodyPr/>
          <a:lstStyle/>
          <a:p>
            <a:r>
              <a:rPr lang="ru-RU" dirty="0" smtClean="0"/>
              <a:t>На какие части делится текст?</a:t>
            </a:r>
          </a:p>
          <a:p>
            <a:r>
              <a:rPr lang="ru-RU" dirty="0" smtClean="0"/>
              <a:t>Текст делится на четыре части:</a:t>
            </a:r>
          </a:p>
          <a:p>
            <a:r>
              <a:rPr lang="ru-RU" dirty="0" smtClean="0"/>
              <a:t>- начало (завязка)</a:t>
            </a:r>
          </a:p>
          <a:p>
            <a:r>
              <a:rPr lang="ru-RU" dirty="0" smtClean="0"/>
              <a:t>- основная часть (развитие действия)</a:t>
            </a:r>
          </a:p>
          <a:p>
            <a:r>
              <a:rPr lang="ru-RU" dirty="0" smtClean="0"/>
              <a:t>- кульминация</a:t>
            </a:r>
          </a:p>
          <a:p>
            <a:r>
              <a:rPr lang="ru-RU" dirty="0" smtClean="0"/>
              <a:t>- развязка</a:t>
            </a:r>
            <a:endParaRPr lang="ru-RU" dirty="0"/>
          </a:p>
        </p:txBody>
      </p:sp>
      <p:sp>
        <p:nvSpPr>
          <p:cNvPr id="4" name="Номер слайда 3"/>
          <p:cNvSpPr>
            <a:spLocks noGrp="1"/>
          </p:cNvSpPr>
          <p:nvPr>
            <p:ph type="sldNum" sz="quarter" idx="12"/>
          </p:nvPr>
        </p:nvSpPr>
        <p:spPr>
          <a:xfrm>
            <a:off x="8028384" y="6453336"/>
            <a:ext cx="960041" cy="268139"/>
          </a:xfrm>
        </p:spPr>
        <p:txBody>
          <a:bodyPr/>
          <a:lstStyle/>
          <a:p>
            <a:r>
              <a:rPr lang="ru-RU" b="1" dirty="0" smtClean="0">
                <a:solidFill>
                  <a:schemeClr val="tx1"/>
                </a:solidFill>
              </a:rPr>
              <a:t>СЛАЙД  6</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текста</a:t>
            </a:r>
            <a:endParaRPr lang="ru-RU" dirty="0"/>
          </a:p>
        </p:txBody>
      </p:sp>
      <p:sp>
        <p:nvSpPr>
          <p:cNvPr id="3" name="Содержимое 2"/>
          <p:cNvSpPr>
            <a:spLocks noGrp="1"/>
          </p:cNvSpPr>
          <p:nvPr>
            <p:ph idx="1"/>
          </p:nvPr>
        </p:nvSpPr>
        <p:spPr/>
        <p:txBody>
          <a:bodyPr/>
          <a:lstStyle/>
          <a:p>
            <a:pPr>
              <a:buNone/>
            </a:pPr>
            <a:r>
              <a:rPr lang="ru-RU" dirty="0" smtClean="0"/>
              <a:t>1. Гуси пасутся на лугу.</a:t>
            </a:r>
          </a:p>
          <a:p>
            <a:pPr>
              <a:buNone/>
            </a:pPr>
            <a:r>
              <a:rPr lang="ru-RU" dirty="0" smtClean="0"/>
              <a:t>2. Налетел вихрь, начался дождь.</a:t>
            </a:r>
          </a:p>
          <a:p>
            <a:pPr>
              <a:buNone/>
            </a:pPr>
            <a:r>
              <a:rPr lang="ru-RU" dirty="0" smtClean="0"/>
              <a:t>3. Белый гусь спасает гусят от града.</a:t>
            </a:r>
          </a:p>
          <a:p>
            <a:pPr>
              <a:buNone/>
            </a:pPr>
            <a:r>
              <a:rPr lang="ru-RU" dirty="0" smtClean="0"/>
              <a:t>4.  Спасение гусят.               </a:t>
            </a:r>
            <a:endParaRPr lang="ru-RU" dirty="0"/>
          </a:p>
        </p:txBody>
      </p:sp>
      <p:sp>
        <p:nvSpPr>
          <p:cNvPr id="4" name="Номер слайда 3"/>
          <p:cNvSpPr>
            <a:spLocks noGrp="1"/>
          </p:cNvSpPr>
          <p:nvPr>
            <p:ph type="sldNum" sz="quarter" idx="12"/>
          </p:nvPr>
        </p:nvSpPr>
        <p:spPr>
          <a:xfrm>
            <a:off x="7884368" y="6453336"/>
            <a:ext cx="1046857" cy="247650"/>
          </a:xfrm>
        </p:spPr>
        <p:txBody>
          <a:bodyPr/>
          <a:lstStyle/>
          <a:p>
            <a:r>
              <a:rPr lang="ru-RU" b="1" dirty="0" smtClean="0">
                <a:solidFill>
                  <a:schemeClr val="tx1"/>
                </a:solidFill>
              </a:rPr>
              <a:t>СЛАЙД  7</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Опорные   слова-действия</a:t>
            </a:r>
            <a:endParaRPr lang="ru-RU" dirty="0"/>
          </a:p>
        </p:txBody>
      </p:sp>
      <p:sp>
        <p:nvSpPr>
          <p:cNvPr id="3" name="Содержимое 2"/>
          <p:cNvSpPr>
            <a:spLocks noGrp="1"/>
          </p:cNvSpPr>
          <p:nvPr>
            <p:ph idx="1"/>
          </p:nvPr>
        </p:nvSpPr>
        <p:spPr/>
        <p:txBody>
          <a:bodyPr/>
          <a:lstStyle/>
          <a:p>
            <a:pPr>
              <a:buNone/>
            </a:pPr>
            <a:r>
              <a:rPr lang="ru-RU" dirty="0" smtClean="0">
                <a:solidFill>
                  <a:schemeClr val="tx1"/>
                </a:solidFill>
              </a:rPr>
              <a:t>    Щипали, наползла, росла, поднималась, налетел, упали, посыпал, шипела, пенилась, замерли, перекликались, не выдержали, побежали, сидел, бил, вздрагивал, не трогался, копошилась, промчалась, зазеленел, не таяла, лежал, вытянута, сбегала, высыпала.</a:t>
            </a:r>
          </a:p>
          <a:p>
            <a:pPr>
              <a:buNone/>
            </a:pPr>
            <a:endParaRPr lang="ru-RU" dirty="0">
              <a:solidFill>
                <a:schemeClr val="tx1"/>
              </a:solidFill>
            </a:endParaRPr>
          </a:p>
        </p:txBody>
      </p:sp>
      <p:sp>
        <p:nvSpPr>
          <p:cNvPr id="4" name="Номер слайда 3"/>
          <p:cNvSpPr>
            <a:spLocks noGrp="1"/>
          </p:cNvSpPr>
          <p:nvPr>
            <p:ph type="sldNum" sz="quarter" idx="12"/>
          </p:nvPr>
        </p:nvSpPr>
        <p:spPr>
          <a:xfrm>
            <a:off x="7956376" y="6453336"/>
            <a:ext cx="1032049" cy="268139"/>
          </a:xfrm>
        </p:spPr>
        <p:txBody>
          <a:bodyPr/>
          <a:lstStyle/>
          <a:p>
            <a:r>
              <a:rPr lang="ru-RU" b="1" dirty="0" smtClean="0">
                <a:solidFill>
                  <a:schemeClr val="tx1"/>
                </a:solidFill>
              </a:rPr>
              <a:t>СЛАЙД 8</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гусь лежит.jpg"/>
          <p:cNvPicPr>
            <a:picLocks noGrp="1" noChangeAspect="1"/>
          </p:cNvPicPr>
          <p:nvPr>
            <p:ph type="pic" idx="1"/>
          </p:nvPr>
        </p:nvPicPr>
        <p:blipFill>
          <a:blip r:embed="rId2" cstate="print"/>
          <a:srcRect l="11500" r="11500"/>
          <a:stretch>
            <a:fillRect/>
          </a:stretch>
        </p:blipFill>
        <p:spPr>
          <a:xfrm>
            <a:off x="2267744" y="616634"/>
            <a:ext cx="4824536" cy="3460438"/>
          </a:xfrm>
        </p:spPr>
      </p:pic>
      <p:sp>
        <p:nvSpPr>
          <p:cNvPr id="3" name="Заголовок 2"/>
          <p:cNvSpPr>
            <a:spLocks noGrp="1"/>
          </p:cNvSpPr>
          <p:nvPr>
            <p:ph type="title"/>
          </p:nvPr>
        </p:nvSpPr>
        <p:spPr>
          <a:xfrm>
            <a:off x="381000" y="620688"/>
            <a:ext cx="2966864" cy="2232248"/>
          </a:xfrm>
        </p:spPr>
        <p:txBody>
          <a:bodyPr/>
          <a:lstStyle/>
          <a:p>
            <a:endParaRPr lang="ru-RU" dirty="0"/>
          </a:p>
        </p:txBody>
      </p:sp>
      <p:sp>
        <p:nvSpPr>
          <p:cNvPr id="4" name="Текст 3"/>
          <p:cNvSpPr>
            <a:spLocks noGrp="1"/>
          </p:cNvSpPr>
          <p:nvPr>
            <p:ph type="body" sz="half" idx="2"/>
          </p:nvPr>
        </p:nvSpPr>
        <p:spPr>
          <a:xfrm>
            <a:off x="381000" y="4437112"/>
            <a:ext cx="8223448" cy="1864456"/>
          </a:xfrm>
        </p:spPr>
        <p:txBody>
          <a:bodyPr/>
          <a:lstStyle/>
          <a:p>
            <a:r>
              <a:rPr lang="ru-RU" sz="2400" dirty="0" smtClean="0">
                <a:solidFill>
                  <a:schemeClr val="tx1"/>
                </a:solidFill>
              </a:rPr>
              <a:t>…Внезапно туча промчалась. Луг снова зазеленел под лучами солнца. И только на его середине  не таяла белая кочка. То был белый гусь. Он лежал на траве. Могучие крылья были широко раскинуты, шея вытянута. По клюву сбегала струйка крови. Все двенадцать «одуванчиков»  высыпали наружу, целые и невредимые.  </a:t>
            </a:r>
          </a:p>
          <a:p>
            <a:endParaRPr lang="ru-RU" dirty="0"/>
          </a:p>
        </p:txBody>
      </p:sp>
      <p:sp>
        <p:nvSpPr>
          <p:cNvPr id="6" name="Номер слайда 5"/>
          <p:cNvSpPr>
            <a:spLocks noGrp="1"/>
          </p:cNvSpPr>
          <p:nvPr>
            <p:ph type="sldNum" sz="quarter" idx="12"/>
          </p:nvPr>
        </p:nvSpPr>
        <p:spPr>
          <a:xfrm>
            <a:off x="7956376" y="6453336"/>
            <a:ext cx="1008112" cy="244475"/>
          </a:xfrm>
        </p:spPr>
        <p:txBody>
          <a:bodyPr/>
          <a:lstStyle/>
          <a:p>
            <a:r>
              <a:rPr lang="ru-RU" b="1" dirty="0" smtClean="0">
                <a:solidFill>
                  <a:schemeClr val="tx1"/>
                </a:solidFill>
              </a:rPr>
              <a:t>СЛАЙД  9</a:t>
            </a:r>
            <a:endParaRPr lang="ru-RU" b="1" dirty="0">
              <a:solidFill>
                <a:schemeClr val="tx1"/>
              </a:solidFill>
            </a:endParaRPr>
          </a:p>
        </p:txBody>
      </p:sp>
    </p:spTree>
  </p:cSld>
  <p:clrMapOvr>
    <a:masterClrMapping/>
  </p:clrMapOvr>
  <p:transition advClick="0" advTm="5000"/>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otalTime>363</TotalTime>
  <Words>410</Words>
  <Application>Microsoft Office PowerPoint</Application>
  <PresentationFormat>Экран (4:3)</PresentationFormat>
  <Paragraphs>52</Paragraphs>
  <Slides>10</Slides>
  <Notes>1</Notes>
  <HiddenSlides>0</HiddenSlides>
  <MMClips>0</MMClips>
  <ScaleCrop>false</ScaleCrop>
  <HeadingPairs>
    <vt:vector size="4" baseType="variant">
      <vt:variant>
        <vt:lpstr>Тема</vt:lpstr>
      </vt:variant>
      <vt:variant>
        <vt:i4>2</vt:i4>
      </vt:variant>
      <vt:variant>
        <vt:lpstr>Заголовки слайдов</vt:lpstr>
      </vt:variant>
      <vt:variant>
        <vt:i4>10</vt:i4>
      </vt:variant>
    </vt:vector>
  </HeadingPairs>
  <TitlesOfParts>
    <vt:vector size="12" baseType="lpstr">
      <vt:lpstr>Специальное оформление</vt:lpstr>
      <vt:lpstr>Трек</vt:lpstr>
      <vt:lpstr>Логопедическое  занятие  по  развитию экспрессивной  речи  младших школьников</vt:lpstr>
      <vt:lpstr>ЦЕЛИ И ЗАДАЧИ </vt:lpstr>
      <vt:lpstr>  Из каких произведений вы узнали о гусях?  </vt:lpstr>
      <vt:lpstr>Евгений носов  «белый гусь»</vt:lpstr>
      <vt:lpstr>Вопросы по тексту</vt:lpstr>
      <vt:lpstr>Структура текста</vt:lpstr>
      <vt:lpstr>План  текста</vt:lpstr>
      <vt:lpstr>Опорные   слова-действия</vt:lpstr>
      <vt:lpstr>Слайд 9</vt:lpstr>
      <vt:lpstr>Домашнее задание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Логопедическое занятие по развитию экспрессивной речи</dc:title>
  <cp:lastModifiedBy>Пользователь</cp:lastModifiedBy>
  <cp:revision>44</cp:revision>
  <dcterms:modified xsi:type="dcterms:W3CDTF">2012-05-28T06:48:44Z</dcterms:modified>
</cp:coreProperties>
</file>