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57" r:id="rId3"/>
    <p:sldId id="258" r:id="rId4"/>
    <p:sldId id="268" r:id="rId5"/>
    <p:sldId id="260" r:id="rId6"/>
    <p:sldId id="269" r:id="rId7"/>
    <p:sldId id="270" r:id="rId8"/>
    <p:sldId id="265" r:id="rId9"/>
    <p:sldId id="271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99C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34587" autoAdjust="0"/>
    <p:restoredTop sz="94600" autoAdjust="0"/>
  </p:normalViewPr>
  <p:slideViewPr>
    <p:cSldViewPr>
      <p:cViewPr varScale="1">
        <p:scale>
          <a:sx n="81" d="100"/>
          <a:sy n="81" d="100"/>
        </p:scale>
        <p:origin x="-82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561C7-78B6-44A1-A2FE-E6E9DF3E69AF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AE20C-1FEC-4D9E-8F8D-AB048896A7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23.12.2011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&#1053;&#1086;&#1074;&#1072;&#1103;%20&#1087;&#1072;&#1087;&#1082;&#1072;\Jingle%20Bells%20-%20with%20Lyrics.av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rgbClr val="66FF99"/>
          </a:solidFill>
          <a:ln>
            <a:solidFill>
              <a:srgbClr val="0070C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8000" spc="50" dirty="0" smtClean="0">
                <a:ln w="11430"/>
                <a:solidFill>
                  <a:srgbClr val="FFFF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Celebrations</a:t>
            </a:r>
            <a:endParaRPr lang="ru-RU" sz="8000" spc="50" dirty="0">
              <a:ln w="11430"/>
              <a:solidFill>
                <a:srgbClr val="FFFF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14546" y="1500174"/>
            <a:ext cx="58579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The plan of the lesson</a:t>
            </a:r>
            <a:r>
              <a:rPr lang="en-US" sz="3600" dirty="0" smtClean="0">
                <a:solidFill>
                  <a:srgbClr val="00B0F0"/>
                </a:solidFill>
              </a:rPr>
              <a:t>:</a:t>
            </a:r>
            <a:endParaRPr lang="ru-RU" sz="3600" dirty="0" smtClean="0">
              <a:solidFill>
                <a:srgbClr val="00B0F0"/>
              </a:solidFill>
            </a:endParaRPr>
          </a:p>
          <a:p>
            <a:endParaRPr lang="en-US" sz="3600" dirty="0" smtClean="0">
              <a:solidFill>
                <a:srgbClr val="00B0F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0070C0"/>
                </a:solidFill>
              </a:rPr>
              <a:t>Speaking about your favorite celebrations</a:t>
            </a:r>
            <a:endParaRPr lang="ru-RU" sz="2400" dirty="0" smtClean="0">
              <a:ln>
                <a:solidFill>
                  <a:srgbClr val="FF0000"/>
                </a:solidFill>
              </a:ln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  <a:t>Listening</a:t>
            </a:r>
            <a:endParaRPr lang="ru-RU" sz="2400" dirty="0" smtClean="0">
              <a:ln>
                <a:solidFill>
                  <a:srgbClr val="00B0F0"/>
                </a:solidFill>
              </a:ln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n>
                  <a:solidFill>
                    <a:srgbClr val="00B050"/>
                  </a:solidFill>
                </a:ln>
                <a:solidFill>
                  <a:srgbClr val="0070C0"/>
                </a:solidFill>
              </a:rPr>
              <a:t>Reading </a:t>
            </a:r>
            <a:endParaRPr lang="ru-RU" sz="2400" dirty="0" smtClean="0">
              <a:ln>
                <a:solidFill>
                  <a:srgbClr val="00B050"/>
                </a:solidFill>
              </a:ln>
              <a:solidFill>
                <a:srgbClr val="0070C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</a:rPr>
              <a:t>Writing (A postcard to a friend</a:t>
            </a:r>
            <a:r>
              <a:rPr lang="en-US" sz="2400" dirty="0" smtClean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</a:rPr>
              <a:t>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n>
                  <a:solidFill>
                    <a:srgbClr val="002060"/>
                  </a:solidFill>
                </a:ln>
                <a:solidFill>
                  <a:schemeClr val="accent1"/>
                </a:solidFill>
              </a:rPr>
              <a:t>Reflection</a:t>
            </a:r>
            <a:endParaRPr lang="ru-RU" sz="2400" dirty="0" smtClean="0">
              <a:ln>
                <a:solidFill>
                  <a:srgbClr val="002060"/>
                </a:solidFill>
              </a:ln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39235805"/>
              </p:ext>
            </p:extLst>
          </p:nvPr>
        </p:nvGraphicFramePr>
        <p:xfrm>
          <a:off x="395536" y="1988840"/>
          <a:ext cx="8248430" cy="2304256"/>
        </p:xfrm>
        <a:graphic>
          <a:graphicData uri="http://schemas.openxmlformats.org/drawingml/2006/table">
            <a:tbl>
              <a:tblPr/>
              <a:tblGrid>
                <a:gridCol w="3971243"/>
                <a:gridCol w="4277187"/>
              </a:tblGrid>
              <a:tr h="2304256">
                <a:tc>
                  <a:txBody>
                    <a:bodyPr/>
                    <a:lstStyle/>
                    <a:p>
                      <a:pPr marL="457200" indent="27051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1.Highland games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2.The Festival of Lights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27051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3.Christmas 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27051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4.New Year s Day 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27051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5.Saint Valentine s Day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27051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6.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The White nights</a:t>
                      </a:r>
                      <a:endParaRPr lang="ru-RU" sz="20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619125" algn="l"/>
                          <a:tab pos="1257300" algn="l"/>
                        </a:tabLs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 </a:t>
                      </a:r>
                      <a:r>
                        <a:rPr lang="en-US" sz="2000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of February</a:t>
                      </a:r>
                      <a:endParaRPr lang="ru-RU" sz="20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619125" algn="l"/>
                          <a:tab pos="1257300" algn="l"/>
                        </a:tabLs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 </a:t>
                      </a:r>
                      <a:r>
                        <a:rPr lang="en-US" sz="2000" dirty="0" err="1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of December</a:t>
                      </a:r>
                      <a:endParaRPr lang="ru-RU" sz="2000" dirty="0" smtClean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619125" algn="l"/>
                          <a:tab pos="1257300" algn="l"/>
                        </a:tabLst>
                      </a:pPr>
                      <a:r>
                        <a:rPr lang="en-US" sz="20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first Saturday of September</a:t>
                      </a:r>
                      <a:endParaRPr lang="ru-RU" sz="20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619125" algn="l"/>
                          <a:tab pos="1257300" algn="l"/>
                        </a:tabLs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 late autumn</a:t>
                      </a:r>
                      <a:endParaRPr lang="ru-RU" sz="20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619125" algn="l"/>
                          <a:tab pos="1257300" algn="l"/>
                        </a:tabLs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The 21s t of June</a:t>
                      </a:r>
                      <a:endParaRPr lang="ru-RU" sz="20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742950" lvl="1" indent="-2857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eriod"/>
                        <a:tabLst>
                          <a:tab pos="619125" algn="l"/>
                          <a:tab pos="1257300" algn="l"/>
                        </a:tabLst>
                      </a:pPr>
                      <a:r>
                        <a:rPr lang="en-US" sz="20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The 31 </a:t>
                      </a:r>
                      <a:r>
                        <a:rPr lang="en-US" sz="2000" dirty="0" err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</a:t>
                      </a:r>
                      <a:r>
                        <a:rPr lang="en-US" sz="20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of December</a:t>
                      </a:r>
                      <a:endParaRPr lang="ru-RU" sz="20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357290" y="785794"/>
            <a:ext cx="7215238" cy="40011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When do people celebrate these holidays</a:t>
            </a:r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1397000"/>
          <a:ext cx="60960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1.Highland games</a:t>
                      </a:r>
                      <a:endParaRPr lang="ru-RU" sz="1800" dirty="0" smtClean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the first Saturday of September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2.The Festival of Lights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 late autumn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Christmas 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 </a:t>
                      </a:r>
                      <a:r>
                        <a:rPr lang="en-US" sz="2000" dirty="0" err="1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of December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4.New Year s Day 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The 31 </a:t>
                      </a:r>
                      <a:r>
                        <a:rPr lang="en-US" sz="2000" dirty="0" err="1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st</a:t>
                      </a:r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of December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5.Saint Valentine s Day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 </a:t>
                      </a:r>
                      <a:r>
                        <a:rPr lang="en-US" sz="2000" dirty="0" err="1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</a:t>
                      </a:r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of February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The White nights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The 21s t of June</a:t>
                      </a:r>
                      <a:endParaRPr lang="ru-RU" sz="2000" dirty="0" smtClean="0">
                        <a:solidFill>
                          <a:srgbClr val="C0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357290" y="642918"/>
            <a:ext cx="6429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When do people celebrate these holidays?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285852" y="1857364"/>
            <a:ext cx="6429420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Christmas Eve –</a:t>
            </a:r>
            <a:r>
              <a:rPr kumimoji="0" lang="ru-RU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канун Рождества</a:t>
            </a:r>
            <a:endParaRPr kumimoji="0" lang="en-US" sz="2000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Santa Claus</a:t>
            </a:r>
            <a:r>
              <a:rPr kumimoji="0" lang="ru-RU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Санта Клаус</a:t>
            </a:r>
            <a:endParaRPr kumimoji="0" lang="en-US" sz="2000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Norway </a:t>
            </a:r>
            <a:r>
              <a:rPr kumimoji="0" lang="ru-RU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Норвегия</a:t>
            </a:r>
            <a:r>
              <a:rPr kumimoji="0" lang="en-US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Londoners</a:t>
            </a:r>
            <a:r>
              <a:rPr kumimoji="0" lang="ru-RU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лондонцы</a:t>
            </a:r>
            <a:endParaRPr kumimoji="0" lang="en-US" sz="2000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Trafalgar Square</a:t>
            </a:r>
            <a:r>
              <a:rPr kumimoji="0" lang="ru-RU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ru-RU" sz="2000" b="1" i="0" u="none" strike="noStrike" normalizeH="0" baseline="0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Трафальгарская</a:t>
            </a:r>
            <a:r>
              <a:rPr kumimoji="0" lang="ru-RU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площадь</a:t>
            </a:r>
            <a:endParaRPr kumimoji="0" lang="en-US" sz="2000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normalizeH="0" baseline="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Storkings</a:t>
            </a:r>
            <a:r>
              <a:rPr lang="ru-RU" sz="2000" b="1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-чулки</a:t>
            </a:r>
            <a:endParaRPr kumimoji="0" lang="en-US" sz="2000" b="1" i="0" u="none" strike="noStrike" normalizeH="0" baseline="0" dirty="0" smtClean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8596" y="1142984"/>
          <a:ext cx="8429684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3552"/>
                <a:gridCol w="5466132"/>
              </a:tblGrid>
              <a:tr h="9023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1.The Festival of Lights </a:t>
                      </a: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a)Visitors from all over the world travel to Saint-Petersburg</a:t>
                      </a: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9023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2.Highland games</a:t>
                      </a: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b)People offer flowers and sweets your favorite people without signature</a:t>
                      </a: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90237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3.Christmas </a:t>
                      </a: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c)Athletes travel to Scotland each year to take part in the games.</a:t>
                      </a:r>
                      <a:endParaRPr lang="ru-RU" sz="18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6316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4.New Year s Day </a:t>
                      </a: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d)People light their</a:t>
                      </a:r>
                      <a:r>
                        <a:rPr lang="en-US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Diwali</a:t>
                      </a: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 lamps </a:t>
                      </a:r>
                      <a:r>
                        <a:rPr lang="en-US" sz="1800" b="1" i="0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and pray to </a:t>
                      </a: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the goddess of wealth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6316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5.Saint Valentine s Day </a:t>
                      </a: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e)People make their</a:t>
                      </a:r>
                      <a:r>
                        <a:rPr lang="en-US" sz="1800" b="1" kern="1200" baseline="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New Year promises</a:t>
                      </a: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  <a:tr h="11730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6.The White nights </a:t>
                      </a:r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f)People exchange gifts and wish their </a:t>
                      </a:r>
                      <a:r>
                        <a:rPr kumimoji="0" lang="en-US" sz="18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family and friends</a:t>
                      </a:r>
                      <a:r>
                        <a:rPr kumimoji="0"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merry Christmas</a:t>
                      </a:r>
                      <a:endParaRPr lang="ru-RU" sz="1800" b="1" kern="1200" dirty="0" smtClean="0">
                        <a:solidFill>
                          <a:srgbClr val="C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b="1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500298" y="571480"/>
            <a:ext cx="4314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do people do on that day?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1000108"/>
            <a:ext cx="3034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</a:rPr>
              <a:t>1.The Festival of Lights </a:t>
            </a: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571612"/>
            <a:ext cx="2271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</a:rPr>
              <a:t>2.Highland games</a:t>
            </a: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00496" y="1000108"/>
            <a:ext cx="47149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f)People light their </a:t>
            </a:r>
            <a:r>
              <a:rPr lang="en-US" b="1" dirty="0" err="1" smtClean="0">
                <a:solidFill>
                  <a:srgbClr val="FF0000"/>
                </a:solidFill>
              </a:rPr>
              <a:t>Diwali</a:t>
            </a:r>
            <a:r>
              <a:rPr lang="en-US" b="1" dirty="0" smtClean="0">
                <a:solidFill>
                  <a:srgbClr val="FF0000"/>
                </a:solidFill>
              </a:rPr>
              <a:t>  lamps and pray to the goddess of wealth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1934" y="1714488"/>
            <a:ext cx="457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00B050"/>
                </a:solidFill>
              </a:rPr>
              <a:t>c)Athletes travel to Scotland each year to take part in the games</a:t>
            </a:r>
            <a:r>
              <a:rPr lang="en-US" b="1" dirty="0" smtClean="0">
                <a:solidFill>
                  <a:schemeClr val="dk1"/>
                </a:solidFill>
              </a:rPr>
              <a:t>.</a:t>
            </a:r>
            <a:endParaRPr lang="ru-RU" b="1" dirty="0" smtClean="0">
              <a:solidFill>
                <a:schemeClr val="dk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2285992"/>
            <a:ext cx="18117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3.Christmas</a:t>
            </a:r>
            <a:r>
              <a:rPr lang="en-US" b="1" dirty="0" smtClean="0"/>
              <a:t> 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143372" y="250030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0070C0"/>
                </a:solidFill>
              </a:rPr>
              <a:t>People exchange gifts and wish their family and friends  merry Christmas</a:t>
            </a:r>
            <a:endParaRPr lang="ru-RU" b="1" dirty="0" smtClean="0">
              <a:solidFill>
                <a:srgbClr val="0070C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14348" y="3571876"/>
            <a:ext cx="2547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</a:rPr>
              <a:t>4.New Year s Day </a:t>
            </a: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214810" y="342900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FFC000"/>
                </a:solidFill>
              </a:rPr>
              <a:t>People make their New Year promises</a:t>
            </a:r>
            <a:endParaRPr lang="ru-RU" b="1" dirty="0" smtClean="0">
              <a:solidFill>
                <a:srgbClr val="FFC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4348" y="4357694"/>
            <a:ext cx="32768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</a:rPr>
              <a:t>5.Saint Valentine s Day </a:t>
            </a:r>
            <a:endParaRPr lang="ru-RU" b="1" dirty="0" smtClean="0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14810" y="428625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People offer flowers and sweets your favorite people without signature</a:t>
            </a:r>
            <a:endParaRPr lang="ru-RU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14348" y="5429264"/>
            <a:ext cx="27860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002060"/>
                </a:solidFill>
              </a:rPr>
              <a:t>6.The White nights 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286248" y="54292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chemeClr val="bg2">
                    <a:lumMod val="50000"/>
                  </a:schemeClr>
                </a:solidFill>
              </a:rPr>
              <a:t>Visitors from all over the world travel to Saint-Petersburg</a:t>
            </a: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571736" y="500042"/>
            <a:ext cx="4314001" cy="369332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What do people do on that day?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Documents and Settings\1\Мои документы\83064_105280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620688"/>
            <a:ext cx="8208912" cy="54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Jingle Bells - with Lyrics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4000" y="1143000"/>
            <a:ext cx="6096000" cy="457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2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265</TotalTime>
  <Words>330</Words>
  <Application>Microsoft Office PowerPoint</Application>
  <PresentationFormat>Экран (4:3)</PresentationFormat>
  <Paragraphs>71</Paragraphs>
  <Slides>9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Celebrations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Celebrations</dc:title>
  <cp:lastModifiedBy>Галя</cp:lastModifiedBy>
  <cp:revision>36</cp:revision>
  <dcterms:modified xsi:type="dcterms:W3CDTF">2011-12-23T04:46:35Z</dcterms:modified>
</cp:coreProperties>
</file>