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7"/>
  </p:notesMasterIdLst>
  <p:sldIdLst>
    <p:sldId id="256" r:id="rId2"/>
    <p:sldId id="286" r:id="rId3"/>
    <p:sldId id="258" r:id="rId4"/>
    <p:sldId id="264" r:id="rId5"/>
    <p:sldId id="289" r:id="rId6"/>
    <p:sldId id="288" r:id="rId7"/>
    <p:sldId id="287" r:id="rId8"/>
    <p:sldId id="277" r:id="rId9"/>
    <p:sldId id="266" r:id="rId10"/>
    <p:sldId id="297" r:id="rId11"/>
    <p:sldId id="268" r:id="rId12"/>
    <p:sldId id="269" r:id="rId13"/>
    <p:sldId id="291" r:id="rId14"/>
    <p:sldId id="296" r:id="rId15"/>
    <p:sldId id="295" r:id="rId16"/>
    <p:sldId id="293" r:id="rId17"/>
    <p:sldId id="294" r:id="rId18"/>
    <p:sldId id="292" r:id="rId19"/>
    <p:sldId id="302" r:id="rId20"/>
    <p:sldId id="300" r:id="rId21"/>
    <p:sldId id="299" r:id="rId22"/>
    <p:sldId id="274" r:id="rId23"/>
    <p:sldId id="275" r:id="rId24"/>
    <p:sldId id="290" r:id="rId25"/>
    <p:sldId id="303" r:id="rId26"/>
  </p:sldIdLst>
  <p:sldSz cx="9144000" cy="6858000" type="screen4x3"/>
  <p:notesSz cx="6858000" cy="9144000"/>
  <p:defaultTextStyle>
    <a:defPPr>
      <a:defRPr lang="ru-RU"/>
    </a:defPPr>
    <a:lvl1pPr algn="ctr" rtl="0" fontAlgn="base">
      <a:spcBef>
        <a:spcPct val="0"/>
      </a:spcBef>
      <a:spcAft>
        <a:spcPct val="0"/>
      </a:spcAft>
      <a:defRPr sz="1600" kern="1200">
        <a:solidFill>
          <a:schemeClr val="tx1"/>
        </a:solidFill>
        <a:latin typeface="Tahoma" pitchFamily="34" charset="0"/>
        <a:ea typeface="+mn-ea"/>
        <a:cs typeface="+mn-cs"/>
      </a:defRPr>
    </a:lvl1pPr>
    <a:lvl2pPr marL="457200" algn="ctr" rtl="0" fontAlgn="base">
      <a:spcBef>
        <a:spcPct val="0"/>
      </a:spcBef>
      <a:spcAft>
        <a:spcPct val="0"/>
      </a:spcAft>
      <a:defRPr sz="1600" kern="1200">
        <a:solidFill>
          <a:schemeClr val="tx1"/>
        </a:solidFill>
        <a:latin typeface="Tahoma" pitchFamily="34" charset="0"/>
        <a:ea typeface="+mn-ea"/>
        <a:cs typeface="+mn-cs"/>
      </a:defRPr>
    </a:lvl2pPr>
    <a:lvl3pPr marL="914400" algn="ctr" rtl="0" fontAlgn="base">
      <a:spcBef>
        <a:spcPct val="0"/>
      </a:spcBef>
      <a:spcAft>
        <a:spcPct val="0"/>
      </a:spcAft>
      <a:defRPr sz="1600" kern="1200">
        <a:solidFill>
          <a:schemeClr val="tx1"/>
        </a:solidFill>
        <a:latin typeface="Tahoma" pitchFamily="34" charset="0"/>
        <a:ea typeface="+mn-ea"/>
        <a:cs typeface="+mn-cs"/>
      </a:defRPr>
    </a:lvl3pPr>
    <a:lvl4pPr marL="1371600" algn="ctr" rtl="0" fontAlgn="base">
      <a:spcBef>
        <a:spcPct val="0"/>
      </a:spcBef>
      <a:spcAft>
        <a:spcPct val="0"/>
      </a:spcAft>
      <a:defRPr sz="1600" kern="1200">
        <a:solidFill>
          <a:schemeClr val="tx1"/>
        </a:solidFill>
        <a:latin typeface="Tahoma" pitchFamily="34" charset="0"/>
        <a:ea typeface="+mn-ea"/>
        <a:cs typeface="+mn-cs"/>
      </a:defRPr>
    </a:lvl4pPr>
    <a:lvl5pPr marL="1828800" algn="ctr" rtl="0" fontAlgn="base">
      <a:spcBef>
        <a:spcPct val="0"/>
      </a:spcBef>
      <a:spcAft>
        <a:spcPct val="0"/>
      </a:spcAft>
      <a:defRPr sz="1600" kern="1200">
        <a:solidFill>
          <a:schemeClr val="tx1"/>
        </a:solidFill>
        <a:latin typeface="Tahoma" pitchFamily="34" charset="0"/>
        <a:ea typeface="+mn-ea"/>
        <a:cs typeface="+mn-cs"/>
      </a:defRPr>
    </a:lvl5pPr>
    <a:lvl6pPr marL="2286000" algn="l" defTabSz="914400" rtl="0" eaLnBrk="1" latinLnBrk="0" hangingPunct="1">
      <a:defRPr sz="1600" kern="1200">
        <a:solidFill>
          <a:schemeClr val="tx1"/>
        </a:solidFill>
        <a:latin typeface="Tahoma" pitchFamily="34" charset="0"/>
        <a:ea typeface="+mn-ea"/>
        <a:cs typeface="+mn-cs"/>
      </a:defRPr>
    </a:lvl6pPr>
    <a:lvl7pPr marL="2743200" algn="l" defTabSz="914400" rtl="0" eaLnBrk="1" latinLnBrk="0" hangingPunct="1">
      <a:defRPr sz="1600" kern="1200">
        <a:solidFill>
          <a:schemeClr val="tx1"/>
        </a:solidFill>
        <a:latin typeface="Tahoma" pitchFamily="34" charset="0"/>
        <a:ea typeface="+mn-ea"/>
        <a:cs typeface="+mn-cs"/>
      </a:defRPr>
    </a:lvl7pPr>
    <a:lvl8pPr marL="3200400" algn="l" defTabSz="914400" rtl="0" eaLnBrk="1" latinLnBrk="0" hangingPunct="1">
      <a:defRPr sz="1600" kern="1200">
        <a:solidFill>
          <a:schemeClr val="tx1"/>
        </a:solidFill>
        <a:latin typeface="Tahoma" pitchFamily="34" charset="0"/>
        <a:ea typeface="+mn-ea"/>
        <a:cs typeface="+mn-cs"/>
      </a:defRPr>
    </a:lvl8pPr>
    <a:lvl9pPr marL="3657600" algn="l" defTabSz="914400" rtl="0" eaLnBrk="1" latinLnBrk="0" hangingPunct="1">
      <a:defRPr sz="16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a:srgbClr val="0033CC"/>
    <a:srgbClr val="0000CC"/>
    <a:srgbClr val="0066CC"/>
    <a:srgbClr val="3399FF"/>
    <a:srgbClr val="99CCFF"/>
    <a:srgbClr val="0099FF"/>
    <a:srgbClr val="FFFFFF"/>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60" autoAdjust="0"/>
  </p:normalViewPr>
  <p:slideViewPr>
    <p:cSldViewPr>
      <p:cViewPr varScale="1">
        <p:scale>
          <a:sx n="52" d="100"/>
          <a:sy n="52" d="100"/>
        </p:scale>
        <p:origin x="-118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D7431B52-AD18-4FCD-AD6C-2D0F2D9ECA2C}" type="datetimeFigureOut">
              <a:rPr lang="ru-RU"/>
              <a:pPr>
                <a:defRPr/>
              </a:pPr>
              <a:t>17.10.2012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65308574-5DF1-438F-94CB-2C3F50567C0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p:spPr>
      </p:sp>
      <p:sp>
        <p:nvSpPr>
          <p:cNvPr id="2969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ru-RU" smtClean="0"/>
          </a:p>
        </p:txBody>
      </p:sp>
      <p:sp>
        <p:nvSpPr>
          <p:cNvPr id="2970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EE6EB9A-1993-41B4-B211-9395ECDDDDA0}" type="slidenum">
              <a:rPr lang="ru-RU" smtClean="0"/>
              <a:pPr/>
              <a:t>2</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p:spPr>
      </p:sp>
      <p:sp>
        <p:nvSpPr>
          <p:cNvPr id="30723"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3072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9A0B4A-3C86-4C67-ADA3-E895984CA92A}" type="slidenum">
              <a:rPr lang="ru-RU" smtClean="0"/>
              <a:pPr/>
              <a:t>25</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15120938 h 1912"/>
              <a:gd name="T4" fmla="*/ 0 w 1588"/>
              <a:gd name="T5" fmla="*/ 15120938 h 1912"/>
              <a:gd name="T6" fmla="*/ 0 w 1588"/>
              <a:gd name="T7" fmla="*/ 151209375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endParaRPr lang="ru-RU"/>
          </a:p>
        </p:txBody>
      </p:sp>
      <p:sp>
        <p:nvSpPr>
          <p:cNvPr id="6758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ru-RU"/>
              <a:t>Образец заголовка</a:t>
            </a:r>
          </a:p>
        </p:txBody>
      </p:sp>
      <p:sp>
        <p:nvSpPr>
          <p:cNvPr id="6758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ru-RU"/>
              <a:t>Образец подзаголовка</a:t>
            </a:r>
          </a:p>
        </p:txBody>
      </p:sp>
      <p:sp>
        <p:nvSpPr>
          <p:cNvPr id="5" name="Rectangle 5"/>
          <p:cNvSpPr>
            <a:spLocks noGrp="1" noChangeArrowheads="1"/>
          </p:cNvSpPr>
          <p:nvPr>
            <p:ph type="ftr" sz="quarter" idx="10"/>
          </p:nvPr>
        </p:nvSpPr>
        <p:spPr/>
        <p:txBody>
          <a:bodyPr/>
          <a:lstStyle>
            <a:lvl1pPr>
              <a:defRPr/>
            </a:lvl1pPr>
          </a:lstStyle>
          <a:p>
            <a:pPr>
              <a:defRPr/>
            </a:pPr>
            <a:endParaRPr lang="ru-RU"/>
          </a:p>
        </p:txBody>
      </p:sp>
      <p:sp>
        <p:nvSpPr>
          <p:cNvPr id="6" name="Rectangle 6"/>
          <p:cNvSpPr>
            <a:spLocks noGrp="1" noChangeArrowheads="1"/>
          </p:cNvSpPr>
          <p:nvPr>
            <p:ph type="sldNum" sz="quarter" idx="11"/>
          </p:nvPr>
        </p:nvSpPr>
        <p:spPr/>
        <p:txBody>
          <a:bodyPr/>
          <a:lstStyle>
            <a:lvl1pPr>
              <a:defRPr/>
            </a:lvl1pPr>
          </a:lstStyle>
          <a:p>
            <a:pPr>
              <a:defRPr/>
            </a:pPr>
            <a:fld id="{32E7BF4A-AC89-4DEA-9391-9EE9108E955C}" type="slidenum">
              <a:rPr lang="ru-RU"/>
              <a:pPr>
                <a:defRPr/>
              </a:pPr>
              <a:t>‹#›</a:t>
            </a:fld>
            <a:endParaRPr lang="ru-RU"/>
          </a:p>
        </p:txBody>
      </p:sp>
      <p:sp>
        <p:nvSpPr>
          <p:cNvPr id="7" name="Rectangle 7"/>
          <p:cNvSpPr>
            <a:spLocks noGrp="1" noChangeArrowheads="1"/>
          </p:cNvSpPr>
          <p:nvPr>
            <p:ph type="dt" sz="quarter" idx="12"/>
          </p:nvPr>
        </p:nvSpPr>
        <p:spPr/>
        <p:txBody>
          <a:bodyPr/>
          <a:lstStyle>
            <a:lvl1pPr>
              <a:defRPr/>
            </a:lvl1pPr>
          </a:lstStyle>
          <a:p>
            <a:pPr>
              <a:defRPr/>
            </a:pPr>
            <a:fld id="{48060D8F-D735-4DFD-9640-C0B1D0BD3C75}" type="datetimeFigureOut">
              <a:rPr lang="ru-RU"/>
              <a:pPr>
                <a:defRPr/>
              </a:pPr>
              <a:t>17.10.2012</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8B616955-9A4E-4FB6-8059-3A48D754A7B1}" type="datetimeFigureOut">
              <a:rPr lang="ru-RU"/>
              <a:pPr>
                <a:defRPr/>
              </a:pPr>
              <a:t>17.10.2012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3626E5B-6BF1-4E36-AF45-C827EF081C0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92100"/>
            <a:ext cx="2057400" cy="57277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92100"/>
            <a:ext cx="6019800" cy="57277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113E7F16-8345-4C89-BBE4-1CA279FBB0B0}" type="datetimeFigureOut">
              <a:rPr lang="ru-RU"/>
              <a:pPr>
                <a:defRPr/>
              </a:pPr>
              <a:t>17.10.2012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ADFF79D-1D43-4BCF-AC13-609570F5006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972884BA-1CAA-4C9F-82DC-F92718764272}" type="datetimeFigureOut">
              <a:rPr lang="ru-RU"/>
              <a:pPr>
                <a:defRPr/>
              </a:pPr>
              <a:t>17.10.2012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B6653EB-17B7-472C-BDAE-FBAA241596F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A3EF3EB2-92BE-4C08-9B30-34244B7DDDC7}" type="datetimeFigureOut">
              <a:rPr lang="ru-RU"/>
              <a:pPr>
                <a:defRPr/>
              </a:pPr>
              <a:t>17.10.2012</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3574823-5F84-4744-AA1D-9BD3CB36AA9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DDD339A7-9E88-4EFD-ABF4-8D304A4D005D}" type="datetimeFigureOut">
              <a:rPr lang="ru-RU"/>
              <a:pPr>
                <a:defRPr/>
              </a:pPr>
              <a:t>17.10.2012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7D7AB08-E05D-4E6E-A7F4-D599EC57204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CFB116D4-C114-470E-9A67-BDA7762F7271}" type="datetimeFigureOut">
              <a:rPr lang="ru-RU"/>
              <a:pPr>
                <a:defRPr/>
              </a:pPr>
              <a:t>17.10.2012</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75F1A92D-43A5-43C8-8CDD-AC0847AED16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1E9B608E-C8BD-4F34-B2D0-ABCDBDE8B872}" type="datetimeFigureOut">
              <a:rPr lang="ru-RU"/>
              <a:pPr>
                <a:defRPr/>
              </a:pPr>
              <a:t>17.10.2012</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A8184D64-83C0-4318-AFBB-5C20176EFE2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8A89536-CD77-4A3D-87EA-5303792C4CE0}" type="datetimeFigureOut">
              <a:rPr lang="ru-RU"/>
              <a:pPr>
                <a:defRPr/>
              </a:pPr>
              <a:t>17.10.2012</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5EE1909C-B37D-49CA-B395-835AC797B9E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F2F5A2-9AD4-40AA-820D-5295EB141742}" type="datetimeFigureOut">
              <a:rPr lang="ru-RU"/>
              <a:pPr>
                <a:defRPr/>
              </a:pPr>
              <a:t>17.10.2012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8A82694-37A8-4325-975F-A7CCB947AA6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6C13F470-18D8-4782-8A5E-B20B9BDE4CCD}" type="datetimeFigureOut">
              <a:rPr lang="ru-RU"/>
              <a:pPr>
                <a:defRPr/>
              </a:pPr>
              <a:t>17.10.2012</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04FE532-35C9-41CB-A4DE-4F71A55018D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16200000"/>
        </a:gra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656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65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a:effectLst>
                  <a:outerShdw blurRad="38100" dist="38100" dir="2700000" algn="tl">
                    <a:srgbClr val="000000"/>
                  </a:outerShdw>
                </a:effectLst>
                <a:latin typeface="Arial" charset="0"/>
              </a:defRPr>
            </a:lvl1pPr>
          </a:lstStyle>
          <a:p>
            <a:pPr>
              <a:defRPr/>
            </a:pPr>
            <a:fld id="{93520CE3-77E0-41CE-9551-3415A9084CB1}" type="datetimeFigureOut">
              <a:rPr lang="ru-RU"/>
              <a:pPr>
                <a:defRPr/>
              </a:pPr>
              <a:t>17.10.2012</a:t>
            </a:fld>
            <a:endParaRPr lang="ru-RU"/>
          </a:p>
        </p:txBody>
      </p:sp>
      <p:sp>
        <p:nvSpPr>
          <p:cNvPr id="665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ru-RU"/>
          </a:p>
        </p:txBody>
      </p:sp>
      <p:sp>
        <p:nvSpPr>
          <p:cNvPr id="665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C19191BF-625D-41BE-9F93-E69123C6A851}"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762"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5"/>
          <p:cNvSpPr>
            <a:spLocks noChangeArrowheads="1"/>
          </p:cNvSpPr>
          <p:nvPr/>
        </p:nvSpPr>
        <p:spPr bwMode="auto">
          <a:xfrm>
            <a:off x="0" y="0"/>
            <a:ext cx="9144000" cy="6956425"/>
          </a:xfrm>
          <a:prstGeom prst="rect">
            <a:avLst/>
          </a:prstGeom>
          <a:noFill/>
          <a:ln w="76200" cmpd="thinThick">
            <a:solidFill>
              <a:srgbClr val="0000CC"/>
            </a:solidFill>
            <a:miter lim="800000"/>
            <a:headEnd/>
            <a:tailEnd/>
          </a:ln>
        </p:spPr>
        <p:txBody>
          <a:bodyPr>
            <a:spAutoFit/>
          </a:bodyPr>
          <a:lstStyle/>
          <a:p>
            <a:pPr>
              <a:defRPr/>
            </a:pPr>
            <a:r>
              <a:rPr lang="ru-RU" sz="2800" b="1" i="1" dirty="0">
                <a:solidFill>
                  <a:schemeClr val="bg2">
                    <a:lumMod val="60000"/>
                    <a:lumOff val="40000"/>
                  </a:schemeClr>
                </a:solidFill>
                <a:latin typeface="Arial" charset="0"/>
              </a:rPr>
              <a:t>Элективный курс</a:t>
            </a:r>
            <a:endParaRPr lang="ru-RU" sz="2800" i="1" dirty="0">
              <a:solidFill>
                <a:schemeClr val="bg2">
                  <a:lumMod val="60000"/>
                  <a:lumOff val="40000"/>
                </a:schemeClr>
              </a:solidFill>
              <a:latin typeface="Arial" charset="0"/>
            </a:endParaRPr>
          </a:p>
          <a:p>
            <a:pPr>
              <a:defRPr/>
            </a:pPr>
            <a:r>
              <a:rPr lang="ru-RU" sz="2800" b="1" i="1" dirty="0">
                <a:solidFill>
                  <a:schemeClr val="bg2">
                    <a:lumMod val="60000"/>
                    <a:lumOff val="40000"/>
                  </a:schemeClr>
                </a:solidFill>
                <a:latin typeface="Arial" charset="0"/>
              </a:rPr>
              <a:t>по английскому языку</a:t>
            </a:r>
          </a:p>
          <a:p>
            <a:pPr>
              <a:defRPr/>
            </a:pPr>
            <a:endParaRPr lang="ru-RU" sz="2800" i="1" dirty="0">
              <a:solidFill>
                <a:schemeClr val="bg2">
                  <a:lumMod val="60000"/>
                  <a:lumOff val="40000"/>
                </a:schemeClr>
              </a:solidFill>
              <a:latin typeface="Arial" charset="0"/>
            </a:endParaRPr>
          </a:p>
          <a:p>
            <a:pPr>
              <a:defRPr/>
            </a:pPr>
            <a:endParaRPr lang="ru-RU" sz="2800" i="1" dirty="0">
              <a:solidFill>
                <a:schemeClr val="bg2">
                  <a:lumMod val="60000"/>
                  <a:lumOff val="40000"/>
                </a:schemeClr>
              </a:solidFill>
              <a:latin typeface="Arial" charset="0"/>
            </a:endParaRPr>
          </a:p>
          <a:p>
            <a:pPr>
              <a:defRPr/>
            </a:pPr>
            <a:r>
              <a:rPr lang="ru-RU" sz="3600" i="1" dirty="0">
                <a:solidFill>
                  <a:schemeClr val="bg2">
                    <a:lumMod val="60000"/>
                    <a:lumOff val="40000"/>
                  </a:schemeClr>
                </a:solidFill>
                <a:latin typeface="Arial" charset="0"/>
              </a:rPr>
              <a:t>«</a:t>
            </a:r>
            <a:r>
              <a:rPr lang="en-US" sz="3600" i="1" dirty="0">
                <a:solidFill>
                  <a:schemeClr val="bg2">
                    <a:lumMod val="60000"/>
                    <a:lumOff val="40000"/>
                  </a:schemeClr>
                </a:solidFill>
                <a:latin typeface="Arial" charset="0"/>
              </a:rPr>
              <a:t>Welcome to </a:t>
            </a:r>
            <a:r>
              <a:rPr lang="en-US" sz="3600" i="1" dirty="0" err="1">
                <a:solidFill>
                  <a:schemeClr val="bg2">
                    <a:lumMod val="60000"/>
                    <a:lumOff val="40000"/>
                  </a:schemeClr>
                </a:solidFill>
                <a:latin typeface="Arial" charset="0"/>
              </a:rPr>
              <a:t>Torzhok</a:t>
            </a:r>
            <a:r>
              <a:rPr lang="en-US" sz="3600" i="1" dirty="0">
                <a:solidFill>
                  <a:schemeClr val="bg2">
                    <a:lumMod val="60000"/>
                    <a:lumOff val="40000"/>
                  </a:schemeClr>
                </a:solidFill>
                <a:latin typeface="Arial" charset="0"/>
              </a:rPr>
              <a:t> District</a:t>
            </a:r>
            <a:r>
              <a:rPr lang="ru-RU" sz="3600" i="1" dirty="0">
                <a:solidFill>
                  <a:schemeClr val="bg2">
                    <a:lumMod val="60000"/>
                    <a:lumOff val="40000"/>
                  </a:schemeClr>
                </a:solidFill>
                <a:latin typeface="Arial" charset="0"/>
              </a:rPr>
              <a:t> – Добро пожаловать в Торжокский край»</a:t>
            </a:r>
          </a:p>
          <a:p>
            <a:pPr algn="l">
              <a:defRPr/>
            </a:pPr>
            <a:endParaRPr lang="ru-RU" sz="3600" b="1" dirty="0">
              <a:solidFill>
                <a:schemeClr val="bg2">
                  <a:lumMod val="60000"/>
                  <a:lumOff val="40000"/>
                </a:schemeClr>
              </a:solidFill>
              <a:latin typeface="Arial" charset="0"/>
            </a:endParaRPr>
          </a:p>
          <a:p>
            <a:pPr>
              <a:defRPr/>
            </a:pPr>
            <a:r>
              <a:rPr lang="ru-RU" sz="3600" b="1" dirty="0">
                <a:solidFill>
                  <a:schemeClr val="bg2">
                    <a:lumMod val="60000"/>
                    <a:lumOff val="40000"/>
                  </a:schemeClr>
                </a:solidFill>
                <a:latin typeface="Arial" charset="0"/>
              </a:rPr>
              <a:t>   </a:t>
            </a:r>
            <a:r>
              <a:rPr lang="ru-RU" sz="1800" b="1" i="1" dirty="0">
                <a:solidFill>
                  <a:schemeClr val="bg2">
                    <a:lumMod val="60000"/>
                    <a:lumOff val="40000"/>
                  </a:schemeClr>
                </a:solidFill>
                <a:latin typeface="Arial" charset="0"/>
              </a:rPr>
              <a:t>Срок реализации программы – 34 часа</a:t>
            </a:r>
          </a:p>
          <a:p>
            <a:pPr>
              <a:defRPr/>
            </a:pPr>
            <a:r>
              <a:rPr lang="ru-RU" sz="1800" b="1" i="1" dirty="0">
                <a:solidFill>
                  <a:schemeClr val="bg2">
                    <a:lumMod val="60000"/>
                    <a:lumOff val="40000"/>
                  </a:schemeClr>
                </a:solidFill>
                <a:latin typeface="Arial" charset="0"/>
              </a:rPr>
              <a:t>2012 </a:t>
            </a:r>
            <a:r>
              <a:rPr lang="ru-RU" sz="1800" b="1" i="1" dirty="0">
                <a:solidFill>
                  <a:schemeClr val="bg2">
                    <a:lumMod val="60000"/>
                    <a:lumOff val="40000"/>
                  </a:schemeClr>
                </a:solidFill>
                <a:latin typeface="Arial" charset="0"/>
              </a:rPr>
              <a:t>учебный год</a:t>
            </a:r>
          </a:p>
          <a:p>
            <a:pPr>
              <a:defRPr/>
            </a:pPr>
            <a:endParaRPr lang="ru-RU" sz="3600" b="1" dirty="0">
              <a:solidFill>
                <a:schemeClr val="bg2">
                  <a:lumMod val="60000"/>
                  <a:lumOff val="40000"/>
                </a:schemeClr>
              </a:solidFill>
              <a:latin typeface="Arial" charset="0"/>
            </a:endParaRPr>
          </a:p>
          <a:p>
            <a:pPr algn="l">
              <a:defRPr/>
            </a:pPr>
            <a:endParaRPr lang="ru-RU" sz="2800" b="1" dirty="0">
              <a:solidFill>
                <a:schemeClr val="bg2">
                  <a:lumMod val="60000"/>
                  <a:lumOff val="40000"/>
                </a:schemeClr>
              </a:solidFill>
              <a:latin typeface="Arial" charset="0"/>
            </a:endParaRPr>
          </a:p>
          <a:p>
            <a:pPr algn="l">
              <a:defRPr/>
            </a:pPr>
            <a:endParaRPr lang="ru-RU" sz="2800" b="1" dirty="0">
              <a:solidFill>
                <a:schemeClr val="bg2">
                  <a:lumMod val="60000"/>
                  <a:lumOff val="40000"/>
                </a:schemeClr>
              </a:solidFill>
              <a:latin typeface="Arial" charset="0"/>
            </a:endParaRPr>
          </a:p>
          <a:p>
            <a:pPr>
              <a:defRPr/>
            </a:pPr>
            <a:r>
              <a:rPr lang="ru-RU" sz="2400" b="1" dirty="0">
                <a:solidFill>
                  <a:schemeClr val="bg2">
                    <a:lumMod val="60000"/>
                    <a:lumOff val="40000"/>
                  </a:schemeClr>
                </a:solidFill>
                <a:latin typeface="Arial" charset="0"/>
              </a:rPr>
              <a:t>Учитель: Селивёрстова Елена Игоревна</a:t>
            </a:r>
          </a:p>
          <a:p>
            <a:pPr>
              <a:defRPr/>
            </a:pPr>
            <a:endParaRPr lang="ru-RU" sz="2800" b="1" dirty="0">
              <a:solidFill>
                <a:schemeClr val="bg2">
                  <a:lumMod val="60000"/>
                  <a:lumOff val="40000"/>
                </a:schemeClr>
              </a:solidFill>
              <a:latin typeface="Arial" charset="0"/>
            </a:endParaRPr>
          </a:p>
          <a:p>
            <a:pPr>
              <a:defRPr/>
            </a:pPr>
            <a:endParaRPr lang="ru-RU" sz="2800" b="1" dirty="0">
              <a:solidFill>
                <a:schemeClr val="bg2">
                  <a:lumMod val="60000"/>
                  <a:lumOff val="40000"/>
                </a:schemeClr>
              </a:solidFill>
              <a:latin typeface="Arial" charset="0"/>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fade">
                                      <p:cBhvr>
                                        <p:cTn id="7" dur="1000"/>
                                        <p:tgtEl>
                                          <p:spTgt spid="3076">
                                            <p:txEl>
                                              <p:pRg st="0" end="0"/>
                                            </p:txEl>
                                          </p:spTgt>
                                        </p:tgtEl>
                                      </p:cBhvr>
                                    </p:animEffect>
                                    <p:anim calcmode="lin" valueType="num">
                                      <p:cBhvr>
                                        <p:cTn id="8" dur="1000" fill="hold"/>
                                        <p:tgtEl>
                                          <p:spTgt spid="3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6">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076">
                                            <p:txEl>
                                              <p:pRg st="1" end="1"/>
                                            </p:txEl>
                                          </p:spTgt>
                                        </p:tgtEl>
                                        <p:attrNameLst>
                                          <p:attrName>style.visibility</p:attrName>
                                        </p:attrNameLst>
                                      </p:cBhvr>
                                      <p:to>
                                        <p:strVal val="visible"/>
                                      </p:to>
                                    </p:set>
                                    <p:animEffect transition="in" filter="fade">
                                      <p:cBhvr>
                                        <p:cTn id="12" dur="1000"/>
                                        <p:tgtEl>
                                          <p:spTgt spid="3076">
                                            <p:txEl>
                                              <p:pRg st="1" end="1"/>
                                            </p:txEl>
                                          </p:spTgt>
                                        </p:tgtEl>
                                      </p:cBhvr>
                                    </p:animEffect>
                                    <p:anim calcmode="lin" valueType="num">
                                      <p:cBhvr>
                                        <p:cTn id="13" dur="1000" fill="hold"/>
                                        <p:tgtEl>
                                          <p:spTgt spid="307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076">
                                            <p:txEl>
                                              <p:pRg st="1" end="1"/>
                                            </p:txEl>
                                          </p:spTgt>
                                        </p:tgtEl>
                                        <p:attrNameLst>
                                          <p:attrName>ppt_y</p:attrName>
                                        </p:attrNameLst>
                                      </p:cBhvr>
                                      <p:tavLst>
                                        <p:tav tm="0">
                                          <p:val>
                                            <p:strVal val="#ppt_y-.1"/>
                                          </p:val>
                                        </p:tav>
                                        <p:tav tm="100000">
                                          <p:val>
                                            <p:strVal val="#ppt_y"/>
                                          </p:val>
                                        </p:tav>
                                      </p:tavLst>
                                    </p:anim>
                                  </p:childTnLst>
                                </p:cTn>
                              </p:par>
                            </p:childTnLst>
                          </p:cTn>
                        </p:par>
                        <p:par>
                          <p:cTn id="15" fill="hold" nodeType="afterGroup">
                            <p:stCondLst>
                              <p:cond delay="1000"/>
                            </p:stCondLst>
                            <p:childTnLst>
                              <p:par>
                                <p:cTn id="16" presetID="10" presetClass="entr" presetSubtype="0" fill="hold" nodeType="afterEffect">
                                  <p:stCondLst>
                                    <p:cond delay="0"/>
                                  </p:stCondLst>
                                  <p:childTnLst>
                                    <p:set>
                                      <p:cBhvr>
                                        <p:cTn id="17" dur="1" fill="hold">
                                          <p:stCondLst>
                                            <p:cond delay="0"/>
                                          </p:stCondLst>
                                        </p:cTn>
                                        <p:tgtEl>
                                          <p:spTgt spid="3076">
                                            <p:txEl>
                                              <p:pRg st="4" end="4"/>
                                            </p:txEl>
                                          </p:spTgt>
                                        </p:tgtEl>
                                        <p:attrNameLst>
                                          <p:attrName>style.visibility</p:attrName>
                                        </p:attrNameLst>
                                      </p:cBhvr>
                                      <p:to>
                                        <p:strVal val="visible"/>
                                      </p:to>
                                    </p:set>
                                    <p:animEffect transition="in" filter="fade">
                                      <p:cBhvr>
                                        <p:cTn id="18" dur="1000"/>
                                        <p:tgtEl>
                                          <p:spTgt spid="3076">
                                            <p:txEl>
                                              <p:pRg st="4" end="4"/>
                                            </p:txEl>
                                          </p:spTgt>
                                        </p:tgtEl>
                                      </p:cBhvr>
                                    </p:animEffect>
                                  </p:childTnLst>
                                </p:cTn>
                              </p:par>
                            </p:childTnLst>
                          </p:cTn>
                        </p:par>
                        <p:par>
                          <p:cTn id="19" fill="hold" nodeType="afterGroup">
                            <p:stCondLst>
                              <p:cond delay="2000"/>
                            </p:stCondLst>
                            <p:childTnLst>
                              <p:par>
                                <p:cTn id="20" presetID="13" presetClass="entr" presetSubtype="16" fill="hold" nodeType="afterEffect">
                                  <p:stCondLst>
                                    <p:cond delay="0"/>
                                  </p:stCondLst>
                                  <p:childTnLst>
                                    <p:set>
                                      <p:cBhvr>
                                        <p:cTn id="21" dur="1" fill="hold">
                                          <p:stCondLst>
                                            <p:cond delay="0"/>
                                          </p:stCondLst>
                                        </p:cTn>
                                        <p:tgtEl>
                                          <p:spTgt spid="3076">
                                            <p:txEl>
                                              <p:pRg st="6" end="6"/>
                                            </p:txEl>
                                          </p:spTgt>
                                        </p:tgtEl>
                                        <p:attrNameLst>
                                          <p:attrName>style.visibility</p:attrName>
                                        </p:attrNameLst>
                                      </p:cBhvr>
                                      <p:to>
                                        <p:strVal val="visible"/>
                                      </p:to>
                                    </p:set>
                                    <p:animEffect transition="in" filter="plus(in)">
                                      <p:cBhvr>
                                        <p:cTn id="22" dur="1000"/>
                                        <p:tgtEl>
                                          <p:spTgt spid="3076">
                                            <p:txEl>
                                              <p:pRg st="6" end="6"/>
                                            </p:txEl>
                                          </p:spTgt>
                                        </p:tgtEl>
                                      </p:cBhvr>
                                    </p:animEffect>
                                  </p:childTnLst>
                                </p:cTn>
                              </p:par>
                              <p:par>
                                <p:cTn id="23" presetID="13" presetClass="entr" presetSubtype="16" fill="hold" nodeType="withEffect">
                                  <p:stCondLst>
                                    <p:cond delay="0"/>
                                  </p:stCondLst>
                                  <p:childTnLst>
                                    <p:set>
                                      <p:cBhvr>
                                        <p:cTn id="24" dur="1" fill="hold">
                                          <p:stCondLst>
                                            <p:cond delay="0"/>
                                          </p:stCondLst>
                                        </p:cTn>
                                        <p:tgtEl>
                                          <p:spTgt spid="3076">
                                            <p:txEl>
                                              <p:pRg st="7" end="7"/>
                                            </p:txEl>
                                          </p:spTgt>
                                        </p:tgtEl>
                                        <p:attrNameLst>
                                          <p:attrName>style.visibility</p:attrName>
                                        </p:attrNameLst>
                                      </p:cBhvr>
                                      <p:to>
                                        <p:strVal val="visible"/>
                                      </p:to>
                                    </p:set>
                                    <p:animEffect transition="in" filter="plus(in)">
                                      <p:cBhvr>
                                        <p:cTn id="25" dur="2000"/>
                                        <p:tgtEl>
                                          <p:spTgt spid="3076">
                                            <p:txEl>
                                              <p:pRg st="7" end="7"/>
                                            </p:txEl>
                                          </p:spTgt>
                                        </p:tgtEl>
                                      </p:cBhvr>
                                    </p:animEffect>
                                  </p:childTnLst>
                                </p:cTn>
                              </p:par>
                            </p:childTnLst>
                          </p:cTn>
                        </p:par>
                        <p:par>
                          <p:cTn id="26" fill="hold" nodeType="afterGroup">
                            <p:stCondLst>
                              <p:cond delay="4000"/>
                            </p:stCondLst>
                            <p:childTnLst>
                              <p:par>
                                <p:cTn id="27" presetID="42" presetClass="entr" presetSubtype="0" fill="hold" nodeType="afterEffect">
                                  <p:stCondLst>
                                    <p:cond delay="0"/>
                                  </p:stCondLst>
                                  <p:childTnLst>
                                    <p:set>
                                      <p:cBhvr>
                                        <p:cTn id="28" dur="1" fill="hold">
                                          <p:stCondLst>
                                            <p:cond delay="0"/>
                                          </p:stCondLst>
                                        </p:cTn>
                                        <p:tgtEl>
                                          <p:spTgt spid="3076">
                                            <p:txEl>
                                              <p:pRg st="11" end="11"/>
                                            </p:txEl>
                                          </p:spTgt>
                                        </p:tgtEl>
                                        <p:attrNameLst>
                                          <p:attrName>style.visibility</p:attrName>
                                        </p:attrNameLst>
                                      </p:cBhvr>
                                      <p:to>
                                        <p:strVal val="visible"/>
                                      </p:to>
                                    </p:set>
                                    <p:animEffect transition="in" filter="fade">
                                      <p:cBhvr>
                                        <p:cTn id="29" dur="1000"/>
                                        <p:tgtEl>
                                          <p:spTgt spid="3076">
                                            <p:txEl>
                                              <p:pRg st="11" end="11"/>
                                            </p:txEl>
                                          </p:spTgt>
                                        </p:tgtEl>
                                      </p:cBhvr>
                                    </p:animEffect>
                                    <p:anim calcmode="lin" valueType="num">
                                      <p:cBhvr>
                                        <p:cTn id="30" dur="1000" fill="hold"/>
                                        <p:tgtEl>
                                          <p:spTgt spid="3076">
                                            <p:txEl>
                                              <p:pRg st="11" end="11"/>
                                            </p:txEl>
                                          </p:spTgt>
                                        </p:tgtEl>
                                        <p:attrNameLst>
                                          <p:attrName>ppt_x</p:attrName>
                                        </p:attrNameLst>
                                      </p:cBhvr>
                                      <p:tavLst>
                                        <p:tav tm="0">
                                          <p:val>
                                            <p:strVal val="#ppt_x"/>
                                          </p:val>
                                        </p:tav>
                                        <p:tav tm="100000">
                                          <p:val>
                                            <p:strVal val="#ppt_x"/>
                                          </p:val>
                                        </p:tav>
                                      </p:tavLst>
                                    </p:anim>
                                    <p:anim calcmode="lin" valueType="num">
                                      <p:cBhvr>
                                        <p:cTn id="31" dur="1000" fill="hold"/>
                                        <p:tgtEl>
                                          <p:spTgt spid="3076">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ChangeArrowheads="1"/>
          </p:cNvSpPr>
          <p:nvPr/>
        </p:nvSpPr>
        <p:spPr bwMode="auto">
          <a:xfrm>
            <a:off x="228600" y="2697163"/>
            <a:ext cx="8534400" cy="4054475"/>
          </a:xfrm>
          <a:prstGeom prst="rect">
            <a:avLst/>
          </a:prstGeom>
          <a:noFill/>
          <a:ln w="9525" algn="ctr">
            <a:noFill/>
            <a:miter lim="800000"/>
            <a:headEnd/>
            <a:tailEnd/>
          </a:ln>
        </p:spPr>
        <p:txBody>
          <a:bodyPr anchor="ctr">
            <a:spAutoFit/>
          </a:bodyPr>
          <a:lstStyle/>
          <a:p>
            <a:pPr algn="just">
              <a:tabLst>
                <a:tab pos="890588" algn="l"/>
              </a:tabLst>
            </a:pPr>
            <a:r>
              <a:rPr lang="ru-RU" sz="2000">
                <a:solidFill>
                  <a:srgbClr val="0033CC"/>
                </a:solidFill>
                <a:latin typeface="Times New Roman" pitchFamily="18" charset="0"/>
              </a:rPr>
              <a:t>Данный курс опирается также на следующие специфические принципы:</a:t>
            </a:r>
          </a:p>
          <a:p>
            <a:pPr algn="just">
              <a:tabLst>
                <a:tab pos="890588" algn="l"/>
              </a:tabLst>
            </a:pPr>
            <a:r>
              <a:rPr lang="ru-RU" sz="2000">
                <a:solidFill>
                  <a:srgbClr val="0033CC"/>
                </a:solidFill>
                <a:latin typeface="Times New Roman" pitchFamily="18" charset="0"/>
              </a:rPr>
              <a:t>- природосообразности (учёт не только возрастных, но и индивидуальных особенностей учащихся);</a:t>
            </a:r>
          </a:p>
          <a:p>
            <a:pPr algn="just">
              <a:tabLst>
                <a:tab pos="890588" algn="l"/>
              </a:tabLst>
            </a:pPr>
            <a:r>
              <a:rPr lang="ru-RU" sz="2000">
                <a:solidFill>
                  <a:srgbClr val="0033CC"/>
                </a:solidFill>
                <a:latin typeface="Times New Roman" pitchFamily="18" charset="0"/>
              </a:rPr>
              <a:t>- принцип компаративности (сопоставление и анализ норм, традиций, ценностных систем различных культур, нахождение сходства и различия и на основе этого культурное самоопределение, выбор своих ценностных предпочтений);</a:t>
            </a:r>
          </a:p>
          <a:p>
            <a:pPr algn="just">
              <a:tabLst>
                <a:tab pos="890588" algn="l"/>
              </a:tabLst>
            </a:pPr>
            <a:r>
              <a:rPr lang="ru-RU" sz="2000">
                <a:solidFill>
                  <a:srgbClr val="0033CC"/>
                </a:solidFill>
                <a:latin typeface="Times New Roman" pitchFamily="18" charset="0"/>
              </a:rPr>
              <a:t>- принцип автономии учащихся (когда они выступают в качестве активных субъектов учебной деятельности, проявляют свою самостоятельность);</a:t>
            </a:r>
          </a:p>
          <a:p>
            <a:pPr algn="just">
              <a:tabLst>
                <a:tab pos="890588" algn="l"/>
              </a:tabLst>
            </a:pPr>
            <a:r>
              <a:rPr lang="ru-RU" sz="2000">
                <a:solidFill>
                  <a:srgbClr val="0033CC"/>
                </a:solidFill>
                <a:latin typeface="Times New Roman" pitchFamily="18" charset="0"/>
              </a:rPr>
              <a:t>- принцип комплексности и доминантности целей (воспитание культуры, развитие способностей к собственно обучению иноязычному общению для целенаправленного практико-ориентированного сотрудничества);</a:t>
            </a:r>
          </a:p>
          <a:p>
            <a:pPr algn="just">
              <a:tabLst>
                <a:tab pos="890588" algn="l"/>
              </a:tabLst>
            </a:pPr>
            <a:r>
              <a:rPr lang="ru-RU" sz="2000">
                <a:solidFill>
                  <a:srgbClr val="0033CC"/>
                </a:solidFill>
                <a:latin typeface="Times New Roman" pitchFamily="18" charset="0"/>
              </a:rPr>
              <a:t>- принцип систематичности и тематичности.</a:t>
            </a:r>
          </a:p>
        </p:txBody>
      </p:sp>
      <p:pic>
        <p:nvPicPr>
          <p:cNvPr id="12291" name="Picture 5" descr="238519532"/>
          <p:cNvPicPr>
            <a:picLocks noChangeAspect="1" noChangeArrowheads="1"/>
          </p:cNvPicPr>
          <p:nvPr/>
        </p:nvPicPr>
        <p:blipFill>
          <a:blip r:embed="rId2" cstate="email"/>
          <a:srcRect/>
          <a:stretch>
            <a:fillRect/>
          </a:stretch>
        </p:blipFill>
        <p:spPr bwMode="auto">
          <a:xfrm>
            <a:off x="5334000" y="228600"/>
            <a:ext cx="3276600" cy="2590800"/>
          </a:xfrm>
          <a:prstGeom prst="roundRect">
            <a:avLst>
              <a:gd name="adj" fmla="val 16667"/>
            </a:avLst>
          </a:prstGeom>
          <a:ln w="57150" cmpd="thinThick">
            <a:solidFill>
              <a:schemeClr val="bg2">
                <a:lumMod val="40000"/>
                <a:lumOff val="60000"/>
              </a:schemeClr>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292" name="Rectangle 8"/>
          <p:cNvSpPr>
            <a:spLocks noChangeArrowheads="1"/>
          </p:cNvSpPr>
          <p:nvPr/>
        </p:nvSpPr>
        <p:spPr bwMode="auto">
          <a:xfrm>
            <a:off x="304800" y="228600"/>
            <a:ext cx="4953000" cy="2530475"/>
          </a:xfrm>
          <a:prstGeom prst="rect">
            <a:avLst/>
          </a:prstGeom>
          <a:noFill/>
          <a:ln w="9525" algn="ctr">
            <a:noFill/>
            <a:miter lim="800000"/>
            <a:headEnd/>
            <a:tailEnd/>
          </a:ln>
        </p:spPr>
        <p:txBody>
          <a:bodyPr>
            <a:spAutoFit/>
          </a:bodyPr>
          <a:lstStyle/>
          <a:p>
            <a:pPr algn="just"/>
            <a:r>
              <a:rPr lang="ru-RU" sz="2000">
                <a:solidFill>
                  <a:srgbClr val="0033CC"/>
                </a:solidFill>
                <a:latin typeface="Times New Roman" pitchFamily="18" charset="0"/>
              </a:rPr>
              <a:t>Опора на сведения краеведческого характера содействует реализации такого основного принципа как ситуативность. Содержание курса ориентировано на развитие мотивации учащихся к изучению ИЯ, получение опыта учебной, познавательной, коммуникативной, практической и творческой деятельности.</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after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fade">
                                      <p:cBhvr>
                                        <p:cTn id="7" dur="2000"/>
                                        <p:tgtEl>
                                          <p:spTgt spid="12291"/>
                                        </p:tgtEl>
                                      </p:cBhvr>
                                    </p:animEffect>
                                    <p:anim calcmode="lin" valueType="num">
                                      <p:cBhvr>
                                        <p:cTn id="8" dur="2000" fill="hold"/>
                                        <p:tgtEl>
                                          <p:spTgt spid="12291"/>
                                        </p:tgtEl>
                                        <p:attrNameLst>
                                          <p:attrName>style.rotation</p:attrName>
                                        </p:attrNameLst>
                                      </p:cBhvr>
                                      <p:tavLst>
                                        <p:tav tm="0">
                                          <p:val>
                                            <p:fltVal val="720"/>
                                          </p:val>
                                        </p:tav>
                                        <p:tav tm="100000">
                                          <p:val>
                                            <p:fltVal val="0"/>
                                          </p:val>
                                        </p:tav>
                                      </p:tavLst>
                                    </p:anim>
                                    <p:anim calcmode="lin" valueType="num">
                                      <p:cBhvr>
                                        <p:cTn id="9" dur="2000" fill="hold"/>
                                        <p:tgtEl>
                                          <p:spTgt spid="12291"/>
                                        </p:tgtEl>
                                        <p:attrNameLst>
                                          <p:attrName>ppt_h</p:attrName>
                                        </p:attrNameLst>
                                      </p:cBhvr>
                                      <p:tavLst>
                                        <p:tav tm="0">
                                          <p:val>
                                            <p:fltVal val="0"/>
                                          </p:val>
                                        </p:tav>
                                        <p:tav tm="100000">
                                          <p:val>
                                            <p:strVal val="#ppt_h"/>
                                          </p:val>
                                        </p:tav>
                                      </p:tavLst>
                                    </p:anim>
                                    <p:anim calcmode="lin" valueType="num">
                                      <p:cBhvr>
                                        <p:cTn id="10" dur="2000" fill="hold"/>
                                        <p:tgtEl>
                                          <p:spTgt spid="1229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81000" y="0"/>
            <a:ext cx="8229600" cy="457200"/>
          </a:xfrm>
        </p:spPr>
        <p:txBody>
          <a:bodyPr/>
          <a:lstStyle/>
          <a:p>
            <a:pPr algn="ctr" eaLnBrk="1" hangingPunct="1">
              <a:defRPr/>
            </a:pPr>
            <a:r>
              <a:rPr lang="ru-RU" sz="2800" i="1" dirty="0" smtClean="0">
                <a:solidFill>
                  <a:schemeClr val="bg2">
                    <a:lumMod val="60000"/>
                    <a:lumOff val="40000"/>
                  </a:schemeClr>
                </a:solidFill>
                <a:effectLst/>
                <a:latin typeface="Times New Roman" pitchFamily="18" charset="0"/>
                <a:cs typeface="Times New Roman" pitchFamily="18" charset="0"/>
              </a:rPr>
              <a:t>Учебно-тематическое планирование курса</a:t>
            </a:r>
          </a:p>
        </p:txBody>
      </p:sp>
      <p:graphicFrame>
        <p:nvGraphicFramePr>
          <p:cNvPr id="5" name="Таблица 4"/>
          <p:cNvGraphicFramePr>
            <a:graphicFrameLocks noGrp="1"/>
          </p:cNvGraphicFramePr>
          <p:nvPr/>
        </p:nvGraphicFramePr>
        <p:xfrm>
          <a:off x="0" y="457200"/>
          <a:ext cx="9144000" cy="6278880"/>
        </p:xfrm>
        <a:graphic>
          <a:graphicData uri="http://schemas.openxmlformats.org/drawingml/2006/table">
            <a:tbl>
              <a:tblPr/>
              <a:tblGrid>
                <a:gridCol w="471488"/>
                <a:gridCol w="2424112"/>
                <a:gridCol w="5562600"/>
                <a:gridCol w="685800"/>
              </a:tblGrid>
              <a:tr h="42669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2B2BFE"/>
                          </a:solidFill>
                          <a:effectLst/>
                          <a:latin typeface="Times New Roman" pitchFamily="18" charset="0"/>
                          <a:cs typeface="Times New Roman" pitchFamily="18" charset="0"/>
                        </a:rPr>
                        <a:t>№ п/п</a:t>
                      </a:r>
                      <a:endParaRPr kumimoji="0" lang="ru-RU" sz="1400" b="0" i="0" u="none" strike="noStrike" cap="none" normalizeH="0" baseline="0" smtClean="0">
                        <a:ln>
                          <a:noFill/>
                        </a:ln>
                        <a:solidFill>
                          <a:srgbClr val="2B2BFE"/>
                        </a:solidFill>
                        <a:effectLst/>
                        <a:latin typeface="Times New Roman" pitchFamily="18" charset="0"/>
                        <a:cs typeface="Times New Roman" pitchFamily="18" charset="0"/>
                      </a:endParaRP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2B2BFE"/>
                          </a:solidFill>
                          <a:effectLst/>
                          <a:latin typeface="Times New Roman" pitchFamily="18" charset="0"/>
                          <a:cs typeface="Times New Roman" pitchFamily="18" charset="0"/>
                        </a:rPr>
                        <a:t>Тема занятия</a:t>
                      </a: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2B2BFE"/>
                          </a:solidFill>
                          <a:effectLst/>
                          <a:latin typeface="Times New Roman" pitchFamily="18" charset="0"/>
                          <a:cs typeface="Times New Roman" pitchFamily="18" charset="0"/>
                        </a:rPr>
                        <a:t>Форма организации деятельности уч-ся и учителя</a:t>
                      </a: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2B2BFE"/>
                          </a:solidFill>
                          <a:effectLst/>
                          <a:latin typeface="Times New Roman" pitchFamily="18" charset="0"/>
                          <a:cs typeface="Times New Roman" pitchFamily="18" charset="0"/>
                        </a:rPr>
                        <a:t>Кол-во</a:t>
                      </a:r>
                      <a:endParaRPr kumimoji="0" lang="ru-RU" sz="14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2B2BFE"/>
                          </a:solidFill>
                          <a:effectLst/>
                          <a:latin typeface="Times New Roman" pitchFamily="18" charset="0"/>
                          <a:cs typeface="Times New Roman" pitchFamily="18" charset="0"/>
                        </a:rPr>
                        <a:t>часов</a:t>
                      </a:r>
                      <a:endParaRPr kumimoji="0" lang="ru-RU" sz="1400" b="0" i="0" u="none" strike="noStrike" cap="none" normalizeH="0" baseline="0" smtClean="0">
                        <a:ln>
                          <a:noFill/>
                        </a:ln>
                        <a:solidFill>
                          <a:srgbClr val="2B2BFE"/>
                        </a:solidFill>
                        <a:effectLst/>
                        <a:latin typeface="Times New Roman" pitchFamily="18" charset="0"/>
                        <a:cs typeface="Times New Roman" pitchFamily="18" charset="0"/>
                      </a:endParaRP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3828">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tab pos="2968625" algn="ctr"/>
                          <a:tab pos="5086350" algn="l"/>
                        </a:tabLst>
                      </a:pPr>
                      <a:r>
                        <a:rPr kumimoji="0" lang="ru-RU" sz="1600" b="1" i="1" u="none" strike="noStrike" cap="none" normalizeH="0" baseline="0" smtClean="0">
                          <a:ln>
                            <a:noFill/>
                          </a:ln>
                          <a:solidFill>
                            <a:srgbClr val="2B2BFE"/>
                          </a:solidFill>
                          <a:effectLst/>
                          <a:latin typeface="Times New Roman" pitchFamily="18" charset="0"/>
                          <a:cs typeface="Times New Roman" pitchFamily="18" charset="0"/>
                        </a:rPr>
                        <a:t>	Раздел </a:t>
                      </a:r>
                      <a:r>
                        <a:rPr kumimoji="0" lang="en-US" sz="1600" b="1" i="1" u="none" strike="noStrike" cap="none" normalizeH="0" baseline="0" smtClean="0">
                          <a:ln>
                            <a:noFill/>
                          </a:ln>
                          <a:solidFill>
                            <a:srgbClr val="2B2BFE"/>
                          </a:solidFill>
                          <a:effectLst/>
                          <a:latin typeface="Times New Roman" pitchFamily="18" charset="0"/>
                          <a:cs typeface="Times New Roman" pitchFamily="18" charset="0"/>
                        </a:rPr>
                        <a:t>I</a:t>
                      </a:r>
                      <a:r>
                        <a:rPr kumimoji="0" lang="ru-RU" sz="1600" b="1" i="1" u="none" strike="noStrike" cap="none" normalizeH="0" baseline="0" smtClean="0">
                          <a:ln>
                            <a:noFill/>
                          </a:ln>
                          <a:solidFill>
                            <a:srgbClr val="2B2BFE"/>
                          </a:solidFill>
                          <a:effectLst/>
                          <a:latin typeface="Times New Roman" pitchFamily="18" charset="0"/>
                          <a:cs typeface="Times New Roman" pitchFamily="18" charset="0"/>
                        </a:rPr>
                        <a:t>. Общая информация о родном крае.</a:t>
                      </a: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14629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Цель данного курса. Географическое положение, его влияние на образ жизни и деятельность местного населения.</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Анкетирование исходных знаний учащихся о родном крае (на русск.яз.). Обзор темы с элементами беседы. Ознакомительное чтение краеведческого текста. Составление лексического словарика по теме. </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53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2.</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Природа и климатические условия края.</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 Лекция. Работа с раздаточным материалом по теме, работа в группах (климат, особенности ландшафта). Беседа. Создание накопительной папки для микротекстов, рисунков, фотографий.</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765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3.</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Флора и фауна региона.</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Просмотр слайдов с чтением микро текстов. Практикум. Работа в микро группах по блокам: растения, животные края.</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765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4.</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Добро пожаловать на Торжокскую  землю.</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Проектно-исследовательская деятельность. Ориентация на сбор необходимой информации. </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19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5.</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Мой край в фото материалах.</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Проектно-исследовательская деятельность. Составление подробного плана. Обсуждение результатов поиска информации. Самостоятельная работа уч-ся (с использованием Интернет ресурсов, мультимедийных средств). Подбор фото и видео материала к проекту.</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53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6.</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Торжокский край.</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Проектно-исследовательская деятельность. Защита проектных работ. Прослушивание выступлений уч-ся, контроль лексических, грамматических, произносительных умений и навыков. Коммуникативно-направленная групповая работа.</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1 -2</a:t>
                      </a:r>
                    </a:p>
                  </a:txBody>
                  <a:tcPr marL="25049" marR="2504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cover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58" name="Group 46"/>
          <p:cNvGraphicFramePr>
            <a:graphicFrameLocks noGrp="1"/>
          </p:cNvGraphicFramePr>
          <p:nvPr/>
        </p:nvGraphicFramePr>
        <p:xfrm>
          <a:off x="0" y="0"/>
          <a:ext cx="9144000" cy="6711957"/>
        </p:xfrm>
        <a:graphic>
          <a:graphicData uri="http://schemas.openxmlformats.org/drawingml/2006/table">
            <a:tbl>
              <a:tblPr/>
              <a:tblGrid>
                <a:gridCol w="852488"/>
                <a:gridCol w="2247900"/>
                <a:gridCol w="5346700"/>
                <a:gridCol w="696912"/>
              </a:tblGrid>
              <a:tr h="807994">
                <a:tc gridSpan="4">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ru-RU" sz="1800" b="1" i="1" u="none" strike="noStrike" cap="none" normalizeH="0" baseline="0" dirty="0" smtClean="0">
                          <a:ln>
                            <a:noFill/>
                          </a:ln>
                          <a:solidFill>
                            <a:srgbClr val="2B2BFE"/>
                          </a:solidFill>
                          <a:effectLst/>
                          <a:latin typeface="Times New Roman" pitchFamily="18" charset="0"/>
                          <a:cs typeface="Times New Roman" pitchFamily="18" charset="0"/>
                        </a:rPr>
                        <a:t>Раздел </a:t>
                      </a:r>
                      <a:r>
                        <a:rPr kumimoji="0" lang="en-US" sz="1800" b="1" i="1" u="none" strike="noStrike" cap="none" normalizeH="0" baseline="0" dirty="0" smtClean="0">
                          <a:ln>
                            <a:noFill/>
                          </a:ln>
                          <a:solidFill>
                            <a:srgbClr val="2B2BFE"/>
                          </a:solidFill>
                          <a:effectLst/>
                          <a:latin typeface="Times New Roman" pitchFamily="18" charset="0"/>
                          <a:cs typeface="Times New Roman" pitchFamily="18" charset="0"/>
                        </a:rPr>
                        <a:t>II</a:t>
                      </a:r>
                      <a:r>
                        <a:rPr kumimoji="0" lang="ru-RU" sz="1800" b="1" i="1" u="none" strike="noStrike" cap="none" normalizeH="0" baseline="0" dirty="0" smtClean="0">
                          <a:ln>
                            <a:noFill/>
                          </a:ln>
                          <a:solidFill>
                            <a:srgbClr val="2B2BFE"/>
                          </a:solidFill>
                          <a:effectLst/>
                          <a:latin typeface="Times New Roman" pitchFamily="18" charset="0"/>
                          <a:cs typeface="Times New Roman" pitchFamily="18" charset="0"/>
                        </a:rPr>
                        <a:t>. Из истории родного края.</a:t>
                      </a:r>
                      <a:endParaRPr kumimoji="0" lang="ru-RU" sz="1800" b="0" i="0" u="none" strike="noStrike" cap="none" normalizeH="0" baseline="0" dirty="0" smtClean="0">
                        <a:ln>
                          <a:noFill/>
                        </a:ln>
                        <a:solidFill>
                          <a:srgbClr val="2B2BFE"/>
                        </a:solidFill>
                        <a:effectLst/>
                        <a:latin typeface="Times New Roman" pitchFamily="18" charset="0"/>
                        <a:cs typeface="Times New Roman" pitchFamily="18" charset="0"/>
                      </a:endParaRP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7286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1 (7).</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Тверская область и </a:t>
                      </a:r>
                      <a:r>
                        <a:rPr kumimoji="0" lang="ru-RU" sz="1800" b="0" i="0" u="none" strike="noStrike" cap="none" normalizeH="0" baseline="0" dirty="0" err="1" smtClean="0">
                          <a:ln>
                            <a:noFill/>
                          </a:ln>
                          <a:solidFill>
                            <a:srgbClr val="2B2BFE"/>
                          </a:solidFill>
                          <a:effectLst/>
                          <a:latin typeface="Times New Roman" pitchFamily="18" charset="0"/>
                          <a:cs typeface="Times New Roman" pitchFamily="18" charset="0"/>
                        </a:rPr>
                        <a:t>Торжокский</a:t>
                      </a: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 район.</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Лекция. Презентация  темы.  Видео урок. Работа с раздаточным пособием.</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727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2 (8).</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Торжок – исторический и культурный центр района.</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Прослушивание аудиозаписи и выполнение тренировочных заданий. Обзор  темы. Диалог-обсуждение.</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86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3 (9).</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Мирный - мой родной посёлок.</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Работа с текстами по карточкам. Составление опорных моделей высказываний. Дискуссия по теме. </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21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4 (10).</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Достопримечательности Торжка и Торжокского района.</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Видео экскурсия по Торжку и </a:t>
                      </a:r>
                      <a:r>
                        <a:rPr kumimoji="0" lang="ru-RU" sz="1800" b="0" i="0" u="none" strike="noStrike" cap="none" normalizeH="0" baseline="0" dirty="0" err="1" smtClean="0">
                          <a:ln>
                            <a:noFill/>
                          </a:ln>
                          <a:solidFill>
                            <a:srgbClr val="2B2BFE"/>
                          </a:solidFill>
                          <a:effectLst/>
                          <a:latin typeface="Times New Roman" pitchFamily="18" charset="0"/>
                          <a:cs typeface="Times New Roman" pitchFamily="18" charset="0"/>
                        </a:rPr>
                        <a:t>Торжокскому</a:t>
                      </a: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 району. Чтение с извлечением полной информации. Практикум.</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703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5 (11).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Экскурсия по Торжку.</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rgbClr val="2B2BFE"/>
                          </a:solidFill>
                          <a:effectLst/>
                          <a:latin typeface="Times New Roman" pitchFamily="18" charset="0"/>
                          <a:cs typeface="Times New Roman" pitchFamily="18" charset="0"/>
                        </a:rPr>
                        <a:t>Аудирование</a:t>
                      </a: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 текста по теме. Составление плана экскурсии. Презентация слайдов по теме. </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3026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6 (12).</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2B2BFE"/>
                          </a:solidFill>
                          <a:effectLst/>
                          <a:latin typeface="Times New Roman" pitchFamily="18" charset="0"/>
                          <a:cs typeface="Times New Roman" pitchFamily="18" charset="0"/>
                        </a:rPr>
                        <a:t>Экскурсия по интересным местам родного края.</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Обучающая самостоятельная работа. Проведение заочной экскурсии по выбранной теме: «Торжок – старый и молодой», «Достопримечательности Торжка», «По интересным местам </a:t>
                      </a:r>
                      <a:r>
                        <a:rPr kumimoji="0" lang="ru-RU" sz="1800" b="0" i="0" u="none" strike="noStrike" cap="none" normalizeH="0" baseline="0" dirty="0" err="1" smtClean="0">
                          <a:ln>
                            <a:noFill/>
                          </a:ln>
                          <a:solidFill>
                            <a:srgbClr val="2B2BFE"/>
                          </a:solidFill>
                          <a:effectLst/>
                          <a:latin typeface="Times New Roman" pitchFamily="18" charset="0"/>
                          <a:cs typeface="Times New Roman" pitchFamily="18" charset="0"/>
                        </a:rPr>
                        <a:t>Мирновского</a:t>
                      </a:r>
                      <a:r>
                        <a:rPr kumimoji="0" lang="ru-RU" sz="1800" b="0" i="0" u="none" strike="noStrike" cap="none" normalizeH="0" baseline="0" dirty="0" smtClean="0">
                          <a:ln>
                            <a:noFill/>
                          </a:ln>
                          <a:solidFill>
                            <a:srgbClr val="2B2BFE"/>
                          </a:solidFill>
                          <a:effectLst/>
                          <a:latin typeface="Times New Roman" pitchFamily="18" charset="0"/>
                          <a:cs typeface="Times New Roman" pitchFamily="18" charset="0"/>
                        </a:rPr>
                        <a:t> поселения» и др.</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2B2BFE"/>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2B2BFE"/>
                          </a:solidFill>
                          <a:effectLst/>
                          <a:latin typeface="Times New Roman" pitchFamily="18" charset="0"/>
                          <a:cs typeface="Times New Roman" pitchFamily="18" charset="0"/>
                        </a:rPr>
                        <a:t>1</a:t>
                      </a:r>
                    </a:p>
                  </a:txBody>
                  <a:tcPr marL="40371" marR="403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749" name="Group 221"/>
          <p:cNvGraphicFramePr>
            <a:graphicFrameLocks noGrp="1"/>
          </p:cNvGraphicFramePr>
          <p:nvPr/>
        </p:nvGraphicFramePr>
        <p:xfrm>
          <a:off x="0" y="0"/>
          <a:ext cx="9144000" cy="6858002"/>
        </p:xfrm>
        <a:graphic>
          <a:graphicData uri="http://schemas.openxmlformats.org/drawingml/2006/table">
            <a:tbl>
              <a:tblPr/>
              <a:tblGrid>
                <a:gridCol w="685800"/>
                <a:gridCol w="3352800"/>
                <a:gridCol w="4419600"/>
                <a:gridCol w="685800"/>
              </a:tblGrid>
              <a:tr h="388938">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smtClean="0">
                          <a:ln>
                            <a:noFill/>
                          </a:ln>
                          <a:solidFill>
                            <a:srgbClr val="0066FF"/>
                          </a:solidFill>
                          <a:effectLst/>
                          <a:latin typeface="Times New Roman" pitchFamily="18" charset="0"/>
                          <a:cs typeface="Times New Roman" pitchFamily="18" charset="0"/>
                        </a:rPr>
                        <a:t>Раздел </a:t>
                      </a:r>
                      <a:r>
                        <a:rPr kumimoji="0" lang="en-US" sz="1600" b="1" i="1" u="none" strike="noStrike" cap="none" normalizeH="0" baseline="0" smtClean="0">
                          <a:ln>
                            <a:noFill/>
                          </a:ln>
                          <a:solidFill>
                            <a:srgbClr val="0066FF"/>
                          </a:solidFill>
                          <a:effectLst/>
                          <a:latin typeface="Times New Roman" pitchFamily="18" charset="0"/>
                          <a:cs typeface="Times New Roman" pitchFamily="18" charset="0"/>
                        </a:rPr>
                        <a:t>III</a:t>
                      </a:r>
                      <a:r>
                        <a:rPr kumimoji="0" lang="ru-RU" sz="1600" b="1" i="1" u="none" strike="noStrike" cap="none" normalizeH="0" baseline="0" smtClean="0">
                          <a:ln>
                            <a:noFill/>
                          </a:ln>
                          <a:solidFill>
                            <a:srgbClr val="0066FF"/>
                          </a:solidFill>
                          <a:effectLst/>
                          <a:latin typeface="Times New Roman" pitchFamily="18" charset="0"/>
                          <a:cs typeface="Times New Roman" pitchFamily="18" charset="0"/>
                        </a:rPr>
                        <a:t>. Культурная жизнь района.</a:t>
                      </a:r>
                      <a:endParaRPr kumimoji="0" lang="ru-RU" sz="1600" b="0"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8493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 (13).</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Традиции, обычаи и праздники родного края.</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Обзор темы с элементами беседы. Речевая ситуация </a:t>
                      </a:r>
                      <a:r>
                        <a:rPr kumimoji="0" lang="ru-RU" sz="1400" b="1" i="0" u="none" strike="noStrike" cap="none" normalizeH="0" baseline="0" smtClean="0">
                          <a:ln>
                            <a:noFill/>
                          </a:ln>
                          <a:solidFill>
                            <a:srgbClr val="0066FF"/>
                          </a:solidFill>
                          <a:effectLst/>
                          <a:latin typeface="Tahoma"/>
                          <a:cs typeface="Times New Roman" pitchFamily="18" charset="0"/>
                        </a:rPr>
                        <a:t>«</a:t>
                      </a: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Презентация традиций родного края зарубежным гостям</a:t>
                      </a:r>
                      <a:r>
                        <a:rPr kumimoji="0" lang="ru-RU" sz="1400" b="1" i="0" u="none" strike="noStrike" cap="none" normalizeH="0" baseline="0" smtClean="0">
                          <a:ln>
                            <a:noFill/>
                          </a:ln>
                          <a:solidFill>
                            <a:srgbClr val="0066FF"/>
                          </a:solidFill>
                          <a:effectLst/>
                          <a:latin typeface="Tahoma"/>
                          <a:cs typeface="Times New Roman" pitchFamily="18" charset="0"/>
                        </a:rPr>
                        <a:t>»</a:t>
                      </a: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 Практикум. Консультация.</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9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2 (14).</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Музеи и выставки города Торжка.</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Презентация темы. Аудирование, развитие диалогической речи.  Работа в микро группах с раздаточным текстовым материалом.</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398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3 (15).</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Выдающиеся деятели науки, культуры и искусства родного края.</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Обучающая самостоятельная работа уч-ся с использованием Интернет ресурсов и мультимедийных средств. Коммуникативно-направленная групповая работа. Написание сценария презентации.</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2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4 (16).</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Знаменитые земляки.</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Подготовка к презентации материала по теме. Техническое воплощение презентации согласно технологической программы </a:t>
                      </a:r>
                      <a:r>
                        <a:rPr kumimoji="0" lang="en-US" sz="1400" b="1" i="0" u="none" strike="noStrike" cap="none" normalizeH="0" baseline="0" smtClean="0">
                          <a:ln>
                            <a:noFill/>
                          </a:ln>
                          <a:solidFill>
                            <a:srgbClr val="0066FF"/>
                          </a:solidFill>
                          <a:effectLst/>
                          <a:latin typeface="Times New Roman" pitchFamily="18" charset="0"/>
                          <a:cs typeface="Times New Roman" pitchFamily="18" charset="0"/>
                        </a:rPr>
                        <a:t>Power Point</a:t>
                      </a: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 Индивидуальная и групповая  творческая работа.</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70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5 (17).</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Достижения в различных сферах деятельности. Чем мы гордимся?</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Изучающее чтение текстов по теме. Практикум. Обзор темы с элементами пересказа и обсуждения.</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2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6 (18).</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Подготовка коллективной и индивидуальной презентации </a:t>
                      </a:r>
                      <a:r>
                        <a:rPr kumimoji="0" lang="ru-RU" sz="1400" b="1" i="0" u="none" strike="noStrike" cap="none" normalizeH="0" baseline="0" smtClean="0">
                          <a:ln>
                            <a:noFill/>
                          </a:ln>
                          <a:solidFill>
                            <a:srgbClr val="0066FF"/>
                          </a:solidFill>
                          <a:effectLst/>
                          <a:latin typeface="Tahoma"/>
                          <a:cs typeface="Times New Roman" pitchFamily="18" charset="0"/>
                        </a:rPr>
                        <a:t>«</a:t>
                      </a: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Культурная и социальная жизнь родного края</a:t>
                      </a:r>
                      <a:r>
                        <a:rPr kumimoji="0" lang="ru-RU" sz="1400" b="1" i="0" u="none" strike="noStrike" cap="none" normalizeH="0" baseline="0" smtClean="0">
                          <a:ln>
                            <a:noFill/>
                          </a:ln>
                          <a:solidFill>
                            <a:srgbClr val="0066FF"/>
                          </a:solidFill>
                          <a:effectLst/>
                          <a:latin typeface="Tahoma"/>
                          <a:cs typeface="Times New Roman" pitchFamily="18" charset="0"/>
                        </a:rPr>
                        <a:t>»</a:t>
                      </a: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Индивидуальная и групповая работа уч-ся. Коммуникативно-направленная работа. Практикум.</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84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7 (19).</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Презентация творческой работы.</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Урок контроля. Презентация индивидуальных, групповых и коллективных творческих работ.</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FF"/>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221" name="Group 261"/>
          <p:cNvGraphicFramePr>
            <a:graphicFrameLocks noGrp="1"/>
          </p:cNvGraphicFramePr>
          <p:nvPr/>
        </p:nvGraphicFramePr>
        <p:xfrm>
          <a:off x="0" y="0"/>
          <a:ext cx="9144000" cy="6858002"/>
        </p:xfrm>
        <a:graphic>
          <a:graphicData uri="http://schemas.openxmlformats.org/drawingml/2006/table">
            <a:tbl>
              <a:tblPr/>
              <a:tblGrid>
                <a:gridCol w="609600"/>
                <a:gridCol w="2590800"/>
                <a:gridCol w="5334000"/>
                <a:gridCol w="609600"/>
              </a:tblGrid>
              <a:tr h="361950">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smtClean="0">
                          <a:ln>
                            <a:noFill/>
                          </a:ln>
                          <a:solidFill>
                            <a:srgbClr val="0066CC"/>
                          </a:solidFill>
                          <a:effectLst/>
                          <a:latin typeface="Times New Roman" pitchFamily="18" charset="0"/>
                          <a:cs typeface="Times New Roman" pitchFamily="18" charset="0"/>
                        </a:rPr>
                        <a:t>Раздел </a:t>
                      </a:r>
                      <a:r>
                        <a:rPr kumimoji="0" lang="en-US" sz="1600" b="1" i="1" u="none" strike="noStrike" cap="none" normalizeH="0" baseline="0" smtClean="0">
                          <a:ln>
                            <a:noFill/>
                          </a:ln>
                          <a:solidFill>
                            <a:srgbClr val="0066CC"/>
                          </a:solidFill>
                          <a:effectLst/>
                          <a:latin typeface="Times New Roman" pitchFamily="18" charset="0"/>
                          <a:cs typeface="Times New Roman" pitchFamily="18" charset="0"/>
                        </a:rPr>
                        <a:t>IV</a:t>
                      </a:r>
                      <a:r>
                        <a:rPr kumimoji="0" lang="ru-RU" sz="1600" b="1" i="1" u="none" strike="noStrike" cap="none" normalizeH="0" baseline="0" smtClean="0">
                          <a:ln>
                            <a:noFill/>
                          </a:ln>
                          <a:solidFill>
                            <a:srgbClr val="0066CC"/>
                          </a:solidFill>
                          <a:effectLst/>
                          <a:latin typeface="Times New Roman" pitchFamily="18" charset="0"/>
                          <a:cs typeface="Times New Roman" pitchFamily="18" charset="0"/>
                        </a:rPr>
                        <a:t>. Школа, в которой я учусь.</a:t>
                      </a:r>
                      <a:endParaRPr kumimoji="0" lang="ru-RU" sz="1600" b="0"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6683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 (20).</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Основатель школы   </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 А.А. Воскресенский.</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Лекция. Аудирование текста, выполнение заданий к тексту. Обзор темы с элементами беседы.</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8874">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2 (21).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Из истории Мирновской СОШ.</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Индивидуальная самостоятельная работа уч-ся с краеведческим материалом (ознакомление с ролями гидов-переводчиков, иностранных  гостей и друзей школы, учителей ИЯ). Составление опорных микротекстов по теме. Практикум.  </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58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3 (22).</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Школа сегодня и завтра.</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Урок </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 ролевая игра. Консультация. Практикум. Коммуникативно-направленная самостоятельная деятельность уч-ся.</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4 (23).</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Традиции и обычаи моей школы.</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Урок-семинар. Самостоятельная работа с текстами, поисковая работа, подготовка сообщений по теме.</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74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5 (24).</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Традиции и обычаи моего класса.</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Групповая творческая работа. Составление плана для высказываний по теме. Подбор фото, видео материалов, рисунков для коллажа.</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24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6 (25).</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Педагогический коллектив школы.</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Практикум. Обзор темы с элементами беседы. Викторина </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Знаешь ли ты историю своей школы?</a:t>
                      </a:r>
                      <a:r>
                        <a:rPr kumimoji="0" lang="ru-RU" sz="1400" b="1" i="0" u="none" strike="noStrike" cap="none" normalizeH="0" baseline="0" smtClean="0">
                          <a:ln>
                            <a:noFill/>
                          </a:ln>
                          <a:solidFill>
                            <a:srgbClr val="0066CC"/>
                          </a:solidFill>
                          <a:effectLst/>
                          <a:latin typeface="Tahoma"/>
                          <a:cs typeface="Times New Roman" pitchFamily="18" charset="0"/>
                        </a:rPr>
                        <a:t>»</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7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7 (26).</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Выпускники школы </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 наша гордость.</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Презентация темы. Видео урок. Аудирование материала по теме.</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Составление опорных речевых моделей. Разработка мини-экскурсии по теме.</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83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8 (27).</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Школа, в которой мы учимся.</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Урок контроля и обобщения (создание коллажа </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Школа, в которой я учусь</a:t>
                      </a:r>
                      <a:r>
                        <a:rPr kumimoji="0" lang="ru-RU" sz="1400" b="1" i="0" u="none" strike="noStrike" cap="none" normalizeH="0" baseline="0" smtClean="0">
                          <a:ln>
                            <a:noFill/>
                          </a:ln>
                          <a:solidFill>
                            <a:srgbClr val="0066CC"/>
                          </a:solidFill>
                          <a:effectLst/>
                          <a:latin typeface="Tahoma"/>
                          <a:cs typeface="Times New Roman" pitchFamily="18" charset="0"/>
                        </a:rPr>
                        <a:t>»</a:t>
                      </a: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 Заочная экскурсия по родной школе. Коммуникативно-направленная творческая работа.</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66CC"/>
                          </a:solidFill>
                          <a:effectLst/>
                          <a:latin typeface="Times New Roman" pitchFamily="18" charset="0"/>
                          <a:cs typeface="Times New Roman" pitchFamily="18" charset="0"/>
                        </a:rPr>
                        <a:t>1</a:t>
                      </a:r>
                      <a:endParaRPr kumimoji="0" lang="ru-RU" sz="1400" b="1" i="0" u="none" strike="noStrike" cap="none" normalizeH="0" baseline="0" smtClean="0">
                        <a:ln>
                          <a:noFill/>
                        </a:ln>
                        <a:solidFill>
                          <a:srgbClr val="0066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204" name="Group 220"/>
          <p:cNvGraphicFramePr>
            <a:graphicFrameLocks noGrp="1"/>
          </p:cNvGraphicFramePr>
          <p:nvPr/>
        </p:nvGraphicFramePr>
        <p:xfrm>
          <a:off x="0" y="0"/>
          <a:ext cx="9144000" cy="6858002"/>
        </p:xfrm>
        <a:graphic>
          <a:graphicData uri="http://schemas.openxmlformats.org/drawingml/2006/table">
            <a:tbl>
              <a:tblPr/>
              <a:tblGrid>
                <a:gridCol w="685800"/>
                <a:gridCol w="3276600"/>
                <a:gridCol w="4648200"/>
                <a:gridCol w="533400"/>
              </a:tblGrid>
              <a:tr h="406400">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800" b="1" i="1" u="none" strike="noStrike" cap="none" normalizeH="0" baseline="0" smtClean="0">
                          <a:ln>
                            <a:noFill/>
                          </a:ln>
                          <a:solidFill>
                            <a:srgbClr val="6600FF"/>
                          </a:solidFill>
                          <a:effectLst/>
                          <a:latin typeface="Times New Roman" pitchFamily="18" charset="0"/>
                          <a:cs typeface="Times New Roman" pitchFamily="18" charset="0"/>
                        </a:rPr>
                        <a:t>Раздел </a:t>
                      </a:r>
                      <a:r>
                        <a:rPr kumimoji="0" lang="en-US" sz="1800" b="1" i="1" u="none" strike="noStrike" cap="none" normalizeH="0" baseline="0" smtClean="0">
                          <a:ln>
                            <a:noFill/>
                          </a:ln>
                          <a:solidFill>
                            <a:srgbClr val="6600FF"/>
                          </a:solidFill>
                          <a:effectLst/>
                          <a:latin typeface="Times New Roman" pitchFamily="18" charset="0"/>
                          <a:cs typeface="Times New Roman" pitchFamily="18" charset="0"/>
                        </a:rPr>
                        <a:t>V</a:t>
                      </a:r>
                      <a:r>
                        <a:rPr kumimoji="0" lang="ru-RU" sz="1800" b="1" i="1" u="none" strike="noStrike" cap="none" normalizeH="0" baseline="0" smtClean="0">
                          <a:ln>
                            <a:noFill/>
                          </a:ln>
                          <a:solidFill>
                            <a:srgbClr val="6600FF"/>
                          </a:solidFill>
                          <a:effectLst/>
                          <a:latin typeface="Times New Roman" pitchFamily="18" charset="0"/>
                          <a:cs typeface="Times New Roman" pitchFamily="18" charset="0"/>
                        </a:rPr>
                        <a:t>. Культура русского народа и культура страны изучаемого языка.</a:t>
                      </a:r>
                      <a:endParaRPr kumimoji="0" lang="ru-RU" sz="18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5969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 (28).</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Англичане и русские, какие они?</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Творческие задания по раздаточным материалам. Беседа. Ролевая игра. Сравнительный анализ темы. </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93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2 (29).</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Влияние географического положения на черты характера людей.</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Проектно-исследовательская деятельность. Составление сравнительной таблицы </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Черты характера русских /британцев/ американцев</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09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3 (30).</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Традиции и праздники русских и англичан.</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Творческая деятельность, подбор видео и фото материала. Обсуждение с элементами пересказа. Практикум.</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93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4 (31).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Принятые нормы поведения в России и в англоязычных странах.</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Обучающая самостоятельная работа в подгруппах (манеры русских, англичан, американцев). Диалог-обсуждение. Поисковое чтение текстов. </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93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5 (32).</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Принимаем иностранных гостей.</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Заочная экскурсия в школьный краеведческий музей. Коммуникативно-направленная деятельность уч-ся.</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017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6 (33).</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Конференция </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Представляем родной край на иностранном языке</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Практическое занятие. Аудирование презентуемого материала. Защита творческих работ, выступление с рефератами по программе элективного курса. </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541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7 (34).</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Видеофильм </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Добро пожаловать на Торжокскую Землю</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 (Либо Мастер-класс </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Лучшие знатоки родного края</a:t>
                      </a:r>
                      <a:r>
                        <a:rPr kumimoji="0" lang="ru-RU" sz="1600" b="0" i="0" u="none" strike="noStrike" cap="none" normalizeH="0" baseline="0" smtClean="0">
                          <a:ln>
                            <a:noFill/>
                          </a:ln>
                          <a:solidFill>
                            <a:srgbClr val="6600FF"/>
                          </a:solidFill>
                          <a:effectLst/>
                          <a:latin typeface="Tahoma"/>
                          <a:cs typeface="Times New Roman" pitchFamily="18" charset="0"/>
                        </a:rPr>
                        <a:t>»</a:t>
                      </a: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Итоговый контроль по программе курса. Монологические и диалогические выступления. Защита творческих работ (видео кольцовки, мини видеофильмы, презентации с использованием видео материалов). </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6600FF"/>
                          </a:solidFill>
                          <a:effectLst/>
                          <a:latin typeface="Times New Roman" pitchFamily="18" charset="0"/>
                          <a:cs typeface="Times New Roman" pitchFamily="18" charset="0"/>
                        </a:rPr>
                        <a:t>1</a:t>
                      </a:r>
                      <a:endParaRPr kumimoji="0" lang="ru-RU" sz="1600" b="0" i="0" u="none" strike="noStrike" cap="none" normalizeH="0" baseline="0" smtClean="0">
                        <a:ln>
                          <a:noFill/>
                        </a:ln>
                        <a:solidFill>
                          <a:srgbClr val="6600FF"/>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2971800" y="747713"/>
            <a:ext cx="6019800" cy="2835275"/>
          </a:xfrm>
          <a:prstGeom prst="rect">
            <a:avLst/>
          </a:prstGeom>
          <a:noFill/>
          <a:ln w="9525" algn="ctr">
            <a:noFill/>
            <a:miter lim="800000"/>
            <a:headEnd/>
            <a:tailEnd/>
          </a:ln>
        </p:spPr>
        <p:txBody>
          <a:bodyPr anchor="ctr">
            <a:spAutoFit/>
          </a:bodyPr>
          <a:lstStyle/>
          <a:p>
            <a:pPr algn="just"/>
            <a:r>
              <a:rPr lang="ru-RU" sz="2000">
                <a:solidFill>
                  <a:srgbClr val="0033CC"/>
                </a:solidFill>
                <a:latin typeface="Times New Roman" pitchFamily="18" charset="0"/>
              </a:rPr>
              <a:t>В результате изучения данного элективного курса ученик должен:</a:t>
            </a:r>
          </a:p>
          <a:p>
            <a:pPr algn="just"/>
            <a:r>
              <a:rPr lang="ru-RU" sz="2000" b="1">
                <a:solidFill>
                  <a:srgbClr val="0033CC"/>
                </a:solidFill>
                <a:latin typeface="Times New Roman" pitchFamily="18" charset="0"/>
              </a:rPr>
              <a:t>Знать/понимать</a:t>
            </a:r>
            <a:endParaRPr lang="ru-RU" sz="2000">
              <a:solidFill>
                <a:srgbClr val="0033CC"/>
              </a:solidFill>
              <a:latin typeface="Times New Roman" pitchFamily="18" charset="0"/>
            </a:endParaRPr>
          </a:p>
          <a:p>
            <a:pPr algn="just"/>
            <a:r>
              <a:rPr lang="ru-RU" sz="2000">
                <a:solidFill>
                  <a:srgbClr val="0033CC"/>
                </a:solidFill>
                <a:latin typeface="Times New Roman" pitchFamily="18" charset="0"/>
              </a:rPr>
              <a:t>-  значения новых лексических единиц, связанных с тематикой данного курса и соответствующими ситуациями общения, отражающих особенности культуры родной страны/страны изучаемого языка;</a:t>
            </a:r>
          </a:p>
          <a:p>
            <a:pPr algn="just">
              <a:buFontTx/>
              <a:buChar char="-"/>
            </a:pPr>
            <a:r>
              <a:rPr lang="ru-RU" sz="2000">
                <a:solidFill>
                  <a:srgbClr val="0033CC"/>
                </a:solidFill>
                <a:latin typeface="Times New Roman" pitchFamily="18" charset="0"/>
              </a:rPr>
              <a:t>значение изученных грамматических явлений, предложенных в курсе;</a:t>
            </a:r>
          </a:p>
        </p:txBody>
      </p:sp>
      <p:sp>
        <p:nvSpPr>
          <p:cNvPr id="18435" name="Rectangle 5"/>
          <p:cNvSpPr>
            <a:spLocks noChangeArrowheads="1"/>
          </p:cNvSpPr>
          <p:nvPr/>
        </p:nvSpPr>
        <p:spPr bwMode="auto">
          <a:xfrm>
            <a:off x="0" y="228600"/>
            <a:ext cx="8915400" cy="461963"/>
          </a:xfrm>
          <a:prstGeom prst="rect">
            <a:avLst/>
          </a:prstGeom>
          <a:noFill/>
          <a:ln w="9525" algn="ctr">
            <a:noFill/>
            <a:miter lim="800000"/>
            <a:headEnd/>
            <a:tailEnd/>
          </a:ln>
        </p:spPr>
        <p:txBody>
          <a:bodyPr>
            <a:spAutoFit/>
          </a:bodyPr>
          <a:lstStyle/>
          <a:p>
            <a:r>
              <a:rPr lang="ru-RU" sz="2400" i="1">
                <a:solidFill>
                  <a:schemeClr val="bg2"/>
                </a:solidFill>
                <a:latin typeface="Times New Roman" pitchFamily="18" charset="0"/>
              </a:rPr>
              <a:t>Требования к знаниям и умениям учащихся</a:t>
            </a:r>
          </a:p>
        </p:txBody>
      </p:sp>
      <p:pic>
        <p:nvPicPr>
          <p:cNvPr id="18436" name="Picture 6" descr="2"/>
          <p:cNvPicPr>
            <a:picLocks noChangeAspect="1" noChangeArrowheads="1"/>
          </p:cNvPicPr>
          <p:nvPr/>
        </p:nvPicPr>
        <p:blipFill>
          <a:blip r:embed="rId2" cstate="email"/>
          <a:srcRect/>
          <a:stretch>
            <a:fillRect/>
          </a:stretch>
        </p:blipFill>
        <p:spPr bwMode="auto">
          <a:xfrm>
            <a:off x="228600" y="762000"/>
            <a:ext cx="2674938" cy="2667000"/>
          </a:xfrm>
          <a:prstGeom prst="rect">
            <a:avLst/>
          </a:prstGeom>
          <a:solidFill>
            <a:srgbClr val="FFFFFF">
              <a:shade val="85000"/>
            </a:srgbClr>
          </a:solidFill>
          <a:ln w="190500" cap="rnd">
            <a:solidFill>
              <a:schemeClr val="bg1">
                <a:lumMod val="40000"/>
                <a:lumOff val="60000"/>
              </a:schemeClr>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8437" name="Rectangle 7"/>
          <p:cNvSpPr>
            <a:spLocks noChangeArrowheads="1"/>
          </p:cNvSpPr>
          <p:nvPr/>
        </p:nvSpPr>
        <p:spPr bwMode="auto">
          <a:xfrm>
            <a:off x="304800" y="3505200"/>
            <a:ext cx="8686800" cy="2530475"/>
          </a:xfrm>
          <a:prstGeom prst="rect">
            <a:avLst/>
          </a:prstGeom>
          <a:noFill/>
          <a:ln w="9525" algn="ctr">
            <a:noFill/>
            <a:miter lim="800000"/>
            <a:headEnd/>
            <a:tailEnd/>
          </a:ln>
        </p:spPr>
        <p:txBody>
          <a:bodyPr>
            <a:spAutoFit/>
          </a:bodyPr>
          <a:lstStyle/>
          <a:p>
            <a:pPr algn="just"/>
            <a:r>
              <a:rPr lang="ru-RU" sz="2000">
                <a:solidFill>
                  <a:srgbClr val="0033CC"/>
                </a:solidFill>
                <a:latin typeface="Times New Roman" pitchFamily="18" charset="0"/>
              </a:rPr>
              <a:t>- страноведческую и краеведческую информацию из аутентичных источников и текстов краеведческого содержания: сведения о родной стране (стране изучаемого языка), родном крае, культурной и социальной жизни края, исторических и современных реалиях, знаменитых людях родного края и др.; </a:t>
            </a:r>
          </a:p>
          <a:p>
            <a:pPr algn="just"/>
            <a:r>
              <a:rPr lang="ru-RU" sz="2000">
                <a:solidFill>
                  <a:srgbClr val="0033CC"/>
                </a:solidFill>
                <a:latin typeface="Times New Roman" pitchFamily="18" charset="0"/>
              </a:rPr>
              <a:t>-  беседовать; вести диалог (в рамках изученной тематики); </a:t>
            </a:r>
          </a:p>
          <a:p>
            <a:pPr algn="just"/>
            <a:r>
              <a:rPr lang="ru-RU" sz="2000">
                <a:solidFill>
                  <a:srgbClr val="0033CC"/>
                </a:solidFill>
                <a:latin typeface="Times New Roman" pitchFamily="18" charset="0"/>
              </a:rPr>
              <a:t>- рассказывать о своем окружении, рассуждать в рамках изученной тематики и проблематики. </a:t>
            </a:r>
          </a:p>
        </p:txBody>
      </p:sp>
    </p:spTree>
  </p:cSld>
  <p:clrMapOvr>
    <a:masterClrMapping/>
  </p:clrMapOvr>
  <p:transition spd="slow">
    <p:strips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wheel(4)">
                                      <p:cBhvr>
                                        <p:cTn id="7" dur="20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28575"/>
            <a:ext cx="9144000" cy="2838450"/>
          </a:xfrm>
          <a:prstGeom prst="rect">
            <a:avLst/>
          </a:prstGeom>
          <a:noFill/>
          <a:ln w="9525" algn="ctr">
            <a:noFill/>
            <a:miter lim="800000"/>
            <a:headEnd/>
            <a:tailEnd/>
          </a:ln>
        </p:spPr>
        <p:txBody>
          <a:bodyPr anchor="ctr">
            <a:spAutoFit/>
          </a:bodyPr>
          <a:lstStyle/>
          <a:p>
            <a:pPr algn="l"/>
            <a:r>
              <a:rPr lang="ru-RU" sz="1800" b="1">
                <a:solidFill>
                  <a:srgbClr val="0000FF"/>
                </a:solidFill>
                <a:latin typeface="Times New Roman" pitchFamily="18" charset="0"/>
              </a:rPr>
              <a:t>Уметь</a:t>
            </a:r>
          </a:p>
          <a:p>
            <a:pPr algn="just"/>
            <a:r>
              <a:rPr lang="ru-RU" sz="1800" b="1" i="1">
                <a:solidFill>
                  <a:srgbClr val="0000FF"/>
                </a:solidFill>
                <a:latin typeface="Times New Roman" pitchFamily="18" charset="0"/>
              </a:rPr>
              <a:t>   аудирование</a:t>
            </a:r>
            <a:endParaRPr lang="ru-RU" sz="1800">
              <a:solidFill>
                <a:srgbClr val="0000FF"/>
              </a:solidFill>
              <a:latin typeface="Times New Roman" pitchFamily="18" charset="0"/>
            </a:endParaRPr>
          </a:p>
          <a:p>
            <a:pPr algn="just"/>
            <a:r>
              <a:rPr lang="ru-RU" sz="1800">
                <a:solidFill>
                  <a:srgbClr val="0000FF"/>
                </a:solidFill>
                <a:latin typeface="Times New Roman" pitchFamily="18" charset="0"/>
              </a:rPr>
              <a:t>- относительно полно и точно понимать высказывания собеседника в  ситуациях общения (в рамках предложенных тем элективного курса), во время презентационной деятельности учителя и сверстников, понимать основное содержание текстов монологического и диалогического характера;</a:t>
            </a:r>
          </a:p>
          <a:p>
            <a:pPr algn="just"/>
            <a:r>
              <a:rPr lang="ru-RU" sz="1800" b="1" i="1">
                <a:solidFill>
                  <a:srgbClr val="0000FF"/>
                </a:solidFill>
                <a:latin typeface="Times New Roman" pitchFamily="18" charset="0"/>
              </a:rPr>
              <a:t>чтение</a:t>
            </a:r>
            <a:endParaRPr lang="ru-RU" sz="1800">
              <a:solidFill>
                <a:srgbClr val="0000FF"/>
              </a:solidFill>
              <a:latin typeface="Times New Roman" pitchFamily="18" charset="0"/>
            </a:endParaRPr>
          </a:p>
          <a:p>
            <a:pPr algn="just"/>
            <a:r>
              <a:rPr lang="ru-RU" sz="1800">
                <a:solidFill>
                  <a:srgbClr val="0000FF"/>
                </a:solidFill>
                <a:latin typeface="Times New Roman" pitchFamily="18" charset="0"/>
              </a:rPr>
              <a:t>- читать аутентичные тексты различных стилей (дополнительные краеведческие материалы для чтения), используя основные виды чтения (ознакомительное, изучающее, поисковое/просмотровое). </a:t>
            </a:r>
          </a:p>
        </p:txBody>
      </p:sp>
      <p:pic>
        <p:nvPicPr>
          <p:cNvPr id="19459" name="Picture 3" descr="6"/>
          <p:cNvPicPr>
            <a:picLocks noChangeAspect="1" noChangeArrowheads="1"/>
          </p:cNvPicPr>
          <p:nvPr/>
        </p:nvPicPr>
        <p:blipFill>
          <a:blip r:embed="rId2" cstate="email"/>
          <a:srcRect/>
          <a:stretch>
            <a:fillRect/>
          </a:stretch>
        </p:blipFill>
        <p:spPr bwMode="auto">
          <a:xfrm>
            <a:off x="5867400" y="4495800"/>
            <a:ext cx="3048000" cy="2209800"/>
          </a:xfrm>
          <a:prstGeom prst="round2DiagRect">
            <a:avLst>
              <a:gd name="adj1" fmla="val 16667"/>
              <a:gd name="adj2" fmla="val 0"/>
            </a:avLst>
          </a:prstGeom>
          <a:ln w="88900" cap="sq">
            <a:solidFill>
              <a:srgbClr val="0033CC"/>
            </a:solidFill>
            <a:miter lim="800000"/>
          </a:ln>
          <a:effectLst>
            <a:outerShdw blurRad="254000" algn="tl" rotWithShape="0">
              <a:srgbClr val="000000">
                <a:alpha val="43000"/>
              </a:srgbClr>
            </a:outerShdw>
          </a:effectLst>
        </p:spPr>
      </p:pic>
      <p:sp>
        <p:nvSpPr>
          <p:cNvPr id="19460" name="Rectangle 4"/>
          <p:cNvSpPr>
            <a:spLocks noChangeArrowheads="1"/>
          </p:cNvSpPr>
          <p:nvPr/>
        </p:nvSpPr>
        <p:spPr bwMode="auto">
          <a:xfrm>
            <a:off x="0" y="2749550"/>
            <a:ext cx="9144000" cy="1739900"/>
          </a:xfrm>
          <a:prstGeom prst="rect">
            <a:avLst/>
          </a:prstGeom>
          <a:noFill/>
          <a:ln w="9525" algn="ctr">
            <a:noFill/>
            <a:miter lim="800000"/>
            <a:headEnd/>
            <a:tailEnd/>
          </a:ln>
        </p:spPr>
        <p:txBody>
          <a:bodyPr anchor="ctr">
            <a:spAutoFit/>
          </a:bodyPr>
          <a:lstStyle/>
          <a:p>
            <a:pPr algn="just"/>
            <a:r>
              <a:rPr lang="ru-RU" sz="1800" b="1" i="1">
                <a:latin typeface="Times New Roman" pitchFamily="18" charset="0"/>
              </a:rPr>
              <a:t>   </a:t>
            </a:r>
            <a:r>
              <a:rPr lang="ru-RU" sz="1800" b="1" i="1">
                <a:solidFill>
                  <a:srgbClr val="0000FF"/>
                </a:solidFill>
                <a:latin typeface="Times New Roman" pitchFamily="18" charset="0"/>
              </a:rPr>
              <a:t>письменная речь</a:t>
            </a:r>
            <a:endParaRPr lang="ru-RU" sz="1800">
              <a:solidFill>
                <a:srgbClr val="0000FF"/>
              </a:solidFill>
              <a:latin typeface="Times New Roman" pitchFamily="18" charset="0"/>
            </a:endParaRPr>
          </a:p>
          <a:p>
            <a:pPr algn="just"/>
            <a:r>
              <a:rPr lang="ru-RU" sz="1800">
                <a:solidFill>
                  <a:srgbClr val="0000FF"/>
                </a:solidFill>
                <a:latin typeface="Times New Roman" pitchFamily="18" charset="0"/>
              </a:rPr>
              <a:t>- составлять планы экскурсий, выступлений, презентаций и докладов,  делать необходимые выписки из текста, использовать письменную речь на ИЯ в ходе проектно-исследовательской работы, составлять письменные материалы, необходимых для презентации результатов проектной деятельности, цитировать, заполнять таблицы, схемы, письменно излагать необходимые сведения, делать выписки из иноязычного текста. </a:t>
            </a:r>
          </a:p>
        </p:txBody>
      </p:sp>
      <p:sp>
        <p:nvSpPr>
          <p:cNvPr id="19461" name="Rectangle 5"/>
          <p:cNvSpPr>
            <a:spLocks noChangeArrowheads="1"/>
          </p:cNvSpPr>
          <p:nvPr/>
        </p:nvSpPr>
        <p:spPr bwMode="auto">
          <a:xfrm>
            <a:off x="0" y="4457700"/>
            <a:ext cx="5715000" cy="2014538"/>
          </a:xfrm>
          <a:prstGeom prst="rect">
            <a:avLst/>
          </a:prstGeom>
          <a:noFill/>
          <a:ln w="9525" algn="ctr">
            <a:noFill/>
            <a:miter lim="800000"/>
            <a:headEnd/>
            <a:tailEnd/>
          </a:ln>
        </p:spPr>
        <p:txBody>
          <a:bodyPr anchor="ctr">
            <a:spAutoFit/>
          </a:bodyPr>
          <a:lstStyle/>
          <a:p>
            <a:pPr algn="just"/>
            <a:r>
              <a:rPr lang="ru-RU" sz="1800" b="1" i="1">
                <a:latin typeface="Times New Roman" pitchFamily="18" charset="0"/>
              </a:rPr>
              <a:t>   </a:t>
            </a:r>
            <a:r>
              <a:rPr lang="ru-RU" sz="1800" b="1" i="1">
                <a:solidFill>
                  <a:srgbClr val="0000FF"/>
                </a:solidFill>
                <a:latin typeface="Times New Roman" pitchFamily="18" charset="0"/>
              </a:rPr>
              <a:t>говорение</a:t>
            </a:r>
            <a:endParaRPr lang="ru-RU" sz="1800">
              <a:solidFill>
                <a:srgbClr val="0000FF"/>
              </a:solidFill>
              <a:latin typeface="Times New Roman" pitchFamily="18" charset="0"/>
            </a:endParaRPr>
          </a:p>
          <a:p>
            <a:pPr algn="just"/>
            <a:r>
              <a:rPr lang="ru-RU" sz="1800" b="1" i="1">
                <a:solidFill>
                  <a:srgbClr val="0000FF"/>
                </a:solidFill>
                <a:latin typeface="Times New Roman" pitchFamily="18" charset="0"/>
              </a:rPr>
              <a:t>  Диалогическая речь </a:t>
            </a:r>
            <a:endParaRPr lang="ru-RU" sz="1800">
              <a:solidFill>
                <a:srgbClr val="0000FF"/>
              </a:solidFill>
              <a:latin typeface="Times New Roman" pitchFamily="18" charset="0"/>
            </a:endParaRPr>
          </a:p>
          <a:p>
            <a:pPr algn="just"/>
            <a:r>
              <a:rPr lang="ru-RU" sz="1800">
                <a:solidFill>
                  <a:srgbClr val="0000FF"/>
                </a:solidFill>
                <a:latin typeface="Times New Roman" pitchFamily="18" charset="0"/>
              </a:rPr>
              <a:t>- участвовать в диалогах этикетного характера, диалогах-расспросах,  диалогах-побуждениях к действию, диалогах-обменах информацией, а также в диалогах смешанного типа, включающих элементы разных типов диалогов на основе тематики курса. </a:t>
            </a: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p:cTn id="7" dur="500" decel="50000" fill="hold">
                                          <p:stCondLst>
                                            <p:cond delay="0"/>
                                          </p:stCondLst>
                                        </p:cTn>
                                        <p:tgtEl>
                                          <p:spTgt spid="1945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945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9459"/>
                                        </p:tgtEl>
                                        <p:attrNameLst>
                                          <p:attrName>ppt_w</p:attrName>
                                        </p:attrNameLst>
                                      </p:cBhvr>
                                      <p:tavLst>
                                        <p:tav tm="0">
                                          <p:val>
                                            <p:strVal val="#ppt_w*.05"/>
                                          </p:val>
                                        </p:tav>
                                        <p:tav tm="100000">
                                          <p:val>
                                            <p:strVal val="#ppt_w"/>
                                          </p:val>
                                        </p:tav>
                                      </p:tavLst>
                                    </p:anim>
                                    <p:anim calcmode="lin" valueType="num">
                                      <p:cBhvr>
                                        <p:cTn id="10" dur="1000" fill="hold"/>
                                        <p:tgtEl>
                                          <p:spTgt spid="1945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945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945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945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3200400" y="3260725"/>
            <a:ext cx="6478588" cy="336550"/>
          </a:xfrm>
          <a:prstGeom prst="rect">
            <a:avLst/>
          </a:prstGeom>
          <a:noFill/>
          <a:ln w="9525" algn="ctr">
            <a:noFill/>
            <a:miter lim="800000"/>
            <a:headEnd/>
            <a:tailEnd/>
          </a:ln>
        </p:spPr>
        <p:txBody>
          <a:bodyPr anchor="ctr">
            <a:spAutoFit/>
          </a:bodyPr>
          <a:lstStyle/>
          <a:p>
            <a:endParaRPr lang="ru-RU"/>
          </a:p>
        </p:txBody>
      </p:sp>
      <p:sp>
        <p:nvSpPr>
          <p:cNvPr id="20483" name="Rectangle 5"/>
          <p:cNvSpPr>
            <a:spLocks noChangeArrowheads="1"/>
          </p:cNvSpPr>
          <p:nvPr/>
        </p:nvSpPr>
        <p:spPr bwMode="auto">
          <a:xfrm>
            <a:off x="4343400" y="38100"/>
            <a:ext cx="4572000" cy="3387725"/>
          </a:xfrm>
          <a:prstGeom prst="rect">
            <a:avLst/>
          </a:prstGeom>
          <a:noFill/>
          <a:ln w="9525" algn="ctr">
            <a:noFill/>
            <a:miter lim="800000"/>
            <a:headEnd/>
            <a:tailEnd/>
          </a:ln>
        </p:spPr>
        <p:txBody>
          <a:bodyPr anchor="ctr">
            <a:spAutoFit/>
          </a:bodyPr>
          <a:lstStyle/>
          <a:p>
            <a:pPr algn="just"/>
            <a:r>
              <a:rPr lang="ru-RU" sz="1800" b="1" i="1">
                <a:solidFill>
                  <a:srgbClr val="0000CC"/>
                </a:solidFill>
                <a:latin typeface="Times New Roman" pitchFamily="18" charset="0"/>
              </a:rPr>
              <a:t>Монологическая речь</a:t>
            </a:r>
            <a:endParaRPr lang="ru-RU" sz="1800">
              <a:solidFill>
                <a:srgbClr val="0000CC"/>
              </a:solidFill>
              <a:latin typeface="Times New Roman" pitchFamily="18" charset="0"/>
            </a:endParaRPr>
          </a:p>
          <a:p>
            <a:pPr algn="just"/>
            <a:r>
              <a:rPr lang="ru-RU" sz="1800">
                <a:solidFill>
                  <a:srgbClr val="0000CC"/>
                </a:solidFill>
                <a:latin typeface="Times New Roman" pitchFamily="18" charset="0"/>
              </a:rPr>
              <a:t>- делать сообщения, доклады, рефераты, содержащие наиболее важную информацию по теме/проблеме;</a:t>
            </a:r>
          </a:p>
          <a:p>
            <a:pPr algn="just"/>
            <a:r>
              <a:rPr lang="ru-RU" sz="1800">
                <a:solidFill>
                  <a:srgbClr val="0000CC"/>
                </a:solidFill>
                <a:latin typeface="Times New Roman" pitchFamily="18" charset="0"/>
              </a:rPr>
              <a:t>- рассказывать  по материалам проектных и презентационных творческих работ; </a:t>
            </a:r>
          </a:p>
          <a:p>
            <a:pPr algn="just"/>
            <a:r>
              <a:rPr lang="ru-RU" sz="1800">
                <a:solidFill>
                  <a:srgbClr val="0000CC"/>
                </a:solidFill>
                <a:latin typeface="Times New Roman" pitchFamily="18" charset="0"/>
              </a:rPr>
              <a:t>- рассуждать о фактах/событиях, приводя примеры, аргументы, делая выводы; описывать особенности жизни и культуры своей страны и страны изучаемого языка;</a:t>
            </a:r>
          </a:p>
          <a:p>
            <a:pPr algn="just"/>
            <a:r>
              <a:rPr lang="ru-RU" sz="1800">
                <a:solidFill>
                  <a:srgbClr val="0000CC"/>
                </a:solidFill>
                <a:latin typeface="Times New Roman" pitchFamily="18" charset="0"/>
              </a:rPr>
              <a:t>- представлять социокультурный портрет своей страны и своего края; </a:t>
            </a:r>
          </a:p>
        </p:txBody>
      </p:sp>
      <p:pic>
        <p:nvPicPr>
          <p:cNvPr id="20484" name="Picture 6" descr="001 (2)"/>
          <p:cNvPicPr>
            <a:picLocks noChangeAspect="1" noChangeArrowheads="1"/>
          </p:cNvPicPr>
          <p:nvPr/>
        </p:nvPicPr>
        <p:blipFill>
          <a:blip r:embed="rId2" cstate="email"/>
          <a:srcRect/>
          <a:stretch>
            <a:fillRect/>
          </a:stretch>
        </p:blipFill>
        <p:spPr bwMode="auto">
          <a:xfrm>
            <a:off x="228600" y="228600"/>
            <a:ext cx="3886200" cy="3122839"/>
          </a:xfrm>
          <a:prstGeom prst="rect">
            <a:avLst/>
          </a:prstGeom>
          <a:ln w="88900" cap="sq" cmpd="thickThin">
            <a:solidFill>
              <a:srgbClr val="6600FF"/>
            </a:solidFill>
            <a:prstDash val="solid"/>
            <a:miter lim="800000"/>
          </a:ln>
          <a:effectLst>
            <a:innerShdw blurRad="76200">
              <a:srgbClr val="000000"/>
            </a:innerShdw>
          </a:effectLst>
        </p:spPr>
      </p:pic>
      <p:sp>
        <p:nvSpPr>
          <p:cNvPr id="20485" name="Rectangle 7"/>
          <p:cNvSpPr>
            <a:spLocks noChangeArrowheads="1"/>
          </p:cNvSpPr>
          <p:nvPr/>
        </p:nvSpPr>
        <p:spPr bwMode="auto">
          <a:xfrm>
            <a:off x="0" y="3352800"/>
            <a:ext cx="8991600" cy="2014538"/>
          </a:xfrm>
          <a:prstGeom prst="rect">
            <a:avLst/>
          </a:prstGeom>
          <a:noFill/>
          <a:ln w="9525" algn="ctr">
            <a:noFill/>
            <a:miter lim="800000"/>
            <a:headEnd/>
            <a:tailEnd/>
          </a:ln>
        </p:spPr>
        <p:txBody>
          <a:bodyPr>
            <a:spAutoFit/>
          </a:bodyPr>
          <a:lstStyle/>
          <a:p>
            <a:r>
              <a:rPr lang="ru-RU" sz="1800" b="1" i="1">
                <a:solidFill>
                  <a:srgbClr val="0000CC"/>
                </a:solidFill>
                <a:latin typeface="Times New Roman" pitchFamily="18" charset="0"/>
              </a:rPr>
              <a:t>В учебно-познавательной деятельности:</a:t>
            </a:r>
          </a:p>
          <a:p>
            <a:pPr algn="just"/>
            <a:r>
              <a:rPr lang="ru-RU" sz="1800">
                <a:solidFill>
                  <a:srgbClr val="0000CC"/>
                </a:solidFill>
                <a:latin typeface="Times New Roman" pitchFamily="18" charset="0"/>
              </a:rPr>
              <a:t> - использовать двуязычные и одноязычные (толковые) словари и другую справочную литературу, ориентироваться в письменном и аудиотексте на английском языке, обобщать информацию, выделять ее из различных источников, участвовать в проектной деятельности межпредметного характера, в том числе с использованием Интернет ресурсов, мультимедийных средств, новых информационно-коммуникативных технологий. </a:t>
            </a:r>
          </a:p>
        </p:txBody>
      </p:sp>
      <p:sp>
        <p:nvSpPr>
          <p:cNvPr id="20486" name="Rectangle 8"/>
          <p:cNvSpPr>
            <a:spLocks noChangeArrowheads="1"/>
          </p:cNvSpPr>
          <p:nvPr/>
        </p:nvSpPr>
        <p:spPr bwMode="auto">
          <a:xfrm>
            <a:off x="0" y="5289550"/>
            <a:ext cx="9144000" cy="1465263"/>
          </a:xfrm>
          <a:prstGeom prst="rect">
            <a:avLst/>
          </a:prstGeom>
          <a:noFill/>
          <a:ln w="9525" algn="ctr">
            <a:noFill/>
            <a:miter lim="800000"/>
            <a:headEnd/>
            <a:tailEnd/>
          </a:ln>
        </p:spPr>
        <p:txBody>
          <a:bodyPr anchor="ctr">
            <a:spAutoFit/>
          </a:bodyPr>
          <a:lstStyle/>
          <a:p>
            <a:r>
              <a:rPr lang="ru-RU"/>
              <a:t> </a:t>
            </a:r>
            <a:r>
              <a:rPr lang="ru-RU" sz="1800" b="1" i="1">
                <a:solidFill>
                  <a:srgbClr val="0000CC"/>
                </a:solidFill>
                <a:latin typeface="Times New Roman" pitchFamily="18" charset="0"/>
              </a:rPr>
              <a:t>Лексическая сторона речи</a:t>
            </a:r>
          </a:p>
          <a:p>
            <a:pPr algn="just"/>
            <a:r>
              <a:rPr lang="ru-RU" sz="1800">
                <a:solidFill>
                  <a:srgbClr val="0000CC"/>
                </a:solidFill>
                <a:latin typeface="Times New Roman" pitchFamily="18" charset="0"/>
              </a:rPr>
              <a:t>- употреблять в речи лексические единицы, обслуживающие ситуации в рамках тематики данного курса, устойчивые словосочетания, реплики-клише, идиомы, материал устного народного творчества (пословицы, скороговорки, песни);</a:t>
            </a:r>
          </a:p>
          <a:p>
            <a:pPr algn="just"/>
            <a:r>
              <a:rPr lang="ru-RU" sz="1800">
                <a:solidFill>
                  <a:srgbClr val="0000CC"/>
                </a:solidFill>
                <a:latin typeface="Times New Roman" pitchFamily="18" charset="0"/>
              </a:rPr>
              <a:t>			</a:t>
            </a:r>
          </a:p>
        </p:txBody>
      </p:sp>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0484"/>
                                        </p:tgtEl>
                                        <p:attrNameLst>
                                          <p:attrName>style.visibility</p:attrName>
                                        </p:attrNameLst>
                                      </p:cBhvr>
                                      <p:to>
                                        <p:strVal val="visible"/>
                                      </p:to>
                                    </p:set>
                                    <p:anim calcmode="lin" valueType="num">
                                      <p:cBhvr>
                                        <p:cTn id="7" dur="1000" fill="hold"/>
                                        <p:tgtEl>
                                          <p:spTgt spid="20484"/>
                                        </p:tgtEl>
                                        <p:attrNameLst>
                                          <p:attrName>ppt_w</p:attrName>
                                        </p:attrNameLst>
                                      </p:cBhvr>
                                      <p:tavLst>
                                        <p:tav tm="0">
                                          <p:val>
                                            <p:fltVal val="0"/>
                                          </p:val>
                                        </p:tav>
                                        <p:tav tm="100000">
                                          <p:val>
                                            <p:strVal val="#ppt_w"/>
                                          </p:val>
                                        </p:tav>
                                      </p:tavLst>
                                    </p:anim>
                                    <p:anim calcmode="lin" valueType="num">
                                      <p:cBhvr>
                                        <p:cTn id="8" dur="1000" fill="hold"/>
                                        <p:tgtEl>
                                          <p:spTgt spid="20484"/>
                                        </p:tgtEl>
                                        <p:attrNameLst>
                                          <p:attrName>ppt_h</p:attrName>
                                        </p:attrNameLst>
                                      </p:cBhvr>
                                      <p:tavLst>
                                        <p:tav tm="0">
                                          <p:val>
                                            <p:fltVal val="0"/>
                                          </p:val>
                                        </p:tav>
                                        <p:tav tm="100000">
                                          <p:val>
                                            <p:strVal val="#ppt_h"/>
                                          </p:val>
                                        </p:tav>
                                      </p:tavLst>
                                    </p:anim>
                                    <p:anim calcmode="lin" valueType="num">
                                      <p:cBhvr>
                                        <p:cTn id="9" dur="1000" fill="hold"/>
                                        <p:tgtEl>
                                          <p:spTgt spid="20484"/>
                                        </p:tgtEl>
                                        <p:attrNameLst>
                                          <p:attrName>style.rotation</p:attrName>
                                        </p:attrNameLst>
                                      </p:cBhvr>
                                      <p:tavLst>
                                        <p:tav tm="0">
                                          <p:val>
                                            <p:fltVal val="90"/>
                                          </p:val>
                                        </p:tav>
                                        <p:tav tm="100000">
                                          <p:val>
                                            <p:fltVal val="0"/>
                                          </p:val>
                                        </p:tav>
                                      </p:tavLst>
                                    </p:anim>
                                    <p:animEffect transition="in" filter="fade">
                                      <p:cBhvr>
                                        <p:cTn id="10" dur="10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304800" y="68263"/>
            <a:ext cx="4267200" cy="3870325"/>
          </a:xfrm>
          <a:prstGeom prst="rect">
            <a:avLst/>
          </a:prstGeom>
          <a:noFill/>
          <a:ln w="9525" algn="ctr">
            <a:noFill/>
            <a:miter lim="800000"/>
            <a:headEnd/>
            <a:tailEnd/>
          </a:ln>
        </p:spPr>
        <p:txBody>
          <a:bodyPr anchor="ctr">
            <a:spAutoFit/>
          </a:bodyPr>
          <a:lstStyle/>
          <a:p>
            <a:pPr indent="228600"/>
            <a:r>
              <a:rPr lang="ru-RU" sz="2400" b="1">
                <a:solidFill>
                  <a:srgbClr val="0033CC"/>
                </a:solidFill>
                <a:latin typeface="Times New Roman" pitchFamily="18" charset="0"/>
              </a:rPr>
              <a:t>Грамматическая сторона речи</a:t>
            </a:r>
            <a:endParaRPr lang="ru-RU" sz="2400">
              <a:solidFill>
                <a:srgbClr val="0033CC"/>
              </a:solidFill>
              <a:latin typeface="Times New Roman" pitchFamily="18" charset="0"/>
            </a:endParaRPr>
          </a:p>
          <a:p>
            <a:pPr indent="228600" algn="just"/>
            <a:r>
              <a:rPr lang="ru-RU" sz="2000">
                <a:solidFill>
                  <a:srgbClr val="0033CC"/>
                </a:solidFill>
                <a:latin typeface="Times New Roman" pitchFamily="18" charset="0"/>
              </a:rPr>
              <a:t>- распознавать и употреблять в речи изученные грамматические явления (временные формы действительного залога: Present Simple, Future Simple, Past Simple, Present Continuous, Past Continuous, Present Perfect, страдательного залога Present Simple Passive, Future Simple Passive, Past Simple Passive; модальные глаголы и их эквиваленты); </a:t>
            </a:r>
          </a:p>
        </p:txBody>
      </p:sp>
      <p:pic>
        <p:nvPicPr>
          <p:cNvPr id="21507" name="Picture 3" descr="SS102467"/>
          <p:cNvPicPr>
            <a:picLocks noChangeAspect="1" noChangeArrowheads="1"/>
          </p:cNvPicPr>
          <p:nvPr/>
        </p:nvPicPr>
        <p:blipFill>
          <a:blip r:embed="rId2" cstate="email"/>
          <a:srcRect/>
          <a:stretch>
            <a:fillRect/>
          </a:stretch>
        </p:blipFill>
        <p:spPr bwMode="auto">
          <a:xfrm>
            <a:off x="4648200" y="304800"/>
            <a:ext cx="4343400" cy="3581400"/>
          </a:xfrm>
          <a:prstGeom prst="rect">
            <a:avLst/>
          </a:prstGeom>
          <a:ln>
            <a:noFill/>
          </a:ln>
          <a:effectLst>
            <a:softEdge rad="112500"/>
          </a:effectLst>
        </p:spPr>
      </p:pic>
      <p:sp>
        <p:nvSpPr>
          <p:cNvPr id="21508" name="Rectangle 4"/>
          <p:cNvSpPr>
            <a:spLocks noChangeArrowheads="1"/>
          </p:cNvSpPr>
          <p:nvPr/>
        </p:nvSpPr>
        <p:spPr bwMode="auto">
          <a:xfrm>
            <a:off x="228600" y="3962400"/>
            <a:ext cx="8686800" cy="2014538"/>
          </a:xfrm>
          <a:prstGeom prst="rect">
            <a:avLst/>
          </a:prstGeom>
          <a:noFill/>
          <a:ln w="9525" algn="ctr">
            <a:noFill/>
            <a:miter lim="800000"/>
            <a:headEnd/>
            <a:tailEnd/>
          </a:ln>
        </p:spPr>
        <p:txBody>
          <a:bodyPr>
            <a:spAutoFit/>
          </a:bodyPr>
          <a:lstStyle/>
          <a:p>
            <a:pPr algn="just"/>
            <a:r>
              <a:rPr lang="ru-RU" sz="2000">
                <a:solidFill>
                  <a:srgbClr val="0033CC"/>
                </a:solidFill>
                <a:latin typeface="Times New Roman" pitchFamily="18" charset="0"/>
              </a:rPr>
              <a:t>- употреблять артикли (определённый/неопределённый) с географическими названиями, названиями достопримечательностей и др.; </a:t>
            </a:r>
          </a:p>
          <a:p>
            <a:pPr algn="just"/>
            <a:r>
              <a:rPr lang="ru-RU" sz="2000">
                <a:solidFill>
                  <a:srgbClr val="0033CC"/>
                </a:solidFill>
                <a:latin typeface="Times New Roman" pitchFamily="18" charset="0"/>
              </a:rPr>
              <a:t>- употреблять в речи различные виды местоимений; прилагательные   (оценочные) и наречия (их степени сравнения); числительные;</a:t>
            </a:r>
          </a:p>
          <a:p>
            <a:pPr algn="just"/>
            <a:r>
              <a:rPr lang="ru-RU" sz="2000">
                <a:solidFill>
                  <a:srgbClr val="0033CC"/>
                </a:solidFill>
                <a:latin typeface="Times New Roman" pitchFamily="18" charset="0"/>
              </a:rPr>
              <a:t>- употреблять различные средства связи в текстах, обеспечивающие его целостность.</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p:cTn id="7" dur="1000" fill="hold"/>
                                        <p:tgtEl>
                                          <p:spTgt spid="21507"/>
                                        </p:tgtEl>
                                        <p:attrNameLst>
                                          <p:attrName>ppt_w</p:attrName>
                                        </p:attrNameLst>
                                      </p:cBhvr>
                                      <p:tavLst>
                                        <p:tav tm="0">
                                          <p:val>
                                            <p:strVal val="#ppt_w+.3"/>
                                          </p:val>
                                        </p:tav>
                                        <p:tav tm="100000">
                                          <p:val>
                                            <p:strVal val="#ppt_w"/>
                                          </p:val>
                                        </p:tav>
                                      </p:tavLst>
                                    </p:anim>
                                    <p:anim calcmode="lin" valueType="num">
                                      <p:cBhvr>
                                        <p:cTn id="8" dur="1000" fill="hold"/>
                                        <p:tgtEl>
                                          <p:spTgt spid="21507"/>
                                        </p:tgtEl>
                                        <p:attrNameLst>
                                          <p:attrName>ppt_h</p:attrName>
                                        </p:attrNameLst>
                                      </p:cBhvr>
                                      <p:tavLst>
                                        <p:tav tm="0">
                                          <p:val>
                                            <p:strVal val="#ppt_h"/>
                                          </p:val>
                                        </p:tav>
                                        <p:tav tm="100000">
                                          <p:val>
                                            <p:strVal val="#ppt_h"/>
                                          </p:val>
                                        </p:tav>
                                      </p:tavLst>
                                    </p:anim>
                                    <p:animEffect transition="in" filter="fade">
                                      <p:cBhvr>
                                        <p:cTn id="9" dur="1000"/>
                                        <p:tgtEl>
                                          <p:spTgt spid="21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0" y="0"/>
            <a:ext cx="9144000" cy="6858000"/>
          </a:xfrm>
          <a:noFill/>
          <a:ln w="76200">
            <a:solidFill>
              <a:srgbClr val="0033CC"/>
            </a:solidFill>
          </a:ln>
        </p:spPr>
        <p:txBody>
          <a:bodyPr/>
          <a:lstStyle/>
          <a:p>
            <a:pPr marL="0" indent="358775" algn="ctr" eaLnBrk="1" hangingPunct="1">
              <a:spcBef>
                <a:spcPct val="0"/>
              </a:spcBef>
              <a:buFontTx/>
              <a:buNone/>
            </a:pPr>
            <a:r>
              <a:rPr lang="en-US" sz="2800" i="1" smtClean="0">
                <a:solidFill>
                  <a:srgbClr val="2B2BFE"/>
                </a:solidFill>
                <a:effectLst/>
                <a:latin typeface="Monotype Corsiva" pitchFamily="66" charset="0"/>
                <a:cs typeface="Times New Roman" pitchFamily="18" charset="0"/>
              </a:rPr>
              <a:t>Introduction</a:t>
            </a:r>
          </a:p>
          <a:p>
            <a:pPr marL="0" indent="358775" algn="ctr" eaLnBrk="1" hangingPunct="1">
              <a:spcBef>
                <a:spcPct val="0"/>
              </a:spcBef>
              <a:buFontTx/>
              <a:buNone/>
            </a:pPr>
            <a:r>
              <a:rPr lang="ru-RU" sz="2400" b="1" i="1" smtClean="0">
                <a:solidFill>
                  <a:srgbClr val="2B2BFE"/>
                </a:solidFill>
                <a:effectLst/>
                <a:latin typeface="Monotype Corsiva" pitchFamily="66" charset="0"/>
                <a:cs typeface="Times New Roman" pitchFamily="18" charset="0"/>
              </a:rPr>
              <a:t>Пояснительная записка</a:t>
            </a:r>
          </a:p>
          <a:p>
            <a:pPr marL="0" indent="358775" algn="just" eaLnBrk="1" hangingPunct="1">
              <a:spcBef>
                <a:spcPct val="0"/>
              </a:spcBef>
              <a:buFontTx/>
              <a:buNone/>
            </a:pPr>
            <a:r>
              <a:rPr lang="ru-RU" sz="2400" b="1" smtClean="0">
                <a:solidFill>
                  <a:srgbClr val="2B2BFE"/>
                </a:solidFill>
                <a:effectLst/>
                <a:latin typeface="Monotype Corsiva" pitchFamily="66" charset="0"/>
                <a:cs typeface="Times New Roman" pitchFamily="18" charset="0"/>
              </a:rPr>
              <a:t>В рамках предпрофильной подготовки учащихся в многовариантной сетке углубленного изучения английского языка достойное место может занять элективный курс «</a:t>
            </a:r>
            <a:r>
              <a:rPr lang="en-US" sz="2400" b="1" smtClean="0">
                <a:solidFill>
                  <a:srgbClr val="2B2BFE"/>
                </a:solidFill>
                <a:effectLst/>
                <a:latin typeface="Monotype Corsiva" pitchFamily="66" charset="0"/>
                <a:cs typeface="Times New Roman" pitchFamily="18" charset="0"/>
              </a:rPr>
              <a:t>Welcome to Torzhok District</a:t>
            </a:r>
            <a:r>
              <a:rPr lang="ru-RU" sz="2400" b="1" smtClean="0">
                <a:solidFill>
                  <a:srgbClr val="2B2BFE"/>
                </a:solidFill>
                <a:effectLst/>
                <a:latin typeface="Monotype Corsiva" pitchFamily="66" charset="0"/>
                <a:cs typeface="Times New Roman" pitchFamily="18" charset="0"/>
              </a:rPr>
              <a:t>».</a:t>
            </a:r>
          </a:p>
          <a:p>
            <a:pPr marL="0" indent="358775" algn="just" eaLnBrk="1" hangingPunct="1">
              <a:spcBef>
                <a:spcPct val="0"/>
              </a:spcBef>
              <a:buFontTx/>
              <a:buNone/>
            </a:pPr>
            <a:r>
              <a:rPr lang="ru-RU" sz="2400" b="1" smtClean="0">
                <a:solidFill>
                  <a:srgbClr val="2B2BFE"/>
                </a:solidFill>
                <a:effectLst/>
                <a:latin typeface="Monotype Corsiva" pitchFamily="66" charset="0"/>
                <a:cs typeface="Times New Roman" pitchFamily="18" charset="0"/>
              </a:rPr>
              <a:t>В настоящее время появилось понимание того, насколько важно изучение родного края: истории, природы, хозяйства, культуры, социальной жизни, быта. Презентация региональной культуры на международном  уровне  является сейчас крайне актуальной для развития взаимовыгодных международных контактов. Овладение региональной культурой во всех её проявлениях может успешно осуществляться в ходе обучения ИЯ в общеобразовательных учреждениях. Во многих учебных пособиях региональный компонент представлен главным образом в темах и проблемах, касающихся места проживания школьника, места учёбы и проведения досуга. </a:t>
            </a:r>
          </a:p>
          <a:p>
            <a:pPr marL="0" indent="358775" algn="just" eaLnBrk="1" hangingPunct="1">
              <a:spcBef>
                <a:spcPct val="0"/>
              </a:spcBef>
              <a:buFontTx/>
              <a:buNone/>
            </a:pPr>
            <a:endParaRPr lang="ru-RU" sz="2400" b="1" smtClean="0">
              <a:solidFill>
                <a:srgbClr val="2B2BFE"/>
              </a:solidFill>
              <a:effectLst/>
              <a:latin typeface="Monotype Corsiva" pitchFamily="66" charset="0"/>
              <a:cs typeface="Times New Roman" pitchFamily="18" charset="0"/>
            </a:endParaRPr>
          </a:p>
          <a:p>
            <a:pPr marL="0" indent="358775" algn="just" eaLnBrk="1" hangingPunct="1">
              <a:spcBef>
                <a:spcPct val="0"/>
              </a:spcBef>
              <a:buFontTx/>
              <a:buNone/>
            </a:pPr>
            <a:endParaRPr lang="ru-RU" sz="2400" b="1" smtClean="0">
              <a:solidFill>
                <a:srgbClr val="2B2BFE"/>
              </a:solidFill>
              <a:effectLst/>
              <a:latin typeface="Monotype Corsiva" pitchFamily="66" charset="0"/>
              <a:cs typeface="Times New Roman" pitchFamily="18" charset="0"/>
            </a:endParaRPr>
          </a:p>
          <a:p>
            <a:pPr marL="0" indent="358775" algn="just" eaLnBrk="1" hangingPunct="1">
              <a:spcBef>
                <a:spcPct val="0"/>
              </a:spcBef>
              <a:buFontTx/>
              <a:buNone/>
            </a:pPr>
            <a:endParaRPr lang="ru-RU" sz="2400" b="1" smtClean="0">
              <a:solidFill>
                <a:srgbClr val="2B2BFE"/>
              </a:solidFill>
              <a:effectLst/>
              <a:latin typeface="Monotype Corsiva" pitchFamily="66"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4000" cy="3662363"/>
          </a:xfrm>
          <a:prstGeom prst="rect">
            <a:avLst/>
          </a:prstGeom>
          <a:noFill/>
          <a:ln w="9525" algn="ctr">
            <a:noFill/>
            <a:miter lim="800000"/>
            <a:headEnd/>
            <a:tailEnd/>
          </a:ln>
        </p:spPr>
        <p:txBody>
          <a:bodyPr anchor="ctr">
            <a:spAutoFit/>
          </a:bodyPr>
          <a:lstStyle/>
          <a:p>
            <a:r>
              <a:rPr lang="ru-RU" sz="1800" b="1" i="1">
                <a:solidFill>
                  <a:srgbClr val="0033CC"/>
                </a:solidFill>
                <a:latin typeface="Times New Roman" pitchFamily="18" charset="0"/>
              </a:rPr>
              <a:t>Методические рекомендации:</a:t>
            </a:r>
            <a:endParaRPr lang="ru-RU" sz="1800">
              <a:solidFill>
                <a:srgbClr val="0033CC"/>
              </a:solidFill>
              <a:latin typeface="Times New Roman" pitchFamily="18" charset="0"/>
            </a:endParaRPr>
          </a:p>
          <a:p>
            <a:pPr algn="just"/>
            <a:r>
              <a:rPr lang="ru-RU" sz="1800">
                <a:solidFill>
                  <a:srgbClr val="0033CC"/>
                </a:solidFill>
                <a:latin typeface="Times New Roman" pitchFamily="18" charset="0"/>
              </a:rPr>
              <a:t>В данном элективном курсе использованы различные педагогические технологии обучения, например, такие как, ролевая игра, технология проведения лекции на английском языке, технология перекрёстного чтения, технология проектного обучения. Перед проведением лекции на английском языке необходимо учеников познакомить с опорной схемой и планом лекции, затем ответить на вопросы по тексту лекции и только после этого учитель предлагает ученикам повторить и обобщить полученную информацию, пользуясь новыми словами, планом и опорной схемой лекции.</a:t>
            </a:r>
            <a:br>
              <a:rPr lang="ru-RU" sz="1800">
                <a:solidFill>
                  <a:srgbClr val="0033CC"/>
                </a:solidFill>
                <a:latin typeface="Times New Roman" pitchFamily="18" charset="0"/>
              </a:rPr>
            </a:br>
            <a:r>
              <a:rPr lang="ru-RU" sz="1800">
                <a:solidFill>
                  <a:srgbClr val="0033CC"/>
                </a:solidFill>
                <a:latin typeface="Times New Roman" pitchFamily="18" charset="0"/>
              </a:rPr>
              <a:t>При использовании технологии проектного обучения необходимо помнить о системе действий учителя и учащихся на разных стадиях работы. С целью выделения систем действий учителя и учащихся предварительно важно определить этапы разработки проекта. Рекомендованы следующие стадии разработки проекта:</a:t>
            </a:r>
          </a:p>
          <a:p>
            <a:pPr algn="just"/>
            <a:endParaRPr lang="ru-RU" sz="1800">
              <a:solidFill>
                <a:srgbClr val="0033CC"/>
              </a:solidFill>
              <a:latin typeface="Times New Roman" pitchFamily="18" charset="0"/>
            </a:endParaRPr>
          </a:p>
        </p:txBody>
      </p:sp>
      <p:sp>
        <p:nvSpPr>
          <p:cNvPr id="22531" name="Rectangle 3"/>
          <p:cNvSpPr>
            <a:spLocks noChangeArrowheads="1"/>
          </p:cNvSpPr>
          <p:nvPr/>
        </p:nvSpPr>
        <p:spPr bwMode="auto">
          <a:xfrm>
            <a:off x="0" y="3297238"/>
            <a:ext cx="8991600" cy="3387725"/>
          </a:xfrm>
          <a:prstGeom prst="rect">
            <a:avLst/>
          </a:prstGeom>
          <a:noFill/>
          <a:ln w="9525" algn="ctr">
            <a:noFill/>
            <a:miter lim="800000"/>
            <a:headEnd/>
            <a:tailEnd/>
          </a:ln>
        </p:spPr>
        <p:txBody>
          <a:bodyPr anchor="ctr">
            <a:spAutoFit/>
          </a:bodyPr>
          <a:lstStyle/>
          <a:p>
            <a:pPr algn="just"/>
            <a:r>
              <a:rPr lang="ru-RU" sz="1800">
                <a:solidFill>
                  <a:schemeClr val="bg2"/>
                </a:solidFill>
                <a:latin typeface="Times New Roman" pitchFamily="18" charset="0"/>
              </a:rPr>
              <a:t>1. разработка проектного задания;</a:t>
            </a:r>
          </a:p>
          <a:p>
            <a:pPr algn="just"/>
            <a:r>
              <a:rPr lang="ru-RU" sz="1800">
                <a:solidFill>
                  <a:schemeClr val="bg2"/>
                </a:solidFill>
                <a:latin typeface="Times New Roman" pitchFamily="18" charset="0"/>
              </a:rPr>
              <a:t>2. разработка самого проекта; </a:t>
            </a:r>
          </a:p>
          <a:p>
            <a:pPr algn="just"/>
            <a:r>
              <a:rPr lang="ru-RU" sz="1800">
                <a:solidFill>
                  <a:schemeClr val="bg2"/>
                </a:solidFill>
                <a:latin typeface="Times New Roman" pitchFamily="18" charset="0"/>
              </a:rPr>
              <a:t>3. оформление результатов;</a:t>
            </a:r>
          </a:p>
          <a:p>
            <a:pPr algn="just"/>
            <a:r>
              <a:rPr lang="ru-RU" sz="1800">
                <a:solidFill>
                  <a:schemeClr val="bg2"/>
                </a:solidFill>
                <a:latin typeface="Times New Roman" pitchFamily="18" charset="0"/>
              </a:rPr>
              <a:t>4. общественная презентация;</a:t>
            </a:r>
          </a:p>
          <a:p>
            <a:pPr algn="just"/>
            <a:r>
              <a:rPr lang="ru-RU" sz="1800">
                <a:solidFill>
                  <a:schemeClr val="bg2"/>
                </a:solidFill>
                <a:latin typeface="Times New Roman" pitchFamily="18" charset="0"/>
              </a:rPr>
              <a:t>5. рефлексия. </a:t>
            </a:r>
          </a:p>
          <a:p>
            <a:r>
              <a:rPr lang="ru-RU" sz="1800" b="1">
                <a:solidFill>
                  <a:schemeClr val="bg2"/>
                </a:solidFill>
                <a:latin typeface="Times New Roman" pitchFamily="18" charset="0"/>
              </a:rPr>
              <a:t>Этапы работы над проектом:</a:t>
            </a:r>
            <a:endParaRPr lang="ru-RU" sz="1800">
              <a:solidFill>
                <a:schemeClr val="bg2"/>
              </a:solidFill>
              <a:latin typeface="Times New Roman" pitchFamily="18" charset="0"/>
            </a:endParaRPr>
          </a:p>
          <a:p>
            <a:pPr algn="just"/>
            <a:r>
              <a:rPr lang="ru-RU" sz="1800">
                <a:solidFill>
                  <a:schemeClr val="bg2"/>
                </a:solidFill>
                <a:latin typeface="Times New Roman" pitchFamily="18" charset="0"/>
              </a:rPr>
              <a:t>1) Отбор и формулировка темы проекта, сбор информации;</a:t>
            </a:r>
          </a:p>
          <a:p>
            <a:pPr algn="just"/>
            <a:r>
              <a:rPr lang="ru-RU" sz="1800">
                <a:solidFill>
                  <a:schemeClr val="bg2"/>
                </a:solidFill>
                <a:latin typeface="Times New Roman" pitchFamily="18" charset="0"/>
              </a:rPr>
              <a:t>2) Обсуждение первых результатов и уточнение (дискуссия) конечных результатов работы; поиск новой, дополнительной информации в различных режимах работы (индивидуальной, парной, групповой);</a:t>
            </a:r>
          </a:p>
          <a:p>
            <a:pPr algn="just"/>
            <a:r>
              <a:rPr lang="ru-RU" sz="1800">
                <a:solidFill>
                  <a:schemeClr val="bg2"/>
                </a:solidFill>
                <a:latin typeface="Times New Roman" pitchFamily="18" charset="0"/>
              </a:rPr>
              <a:t>3) Дискуссия/обсуждение новой информации и её документирование (оформление); подведение итогов и презентация проекта. </a:t>
            </a:r>
          </a:p>
        </p:txBody>
      </p:sp>
    </p:spTree>
  </p:cSld>
  <p:clrMapOvr>
    <a:masterClrMapping/>
  </p:clrMapOvr>
  <p:transition spd="slow">
    <p:wheel spokes="2"/>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304800" y="0"/>
            <a:ext cx="8566150" cy="457200"/>
          </a:xfrm>
          <a:prstGeom prst="rect">
            <a:avLst/>
          </a:prstGeom>
          <a:noFill/>
          <a:ln w="9525" algn="ctr">
            <a:noFill/>
            <a:miter lim="800000"/>
            <a:headEnd/>
            <a:tailEnd/>
          </a:ln>
        </p:spPr>
        <p:txBody>
          <a:bodyPr anchor="ctr">
            <a:spAutoFit/>
          </a:bodyPr>
          <a:lstStyle/>
          <a:p>
            <a:pPr eaLnBrk="0" hangingPunct="0"/>
            <a:r>
              <a:rPr lang="ru-RU" sz="2400" b="1" i="1">
                <a:solidFill>
                  <a:srgbClr val="0033CC"/>
                </a:solidFill>
                <a:cs typeface="Times New Roman" pitchFamily="18" charset="0"/>
              </a:rPr>
              <a:t>Образец работы над проектом «Мой родной край»</a:t>
            </a:r>
            <a:endParaRPr lang="ru-RU" sz="2400" b="1" i="1">
              <a:solidFill>
                <a:srgbClr val="0033CC"/>
              </a:solidFill>
            </a:endParaRPr>
          </a:p>
        </p:txBody>
      </p:sp>
      <p:graphicFrame>
        <p:nvGraphicFramePr>
          <p:cNvPr id="53281" name="Group 33"/>
          <p:cNvGraphicFramePr>
            <a:graphicFrameLocks noGrp="1"/>
          </p:cNvGraphicFramePr>
          <p:nvPr/>
        </p:nvGraphicFramePr>
        <p:xfrm>
          <a:off x="228600" y="609600"/>
          <a:ext cx="8686800" cy="5715000"/>
        </p:xfrm>
        <a:graphic>
          <a:graphicData uri="http://schemas.openxmlformats.org/drawingml/2006/table">
            <a:tbl>
              <a:tblPr/>
              <a:tblGrid>
                <a:gridCol w="4225925"/>
                <a:gridCol w="4460875"/>
              </a:tblGrid>
              <a:tr h="84137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Этапы работы над проектом</a:t>
                      </a:r>
                      <a:endParaRPr kumimoji="0" lang="ru-RU" sz="2000" b="0" i="0" u="none" strike="noStrike" cap="none" normalizeH="0" baseline="0" smtClean="0">
                        <a:ln>
                          <a:noFill/>
                        </a:ln>
                        <a:solidFill>
                          <a:srgbClr val="0033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Задачи для учителя</a:t>
                      </a:r>
                      <a:endParaRPr kumimoji="0" lang="ru-RU" sz="2000" b="0" i="0" u="none" strike="noStrike" cap="none" normalizeH="0" baseline="0" smtClean="0">
                        <a:ln>
                          <a:noFill/>
                        </a:ln>
                        <a:solidFill>
                          <a:srgbClr val="0033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73625">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Подготовительный</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smtClean="0">
                          <a:ln>
                            <a:noFill/>
                          </a:ln>
                          <a:solidFill>
                            <a:srgbClr val="0033CC"/>
                          </a:solidFill>
                          <a:effectLst/>
                          <a:latin typeface="Times New Roman" pitchFamily="18" charset="0"/>
                          <a:cs typeface="Times New Roman" pitchFamily="18" charset="0"/>
                        </a:rPr>
                        <a:t>- </a:t>
                      </a: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Определить темы проектов в рамках образовательной программы.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Поставить проблему исследования краеведческого материала об особенностях географического положения края и его  влияния на жизнь людей, природных и климатических условий, флоры и фауны района.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Ориентация на сбор необходимой информации с использованием раздаточного краеведческого материала, Интернет ресурсов.</a:t>
                      </a:r>
                      <a:endParaRPr kumimoji="0" lang="ru-RU" sz="2000" b="0" i="0" u="none" strike="noStrike" cap="none" normalizeH="0" baseline="0" smtClean="0">
                        <a:ln>
                          <a:noFill/>
                        </a:ln>
                        <a:solidFill>
                          <a:srgbClr val="0033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44" name="Group 36"/>
          <p:cNvGraphicFramePr>
            <a:graphicFrameLocks noGrp="1"/>
          </p:cNvGraphicFramePr>
          <p:nvPr/>
        </p:nvGraphicFramePr>
        <p:xfrm>
          <a:off x="152400" y="152400"/>
          <a:ext cx="8839200" cy="6477000"/>
        </p:xfrm>
        <a:graphic>
          <a:graphicData uri="http://schemas.openxmlformats.org/drawingml/2006/table">
            <a:tbl>
              <a:tblPr/>
              <a:tblGrid>
                <a:gridCol w="3021013"/>
                <a:gridCol w="5818187"/>
              </a:tblGrid>
              <a:tr h="64770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Основной</a:t>
                      </a:r>
                      <a:endParaRPr kumimoji="0" lang="ru-RU" sz="2000" b="0" i="0" u="none" strike="noStrike" cap="none" normalizeH="0" baseline="0" smtClean="0">
                        <a:ln>
                          <a:noFill/>
                        </a:ln>
                        <a:solidFill>
                          <a:srgbClr val="0033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Ознакомить учащихся с методикой работы и аутентичным материалом по теме.</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 Отработать программный лексико-грамматический материал.</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 Провести  видео экскурсию по интересным местам Торжокской земли.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Подготовить материал  для создания коллективной презентации</a:t>
                      </a:r>
                      <a:r>
                        <a:rPr kumimoji="0" lang="ru-RU" sz="2000" b="1" i="0" u="none" strike="noStrike" cap="none" normalizeH="0" baseline="0" smtClean="0">
                          <a:ln>
                            <a:noFill/>
                          </a:ln>
                          <a:solidFill>
                            <a:srgbClr val="0033CC"/>
                          </a:solidFill>
                          <a:effectLst/>
                          <a:latin typeface="Times New Roman" pitchFamily="18" charset="0"/>
                          <a:cs typeface="Times New Roman" pitchFamily="18" charset="0"/>
                        </a:rPr>
                        <a:t> </a:t>
                      </a: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выставки (с учебным заданием </a:t>
                      </a:r>
                      <a:r>
                        <a:rPr kumimoji="0" lang="ru-RU" sz="2000" b="0" i="0" u="none" strike="noStrike" cap="none" normalizeH="0" baseline="0" smtClean="0">
                          <a:ln>
                            <a:noFill/>
                          </a:ln>
                          <a:solidFill>
                            <a:srgbClr val="0033CC"/>
                          </a:solidFill>
                          <a:effectLst/>
                          <a:latin typeface="Tahoma"/>
                          <a:cs typeface="Times New Roman" pitchFamily="18" charset="0"/>
                        </a:rPr>
                        <a:t>–</a:t>
                      </a: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выбрать правильную видовременную форму глагола и закрепить усвоение пассивного залога).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Подготовить материал для создания коллективной презентации о родном крае (с грамматическим заданием </a:t>
                      </a:r>
                      <a:r>
                        <a:rPr kumimoji="0" lang="ru-RU" sz="2000" b="0" i="0" u="none" strike="noStrike" cap="none" normalizeH="0" baseline="0" smtClean="0">
                          <a:ln>
                            <a:noFill/>
                          </a:ln>
                          <a:solidFill>
                            <a:srgbClr val="0033CC"/>
                          </a:solidFill>
                          <a:effectLst/>
                          <a:latin typeface="Tahoma"/>
                          <a:cs typeface="Times New Roman" pitchFamily="18" charset="0"/>
                        </a:rPr>
                        <a:t>–</a:t>
                      </a: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раскрыть скобки, употребить нужную видовременную форму глагола).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 Помочь учащимся в организации поисковой работы по теме раздела.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33CC"/>
                          </a:solidFill>
                          <a:effectLst/>
                          <a:latin typeface="Times New Roman" pitchFamily="18" charset="0"/>
                          <a:cs typeface="Times New Roman" pitchFamily="18" charset="0"/>
                        </a:rPr>
                        <a:t> - Проверить рабочие варианты, организовать обсуждение, само- и взаимоконтроль.</a:t>
                      </a:r>
                      <a:endParaRPr kumimoji="0" lang="ru-RU" sz="2000" b="0" i="0" u="none" strike="noStrike" cap="none" normalizeH="0" baseline="0" smtClean="0">
                        <a:ln>
                          <a:noFill/>
                        </a:ln>
                        <a:solidFill>
                          <a:srgbClr val="0033CC"/>
                        </a:solidFill>
                        <a:effectLst/>
                        <a:latin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67" name="Group 35"/>
          <p:cNvGraphicFramePr>
            <a:graphicFrameLocks noGrp="1"/>
          </p:cNvGraphicFramePr>
          <p:nvPr/>
        </p:nvGraphicFramePr>
        <p:xfrm>
          <a:off x="304800" y="228600"/>
          <a:ext cx="8610600" cy="4268788"/>
        </p:xfrm>
        <a:graphic>
          <a:graphicData uri="http://schemas.openxmlformats.org/drawingml/2006/table">
            <a:tbl>
              <a:tblPr/>
              <a:tblGrid>
                <a:gridCol w="4187825"/>
                <a:gridCol w="4422775"/>
              </a:tblGrid>
              <a:tr h="283506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solidFill>
                          <a:effectLst/>
                          <a:latin typeface="Times New Roman" pitchFamily="18" charset="0"/>
                          <a:cs typeface="Times New Roman" pitchFamily="18" charset="0"/>
                        </a:rPr>
                        <a:t>Завершающий</a:t>
                      </a: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Проконсультировать учащихся по оформлению, презентации и защите мини проектов </a:t>
                      </a:r>
                      <a:r>
                        <a:rPr kumimoji="0" lang="ru-RU" sz="2000" b="0" i="0" u="none" strike="noStrike" cap="none" normalizeH="0" baseline="0" smtClean="0">
                          <a:ln>
                            <a:noFill/>
                          </a:ln>
                          <a:solidFill>
                            <a:schemeClr val="bg2"/>
                          </a:solidFill>
                          <a:effectLst/>
                          <a:latin typeface="Tahoma"/>
                          <a:cs typeface="Times New Roman" pitchFamily="18" charset="0"/>
                        </a:rPr>
                        <a:t>«</a:t>
                      </a: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Мой родной край</a:t>
                      </a:r>
                      <a:r>
                        <a:rPr kumimoji="0" lang="ru-RU" sz="2000" b="0" i="0" u="none" strike="noStrike" cap="none" normalizeH="0" baseline="0" smtClean="0">
                          <a:ln>
                            <a:noFill/>
                          </a:ln>
                          <a:solidFill>
                            <a:schemeClr val="bg2"/>
                          </a:solidFill>
                          <a:effectLst/>
                          <a:latin typeface="Tahoma"/>
                          <a:cs typeface="Times New Roman" pitchFamily="18" charset="0"/>
                        </a:rPr>
                        <a:t>»</a:t>
                      </a: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 Провести урок </a:t>
                      </a:r>
                      <a:r>
                        <a:rPr kumimoji="0" lang="ru-RU" sz="2000" b="0" i="0" u="none" strike="noStrike" cap="none" normalizeH="0" baseline="0" smtClean="0">
                          <a:ln>
                            <a:noFill/>
                          </a:ln>
                          <a:solidFill>
                            <a:schemeClr val="bg2"/>
                          </a:solidFill>
                          <a:effectLst/>
                          <a:latin typeface="Tahoma"/>
                          <a:cs typeface="Times New Roman" pitchFamily="18" charset="0"/>
                        </a:rPr>
                        <a:t>–</a:t>
                      </a: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презентацию проектов.</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 Обсудить результаты и нацелить учащихся на создание общей творческой проектной работы </a:t>
                      </a:r>
                      <a:r>
                        <a:rPr kumimoji="0" lang="ru-RU" sz="2000" b="0" i="0" u="none" strike="noStrike" cap="none" normalizeH="0" baseline="0" smtClean="0">
                          <a:ln>
                            <a:noFill/>
                          </a:ln>
                          <a:solidFill>
                            <a:schemeClr val="bg2"/>
                          </a:solidFill>
                          <a:effectLst/>
                          <a:latin typeface="Tahoma"/>
                          <a:cs typeface="Times New Roman" pitchFamily="18" charset="0"/>
                        </a:rPr>
                        <a:t>«</a:t>
                      </a: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Добро пожаловать на Торжокскую землю</a:t>
                      </a:r>
                      <a:r>
                        <a:rPr kumimoji="0" lang="ru-RU" sz="2000" b="0" i="0" u="none" strike="noStrike" cap="none" normalizeH="0" baseline="0" smtClean="0">
                          <a:ln>
                            <a:noFill/>
                          </a:ln>
                          <a:solidFill>
                            <a:schemeClr val="bg2"/>
                          </a:solidFill>
                          <a:effectLst/>
                          <a:latin typeface="Tahoma"/>
                          <a:cs typeface="Times New Roman" pitchFamily="18" charset="0"/>
                        </a:rPr>
                        <a:t>»</a:t>
                      </a: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a:t>
                      </a:r>
                      <a:endParaRPr kumimoji="0" lang="ru-RU" sz="2000" b="0" i="0" u="none" strike="noStrike" cap="none" normalizeH="0" baseline="0" smtClean="0">
                        <a:ln>
                          <a:noFill/>
                        </a:ln>
                        <a:solidFill>
                          <a:schemeClr val="bg2"/>
                        </a:solidFill>
                        <a:effectLst/>
                        <a:latin typeface="Tahoma" pitchFamily="34" charset="0"/>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33726">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solidFill>
                          <a:effectLst/>
                          <a:latin typeface="Times New Roman" pitchFamily="18" charset="0"/>
                          <a:cs typeface="Times New Roman" pitchFamily="18" charset="0"/>
                        </a:rPr>
                        <a:t>Практическое использование проектов</a:t>
                      </a: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Использовать проекты на уроках и внеклассных мероприятиях.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bg2"/>
                          </a:solidFill>
                          <a:effectLst/>
                          <a:latin typeface="Times New Roman" pitchFamily="18" charset="0"/>
                          <a:cs typeface="Times New Roman" pitchFamily="18" charset="0"/>
                        </a:rPr>
                        <a:t> - Организовать выставку лучших проектов.</a:t>
                      </a:r>
                      <a:endParaRPr kumimoji="0" lang="ru-RU" sz="2000" b="0" i="0" u="none" strike="noStrike" cap="none" normalizeH="0" baseline="0" smtClean="0">
                        <a:ln>
                          <a:noFill/>
                        </a:ln>
                        <a:solidFill>
                          <a:schemeClr val="bg2"/>
                        </a:solidFill>
                        <a:effectLst/>
                        <a:latin typeface="Tahoma" pitchFamily="34" charset="0"/>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613" name="Rectangle 33"/>
          <p:cNvSpPr>
            <a:spLocks noChangeArrowheads="1"/>
          </p:cNvSpPr>
          <p:nvPr/>
        </p:nvSpPr>
        <p:spPr bwMode="auto">
          <a:xfrm>
            <a:off x="0" y="5451475"/>
            <a:ext cx="9144000" cy="0"/>
          </a:xfrm>
          <a:prstGeom prst="rect">
            <a:avLst/>
          </a:prstGeom>
          <a:noFill/>
          <a:ln w="9525" algn="ctr">
            <a:noFill/>
            <a:miter lim="800000"/>
            <a:headEnd/>
            <a:tailEnd/>
          </a:ln>
        </p:spPr>
        <p:txBody>
          <a:bodyPr wrap="none" anchor="ctr">
            <a:spAutoFit/>
          </a:bodyPr>
          <a:lstStyle/>
          <a:p>
            <a:pPr algn="l" eaLnBrk="0" hangingPunct="0"/>
            <a:endParaRPr lang="ru-RU" sz="1800"/>
          </a:p>
        </p:txBody>
      </p:sp>
    </p:spTree>
  </p:cSld>
  <p:clrMapOvr>
    <a:masterClrMapping/>
  </p:clrMapOvr>
  <p:transition spd="slow">
    <p:pull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0"/>
            <a:ext cx="9144000" cy="6858000"/>
          </a:xfrm>
          <a:prstGeom prst="rect">
            <a:avLst/>
          </a:prstGeom>
          <a:noFill/>
          <a:ln w="76200" cmpd="thinThick" algn="ctr">
            <a:solidFill>
              <a:srgbClr val="0000CC"/>
            </a:solidFill>
            <a:miter lim="800000"/>
            <a:headEnd/>
            <a:tailEnd/>
          </a:ln>
        </p:spPr>
        <p:txBody>
          <a:bodyPr anchor="ctr">
            <a:spAutoFit/>
          </a:bodyPr>
          <a:lstStyle/>
          <a:p>
            <a:pPr algn="just"/>
            <a:r>
              <a:rPr lang="ru-RU"/>
              <a:t> </a:t>
            </a:r>
            <a:r>
              <a:rPr lang="ru-RU" sz="2400" i="1">
                <a:solidFill>
                  <a:srgbClr val="0033CC"/>
                </a:solidFill>
                <a:latin typeface="Times New Roman" pitchFamily="18" charset="0"/>
              </a:rPr>
              <a:t>Методические принципы построения заданий курса.</a:t>
            </a:r>
            <a:br>
              <a:rPr lang="ru-RU" sz="2400" i="1">
                <a:solidFill>
                  <a:srgbClr val="0033CC"/>
                </a:solidFill>
                <a:latin typeface="Times New Roman" pitchFamily="18" charset="0"/>
              </a:rPr>
            </a:br>
            <a:r>
              <a:rPr lang="ru-RU" sz="2400" i="1">
                <a:solidFill>
                  <a:srgbClr val="0033CC"/>
                </a:solidFill>
                <a:latin typeface="Times New Roman" pitchFamily="18" charset="0"/>
              </a:rPr>
              <a:t>     </a:t>
            </a:r>
            <a:r>
              <a:rPr lang="ru-RU" sz="2400">
                <a:solidFill>
                  <a:srgbClr val="0033CC"/>
                </a:solidFill>
                <a:latin typeface="Times New Roman" pitchFamily="18" charset="0"/>
              </a:rPr>
              <a:t>На протяжении всего курса соблюдается основной методический принцип,в соответствии с которым задания делятся на три группы:</a:t>
            </a:r>
          </a:p>
          <a:p>
            <a:r>
              <a:rPr lang="ru-RU" sz="2400" i="1">
                <a:solidFill>
                  <a:srgbClr val="0033CC"/>
                </a:solidFill>
                <a:latin typeface="Times New Roman" pitchFamily="18" charset="0"/>
              </a:rPr>
              <a:t>Упражнения начального уровня</a:t>
            </a:r>
            <a:endParaRPr lang="ru-RU" sz="2400">
              <a:solidFill>
                <a:srgbClr val="0033CC"/>
              </a:solidFill>
              <a:latin typeface="Times New Roman" pitchFamily="18" charset="0"/>
            </a:endParaRPr>
          </a:p>
          <a:p>
            <a:pPr algn="just"/>
            <a:r>
              <a:rPr lang="ru-RU" sz="2400">
                <a:solidFill>
                  <a:srgbClr val="0033CC"/>
                </a:solidFill>
                <a:latin typeface="Times New Roman" pitchFamily="18" charset="0"/>
              </a:rPr>
              <a:t>Задания, включающие чтение небольших текстов, в которых излагается информация в интересной и доступной форме; за текстом следуют упражнения на понимание прочитанного;</a:t>
            </a:r>
          </a:p>
          <a:p>
            <a:r>
              <a:rPr lang="ru-RU" sz="2400" i="1">
                <a:solidFill>
                  <a:srgbClr val="0033CC"/>
                </a:solidFill>
                <a:latin typeface="Times New Roman" pitchFamily="18" charset="0"/>
              </a:rPr>
              <a:t>Упражнения среднего уровня</a:t>
            </a:r>
            <a:endParaRPr lang="ru-RU" sz="2400">
              <a:solidFill>
                <a:srgbClr val="0033CC"/>
              </a:solidFill>
              <a:latin typeface="Times New Roman" pitchFamily="18" charset="0"/>
            </a:endParaRPr>
          </a:p>
          <a:p>
            <a:pPr algn="just"/>
            <a:r>
              <a:rPr lang="ru-RU" sz="2400">
                <a:solidFill>
                  <a:srgbClr val="0033CC"/>
                </a:solidFill>
                <a:latin typeface="Times New Roman" pitchFamily="18" charset="0"/>
              </a:rPr>
              <a:t>Задания репродуктивного уровня, включающие упражнения и задания на подстановку, заполнения пропусков, восстановление последовательности. Данные задания нацелены на отработку и закрепление знаний речевого этикета и навыков коммуникативной деятельности;</a:t>
            </a:r>
          </a:p>
          <a:p>
            <a:r>
              <a:rPr lang="ru-RU" sz="2400" i="1">
                <a:solidFill>
                  <a:srgbClr val="0033CC"/>
                </a:solidFill>
                <a:latin typeface="Times New Roman" pitchFamily="18" charset="0"/>
              </a:rPr>
              <a:t>Упражнения профессионального уровня</a:t>
            </a:r>
            <a:endParaRPr lang="ru-RU" sz="2400">
              <a:solidFill>
                <a:srgbClr val="0033CC"/>
              </a:solidFill>
              <a:latin typeface="Times New Roman" pitchFamily="18" charset="0"/>
            </a:endParaRPr>
          </a:p>
          <a:p>
            <a:pPr algn="just"/>
            <a:r>
              <a:rPr lang="ru-RU" sz="2400">
                <a:solidFill>
                  <a:srgbClr val="0033CC"/>
                </a:solidFill>
                <a:latin typeface="Times New Roman" pitchFamily="18" charset="0"/>
              </a:rPr>
              <a:t>Задания продуктивного характера, предполагающие составления плана экскурсии по достопримечательным местам в соответствии с определёнными потребностями учащихся или заданной ситуации общения.</a:t>
            </a:r>
          </a:p>
        </p:txBody>
      </p:sp>
    </p:spTree>
  </p:cSld>
  <p:clrMapOvr>
    <a:masterClrMapping/>
  </p:clrMapOvr>
  <p:transition spd="slow">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0" y="0"/>
            <a:ext cx="9144000" cy="6858000"/>
          </a:xfrm>
          <a:prstGeom prst="rect">
            <a:avLst/>
          </a:prstGeom>
          <a:noFill/>
          <a:ln w="76200" cmpd="thinThick" algn="ctr">
            <a:solidFill>
              <a:srgbClr val="0033CC"/>
            </a:solidFill>
            <a:miter lim="800000"/>
            <a:headEnd/>
            <a:tailEnd/>
          </a:ln>
        </p:spPr>
        <p:txBody>
          <a:bodyPr anchor="ctr">
            <a:spAutoFit/>
          </a:bodyPr>
          <a:lstStyle/>
          <a:p>
            <a:pPr>
              <a:tabLst>
                <a:tab pos="588963" algn="l"/>
              </a:tabLst>
            </a:pPr>
            <a:r>
              <a:rPr lang="ru-RU" sz="2400" b="1" i="1">
                <a:solidFill>
                  <a:srgbClr val="6600FF"/>
                </a:solidFill>
                <a:latin typeface="Times New Roman" pitchFamily="18" charset="0"/>
              </a:rPr>
              <a:t>Формы контроля уровня достижений учащихся.</a:t>
            </a:r>
          </a:p>
          <a:p>
            <a:pPr algn="just">
              <a:tabLst>
                <a:tab pos="588963" algn="l"/>
              </a:tabLst>
            </a:pPr>
            <a:r>
              <a:rPr lang="ru-RU" sz="2400">
                <a:solidFill>
                  <a:srgbClr val="6600FF"/>
                </a:solidFill>
                <a:latin typeface="Times New Roman" pitchFamily="18" charset="0"/>
              </a:rPr>
              <a:t>       Достижения учащихся в процессе прохождения основного курса оцениваются по последнему продуктивному заданию раздела (проектная работа, реферат, доклад, презентация, коллаж, разработка плана экскурсии и т.д.). </a:t>
            </a:r>
          </a:p>
          <a:p>
            <a:pPr algn="just">
              <a:tabLst>
                <a:tab pos="588963" algn="l"/>
              </a:tabLst>
            </a:pPr>
            <a:r>
              <a:rPr lang="ru-RU" sz="2400">
                <a:solidFill>
                  <a:srgbClr val="6600FF"/>
                </a:solidFill>
                <a:latin typeface="Times New Roman" pitchFamily="18" charset="0"/>
              </a:rPr>
              <a:t>Оценивание происходит в соответствии со следующими критериями:</a:t>
            </a:r>
          </a:p>
          <a:p>
            <a:pPr algn="just">
              <a:tabLst>
                <a:tab pos="588963" algn="l"/>
              </a:tabLst>
            </a:pPr>
            <a:r>
              <a:rPr lang="ru-RU" sz="2400">
                <a:solidFill>
                  <a:srgbClr val="6600FF"/>
                </a:solidFill>
                <a:latin typeface="Times New Roman" pitchFamily="18" charset="0"/>
              </a:rPr>
              <a:t>  1)структурная организация работы;</a:t>
            </a:r>
          </a:p>
          <a:p>
            <a:pPr algn="just">
              <a:tabLst>
                <a:tab pos="588963" algn="l"/>
              </a:tabLst>
            </a:pPr>
            <a:r>
              <a:rPr lang="ru-RU" sz="2400">
                <a:solidFill>
                  <a:srgbClr val="6600FF"/>
                </a:solidFill>
                <a:latin typeface="Times New Roman" pitchFamily="18" charset="0"/>
              </a:rPr>
              <a:t>  2)содержание работы (информативная насыщенность, изложение собственного отношения к затронутой теме, сложность обсуждаемого вопроса);</a:t>
            </a:r>
          </a:p>
          <a:p>
            <a:pPr algn="just">
              <a:tabLst>
                <a:tab pos="588963" algn="l"/>
              </a:tabLst>
            </a:pPr>
            <a:r>
              <a:rPr lang="ru-RU" sz="2400">
                <a:solidFill>
                  <a:srgbClr val="6600FF"/>
                </a:solidFill>
                <a:latin typeface="Times New Roman" pitchFamily="18" charset="0"/>
              </a:rPr>
              <a:t>  3)форма изложения материала (степень владения материалом (свободная – говорение без конспекта; несвободная – говорение с опорой на конспект), использование средств наглядности и др.);</a:t>
            </a:r>
          </a:p>
          <a:p>
            <a:pPr algn="just">
              <a:tabLst>
                <a:tab pos="588963" algn="l"/>
              </a:tabLst>
            </a:pPr>
            <a:r>
              <a:rPr lang="ru-RU" sz="2400">
                <a:solidFill>
                  <a:srgbClr val="6600FF"/>
                </a:solidFill>
                <a:latin typeface="Times New Roman" pitchFamily="18" charset="0"/>
              </a:rPr>
              <a:t>  4)соблюдение языковых норм (грамматическая и лексическая правильность, разнообразие используемых речевых единиц).</a:t>
            </a:r>
          </a:p>
          <a:p>
            <a:pPr algn="just">
              <a:tabLst>
                <a:tab pos="588963" algn="l"/>
              </a:tabLst>
            </a:pPr>
            <a:r>
              <a:rPr lang="ru-RU" sz="2400">
                <a:solidFill>
                  <a:srgbClr val="6600FF"/>
                </a:solidFill>
                <a:latin typeface="Times New Roman" pitchFamily="18" charset="0"/>
              </a:rPr>
              <a:t>коммуникативные умения;</a:t>
            </a:r>
          </a:p>
          <a:p>
            <a:pPr algn="just">
              <a:tabLst>
                <a:tab pos="588963" algn="l"/>
              </a:tabLst>
            </a:pPr>
            <a:r>
              <a:rPr lang="ru-RU" sz="2400">
                <a:solidFill>
                  <a:srgbClr val="6600FF"/>
                </a:solidFill>
                <a:latin typeface="Times New Roman" pitchFamily="18" charset="0"/>
              </a:rPr>
              <a:t>  5)оформление творческой работы.</a:t>
            </a:r>
          </a:p>
        </p:txBody>
      </p:sp>
    </p:spTree>
  </p:cSld>
  <p:clrMapOvr>
    <a:masterClrMapping/>
  </p:clrMapOvr>
  <p:transition spd="slow">
    <p:comb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4294967295"/>
          </p:nvPr>
        </p:nvSpPr>
        <p:spPr>
          <a:xfrm>
            <a:off x="152400" y="152400"/>
            <a:ext cx="8686800" cy="3505200"/>
          </a:xfrm>
        </p:spPr>
        <p:txBody>
          <a:bodyPr/>
          <a:lstStyle/>
          <a:p>
            <a:pPr marL="0" indent="360000" algn="just" eaLnBrk="1" hangingPunct="1">
              <a:spcBef>
                <a:spcPts val="0"/>
              </a:spcBef>
              <a:buFontTx/>
              <a:buNone/>
              <a:defRPr/>
            </a:pPr>
            <a:r>
              <a:rPr lang="ru-RU" sz="2200" b="1" dirty="0" smtClean="0">
                <a:solidFill>
                  <a:schemeClr val="bg2">
                    <a:lumMod val="60000"/>
                    <a:lumOff val="40000"/>
                  </a:schemeClr>
                </a:solidFill>
                <a:effectLst/>
                <a:latin typeface="Times New Roman" pitchFamily="18" charset="0"/>
                <a:cs typeface="Times New Roman" pitchFamily="18" charset="0"/>
              </a:rPr>
              <a:t>Но большинство заданий построено таким образом, что учащиеся рассказывают о своём регионе, сообщая нейтральные факты энциклопедического характера, не представляющие интерес ни для своих потенциальных иностранных собеседников, ни для партнёров по общению, ни для самих учащихся. А интересными или значимыми фактами о своём регионе они либо не располагают совсем, либо не обладают соответствующими средствами выражения их на ИЯ. В любом случае </a:t>
            </a:r>
            <a:r>
              <a:rPr lang="ru-RU" sz="2200" b="1" dirty="0" err="1" smtClean="0">
                <a:solidFill>
                  <a:schemeClr val="bg2">
                    <a:lumMod val="60000"/>
                    <a:lumOff val="40000"/>
                  </a:schemeClr>
                </a:solidFill>
                <a:effectLst/>
                <a:latin typeface="Times New Roman" pitchFamily="18" charset="0"/>
                <a:cs typeface="Times New Roman" pitchFamily="18" charset="0"/>
              </a:rPr>
              <a:t>регионоведческая</a:t>
            </a:r>
            <a:r>
              <a:rPr lang="ru-RU" sz="2200" b="1" dirty="0" smtClean="0">
                <a:solidFill>
                  <a:schemeClr val="bg2">
                    <a:lumMod val="60000"/>
                    <a:lumOff val="40000"/>
                  </a:schemeClr>
                </a:solidFill>
                <a:effectLst/>
                <a:latin typeface="Times New Roman" pitchFamily="18" charset="0"/>
                <a:cs typeface="Times New Roman" pitchFamily="18" charset="0"/>
              </a:rPr>
              <a:t> составляющая в содержании обучения ИЯ является на сегодняшний день фрагментарной. </a:t>
            </a:r>
            <a:endParaRPr lang="ru-RU" sz="2200" dirty="0" smtClean="0">
              <a:solidFill>
                <a:schemeClr val="bg2">
                  <a:lumMod val="60000"/>
                  <a:lumOff val="40000"/>
                </a:schemeClr>
              </a:solidFill>
              <a:latin typeface="Times New Roman" pitchFamily="18" charset="0"/>
              <a:cs typeface="Times New Roman" pitchFamily="18" charset="0"/>
            </a:endParaRPr>
          </a:p>
        </p:txBody>
      </p:sp>
      <p:sp>
        <p:nvSpPr>
          <p:cNvPr id="5123" name="Прямоугольник 4"/>
          <p:cNvSpPr>
            <a:spLocks noChangeArrowheads="1"/>
          </p:cNvSpPr>
          <p:nvPr/>
        </p:nvSpPr>
        <p:spPr bwMode="auto">
          <a:xfrm>
            <a:off x="228600" y="152400"/>
            <a:ext cx="8763000" cy="1200150"/>
          </a:xfrm>
          <a:prstGeom prst="rect">
            <a:avLst/>
          </a:prstGeom>
          <a:noFill/>
          <a:ln w="9525">
            <a:noFill/>
            <a:miter lim="800000"/>
            <a:headEnd/>
            <a:tailEnd/>
          </a:ln>
        </p:spPr>
        <p:txBody>
          <a:bodyPr>
            <a:spAutoFit/>
          </a:bodyPr>
          <a:lstStyle/>
          <a:p>
            <a:pPr algn="just"/>
            <a:endParaRPr lang="ru-RU" sz="2400" b="1">
              <a:solidFill>
                <a:srgbClr val="FF6600"/>
              </a:solidFill>
              <a:latin typeface="Times New Roman" pitchFamily="18" charset="0"/>
              <a:cs typeface="Times New Roman" pitchFamily="18" charset="0"/>
            </a:endParaRPr>
          </a:p>
          <a:p>
            <a:pPr algn="just"/>
            <a:endParaRPr lang="ru-RU" sz="2400" b="1">
              <a:solidFill>
                <a:srgbClr val="FF6600"/>
              </a:solidFill>
              <a:latin typeface="Times New Roman" pitchFamily="18" charset="0"/>
              <a:cs typeface="Times New Roman" pitchFamily="18" charset="0"/>
            </a:endParaRPr>
          </a:p>
          <a:p>
            <a:pPr algn="just"/>
            <a:endParaRPr lang="ru-RU" sz="2400" b="1">
              <a:solidFill>
                <a:srgbClr val="FF6600"/>
              </a:solidFill>
              <a:latin typeface="Times New Roman" pitchFamily="18" charset="0"/>
              <a:cs typeface="Times New Roman" pitchFamily="18" charset="0"/>
            </a:endParaRPr>
          </a:p>
        </p:txBody>
      </p:sp>
      <p:pic>
        <p:nvPicPr>
          <p:cNvPr id="5124" name="Picture 5" descr="F:\Фото и видео материалы\Виды школы\7.png"/>
          <p:cNvPicPr>
            <a:picLocks noChangeAspect="1" noChangeArrowheads="1"/>
          </p:cNvPicPr>
          <p:nvPr/>
        </p:nvPicPr>
        <p:blipFill>
          <a:blip r:embed="rId2" cstate="email">
            <a:lum bright="-8000" contrast="2000"/>
          </a:blip>
          <a:srcRect/>
          <a:stretch>
            <a:fillRect/>
          </a:stretch>
        </p:blipFill>
        <p:spPr bwMode="auto">
          <a:xfrm>
            <a:off x="4953000" y="3505200"/>
            <a:ext cx="4038600" cy="3051175"/>
          </a:xfrm>
          <a:prstGeom prst="rect">
            <a:avLst/>
          </a:prstGeom>
          <a:solidFill>
            <a:schemeClr val="accent1">
              <a:alpha val="0"/>
            </a:schemeClr>
          </a:solidFill>
          <a:ln w="9525">
            <a:noFill/>
            <a:miter lim="800000"/>
            <a:headEnd/>
            <a:tailEnd/>
          </a:ln>
        </p:spPr>
      </p:pic>
      <p:sp>
        <p:nvSpPr>
          <p:cNvPr id="6" name="Прямоугольник 5"/>
          <p:cNvSpPr/>
          <p:nvPr/>
        </p:nvSpPr>
        <p:spPr>
          <a:xfrm>
            <a:off x="152400" y="3581400"/>
            <a:ext cx="5029200" cy="2800350"/>
          </a:xfrm>
          <a:prstGeom prst="rect">
            <a:avLst/>
          </a:prstGeom>
        </p:spPr>
        <p:txBody>
          <a:bodyPr>
            <a:spAutoFit/>
          </a:bodyPr>
          <a:lstStyle/>
          <a:p>
            <a:pPr algn="just">
              <a:defRPr/>
            </a:pPr>
            <a:r>
              <a:rPr lang="ru-RU" sz="2200" b="1" dirty="0">
                <a:solidFill>
                  <a:schemeClr val="bg2">
                    <a:lumMod val="60000"/>
                    <a:lumOff val="40000"/>
                  </a:schemeClr>
                </a:solidFill>
                <a:latin typeface="Times New Roman" pitchFamily="18" charset="0"/>
                <a:cs typeface="Times New Roman" pitchFamily="18" charset="0"/>
              </a:rPr>
              <a:t>Таким образом,  в сложившейся ситуации представляется актуальным введение специальных элективных курсов по ИЯ, ставящих перед собой цель изучение особенностей родного края средствами ИЯ, способствующих решению ранее озвученных проблем.</a:t>
            </a:r>
            <a:endParaRPr lang="ru-RU" sz="2200" dirty="0">
              <a:solidFill>
                <a:schemeClr val="bg2">
                  <a:lumMod val="60000"/>
                  <a:lumOff val="40000"/>
                </a:schemeClr>
              </a:solidFill>
            </a:endParaRP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wedge">
                                      <p:cBhvr>
                                        <p:cTn id="7" dur="20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4294967295"/>
          </p:nvPr>
        </p:nvSpPr>
        <p:spPr>
          <a:xfrm>
            <a:off x="152400" y="0"/>
            <a:ext cx="8991600" cy="3886200"/>
          </a:xfrm>
          <a:noFill/>
        </p:spPr>
        <p:txBody>
          <a:bodyPr/>
          <a:lstStyle/>
          <a:p>
            <a:pPr marL="0" indent="358775" algn="just" eaLnBrk="1" hangingPunct="1">
              <a:spcBef>
                <a:spcPct val="0"/>
              </a:spcBef>
              <a:buFontTx/>
              <a:buNone/>
            </a:pPr>
            <a:r>
              <a:rPr lang="ru-RU" sz="2200" b="1" smtClean="0">
                <a:solidFill>
                  <a:srgbClr val="6600FF"/>
                </a:solidFill>
                <a:effectLst/>
                <a:latin typeface="Times New Roman" pitchFamily="18" charset="0"/>
                <a:cs typeface="Times New Roman" pitchFamily="18" charset="0"/>
              </a:rPr>
              <a:t>Практика показывает, что учащиеся проявляют большой интерес к событиям родного края, задаются вопросами об истории и культурных традициях региона. Внимание к данной теме увеличивается и в том плане, что в учебном заведении ведётся активная краеведческая деятельность на родном и иностранном языках. В школе проводятся научно-практические конференции, научные встречи, Дни Славянской культуры и письменности, Дни науки и культуры.  Творческая исследовательская деятельность различных школьных секций (Литература, Биология, Краеведение, География, Химия, Английский язык) предоставляет богатый материал для спецкурса «Краеведение на английском языке». </a:t>
            </a:r>
            <a:br>
              <a:rPr lang="ru-RU" sz="2200" b="1" smtClean="0">
                <a:solidFill>
                  <a:srgbClr val="6600FF"/>
                </a:solidFill>
                <a:effectLst/>
                <a:latin typeface="Times New Roman" pitchFamily="18" charset="0"/>
                <a:cs typeface="Times New Roman" pitchFamily="18" charset="0"/>
              </a:rPr>
            </a:br>
            <a:endParaRPr lang="ru-RU" sz="2200" b="1" smtClean="0">
              <a:solidFill>
                <a:srgbClr val="6600FF"/>
              </a:solidFill>
              <a:effectLst/>
              <a:latin typeface="Times New Roman" pitchFamily="18" charset="0"/>
              <a:cs typeface="Times New Roman" pitchFamily="18" charset="0"/>
            </a:endParaRPr>
          </a:p>
        </p:txBody>
      </p:sp>
      <p:pic>
        <p:nvPicPr>
          <p:cNvPr id="12293" name="Picture 5" descr="F:\Материалы, краеведение\Фотоматериалы. Торжок\467529952.jpg"/>
          <p:cNvPicPr>
            <a:picLocks noChangeAspect="1" noChangeArrowheads="1"/>
          </p:cNvPicPr>
          <p:nvPr/>
        </p:nvPicPr>
        <p:blipFill>
          <a:blip r:embed="rId2" cstate="email"/>
          <a:srcRect/>
          <a:stretch>
            <a:fillRect/>
          </a:stretch>
        </p:blipFill>
        <p:spPr bwMode="auto">
          <a:xfrm>
            <a:off x="1828800" y="3733800"/>
            <a:ext cx="4962525" cy="2985455"/>
          </a:xfrm>
          <a:prstGeom prst="ellipse">
            <a:avLst/>
          </a:prstGeom>
          <a:noFill/>
          <a:ln>
            <a:solidFill>
              <a:srgbClr val="006600"/>
            </a:solidFill>
          </a:ln>
        </p:spPr>
      </p:pic>
    </p:spTree>
  </p:cSld>
  <p:clrMapOvr>
    <a:masterClrMapping/>
  </p:clrMapOvr>
  <p:transition spd="slow">
    <p:wheel spokes="2"/>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diamond(in)">
                                      <p:cBhvr>
                                        <p:cTn id="7" dur="20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рямоугольник 4"/>
          <p:cNvSpPr>
            <a:spLocks noChangeArrowheads="1"/>
          </p:cNvSpPr>
          <p:nvPr/>
        </p:nvSpPr>
        <p:spPr bwMode="auto">
          <a:xfrm>
            <a:off x="152400" y="0"/>
            <a:ext cx="8991600" cy="4446588"/>
          </a:xfrm>
          <a:prstGeom prst="rect">
            <a:avLst/>
          </a:prstGeom>
          <a:noFill/>
          <a:ln w="9525">
            <a:noFill/>
            <a:miter lim="800000"/>
            <a:headEnd/>
            <a:tailEnd/>
          </a:ln>
        </p:spPr>
        <p:txBody>
          <a:bodyPr>
            <a:spAutoFit/>
          </a:bodyPr>
          <a:lstStyle/>
          <a:p>
            <a:pPr algn="just"/>
            <a:r>
              <a:rPr lang="ru-RU" sz="2200">
                <a:solidFill>
                  <a:srgbClr val="2B2BFE"/>
                </a:solidFill>
                <a:latin typeface="Times New Roman" pitchFamily="18" charset="0"/>
                <a:cs typeface="Times New Roman" pitchFamily="18" charset="0"/>
              </a:rPr>
              <a:t>Ведь вопросы, касающиеся разных сфер жизни региона, широко обсуждаются, учащиеся ведут поисковую работу, подбирают необходимый краеведческий материал. Торжок и Торжокский район с его уникальной историей и культурными традициями привлекает внимание не только гостей из других городов России и ближнего зарубежья, но и представителей из дальнего зарубежья. Большие изменения, произошедшие в международных отношениях за последние годы, привели к открытию границ между государствами, а, следовательно, активному развитию международного туризма.      Ежегодно всё больше иностранцев посещают Россию, и наш край не является исключением. Поэтому умение достойно представить культуру своего региона, показать красоту и особенность родного края представителям иноязычных культур является весьма актуальным. </a:t>
            </a:r>
          </a:p>
        </p:txBody>
      </p:sp>
      <p:pic>
        <p:nvPicPr>
          <p:cNvPr id="2" name="Picture 5" descr="F:\Материалы, краеведение\Фотоматериалы. Торжок\614437165.jpg"/>
          <p:cNvPicPr>
            <a:picLocks noChangeAspect="1" noChangeArrowheads="1"/>
          </p:cNvPicPr>
          <p:nvPr/>
        </p:nvPicPr>
        <p:blipFill>
          <a:blip r:embed="rId2" cstate="email"/>
          <a:srcRect/>
          <a:stretch>
            <a:fillRect/>
          </a:stretch>
        </p:blipFill>
        <p:spPr bwMode="auto">
          <a:xfrm>
            <a:off x="5181600" y="4267200"/>
            <a:ext cx="3676650" cy="2442930"/>
          </a:xfrm>
          <a:prstGeom prst="horizontalScroll">
            <a:avLst/>
          </a:prstGeom>
          <a:noFill/>
          <a:ln w="57150">
            <a:solidFill>
              <a:schemeClr val="bg2">
                <a:lumMod val="60000"/>
                <a:lumOff val="40000"/>
              </a:schemeClr>
            </a:solidFill>
          </a:ln>
        </p:spPr>
      </p:pic>
      <p:sp>
        <p:nvSpPr>
          <p:cNvPr id="7" name="Прямоугольник 6"/>
          <p:cNvSpPr/>
          <p:nvPr/>
        </p:nvSpPr>
        <p:spPr>
          <a:xfrm>
            <a:off x="152400" y="4419600"/>
            <a:ext cx="4953000" cy="2101850"/>
          </a:xfrm>
          <a:prstGeom prst="rect">
            <a:avLst/>
          </a:prstGeom>
        </p:spPr>
        <p:txBody>
          <a:bodyPr>
            <a:spAutoFit/>
          </a:bodyPr>
          <a:lstStyle/>
          <a:p>
            <a:pPr algn="just">
              <a:defRPr/>
            </a:pPr>
            <a:r>
              <a:rPr lang="ru-RU" sz="2200" dirty="0">
                <a:solidFill>
                  <a:schemeClr val="bg2">
                    <a:lumMod val="60000"/>
                    <a:lumOff val="40000"/>
                  </a:schemeClr>
                </a:solidFill>
                <a:latin typeface="Times New Roman" pitchFamily="18" charset="0"/>
                <a:cs typeface="Times New Roman" pitchFamily="18" charset="0"/>
              </a:rPr>
              <a:t>Учащиеся заинтересованы в том, чтобы активно участвовать в реальном диалоге культур.  Поэтому представляется целесообразным введение данного спецкурса в средней школе.      </a:t>
            </a: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AutoShape 4"/>
          <p:cNvSpPr>
            <a:spLocks noChangeArrowheads="1"/>
          </p:cNvSpPr>
          <p:nvPr/>
        </p:nvSpPr>
        <p:spPr bwMode="auto">
          <a:xfrm>
            <a:off x="152400" y="1447800"/>
            <a:ext cx="8534400" cy="4876800"/>
          </a:xfrm>
          <a:prstGeom prst="cloudCallout">
            <a:avLst>
              <a:gd name="adj1" fmla="val 26986"/>
              <a:gd name="adj2" fmla="val -71454"/>
            </a:avLst>
          </a:prstGeom>
          <a:gradFill>
            <a:gsLst>
              <a:gs pos="0">
                <a:srgbClr val="FFFFFF"/>
              </a:gs>
              <a:gs pos="39999">
                <a:srgbClr val="66FFFF"/>
              </a:gs>
              <a:gs pos="70000">
                <a:srgbClr val="99CCFF"/>
              </a:gs>
              <a:gs pos="100000">
                <a:srgbClr val="0099FF"/>
              </a:gs>
            </a:gsLst>
            <a:lin ang="16200000" scaled="0"/>
          </a:gradFill>
          <a:ln w="9525">
            <a:solidFill>
              <a:schemeClr val="tx1"/>
            </a:solidFill>
            <a:round/>
            <a:headEnd/>
            <a:tailEnd/>
          </a:ln>
        </p:spPr>
        <p:txBody>
          <a:bodyPr/>
          <a:lstStyle/>
          <a:p>
            <a:pPr algn="just" eaLnBrk="0" hangingPunct="0">
              <a:defRPr/>
            </a:pPr>
            <a:r>
              <a:rPr lang="ru-RU" sz="2000" dirty="0">
                <a:solidFill>
                  <a:schemeClr val="bg2">
                    <a:lumMod val="60000"/>
                    <a:lumOff val="40000"/>
                  </a:schemeClr>
                </a:solidFill>
                <a:latin typeface="Times New Roman" pitchFamily="18" charset="0"/>
                <a:cs typeface="Times New Roman" pitchFamily="18" charset="0"/>
              </a:rPr>
              <a:t>   Основной целью курса является формирование иноязычной  коммуникативной и </a:t>
            </a:r>
            <a:r>
              <a:rPr lang="ru-RU" sz="2000" dirty="0" err="1">
                <a:solidFill>
                  <a:schemeClr val="bg2">
                    <a:lumMod val="60000"/>
                    <a:lumOff val="40000"/>
                  </a:schemeClr>
                </a:solidFill>
                <a:latin typeface="Times New Roman" pitchFamily="18" charset="0"/>
                <a:cs typeface="Times New Roman" pitchFamily="18" charset="0"/>
              </a:rPr>
              <a:t>социокультурной</a:t>
            </a:r>
            <a:r>
              <a:rPr lang="ru-RU" sz="2000" dirty="0">
                <a:solidFill>
                  <a:schemeClr val="bg2">
                    <a:lumMod val="60000"/>
                    <a:lumOff val="40000"/>
                  </a:schemeClr>
                </a:solidFill>
                <a:latin typeface="Times New Roman" pitchFamily="18" charset="0"/>
                <a:cs typeface="Times New Roman" pitchFamily="18" charset="0"/>
              </a:rPr>
              <a:t> компетентности учащихся, развитие коммуникативных умений учащихся на базе изучения материала о </a:t>
            </a:r>
            <a:r>
              <a:rPr lang="ru-RU" sz="2000" dirty="0" err="1">
                <a:solidFill>
                  <a:schemeClr val="bg2">
                    <a:lumMod val="60000"/>
                    <a:lumOff val="40000"/>
                  </a:schemeClr>
                </a:solidFill>
                <a:latin typeface="Times New Roman" pitchFamily="18" charset="0"/>
                <a:cs typeface="Times New Roman" pitchFamily="18" charset="0"/>
              </a:rPr>
              <a:t>Торжокском</a:t>
            </a:r>
            <a:r>
              <a:rPr lang="ru-RU" sz="2000" dirty="0">
                <a:solidFill>
                  <a:schemeClr val="bg2">
                    <a:lumMod val="60000"/>
                    <a:lumOff val="40000"/>
                  </a:schemeClr>
                </a:solidFill>
                <a:latin typeface="Times New Roman" pitchFamily="18" charset="0"/>
                <a:cs typeface="Times New Roman" pitchFamily="18" charset="0"/>
              </a:rPr>
              <a:t> крае, овладение способами представления родной культуры в </a:t>
            </a:r>
            <a:r>
              <a:rPr lang="ru-RU" sz="2000" dirty="0" err="1">
                <a:solidFill>
                  <a:schemeClr val="bg2">
                    <a:lumMod val="60000"/>
                    <a:lumOff val="40000"/>
                  </a:schemeClr>
                </a:solidFill>
                <a:latin typeface="Times New Roman" pitchFamily="18" charset="0"/>
                <a:cs typeface="Times New Roman" pitchFamily="18" charset="0"/>
              </a:rPr>
              <a:t>инокультурной</a:t>
            </a:r>
            <a:r>
              <a:rPr lang="ru-RU" sz="2000" dirty="0">
                <a:solidFill>
                  <a:schemeClr val="bg2">
                    <a:lumMod val="60000"/>
                    <a:lumOff val="40000"/>
                  </a:schemeClr>
                </a:solidFill>
                <a:latin typeface="Times New Roman" pitchFamily="18" charset="0"/>
                <a:cs typeface="Times New Roman" pitchFamily="18" charset="0"/>
              </a:rPr>
              <a:t> среде. Курс «</a:t>
            </a:r>
            <a:r>
              <a:rPr lang="en-US" sz="2000" dirty="0">
                <a:solidFill>
                  <a:schemeClr val="bg2">
                    <a:lumMod val="60000"/>
                    <a:lumOff val="40000"/>
                  </a:schemeClr>
                </a:solidFill>
                <a:latin typeface="Times New Roman" pitchFamily="18" charset="0"/>
                <a:cs typeface="Times New Roman" pitchFamily="18" charset="0"/>
              </a:rPr>
              <a:t>Welcome to </a:t>
            </a:r>
            <a:r>
              <a:rPr lang="en-US" sz="2000" dirty="0" err="1">
                <a:solidFill>
                  <a:schemeClr val="bg2">
                    <a:lumMod val="60000"/>
                    <a:lumOff val="40000"/>
                  </a:schemeClr>
                </a:solidFill>
                <a:latin typeface="Times New Roman" pitchFamily="18" charset="0"/>
                <a:cs typeface="Times New Roman" pitchFamily="18" charset="0"/>
              </a:rPr>
              <a:t>Torzhok</a:t>
            </a:r>
            <a:r>
              <a:rPr lang="en-US" sz="2000" dirty="0">
                <a:solidFill>
                  <a:schemeClr val="bg2">
                    <a:lumMod val="60000"/>
                    <a:lumOff val="40000"/>
                  </a:schemeClr>
                </a:solidFill>
                <a:latin typeface="Times New Roman" pitchFamily="18" charset="0"/>
                <a:cs typeface="Times New Roman" pitchFamily="18" charset="0"/>
              </a:rPr>
              <a:t> District</a:t>
            </a:r>
            <a:r>
              <a:rPr lang="ru-RU" sz="2000" dirty="0">
                <a:solidFill>
                  <a:schemeClr val="bg2">
                    <a:lumMod val="60000"/>
                    <a:lumOff val="40000"/>
                  </a:schemeClr>
                </a:solidFill>
                <a:latin typeface="Times New Roman" pitchFamily="18" charset="0"/>
                <a:cs typeface="Times New Roman" pitchFamily="18" charset="0"/>
              </a:rPr>
              <a:t>» ставит своей целью развитие у детей способности использовать иностранный язык как инструмент общения в диалоге культур современного мира.</a:t>
            </a:r>
          </a:p>
        </p:txBody>
      </p:sp>
      <p:sp>
        <p:nvSpPr>
          <p:cNvPr id="8195" name="AutoShape 5"/>
          <p:cNvSpPr>
            <a:spLocks noChangeArrowheads="1"/>
          </p:cNvSpPr>
          <p:nvPr/>
        </p:nvSpPr>
        <p:spPr bwMode="auto">
          <a:xfrm>
            <a:off x="381000" y="1524000"/>
            <a:ext cx="1447800" cy="1066800"/>
          </a:xfrm>
          <a:prstGeom prst="cloudCallout">
            <a:avLst>
              <a:gd name="adj1" fmla="val 85088"/>
              <a:gd name="adj2" fmla="val -111903"/>
            </a:avLst>
          </a:prstGeom>
          <a:gradFill rotWithShape="0">
            <a:gsLst>
              <a:gs pos="0">
                <a:srgbClr val="3399FF"/>
              </a:gs>
              <a:gs pos="100000">
                <a:srgbClr val="FFFFFF"/>
              </a:gs>
            </a:gsLst>
            <a:lin ang="5400000" scaled="1"/>
          </a:gradFill>
          <a:ln w="9525">
            <a:solidFill>
              <a:schemeClr val="tx1"/>
            </a:solidFill>
            <a:round/>
            <a:headEnd/>
            <a:tailEnd/>
          </a:ln>
        </p:spPr>
        <p:txBody>
          <a:bodyPr/>
          <a:lstStyle/>
          <a:p>
            <a:endParaRPr lang="ru-RU" sz="3200">
              <a:latin typeface="Times New Roman" pitchFamily="18" charset="0"/>
            </a:endParaRPr>
          </a:p>
        </p:txBody>
      </p:sp>
      <p:sp>
        <p:nvSpPr>
          <p:cNvPr id="2" name="AutoShape 8"/>
          <p:cNvSpPr>
            <a:spLocks noChangeArrowheads="1"/>
          </p:cNvSpPr>
          <p:nvPr/>
        </p:nvSpPr>
        <p:spPr bwMode="auto">
          <a:xfrm>
            <a:off x="609600" y="533400"/>
            <a:ext cx="762000" cy="609600"/>
          </a:xfrm>
          <a:prstGeom prst="cloudCallout">
            <a:avLst>
              <a:gd name="adj1" fmla="val 47083"/>
              <a:gd name="adj2" fmla="val -103384"/>
            </a:avLst>
          </a:prstGeom>
          <a:gradFill rotWithShape="0">
            <a:gsLst>
              <a:gs pos="0">
                <a:srgbClr val="3399FF"/>
              </a:gs>
              <a:gs pos="100000">
                <a:srgbClr val="FFFFFF"/>
              </a:gs>
            </a:gsLst>
            <a:lin ang="5400000" scaled="1"/>
          </a:gradFill>
          <a:ln w="9525">
            <a:solidFill>
              <a:schemeClr val="tx1"/>
            </a:solidFill>
            <a:round/>
            <a:headEnd/>
            <a:tailEnd/>
          </a:ln>
        </p:spPr>
        <p:txBody>
          <a:bodyPr/>
          <a:lstStyle/>
          <a:p>
            <a:endParaRPr lang="ru-RU" sz="3200">
              <a:latin typeface="Times New Roman" pitchFamily="18" charset="0"/>
            </a:endParaRPr>
          </a:p>
        </p:txBody>
      </p:sp>
      <p:sp>
        <p:nvSpPr>
          <p:cNvPr id="8197" name="AutoShape 7"/>
          <p:cNvSpPr>
            <a:spLocks noChangeArrowheads="1"/>
          </p:cNvSpPr>
          <p:nvPr/>
        </p:nvSpPr>
        <p:spPr bwMode="auto">
          <a:xfrm>
            <a:off x="2819400" y="762000"/>
            <a:ext cx="1143000" cy="762000"/>
          </a:xfrm>
          <a:prstGeom prst="cloudCallout">
            <a:avLst>
              <a:gd name="adj1" fmla="val 29861"/>
              <a:gd name="adj2" fmla="val -110417"/>
            </a:avLst>
          </a:prstGeom>
          <a:gradFill rotWithShape="0">
            <a:gsLst>
              <a:gs pos="0">
                <a:srgbClr val="3399FF"/>
              </a:gs>
              <a:gs pos="100000">
                <a:srgbClr val="FFFFFF"/>
              </a:gs>
            </a:gsLst>
            <a:lin ang="5400000" scaled="1"/>
          </a:gradFill>
          <a:ln w="9525">
            <a:solidFill>
              <a:schemeClr val="tx1"/>
            </a:solidFill>
            <a:round/>
            <a:headEnd/>
            <a:tailEnd/>
          </a:ln>
        </p:spPr>
        <p:txBody>
          <a:bodyPr/>
          <a:lstStyle/>
          <a:p>
            <a:endParaRPr lang="ru-RU" sz="3200">
              <a:latin typeface="Times New Roman" pitchFamily="18" charset="0"/>
            </a:endParaRPr>
          </a:p>
        </p:txBody>
      </p:sp>
      <p:sp>
        <p:nvSpPr>
          <p:cNvPr id="8198" name="AutoShape 6"/>
          <p:cNvSpPr>
            <a:spLocks noChangeArrowheads="1"/>
          </p:cNvSpPr>
          <p:nvPr/>
        </p:nvSpPr>
        <p:spPr bwMode="auto">
          <a:xfrm>
            <a:off x="7467600" y="838200"/>
            <a:ext cx="1143000" cy="1066800"/>
          </a:xfrm>
          <a:prstGeom prst="cloudCallout">
            <a:avLst>
              <a:gd name="adj1" fmla="val -56806"/>
              <a:gd name="adj2" fmla="val -72769"/>
            </a:avLst>
          </a:prstGeom>
          <a:gradFill rotWithShape="0">
            <a:gsLst>
              <a:gs pos="0">
                <a:srgbClr val="3399FF"/>
              </a:gs>
              <a:gs pos="100000">
                <a:srgbClr val="FFFFFF"/>
              </a:gs>
            </a:gsLst>
            <a:lin ang="5400000" scaled="1"/>
          </a:gradFill>
          <a:ln w="9525">
            <a:solidFill>
              <a:schemeClr val="tx1"/>
            </a:solidFill>
            <a:round/>
            <a:headEnd/>
            <a:tailEnd/>
          </a:ln>
        </p:spPr>
        <p:txBody>
          <a:bodyPr/>
          <a:lstStyle/>
          <a:p>
            <a:endParaRPr lang="ru-RU" sz="3200">
              <a:latin typeface="Times New Roman" pitchFamily="18" charset="0"/>
            </a:endParaRPr>
          </a:p>
        </p:txBody>
      </p:sp>
      <p:sp>
        <p:nvSpPr>
          <p:cNvPr id="8199" name="Прямоугольник 12"/>
          <p:cNvSpPr>
            <a:spLocks noChangeArrowheads="1"/>
          </p:cNvSpPr>
          <p:nvPr/>
        </p:nvSpPr>
        <p:spPr bwMode="auto">
          <a:xfrm>
            <a:off x="2286000" y="3105150"/>
            <a:ext cx="4572000" cy="369888"/>
          </a:xfrm>
          <a:prstGeom prst="rect">
            <a:avLst/>
          </a:prstGeom>
          <a:noFill/>
          <a:ln w="9525">
            <a:noFill/>
            <a:miter lim="800000"/>
            <a:headEnd/>
            <a:tailEnd/>
          </a:ln>
        </p:spPr>
        <p:txBody>
          <a:bodyPr>
            <a:spAutoFit/>
          </a:bodyPr>
          <a:lstStyle/>
          <a:p>
            <a:endParaRPr lang="en-US" sz="1800" b="1" u="sng">
              <a:latin typeface="Arial" charset="0"/>
            </a:endParaRPr>
          </a:p>
        </p:txBody>
      </p:sp>
      <p:sp>
        <p:nvSpPr>
          <p:cNvPr id="61450" name="Прямоугольник 13"/>
          <p:cNvSpPr>
            <a:spLocks noChangeArrowheads="1"/>
          </p:cNvSpPr>
          <p:nvPr/>
        </p:nvSpPr>
        <p:spPr bwMode="auto">
          <a:xfrm>
            <a:off x="685800" y="990600"/>
            <a:ext cx="4876800" cy="584200"/>
          </a:xfrm>
          <a:prstGeom prst="rect">
            <a:avLst/>
          </a:prstGeom>
          <a:noFill/>
          <a:ln w="9525">
            <a:noFill/>
            <a:miter lim="800000"/>
            <a:headEnd/>
            <a:tailEnd/>
          </a:ln>
        </p:spPr>
        <p:txBody>
          <a:bodyPr>
            <a:spAutoFit/>
          </a:bodyPr>
          <a:lstStyle/>
          <a:p>
            <a:pPr>
              <a:defRPr/>
            </a:pPr>
            <a:r>
              <a:rPr lang="ru-RU" sz="3200" b="1" i="1" dirty="0">
                <a:solidFill>
                  <a:schemeClr val="bg2">
                    <a:lumMod val="60000"/>
                    <a:lumOff val="40000"/>
                  </a:schemeClr>
                </a:solidFill>
                <a:latin typeface="Times New Roman" pitchFamily="18" charset="0"/>
                <a:cs typeface="Times New Roman" pitchFamily="18" charset="0"/>
              </a:rPr>
              <a:t>Цель  элективного курса</a:t>
            </a:r>
          </a:p>
        </p:txBody>
      </p:sp>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fade">
                                      <p:cBhvr>
                                        <p:cTn id="7" dur="1000"/>
                                        <p:tgtEl>
                                          <p:spTgt spid="8196"/>
                                        </p:tgtEl>
                                      </p:cBhvr>
                                    </p:animEffect>
                                    <p:anim calcmode="lin" valueType="num">
                                      <p:cBhvr>
                                        <p:cTn id="8" dur="1000" fill="hold"/>
                                        <p:tgtEl>
                                          <p:spTgt spid="8196"/>
                                        </p:tgtEl>
                                        <p:attrNameLst>
                                          <p:attrName>ppt_x</p:attrName>
                                        </p:attrNameLst>
                                      </p:cBhvr>
                                      <p:tavLst>
                                        <p:tav tm="0">
                                          <p:val>
                                            <p:strVal val="#ppt_x"/>
                                          </p:val>
                                        </p:tav>
                                        <p:tav tm="100000">
                                          <p:val>
                                            <p:strVal val="#ppt_x"/>
                                          </p:val>
                                        </p:tav>
                                      </p:tavLst>
                                    </p:anim>
                                    <p:anim calcmode="lin" valueType="num">
                                      <p:cBhvr>
                                        <p:cTn id="9" dur="1000" fill="hold"/>
                                        <p:tgtEl>
                                          <p:spTgt spid="819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61450"/>
                                        </p:tgtEl>
                                        <p:attrNameLst>
                                          <p:attrName>style.visibility</p:attrName>
                                        </p:attrNameLst>
                                      </p:cBhvr>
                                      <p:to>
                                        <p:strVal val="visible"/>
                                      </p:to>
                                    </p:set>
                                    <p:animEffect transition="in" filter="fade">
                                      <p:cBhvr>
                                        <p:cTn id="13" dur="1000"/>
                                        <p:tgtEl>
                                          <p:spTgt spid="61450"/>
                                        </p:tgtEl>
                                      </p:cBhvr>
                                    </p:animEffect>
                                    <p:anim calcmode="lin" valueType="num">
                                      <p:cBhvr>
                                        <p:cTn id="14" dur="1000" fill="hold"/>
                                        <p:tgtEl>
                                          <p:spTgt spid="61450"/>
                                        </p:tgtEl>
                                        <p:attrNameLst>
                                          <p:attrName>ppt_x</p:attrName>
                                        </p:attrNameLst>
                                      </p:cBhvr>
                                      <p:tavLst>
                                        <p:tav tm="0">
                                          <p:val>
                                            <p:strVal val="#ppt_x"/>
                                          </p:val>
                                        </p:tav>
                                        <p:tav tm="100000">
                                          <p:val>
                                            <p:strVal val="#ppt_x"/>
                                          </p:val>
                                        </p:tav>
                                      </p:tavLst>
                                    </p:anim>
                                    <p:anim calcmode="lin" valueType="num">
                                      <p:cBhvr>
                                        <p:cTn id="15" dur="1000" fill="hold"/>
                                        <p:tgtEl>
                                          <p:spTgt spid="61450"/>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15" presetClass="entr" presetSubtype="0" fill="hold" grpId="0" nodeType="afterEffect">
                                  <p:stCondLst>
                                    <p:cond delay="0"/>
                                  </p:stCondLst>
                                  <p:childTnLst>
                                    <p:set>
                                      <p:cBhvr>
                                        <p:cTn id="18" dur="1" fill="hold">
                                          <p:stCondLst>
                                            <p:cond delay="0"/>
                                          </p:stCondLst>
                                        </p:cTn>
                                        <p:tgtEl>
                                          <p:spTgt spid="8195"/>
                                        </p:tgtEl>
                                        <p:attrNameLst>
                                          <p:attrName>style.visibility</p:attrName>
                                        </p:attrNameLst>
                                      </p:cBhvr>
                                      <p:to>
                                        <p:strVal val="visible"/>
                                      </p:to>
                                    </p:set>
                                    <p:anim calcmode="lin" valueType="num">
                                      <p:cBhvr>
                                        <p:cTn id="19" dur="2000" fill="hold"/>
                                        <p:tgtEl>
                                          <p:spTgt spid="8195"/>
                                        </p:tgtEl>
                                        <p:attrNameLst>
                                          <p:attrName>ppt_w</p:attrName>
                                        </p:attrNameLst>
                                      </p:cBhvr>
                                      <p:tavLst>
                                        <p:tav tm="0">
                                          <p:val>
                                            <p:fltVal val="0"/>
                                          </p:val>
                                        </p:tav>
                                        <p:tav tm="100000">
                                          <p:val>
                                            <p:strVal val="#ppt_w"/>
                                          </p:val>
                                        </p:tav>
                                      </p:tavLst>
                                    </p:anim>
                                    <p:anim calcmode="lin" valueType="num">
                                      <p:cBhvr>
                                        <p:cTn id="20" dur="2000" fill="hold"/>
                                        <p:tgtEl>
                                          <p:spTgt spid="8195"/>
                                        </p:tgtEl>
                                        <p:attrNameLst>
                                          <p:attrName>ppt_h</p:attrName>
                                        </p:attrNameLst>
                                      </p:cBhvr>
                                      <p:tavLst>
                                        <p:tav tm="0">
                                          <p:val>
                                            <p:fltVal val="0"/>
                                          </p:val>
                                        </p:tav>
                                        <p:tav tm="100000">
                                          <p:val>
                                            <p:strVal val="#ppt_h"/>
                                          </p:val>
                                        </p:tav>
                                      </p:tavLst>
                                    </p:anim>
                                    <p:anim calcmode="lin" valueType="num">
                                      <p:cBhvr>
                                        <p:cTn id="21" dur="2000" fill="hold"/>
                                        <p:tgtEl>
                                          <p:spTgt spid="8195"/>
                                        </p:tgtEl>
                                        <p:attrNameLst>
                                          <p:attrName>ppt_x</p:attrName>
                                        </p:attrNameLst>
                                      </p:cBhvr>
                                      <p:tavLst>
                                        <p:tav tm="0" fmla="#ppt_x+(cos(-2*pi*(1-$))*-#ppt_x-sin(-2*pi*(1-$))*(1-#ppt_y))*(1-$)">
                                          <p:val>
                                            <p:fltVal val="0"/>
                                          </p:val>
                                        </p:tav>
                                        <p:tav tm="100000">
                                          <p:val>
                                            <p:fltVal val="1"/>
                                          </p:val>
                                        </p:tav>
                                      </p:tavLst>
                                    </p:anim>
                                    <p:anim calcmode="lin" valueType="num">
                                      <p:cBhvr>
                                        <p:cTn id="22" dur="2000" fill="hold"/>
                                        <p:tgtEl>
                                          <p:spTgt spid="8195"/>
                                        </p:tgtEl>
                                        <p:attrNameLst>
                                          <p:attrName>ppt_y</p:attrName>
                                        </p:attrNameLst>
                                      </p:cBhvr>
                                      <p:tavLst>
                                        <p:tav tm="0" fmla="#ppt_y+(sin(-2*pi*(1-$))*-#ppt_x+cos(-2*pi*(1-$))*(1-#ppt_y))*(1-$)">
                                          <p:val>
                                            <p:fltVal val="0"/>
                                          </p:val>
                                        </p:tav>
                                        <p:tav tm="100000">
                                          <p:val>
                                            <p:fltVal val="1"/>
                                          </p:val>
                                        </p:tav>
                                      </p:tavLst>
                                    </p:anim>
                                  </p:childTnLst>
                                </p:cTn>
                              </p:par>
                            </p:childTnLst>
                          </p:cTn>
                        </p:par>
                        <p:par>
                          <p:cTn id="23" fill="hold" nodeType="afterGroup">
                            <p:stCondLst>
                              <p:cond delay="4000"/>
                            </p:stCondLst>
                            <p:childTnLst>
                              <p:par>
                                <p:cTn id="24" presetID="15" presetClass="entr" presetSubtype="0" fill="hold" grpId="0" nodeType="afterEffect">
                                  <p:stCondLst>
                                    <p:cond delay="0"/>
                                  </p:stCondLst>
                                  <p:childTnLst>
                                    <p:set>
                                      <p:cBhvr>
                                        <p:cTn id="25" dur="1" fill="hold">
                                          <p:stCondLst>
                                            <p:cond delay="0"/>
                                          </p:stCondLst>
                                        </p:cTn>
                                        <p:tgtEl>
                                          <p:spTgt spid="8198"/>
                                        </p:tgtEl>
                                        <p:attrNameLst>
                                          <p:attrName>style.visibility</p:attrName>
                                        </p:attrNameLst>
                                      </p:cBhvr>
                                      <p:to>
                                        <p:strVal val="visible"/>
                                      </p:to>
                                    </p:set>
                                    <p:anim calcmode="lin" valueType="num">
                                      <p:cBhvr>
                                        <p:cTn id="26" dur="2000" fill="hold"/>
                                        <p:tgtEl>
                                          <p:spTgt spid="8198"/>
                                        </p:tgtEl>
                                        <p:attrNameLst>
                                          <p:attrName>ppt_w</p:attrName>
                                        </p:attrNameLst>
                                      </p:cBhvr>
                                      <p:tavLst>
                                        <p:tav tm="0">
                                          <p:val>
                                            <p:fltVal val="0"/>
                                          </p:val>
                                        </p:tav>
                                        <p:tav tm="100000">
                                          <p:val>
                                            <p:strVal val="#ppt_w"/>
                                          </p:val>
                                        </p:tav>
                                      </p:tavLst>
                                    </p:anim>
                                    <p:anim calcmode="lin" valueType="num">
                                      <p:cBhvr>
                                        <p:cTn id="27" dur="2000" fill="hold"/>
                                        <p:tgtEl>
                                          <p:spTgt spid="8198"/>
                                        </p:tgtEl>
                                        <p:attrNameLst>
                                          <p:attrName>ppt_h</p:attrName>
                                        </p:attrNameLst>
                                      </p:cBhvr>
                                      <p:tavLst>
                                        <p:tav tm="0">
                                          <p:val>
                                            <p:fltVal val="0"/>
                                          </p:val>
                                        </p:tav>
                                        <p:tav tm="100000">
                                          <p:val>
                                            <p:strVal val="#ppt_h"/>
                                          </p:val>
                                        </p:tav>
                                      </p:tavLst>
                                    </p:anim>
                                    <p:anim calcmode="lin" valueType="num">
                                      <p:cBhvr>
                                        <p:cTn id="28" dur="2000" fill="hold"/>
                                        <p:tgtEl>
                                          <p:spTgt spid="8198"/>
                                        </p:tgtEl>
                                        <p:attrNameLst>
                                          <p:attrName>ppt_x</p:attrName>
                                        </p:attrNameLst>
                                      </p:cBhvr>
                                      <p:tavLst>
                                        <p:tav tm="0" fmla="#ppt_x+(cos(-2*pi*(1-$))*-#ppt_x-sin(-2*pi*(1-$))*(1-#ppt_y))*(1-$)">
                                          <p:val>
                                            <p:fltVal val="0"/>
                                          </p:val>
                                        </p:tav>
                                        <p:tav tm="100000">
                                          <p:val>
                                            <p:fltVal val="1"/>
                                          </p:val>
                                        </p:tav>
                                      </p:tavLst>
                                    </p:anim>
                                    <p:anim calcmode="lin" valueType="num">
                                      <p:cBhvr>
                                        <p:cTn id="29" dur="2000" fill="hold"/>
                                        <p:tgtEl>
                                          <p:spTgt spid="8198"/>
                                        </p:tgtEl>
                                        <p:attrNameLst>
                                          <p:attrName>ppt_y</p:attrName>
                                        </p:attrNameLst>
                                      </p:cBhvr>
                                      <p:tavLst>
                                        <p:tav tm="0" fmla="#ppt_y+(sin(-2*pi*(1-$))*-#ppt_x+cos(-2*pi*(1-$))*(1-#ppt_y))*(1-$)">
                                          <p:val>
                                            <p:fltVal val="0"/>
                                          </p:val>
                                        </p:tav>
                                        <p:tav tm="100000">
                                          <p:val>
                                            <p:fltVal val="1"/>
                                          </p:val>
                                        </p:tav>
                                      </p:tavLst>
                                    </p:anim>
                                  </p:childTnLst>
                                </p:cTn>
                              </p:par>
                            </p:childTnLst>
                          </p:cTn>
                        </p:par>
                        <p:par>
                          <p:cTn id="30" fill="hold" nodeType="afterGroup">
                            <p:stCondLst>
                              <p:cond delay="6000"/>
                            </p:stCondLst>
                            <p:childTnLst>
                              <p:par>
                                <p:cTn id="31" presetID="15" presetClass="entr" presetSubtype="0" fill="hold" grpId="0" nodeType="afterEffect">
                                  <p:stCondLst>
                                    <p:cond delay="0"/>
                                  </p:stCondLst>
                                  <p:childTnLst>
                                    <p:set>
                                      <p:cBhvr>
                                        <p:cTn id="32" dur="1" fill="hold">
                                          <p:stCondLst>
                                            <p:cond delay="0"/>
                                          </p:stCondLst>
                                        </p:cTn>
                                        <p:tgtEl>
                                          <p:spTgt spid="8197"/>
                                        </p:tgtEl>
                                        <p:attrNameLst>
                                          <p:attrName>style.visibility</p:attrName>
                                        </p:attrNameLst>
                                      </p:cBhvr>
                                      <p:to>
                                        <p:strVal val="visible"/>
                                      </p:to>
                                    </p:set>
                                    <p:anim calcmode="lin" valueType="num">
                                      <p:cBhvr>
                                        <p:cTn id="33" dur="2000" fill="hold"/>
                                        <p:tgtEl>
                                          <p:spTgt spid="8197"/>
                                        </p:tgtEl>
                                        <p:attrNameLst>
                                          <p:attrName>ppt_w</p:attrName>
                                        </p:attrNameLst>
                                      </p:cBhvr>
                                      <p:tavLst>
                                        <p:tav tm="0">
                                          <p:val>
                                            <p:fltVal val="0"/>
                                          </p:val>
                                        </p:tav>
                                        <p:tav tm="100000">
                                          <p:val>
                                            <p:strVal val="#ppt_w"/>
                                          </p:val>
                                        </p:tav>
                                      </p:tavLst>
                                    </p:anim>
                                    <p:anim calcmode="lin" valueType="num">
                                      <p:cBhvr>
                                        <p:cTn id="34" dur="2000" fill="hold"/>
                                        <p:tgtEl>
                                          <p:spTgt spid="8197"/>
                                        </p:tgtEl>
                                        <p:attrNameLst>
                                          <p:attrName>ppt_h</p:attrName>
                                        </p:attrNameLst>
                                      </p:cBhvr>
                                      <p:tavLst>
                                        <p:tav tm="0">
                                          <p:val>
                                            <p:fltVal val="0"/>
                                          </p:val>
                                        </p:tav>
                                        <p:tav tm="100000">
                                          <p:val>
                                            <p:strVal val="#ppt_h"/>
                                          </p:val>
                                        </p:tav>
                                      </p:tavLst>
                                    </p:anim>
                                    <p:anim calcmode="lin" valueType="num">
                                      <p:cBhvr>
                                        <p:cTn id="35" dur="2000" fill="hold"/>
                                        <p:tgtEl>
                                          <p:spTgt spid="8197"/>
                                        </p:tgtEl>
                                        <p:attrNameLst>
                                          <p:attrName>ppt_x</p:attrName>
                                        </p:attrNameLst>
                                      </p:cBhvr>
                                      <p:tavLst>
                                        <p:tav tm="0" fmla="#ppt_x+(cos(-2*pi*(1-$))*-#ppt_x-sin(-2*pi*(1-$))*(1-#ppt_y))*(1-$)">
                                          <p:val>
                                            <p:fltVal val="0"/>
                                          </p:val>
                                        </p:tav>
                                        <p:tav tm="100000">
                                          <p:val>
                                            <p:fltVal val="1"/>
                                          </p:val>
                                        </p:tav>
                                      </p:tavLst>
                                    </p:anim>
                                    <p:anim calcmode="lin" valueType="num">
                                      <p:cBhvr>
                                        <p:cTn id="36" dur="2000" fill="hold"/>
                                        <p:tgtEl>
                                          <p:spTgt spid="8197"/>
                                        </p:tgtEl>
                                        <p:attrNameLst>
                                          <p:attrName>ppt_y</p:attrName>
                                        </p:attrNameLst>
                                      </p:cBhvr>
                                      <p:tavLst>
                                        <p:tav tm="0" fmla="#ppt_y+(sin(-2*pi*(1-$))*-#ppt_x+cos(-2*pi*(1-$))*(1-#ppt_y))*(1-$)">
                                          <p:val>
                                            <p:fltVal val="0"/>
                                          </p:val>
                                        </p:tav>
                                        <p:tav tm="100000">
                                          <p:val>
                                            <p:fltVal val="1"/>
                                          </p:val>
                                        </p:tav>
                                      </p:tavLst>
                                    </p:anim>
                                  </p:childTnLst>
                                </p:cTn>
                              </p:par>
                            </p:childTnLst>
                          </p:cTn>
                        </p:par>
                        <p:par>
                          <p:cTn id="37" fill="hold" nodeType="afterGroup">
                            <p:stCondLst>
                              <p:cond delay="8000"/>
                            </p:stCondLst>
                            <p:childTnLst>
                              <p:par>
                                <p:cTn id="38" presetID="15" presetClass="entr" presetSubtype="0" fill="hold" grpId="0" nodeType="afterEffect">
                                  <p:stCondLst>
                                    <p:cond delay="0"/>
                                  </p:stCondLst>
                                  <p:childTnLst>
                                    <p:set>
                                      <p:cBhvr>
                                        <p:cTn id="39" dur="1" fill="hold">
                                          <p:stCondLst>
                                            <p:cond delay="0"/>
                                          </p:stCondLst>
                                        </p:cTn>
                                        <p:tgtEl>
                                          <p:spTgt spid="2"/>
                                        </p:tgtEl>
                                        <p:attrNameLst>
                                          <p:attrName>style.visibility</p:attrName>
                                        </p:attrNameLst>
                                      </p:cBhvr>
                                      <p:to>
                                        <p:strVal val="visible"/>
                                      </p:to>
                                    </p:set>
                                    <p:anim calcmode="lin" valueType="num">
                                      <p:cBhvr>
                                        <p:cTn id="40" dur="2000" fill="hold"/>
                                        <p:tgtEl>
                                          <p:spTgt spid="2"/>
                                        </p:tgtEl>
                                        <p:attrNameLst>
                                          <p:attrName>ppt_w</p:attrName>
                                        </p:attrNameLst>
                                      </p:cBhvr>
                                      <p:tavLst>
                                        <p:tav tm="0">
                                          <p:val>
                                            <p:fltVal val="0"/>
                                          </p:val>
                                        </p:tav>
                                        <p:tav tm="100000">
                                          <p:val>
                                            <p:strVal val="#ppt_w"/>
                                          </p:val>
                                        </p:tav>
                                      </p:tavLst>
                                    </p:anim>
                                    <p:anim calcmode="lin" valueType="num">
                                      <p:cBhvr>
                                        <p:cTn id="41" dur="2000" fill="hold"/>
                                        <p:tgtEl>
                                          <p:spTgt spid="2"/>
                                        </p:tgtEl>
                                        <p:attrNameLst>
                                          <p:attrName>ppt_h</p:attrName>
                                        </p:attrNameLst>
                                      </p:cBhvr>
                                      <p:tavLst>
                                        <p:tav tm="0">
                                          <p:val>
                                            <p:fltVal val="0"/>
                                          </p:val>
                                        </p:tav>
                                        <p:tav tm="100000">
                                          <p:val>
                                            <p:strVal val="#ppt_h"/>
                                          </p:val>
                                        </p:tav>
                                      </p:tavLst>
                                    </p:anim>
                                    <p:anim calcmode="lin" valueType="num">
                                      <p:cBhvr>
                                        <p:cTn id="42" dur="2000" fill="hold"/>
                                        <p:tgtEl>
                                          <p:spTgt spid="2"/>
                                        </p:tgtEl>
                                        <p:attrNameLst>
                                          <p:attrName>ppt_x</p:attrName>
                                        </p:attrNameLst>
                                      </p:cBhvr>
                                      <p:tavLst>
                                        <p:tav tm="0" fmla="#ppt_x+(cos(-2*pi*(1-$))*-#ppt_x-sin(-2*pi*(1-$))*(1-#ppt_y))*(1-$)">
                                          <p:val>
                                            <p:fltVal val="0"/>
                                          </p:val>
                                        </p:tav>
                                        <p:tav tm="100000">
                                          <p:val>
                                            <p:fltVal val="1"/>
                                          </p:val>
                                        </p:tav>
                                      </p:tavLst>
                                    </p:anim>
                                    <p:anim calcmode="lin" valueType="num">
                                      <p:cBhvr>
                                        <p:cTn id="43" dur="2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195" grpId="0" animBg="1"/>
      <p:bldP spid="2" grpId="0" animBg="1"/>
      <p:bldP spid="8197" grpId="0" animBg="1"/>
      <p:bldP spid="8198" grpId="0" animBg="1"/>
      <p:bldP spid="6145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Подзаголовок 2"/>
          <p:cNvSpPr>
            <a:spLocks noGrp="1"/>
          </p:cNvSpPr>
          <p:nvPr>
            <p:ph type="subTitle" idx="4294967295"/>
          </p:nvPr>
        </p:nvSpPr>
        <p:spPr>
          <a:xfrm>
            <a:off x="228600" y="228600"/>
            <a:ext cx="8686800" cy="3886200"/>
          </a:xfrm>
          <a:noFill/>
        </p:spPr>
        <p:txBody>
          <a:bodyPr/>
          <a:lstStyle/>
          <a:p>
            <a:pPr marL="0" indent="0" algn="ctr" eaLnBrk="1" hangingPunct="1">
              <a:buFontTx/>
              <a:buNone/>
            </a:pPr>
            <a:r>
              <a:rPr lang="ru-RU" sz="2800" b="1" i="1" smtClean="0">
                <a:solidFill>
                  <a:srgbClr val="2B2BFE"/>
                </a:solidFill>
                <a:effectLst/>
                <a:latin typeface="Times New Roman" pitchFamily="18" charset="0"/>
                <a:cs typeface="Times New Roman" pitchFamily="18" charset="0"/>
              </a:rPr>
              <a:t>Главные задачи курса: </a:t>
            </a:r>
          </a:p>
          <a:p>
            <a:pPr marL="0" indent="0" algn="just" eaLnBrk="1" hangingPunct="1">
              <a:buFontTx/>
              <a:buNone/>
            </a:pPr>
            <a:r>
              <a:rPr lang="ru-RU" sz="2400" smtClean="0">
                <a:solidFill>
                  <a:srgbClr val="2B2BFE"/>
                </a:solidFill>
                <a:effectLst/>
                <a:latin typeface="Times New Roman" pitchFamily="18" charset="0"/>
                <a:cs typeface="Times New Roman" pitchFamily="18" charset="0"/>
              </a:rPr>
              <a:t>ознакомление со спецификой природы  и географического положения родного края, культурными особенностями и традициями; местными экономическими, социальными и экологическими проблемами, путями их решения;  развитие интегративных умений общаться на английском языке в условиях неофициального и официального общения во время заочных зарубежных поездок и приема иностранных гостей; участвовать в различных дискуссиях по краеведению.</a:t>
            </a:r>
          </a:p>
          <a:p>
            <a:pPr marL="0" indent="0" eaLnBrk="1" hangingPunct="1">
              <a:buFontTx/>
              <a:buNone/>
            </a:pPr>
            <a:endParaRPr lang="ru-RU" sz="2400" smtClean="0">
              <a:solidFill>
                <a:srgbClr val="2B2BFE"/>
              </a:solidFill>
              <a:effectLst/>
              <a:latin typeface="Times New Roman" pitchFamily="18" charset="0"/>
              <a:cs typeface="Times New Roman" pitchFamily="18" charset="0"/>
            </a:endParaRPr>
          </a:p>
        </p:txBody>
      </p:sp>
      <p:pic>
        <p:nvPicPr>
          <p:cNvPr id="4" name="Picture 5" descr="F:\Материалы, краеведение\Фотоматериалы. Торжок\144162908.jpg"/>
          <p:cNvPicPr>
            <a:picLocks noChangeAspect="1" noChangeArrowheads="1"/>
          </p:cNvPicPr>
          <p:nvPr/>
        </p:nvPicPr>
        <p:blipFill>
          <a:blip r:embed="rId2" cstate="email"/>
          <a:srcRect/>
          <a:stretch>
            <a:fillRect/>
          </a:stretch>
        </p:blipFill>
        <p:spPr bwMode="auto">
          <a:xfrm>
            <a:off x="2627312" y="3846956"/>
            <a:ext cx="4038600" cy="2970615"/>
          </a:xfrm>
          <a:prstGeom prst="ellipse">
            <a:avLst/>
          </a:prstGeom>
          <a:noFill/>
          <a:ln w="28575">
            <a:solidFill>
              <a:schemeClr val="bg1">
                <a:lumMod val="60000"/>
                <a:lumOff val="40000"/>
              </a:schemeClr>
            </a:solidFill>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ctrTitle" idx="4294967295"/>
          </p:nvPr>
        </p:nvSpPr>
        <p:spPr>
          <a:xfrm>
            <a:off x="685800" y="2130425"/>
            <a:ext cx="7772400" cy="1470025"/>
          </a:xfrm>
        </p:spPr>
        <p:txBody>
          <a:bodyPr/>
          <a:lstStyle/>
          <a:p>
            <a:pPr algn="ctr" eaLnBrk="1" hangingPunct="1">
              <a:defRPr/>
            </a:pP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endParaRPr lang="ru-RU" dirty="0" smtClean="0"/>
          </a:p>
        </p:txBody>
      </p:sp>
      <p:pic>
        <p:nvPicPr>
          <p:cNvPr id="14341" name="Picture 5" descr="F:\Селивёрстова Е.И\Фото и видео материалы\55288186.jpg"/>
          <p:cNvPicPr>
            <a:picLocks noChangeAspect="1" noChangeArrowheads="1"/>
          </p:cNvPicPr>
          <p:nvPr/>
        </p:nvPicPr>
        <p:blipFill>
          <a:blip r:embed="rId2" cstate="email"/>
          <a:srcRect/>
          <a:stretch>
            <a:fillRect/>
          </a:stretch>
        </p:blipFill>
        <p:spPr bwMode="auto">
          <a:xfrm>
            <a:off x="6248400" y="3886200"/>
            <a:ext cx="2619375" cy="1484597"/>
          </a:xfrm>
          <a:prstGeom prst="roundRect">
            <a:avLst/>
          </a:prstGeom>
          <a:noFill/>
          <a:ln w="57150">
            <a:solidFill>
              <a:schemeClr val="bg1">
                <a:lumMod val="60000"/>
                <a:lumOff val="40000"/>
              </a:schemeClr>
            </a:solidFill>
          </a:ln>
        </p:spPr>
      </p:pic>
      <p:sp>
        <p:nvSpPr>
          <p:cNvPr id="10244" name="Rectangle 7"/>
          <p:cNvSpPr>
            <a:spLocks noGrp="1" noChangeArrowheads="1"/>
          </p:cNvSpPr>
          <p:nvPr>
            <p:ph type="subTitle" idx="4294967295"/>
          </p:nvPr>
        </p:nvSpPr>
        <p:spPr>
          <a:xfrm>
            <a:off x="152400" y="-1588"/>
            <a:ext cx="8763000" cy="5138738"/>
          </a:xfrm>
          <a:noFill/>
        </p:spPr>
        <p:txBody>
          <a:bodyPr anchor="ctr">
            <a:spAutoFit/>
          </a:bodyPr>
          <a:lstStyle/>
          <a:p>
            <a:pPr marL="0" indent="0" algn="ctr">
              <a:spcBef>
                <a:spcPct val="0"/>
              </a:spcBef>
              <a:buClrTx/>
              <a:buSzTx/>
              <a:buFontTx/>
              <a:buNone/>
            </a:pPr>
            <a:r>
              <a:rPr lang="ru-RU" sz="2800" b="1" i="1" smtClean="0">
                <a:solidFill>
                  <a:srgbClr val="2B2BFE"/>
                </a:solidFill>
                <a:effectLst/>
                <a:latin typeface="Times New Roman" pitchFamily="18" charset="0"/>
                <a:cs typeface="Times New Roman" pitchFamily="18" charset="0"/>
              </a:rPr>
              <a:t>Сопутствующие задачи:</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1) развивать навыки аудирования и чтения текстов краеведческого характера на английском языке; </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2) развивать навыки устной речи (монологической и диалогической) на английском языке; </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3) в целях развития социокультурной компетенции – приобщать учащихся к культуре речевого этикета страны изучаемого языка, формировать умения представлять свой край и его достопримечательности  на изучаемом языке в условиях иностранного общения. </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4) совершенствовать  универсальные учебные действия при организации учебного труда, работе с различными источниками информации и в устной речи. </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5) сформировать культорологический потенциал;</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6) сформировать адаптивный тип жизнедеятельности;</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7) поддерживать мотивацию учения;</a:t>
            </a:r>
          </a:p>
          <a:p>
            <a:pPr marL="0" indent="0" algn="just">
              <a:spcBef>
                <a:spcPct val="0"/>
              </a:spcBef>
              <a:buClrTx/>
              <a:buSzTx/>
              <a:buFontTx/>
              <a:buNone/>
            </a:pPr>
            <a:r>
              <a:rPr lang="ru-RU" sz="2000" smtClean="0">
                <a:solidFill>
                  <a:srgbClr val="2B2BFE"/>
                </a:solidFill>
                <a:effectLst/>
                <a:latin typeface="Times New Roman" pitchFamily="18" charset="0"/>
                <a:cs typeface="Times New Roman" pitchFamily="18" charset="0"/>
              </a:rPr>
              <a:t>8) развивать междисциплинарные связи; </a:t>
            </a:r>
          </a:p>
        </p:txBody>
      </p:sp>
      <p:sp>
        <p:nvSpPr>
          <p:cNvPr id="5" name="Прямоугольник 4"/>
          <p:cNvSpPr/>
          <p:nvPr/>
        </p:nvSpPr>
        <p:spPr>
          <a:xfrm>
            <a:off x="152400" y="5016500"/>
            <a:ext cx="6019800" cy="708025"/>
          </a:xfrm>
          <a:prstGeom prst="rect">
            <a:avLst/>
          </a:prstGeom>
        </p:spPr>
        <p:txBody>
          <a:bodyPr>
            <a:spAutoFit/>
          </a:bodyPr>
          <a:lstStyle/>
          <a:p>
            <a:pPr algn="just">
              <a:defRPr/>
            </a:pPr>
            <a:r>
              <a:rPr lang="ru-RU" sz="2000" dirty="0">
                <a:solidFill>
                  <a:schemeClr val="bg2">
                    <a:lumMod val="60000"/>
                    <a:lumOff val="40000"/>
                  </a:schemeClr>
                </a:solidFill>
                <a:latin typeface="Times New Roman" pitchFamily="18" charset="0"/>
                <a:cs typeface="Times New Roman" pitchFamily="18" charset="0"/>
              </a:rPr>
              <a:t>9) сформировать  умение выбрать  нужную  информацию, анализировать,  систематизировать  и</a:t>
            </a:r>
            <a:endParaRPr lang="ru-RU" sz="2000" dirty="0">
              <a:solidFill>
                <a:schemeClr val="bg2">
                  <a:lumMod val="60000"/>
                  <a:lumOff val="40000"/>
                </a:schemeClr>
              </a:solidFill>
              <a:latin typeface="Arial" charset="0"/>
            </a:endParaRPr>
          </a:p>
        </p:txBody>
      </p:sp>
      <p:sp>
        <p:nvSpPr>
          <p:cNvPr id="6" name="Прямоугольник 5"/>
          <p:cNvSpPr/>
          <p:nvPr/>
        </p:nvSpPr>
        <p:spPr>
          <a:xfrm>
            <a:off x="152400" y="5600700"/>
            <a:ext cx="8991600" cy="708025"/>
          </a:xfrm>
          <a:prstGeom prst="rect">
            <a:avLst/>
          </a:prstGeom>
        </p:spPr>
        <p:txBody>
          <a:bodyPr>
            <a:spAutoFit/>
          </a:bodyPr>
          <a:lstStyle/>
          <a:p>
            <a:pPr algn="l">
              <a:defRPr/>
            </a:pPr>
            <a:r>
              <a:rPr lang="ru-RU" sz="2000" dirty="0">
                <a:solidFill>
                  <a:schemeClr val="bg2">
                    <a:lumMod val="60000"/>
                    <a:lumOff val="40000"/>
                  </a:schemeClr>
                </a:solidFill>
                <a:latin typeface="Times New Roman" pitchFamily="18" charset="0"/>
                <a:cs typeface="Times New Roman" pitchFamily="18" charset="0"/>
              </a:rPr>
              <a:t>обобщать  ее,   проводить  параллели  со страной изучаемого языка,  рассказывая  о  сходных  фактах  и  явлениях  и   соблюдая культуру  иноязычной  речи.</a:t>
            </a:r>
            <a:endParaRPr lang="ru-RU" sz="2000" dirty="0"/>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nodeType="after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fade">
                                      <p:cBhvr>
                                        <p:cTn id="7" dur="770" decel="100000"/>
                                        <p:tgtEl>
                                          <p:spTgt spid="14341"/>
                                        </p:tgtEl>
                                      </p:cBhvr>
                                    </p:animEffect>
                                    <p:animScale>
                                      <p:cBhvr>
                                        <p:cTn id="8" dur="770" decel="100000"/>
                                        <p:tgtEl>
                                          <p:spTgt spid="14341"/>
                                        </p:tgtEl>
                                      </p:cBhvr>
                                      <p:from x="10000" y="10000"/>
                                      <p:to x="200000" y="450000"/>
                                    </p:animScale>
                                    <p:animScale>
                                      <p:cBhvr>
                                        <p:cTn id="9" dur="1230" accel="100000" fill="hold">
                                          <p:stCondLst>
                                            <p:cond delay="770"/>
                                          </p:stCondLst>
                                        </p:cTn>
                                        <p:tgtEl>
                                          <p:spTgt spid="14341"/>
                                        </p:tgtEl>
                                      </p:cBhvr>
                                      <p:from x="200000" y="450000"/>
                                      <p:to x="100000" y="100000"/>
                                    </p:animScale>
                                    <p:set>
                                      <p:cBhvr>
                                        <p:cTn id="10" dur="770" fill="hold"/>
                                        <p:tgtEl>
                                          <p:spTgt spid="14341"/>
                                        </p:tgtEl>
                                        <p:attrNameLst>
                                          <p:attrName>ppt_x</p:attrName>
                                        </p:attrNameLst>
                                      </p:cBhvr>
                                      <p:to>
                                        <p:strVal val="(0.5)"/>
                                      </p:to>
                                    </p:set>
                                    <p:anim from="(0.5)" to="(#ppt_x)" calcmode="lin" valueType="num">
                                      <p:cBhvr>
                                        <p:cTn id="11" dur="1230" accel="100000" fill="hold">
                                          <p:stCondLst>
                                            <p:cond delay="770"/>
                                          </p:stCondLst>
                                        </p:cTn>
                                        <p:tgtEl>
                                          <p:spTgt spid="14341"/>
                                        </p:tgtEl>
                                        <p:attrNameLst>
                                          <p:attrName>ppt_x</p:attrName>
                                        </p:attrNameLst>
                                      </p:cBhvr>
                                    </p:anim>
                                    <p:set>
                                      <p:cBhvr>
                                        <p:cTn id="12" dur="770" fill="hold"/>
                                        <p:tgtEl>
                                          <p:spTgt spid="14341"/>
                                        </p:tgtEl>
                                        <p:attrNameLst>
                                          <p:attrName>ppt_y</p:attrName>
                                        </p:attrNameLst>
                                      </p:cBhvr>
                                      <p:to>
                                        <p:strVal val="(#ppt_y+0.4)"/>
                                      </p:to>
                                    </p:set>
                                    <p:anim from="(#ppt_y+0.4)" to="(#ppt_y)" calcmode="lin" valueType="num">
                                      <p:cBhvr>
                                        <p:cTn id="13" dur="1230" accel="100000" fill="hold">
                                          <p:stCondLst>
                                            <p:cond delay="770"/>
                                          </p:stCondLst>
                                        </p:cTn>
                                        <p:tgtEl>
                                          <p:spTgt spid="1434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9" name="Picture 5" descr="F:\Селивёрстова Е.И\Фото и видео материалы\tor04a.jpg"/>
          <p:cNvPicPr>
            <a:picLocks noChangeAspect="1" noChangeArrowheads="1"/>
          </p:cNvPicPr>
          <p:nvPr/>
        </p:nvPicPr>
        <p:blipFill>
          <a:blip r:embed="rId2" cstate="email">
            <a:lum/>
          </a:blip>
          <a:srcRect/>
          <a:stretch>
            <a:fillRect/>
          </a:stretch>
        </p:blipFill>
        <p:spPr bwMode="auto">
          <a:xfrm>
            <a:off x="5370512" y="814387"/>
            <a:ext cx="3706813" cy="2316164"/>
          </a:xfrm>
          <a:prstGeom prst="plaque">
            <a:avLst/>
          </a:prstGeom>
          <a:noFill/>
          <a:ln w="57150">
            <a:solidFill>
              <a:schemeClr val="bg2"/>
            </a:solidFill>
          </a:ln>
        </p:spPr>
      </p:pic>
      <p:sp>
        <p:nvSpPr>
          <p:cNvPr id="11267" name="Rectangle 5"/>
          <p:cNvSpPr>
            <a:spLocks noChangeArrowheads="1"/>
          </p:cNvSpPr>
          <p:nvPr/>
        </p:nvSpPr>
        <p:spPr bwMode="auto">
          <a:xfrm>
            <a:off x="0" y="0"/>
            <a:ext cx="5410200" cy="6553200"/>
          </a:xfrm>
          <a:prstGeom prst="rect">
            <a:avLst/>
          </a:prstGeom>
          <a:solidFill>
            <a:schemeClr val="accent1">
              <a:alpha val="0"/>
            </a:schemeClr>
          </a:solidFill>
          <a:ln w="9525">
            <a:noFill/>
            <a:miter lim="800000"/>
            <a:headEnd/>
            <a:tailEnd/>
          </a:ln>
        </p:spPr>
        <p:txBody>
          <a:bodyPr anchor="ctr">
            <a:spAutoFit/>
          </a:bodyPr>
          <a:lstStyle/>
          <a:p>
            <a:pPr>
              <a:tabLst>
                <a:tab pos="890588" algn="l"/>
              </a:tabLst>
            </a:pPr>
            <a:r>
              <a:rPr lang="ru-RU" sz="2400" i="1">
                <a:solidFill>
                  <a:srgbClr val="0066FF"/>
                </a:solidFill>
                <a:latin typeface="Times New Roman" pitchFamily="18" charset="0"/>
              </a:rPr>
              <a:t>Структура курса</a:t>
            </a:r>
          </a:p>
          <a:p>
            <a:pPr algn="just">
              <a:tabLst>
                <a:tab pos="890588" algn="l"/>
              </a:tabLst>
            </a:pPr>
            <a:r>
              <a:rPr lang="ru-RU" sz="2000">
                <a:solidFill>
                  <a:srgbClr val="0066FF"/>
                </a:solidFill>
                <a:latin typeface="Times New Roman" pitchFamily="18" charset="0"/>
              </a:rPr>
              <a:t>Данный курс построен с учётом принципа культурологического подхода в обучении ИЯ и краеведческого принципа. Краеведческий материал приближает иноязычную коммуникацию к личному опыту учащихся, позволяет им оперировать в учебной беседе теми фактами и сведениями, с которыми они сталкиваются в повседневной жизни, в условиях бытия в родной для них культуре. Краеведческий принцип заключается в систематичном  рациональном использовании местного материала в учебно-воспитательном процессе.</a:t>
            </a:r>
          </a:p>
          <a:p>
            <a:pPr algn="just">
              <a:tabLst>
                <a:tab pos="890588" algn="l"/>
              </a:tabLst>
            </a:pPr>
            <a:r>
              <a:rPr lang="ru-RU" sz="2000">
                <a:solidFill>
                  <a:srgbClr val="0066FF"/>
                </a:solidFill>
                <a:latin typeface="Times New Roman" pitchFamily="18" charset="0"/>
              </a:rPr>
              <a:t>Опора на сведения краеведческого характера содействует реализации такого основного принципа как ситуативность. Содержание курса ориентировано на развитие мотивации учащихся к изучению ИЯ, получение опыта учебной, познавательной, коммуникативной, практической и творческой деятельности.</a:t>
            </a:r>
          </a:p>
        </p:txBody>
      </p:sp>
      <p:pic>
        <p:nvPicPr>
          <p:cNvPr id="11268" name="Picture 9" descr="tor05"/>
          <p:cNvPicPr>
            <a:picLocks noChangeAspect="1" noChangeArrowheads="1"/>
          </p:cNvPicPr>
          <p:nvPr/>
        </p:nvPicPr>
        <p:blipFill>
          <a:blip r:embed="rId3" cstate="email"/>
          <a:srcRect/>
          <a:stretch>
            <a:fillRect/>
          </a:stretch>
        </p:blipFill>
        <p:spPr bwMode="auto">
          <a:xfrm>
            <a:off x="5413375" y="3810000"/>
            <a:ext cx="3730625" cy="2343150"/>
          </a:xfrm>
          <a:prstGeom prst="rect">
            <a:avLst/>
          </a:prstGeom>
          <a:noFill/>
          <a:ln w="9525">
            <a:noFill/>
            <a:miter lim="800000"/>
            <a:headEnd/>
            <a:tailEnd/>
          </a:ln>
        </p:spPr>
      </p:pic>
      <p:sp>
        <p:nvSpPr>
          <p:cNvPr id="11269" name="AutoShape 11"/>
          <p:cNvSpPr>
            <a:spLocks noChangeArrowheads="1"/>
          </p:cNvSpPr>
          <p:nvPr/>
        </p:nvSpPr>
        <p:spPr bwMode="auto">
          <a:xfrm>
            <a:off x="5410200" y="3810000"/>
            <a:ext cx="3733800" cy="2362200"/>
          </a:xfrm>
          <a:prstGeom prst="plaque">
            <a:avLst>
              <a:gd name="adj" fmla="val 16667"/>
            </a:avLst>
          </a:prstGeom>
          <a:solidFill>
            <a:schemeClr val="bg1">
              <a:alpha val="0"/>
            </a:schemeClr>
          </a:solidFill>
          <a:ln w="53975">
            <a:solidFill>
              <a:schemeClr val="bg1"/>
            </a:solidFill>
            <a:miter lim="800000"/>
            <a:headEnd/>
            <a:tailEnd/>
          </a:ln>
        </p:spPr>
        <p:txBody>
          <a:bodyPr wrap="none" anchor="ctr"/>
          <a:lstStyle/>
          <a:p>
            <a:endParaRPr lang="ru-RU"/>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6389"/>
                                        </p:tgtEl>
                                        <p:attrNameLst>
                                          <p:attrName>style.visibility</p:attrName>
                                        </p:attrNameLst>
                                      </p:cBhvr>
                                      <p:to>
                                        <p:strVal val="visible"/>
                                      </p:to>
                                    </p:set>
                                    <p:animEffect transition="in" filter="diamond(in)">
                                      <p:cBhvr>
                                        <p:cTn id="7" dur="2000"/>
                                        <p:tgtEl>
                                          <p:spTgt spid="16389"/>
                                        </p:tgtEl>
                                      </p:cBhvr>
                                    </p:animEffect>
                                  </p:childTnLst>
                                </p:cTn>
                              </p:par>
                            </p:childTnLst>
                          </p:cTn>
                        </p:par>
                        <p:par>
                          <p:cTn id="8" fill="hold" nodeType="afterGroup">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11269"/>
                                        </p:tgtEl>
                                        <p:attrNameLst>
                                          <p:attrName>style.visibility</p:attrName>
                                        </p:attrNameLst>
                                      </p:cBhvr>
                                      <p:to>
                                        <p:strVal val="visible"/>
                                      </p:to>
                                    </p:set>
                                    <p:animEffect transition="in" filter="diamond(in)">
                                      <p:cBhvr>
                                        <p:cTn id="11" dur="2000"/>
                                        <p:tgtEl>
                                          <p:spTgt spid="1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animBg="1"/>
    </p:bldLst>
  </p:timing>
</p:sld>
</file>

<file path=ppt/theme/theme1.xml><?xml version="1.0" encoding="utf-8"?>
<a:theme xmlns:a="http://schemas.openxmlformats.org/drawingml/2006/main" name="Океан">
  <a:themeElements>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Океа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Океан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Океан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Океан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Океан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Океан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Океан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Океан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740</TotalTime>
  <Words>3185</Words>
  <Application>Microsoft Office PowerPoint</Application>
  <PresentationFormat>Экран (4:3)</PresentationFormat>
  <Paragraphs>312</Paragraphs>
  <Slides>25</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25</vt:i4>
      </vt:variant>
    </vt:vector>
  </HeadingPairs>
  <TitlesOfParts>
    <vt:vector size="32" baseType="lpstr">
      <vt:lpstr>Tahoma</vt:lpstr>
      <vt:lpstr>Arial</vt:lpstr>
      <vt:lpstr>Wingdings</vt:lpstr>
      <vt:lpstr>Calibri</vt:lpstr>
      <vt:lpstr>Monotype Corsiva</vt:lpstr>
      <vt:lpstr>Times New Roman</vt:lpstr>
      <vt:lpstr>Океан</vt:lpstr>
      <vt:lpstr>Слайд 1</vt:lpstr>
      <vt:lpstr>Слайд 2</vt:lpstr>
      <vt:lpstr>Слайд 3</vt:lpstr>
      <vt:lpstr>Слайд 4</vt:lpstr>
      <vt:lpstr>Слайд 5</vt:lpstr>
      <vt:lpstr>Слайд 6</vt:lpstr>
      <vt:lpstr>Слайд 7</vt:lpstr>
      <vt:lpstr>    </vt:lpstr>
      <vt:lpstr>Слайд 9</vt:lpstr>
      <vt:lpstr>Слайд 10</vt:lpstr>
      <vt:lpstr>Учебно-тематическое планирование курса</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revaz</cp:lastModifiedBy>
  <cp:revision>57</cp:revision>
  <cp:lastPrinted>1601-01-01T00:00:00Z</cp:lastPrinted>
  <dcterms:created xsi:type="dcterms:W3CDTF">1601-01-01T00:00:00Z</dcterms:created>
  <dcterms:modified xsi:type="dcterms:W3CDTF">2012-10-17T15:58:54Z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