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sldIdLst>
    <p:sldId id="271" r:id="rId2"/>
    <p:sldId id="28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77" r:id="rId11"/>
    <p:sldId id="256" r:id="rId12"/>
    <p:sldId id="257" r:id="rId13"/>
    <p:sldId id="259" r:id="rId14"/>
    <p:sldId id="287" r:id="rId15"/>
    <p:sldId id="266" r:id="rId16"/>
    <p:sldId id="288" r:id="rId17"/>
    <p:sldId id="273" r:id="rId18"/>
    <p:sldId id="267" r:id="rId19"/>
    <p:sldId id="274" r:id="rId20"/>
    <p:sldId id="268" r:id="rId21"/>
    <p:sldId id="293" r:id="rId22"/>
    <p:sldId id="278" r:id="rId23"/>
    <p:sldId id="258" r:id="rId24"/>
    <p:sldId id="279" r:id="rId25"/>
    <p:sldId id="272" r:id="rId26"/>
    <p:sldId id="260" r:id="rId27"/>
    <p:sldId id="291" r:id="rId28"/>
    <p:sldId id="292" r:id="rId29"/>
    <p:sldId id="265" r:id="rId30"/>
    <p:sldId id="261" r:id="rId31"/>
    <p:sldId id="269" r:id="rId32"/>
    <p:sldId id="270" r:id="rId33"/>
    <p:sldId id="262" r:id="rId34"/>
    <p:sldId id="263" r:id="rId35"/>
    <p:sldId id="264" r:id="rId36"/>
    <p:sldId id="275" r:id="rId37"/>
    <p:sldId id="290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CC3399"/>
    <a:srgbClr val="000099"/>
    <a:srgbClr val="000066"/>
    <a:srgbClr val="FF9900"/>
    <a:srgbClr val="FF3300"/>
    <a:srgbClr val="CC6600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5" autoAdjust="0"/>
    <p:restoredTop sz="94660"/>
  </p:normalViewPr>
  <p:slideViewPr>
    <p:cSldViewPr>
      <p:cViewPr varScale="1">
        <p:scale>
          <a:sx n="51" d="100"/>
          <a:sy n="51" d="100"/>
        </p:scale>
        <p:origin x="-11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CFA8B5-3396-4D79-904B-2C0F7C95DF58}" type="doc">
      <dgm:prSet loTypeId="urn:microsoft.com/office/officeart/2005/8/layout/pyramid1" loCatId="pyramid" qsTypeId="urn:microsoft.com/office/officeart/2005/8/quickstyle/3d3" qsCatId="3D" csTypeId="urn:microsoft.com/office/officeart/2005/8/colors/accent4_2" csCatId="accent4" phldr="1"/>
      <dgm:spPr/>
    </dgm:pt>
    <dgm:pt modelId="{53E1EF10-6606-4150-BA48-09C1372F14A9}">
      <dgm:prSet phldrT="[Текст]" custT="1"/>
      <dgm:spPr/>
      <dgm:t>
        <a:bodyPr/>
        <a:lstStyle/>
        <a:p>
          <a:endParaRPr lang="ru-RU" sz="1400" dirty="0" smtClean="0"/>
        </a:p>
        <a:p>
          <a:endParaRPr lang="ru-RU" sz="1400" dirty="0" smtClean="0"/>
        </a:p>
        <a:p>
          <a:endParaRPr lang="ru-RU" sz="1400" dirty="0" smtClean="0"/>
        </a:p>
        <a:p>
          <a:endParaRPr lang="ru-RU" sz="1400" dirty="0" smtClean="0"/>
        </a:p>
        <a:p>
          <a:endParaRPr lang="ru-RU" sz="1400" dirty="0" smtClean="0"/>
        </a:p>
        <a:p>
          <a:r>
            <a:rPr lang="ru-RU" sz="1300" b="0" dirty="0" smtClean="0">
              <a:solidFill>
                <a:schemeClr val="bg1">
                  <a:lumMod val="50000"/>
                </a:schemeClr>
              </a:solidFill>
            </a:rPr>
            <a:t>В самоактуализации: </a:t>
          </a:r>
        </a:p>
        <a:p>
          <a:r>
            <a:rPr lang="ru-RU" sz="1300" b="0" dirty="0" smtClean="0">
              <a:solidFill>
                <a:schemeClr val="bg1">
                  <a:lumMod val="50000"/>
                </a:schemeClr>
              </a:solidFill>
            </a:rPr>
            <a:t>стремление к </a:t>
          </a:r>
        </a:p>
        <a:p>
          <a:r>
            <a:rPr lang="ru-RU" sz="1300" b="0" dirty="0" smtClean="0">
              <a:solidFill>
                <a:schemeClr val="bg1">
                  <a:lumMod val="50000"/>
                </a:schemeClr>
              </a:solidFill>
            </a:rPr>
            <a:t>реализации своих способностей, </a:t>
          </a:r>
        </a:p>
        <a:p>
          <a:r>
            <a:rPr lang="ru-RU" sz="1300" b="0" dirty="0" smtClean="0">
              <a:solidFill>
                <a:schemeClr val="bg1">
                  <a:lumMod val="50000"/>
                </a:schemeClr>
              </a:solidFill>
            </a:rPr>
            <a:t>к развитию собственной личности</a:t>
          </a:r>
          <a:endParaRPr lang="ru-RU" sz="1300" b="0" dirty="0">
            <a:solidFill>
              <a:schemeClr val="bg1">
                <a:lumMod val="50000"/>
              </a:schemeClr>
            </a:solidFill>
          </a:endParaRPr>
        </a:p>
      </dgm:t>
    </dgm:pt>
    <dgm:pt modelId="{82F04C54-F793-411F-8548-3A1D2DF54D1D}" type="parTrans" cxnId="{5161F706-C904-4741-B41D-3217226F3327}">
      <dgm:prSet/>
      <dgm:spPr/>
      <dgm:t>
        <a:bodyPr/>
        <a:lstStyle/>
        <a:p>
          <a:endParaRPr lang="ru-RU"/>
        </a:p>
      </dgm:t>
    </dgm:pt>
    <dgm:pt modelId="{17BC2070-40C8-4BB7-BB2A-EC07605B2BA2}" type="sibTrans" cxnId="{5161F706-C904-4741-B41D-3217226F3327}">
      <dgm:prSet/>
      <dgm:spPr/>
      <dgm:t>
        <a:bodyPr/>
        <a:lstStyle/>
        <a:p>
          <a:endParaRPr lang="ru-RU"/>
        </a:p>
      </dgm:t>
    </dgm:pt>
    <dgm:pt modelId="{10128A7F-1109-49D8-BED8-5FABFC1640F2}">
      <dgm:prSet phldrT="[Текст]"/>
      <dgm:spPr/>
      <dgm:t>
        <a:bodyPr/>
        <a:lstStyle/>
        <a:p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Эстетические потребности: стремление к гармонии, симметрии, порядку, красоте.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D9C3D763-2BFE-4887-A345-2A0923AECD8E}" type="parTrans" cxnId="{062625E5-2D96-4D7F-AD91-1A31752D0EC4}">
      <dgm:prSet/>
      <dgm:spPr/>
      <dgm:t>
        <a:bodyPr/>
        <a:lstStyle/>
        <a:p>
          <a:endParaRPr lang="ru-RU"/>
        </a:p>
      </dgm:t>
    </dgm:pt>
    <dgm:pt modelId="{EE766CC0-67C2-483A-A788-87473617BD53}" type="sibTrans" cxnId="{062625E5-2D96-4D7F-AD91-1A31752D0EC4}">
      <dgm:prSet/>
      <dgm:spPr/>
      <dgm:t>
        <a:bodyPr/>
        <a:lstStyle/>
        <a:p>
          <a:endParaRPr lang="ru-RU"/>
        </a:p>
      </dgm:t>
    </dgm:pt>
    <dgm:pt modelId="{18DCADD1-6DC1-49F1-B14D-2B5FEED9389F}">
      <dgm:prSet phldrT="[Текст]"/>
      <dgm:spPr/>
      <dgm:t>
        <a:bodyPr/>
        <a:lstStyle/>
        <a:p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Познавательные потребности стремление много знать, уметь, понимать, исследовать.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EFD53D43-C687-4D23-A265-19591A85F07F}" type="parTrans" cxnId="{60229AD1-BCA1-47F3-A327-A81FC10049E4}">
      <dgm:prSet/>
      <dgm:spPr/>
      <dgm:t>
        <a:bodyPr/>
        <a:lstStyle/>
        <a:p>
          <a:endParaRPr lang="ru-RU"/>
        </a:p>
      </dgm:t>
    </dgm:pt>
    <dgm:pt modelId="{419B001F-23E7-4E50-BC6B-2CF7B2F53C00}" type="sibTrans" cxnId="{60229AD1-BCA1-47F3-A327-A81FC10049E4}">
      <dgm:prSet/>
      <dgm:spPr/>
      <dgm:t>
        <a:bodyPr/>
        <a:lstStyle/>
        <a:p>
          <a:endParaRPr lang="ru-RU"/>
        </a:p>
      </dgm:t>
    </dgm:pt>
    <dgm:pt modelId="{8719DD3D-3FA2-4C75-8394-F62731202D67}">
      <dgm:prSet/>
      <dgm:spPr/>
      <dgm:t>
        <a:bodyPr/>
        <a:lstStyle/>
        <a:p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Потребности в принадлежности и любви: стремление принадлежать к общности, находится рядом с людьми, быть признанным и принятым ими.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3F2DA373-1A0A-49B9-9D92-C6B28D9C2BE6}" type="parTrans" cxnId="{19AD77F6-5355-4CB3-BF36-BB7B8EED68C7}">
      <dgm:prSet/>
      <dgm:spPr/>
      <dgm:t>
        <a:bodyPr/>
        <a:lstStyle/>
        <a:p>
          <a:endParaRPr lang="ru-RU"/>
        </a:p>
      </dgm:t>
    </dgm:pt>
    <dgm:pt modelId="{FC706117-9707-4BD5-8816-5C2116FBE5AA}" type="sibTrans" cxnId="{19AD77F6-5355-4CB3-BF36-BB7B8EED68C7}">
      <dgm:prSet/>
      <dgm:spPr/>
      <dgm:t>
        <a:bodyPr/>
        <a:lstStyle/>
        <a:p>
          <a:endParaRPr lang="ru-RU"/>
        </a:p>
      </dgm:t>
    </dgm:pt>
    <dgm:pt modelId="{B065C94B-1B5D-4CB1-AF74-2CF41F672AA0}">
      <dgm:prSet/>
      <dgm:spPr/>
      <dgm:t>
        <a:bodyPr/>
        <a:lstStyle/>
        <a:p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Потребности уважения (почитания): стремление к компетентности, достижению успехов, одобрению, признанию, авторитету.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90AAFA3D-0ECB-4F9D-97A1-44B1AA6427B9}" type="parTrans" cxnId="{31BC4AF1-752B-48B9-8FDF-2DF08BF0566A}">
      <dgm:prSet/>
      <dgm:spPr/>
      <dgm:t>
        <a:bodyPr/>
        <a:lstStyle/>
        <a:p>
          <a:endParaRPr lang="ru-RU"/>
        </a:p>
      </dgm:t>
    </dgm:pt>
    <dgm:pt modelId="{603903CD-EFED-4487-BCA2-8E03FEC6BB0E}" type="sibTrans" cxnId="{31BC4AF1-752B-48B9-8FDF-2DF08BF0566A}">
      <dgm:prSet/>
      <dgm:spPr/>
      <dgm:t>
        <a:bodyPr/>
        <a:lstStyle/>
        <a:p>
          <a:endParaRPr lang="ru-RU"/>
        </a:p>
      </dgm:t>
    </dgm:pt>
    <dgm:pt modelId="{013763A8-659F-4B65-8FF2-E964B89AE768}">
      <dgm:prSet/>
      <dgm:spPr>
        <a:solidFill>
          <a:schemeClr val="accent4"/>
        </a:solidFill>
      </dgm:spPr>
      <dgm:t>
        <a:bodyPr/>
        <a:lstStyle/>
        <a:p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Физиологические (органические) потребности: голод, жажда, половое влечение и другие.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34409C24-E82E-4B70-BE32-BEA2F070BEA2}" type="parTrans" cxnId="{5F43C24E-36D0-4709-B29B-3EC3307C825F}">
      <dgm:prSet/>
      <dgm:spPr/>
      <dgm:t>
        <a:bodyPr/>
        <a:lstStyle/>
        <a:p>
          <a:endParaRPr lang="ru-RU"/>
        </a:p>
      </dgm:t>
    </dgm:pt>
    <dgm:pt modelId="{A031301B-D723-4C56-950C-53C4A2866A39}" type="sibTrans" cxnId="{5F43C24E-36D0-4709-B29B-3EC3307C825F}">
      <dgm:prSet/>
      <dgm:spPr/>
      <dgm:t>
        <a:bodyPr/>
        <a:lstStyle/>
        <a:p>
          <a:endParaRPr lang="ru-RU"/>
        </a:p>
      </dgm:t>
    </dgm:pt>
    <dgm:pt modelId="{D5B50E1A-FB18-48C0-82E3-90524AFF32CC}">
      <dgm:prSet/>
      <dgm:spPr/>
      <dgm:t>
        <a:bodyPr/>
        <a:lstStyle/>
        <a:p>
          <a:r>
            <a:rPr lang="ru-RU" dirty="0" smtClean="0">
              <a:solidFill>
                <a:schemeClr val="bg1">
                  <a:lumMod val="50000"/>
                </a:schemeClr>
              </a:solidFill>
            </a:rPr>
            <a:t>Потребность в безопасности: стремление чувствовать себя защищённым, избавиться от страха и жизненных неудач.</a:t>
          </a:r>
          <a:endParaRPr lang="ru-RU" dirty="0">
            <a:solidFill>
              <a:schemeClr val="bg1">
                <a:lumMod val="50000"/>
              </a:schemeClr>
            </a:solidFill>
          </a:endParaRPr>
        </a:p>
      </dgm:t>
    </dgm:pt>
    <dgm:pt modelId="{4E98FA38-A8A7-4376-8C4C-82075A26B367}" type="parTrans" cxnId="{BF4FA8EC-E8A2-4309-A71C-930ED12D8D98}">
      <dgm:prSet/>
      <dgm:spPr/>
      <dgm:t>
        <a:bodyPr/>
        <a:lstStyle/>
        <a:p>
          <a:endParaRPr lang="ru-RU"/>
        </a:p>
      </dgm:t>
    </dgm:pt>
    <dgm:pt modelId="{5E2D356A-BB57-4D78-943A-0089762DB0F6}" type="sibTrans" cxnId="{BF4FA8EC-E8A2-4309-A71C-930ED12D8D98}">
      <dgm:prSet/>
      <dgm:spPr/>
      <dgm:t>
        <a:bodyPr/>
        <a:lstStyle/>
        <a:p>
          <a:endParaRPr lang="ru-RU"/>
        </a:p>
      </dgm:t>
    </dgm:pt>
    <dgm:pt modelId="{2AA35D7E-8E25-4AFE-9AA6-DC5F7728002C}" type="pres">
      <dgm:prSet presAssocID="{8DCFA8B5-3396-4D79-904B-2C0F7C95DF58}" presName="Name0" presStyleCnt="0">
        <dgm:presLayoutVars>
          <dgm:dir/>
          <dgm:animLvl val="lvl"/>
          <dgm:resizeHandles val="exact"/>
        </dgm:presLayoutVars>
      </dgm:prSet>
      <dgm:spPr/>
    </dgm:pt>
    <dgm:pt modelId="{328A93A2-7C09-452A-9834-F28C110A399B}" type="pres">
      <dgm:prSet presAssocID="{53E1EF10-6606-4150-BA48-09C1372F14A9}" presName="Name8" presStyleCnt="0"/>
      <dgm:spPr/>
    </dgm:pt>
    <dgm:pt modelId="{5A124BA3-1DEA-4748-B84B-123DCBED2D1A}" type="pres">
      <dgm:prSet presAssocID="{53E1EF10-6606-4150-BA48-09C1372F14A9}" presName="level" presStyleLbl="node1" presStyleIdx="0" presStyleCnt="7" custAng="0" custScaleX="103776" custScaleY="368654" custLinFactNeighborX="-337" custLinFactNeighborY="-14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5DB594-DC4B-474D-BB8A-28C9A663697D}" type="pres">
      <dgm:prSet presAssocID="{53E1EF10-6606-4150-BA48-09C1372F14A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3D29AB-C24B-403C-BEBE-CB3DBB201118}" type="pres">
      <dgm:prSet presAssocID="{10128A7F-1109-49D8-BED8-5FABFC1640F2}" presName="Name8" presStyleCnt="0"/>
      <dgm:spPr/>
    </dgm:pt>
    <dgm:pt modelId="{ED3C3BFC-9A3D-4A45-8028-B26C5F4D3673}" type="pres">
      <dgm:prSet presAssocID="{10128A7F-1109-49D8-BED8-5FABFC1640F2}" presName="level" presStyleLbl="node1" presStyleIdx="1" presStyleCnt="7" custScaleX="101197" custScaleY="1116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D73D4C-5526-482B-A92E-755787AF7A8B}" type="pres">
      <dgm:prSet presAssocID="{10128A7F-1109-49D8-BED8-5FABFC1640F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0C439E-0108-4BC2-8F66-A2D7A30CD485}" type="pres">
      <dgm:prSet presAssocID="{18DCADD1-6DC1-49F1-B14D-2B5FEED9389F}" presName="Name8" presStyleCnt="0"/>
      <dgm:spPr/>
    </dgm:pt>
    <dgm:pt modelId="{AA6416A6-7772-4953-BB6C-B4C266CF6E77}" type="pres">
      <dgm:prSet presAssocID="{18DCADD1-6DC1-49F1-B14D-2B5FEED9389F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6AB499-6523-4B9E-A772-DE9F972E0292}" type="pres">
      <dgm:prSet presAssocID="{18DCADD1-6DC1-49F1-B14D-2B5FEED9389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2EC0E-1064-4548-8268-FC6B3D09F4B9}" type="pres">
      <dgm:prSet presAssocID="{B065C94B-1B5D-4CB1-AF74-2CF41F672AA0}" presName="Name8" presStyleCnt="0"/>
      <dgm:spPr/>
    </dgm:pt>
    <dgm:pt modelId="{D3BC5D3E-F448-4522-A740-EF24C105C332}" type="pres">
      <dgm:prSet presAssocID="{B065C94B-1B5D-4CB1-AF74-2CF41F672AA0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5CF511-7870-4328-9B22-DD6A564C318F}" type="pres">
      <dgm:prSet presAssocID="{B065C94B-1B5D-4CB1-AF74-2CF41F672AA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1A94E6-CCE5-4738-B1EB-580C43E583A0}" type="pres">
      <dgm:prSet presAssocID="{8719DD3D-3FA2-4C75-8394-F62731202D67}" presName="Name8" presStyleCnt="0"/>
      <dgm:spPr/>
    </dgm:pt>
    <dgm:pt modelId="{B2CE91CA-4973-4AA7-ACF8-1EE2FE885B92}" type="pres">
      <dgm:prSet presAssocID="{8719DD3D-3FA2-4C75-8394-F62731202D67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6F91A-5DE6-4E80-A78A-83A96619BEB0}" type="pres">
      <dgm:prSet presAssocID="{8719DD3D-3FA2-4C75-8394-F62731202D6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5B20D-9E33-43CF-B9F2-55E077D42EC6}" type="pres">
      <dgm:prSet presAssocID="{D5B50E1A-FB18-48C0-82E3-90524AFF32CC}" presName="Name8" presStyleCnt="0"/>
      <dgm:spPr/>
    </dgm:pt>
    <dgm:pt modelId="{DEE0DA29-AE6C-43D9-BDBC-22F6FF694C08}" type="pres">
      <dgm:prSet presAssocID="{D5B50E1A-FB18-48C0-82E3-90524AFF32CC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947A6-F9D3-4296-BD3E-40BBBBBC4FD3}" type="pres">
      <dgm:prSet presAssocID="{D5B50E1A-FB18-48C0-82E3-90524AFF32C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A5B3F-6D6E-44C4-8CD1-BD604E34C634}" type="pres">
      <dgm:prSet presAssocID="{013763A8-659F-4B65-8FF2-E964B89AE768}" presName="Name8" presStyleCnt="0"/>
      <dgm:spPr/>
    </dgm:pt>
    <dgm:pt modelId="{E9A26AC2-341B-46FD-8661-2914E09D0221}" type="pres">
      <dgm:prSet presAssocID="{013763A8-659F-4B65-8FF2-E964B89AE768}" presName="level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200FA-115D-4ED3-848B-0FCB341F9E2F}" type="pres">
      <dgm:prSet presAssocID="{013763A8-659F-4B65-8FF2-E964B89AE76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2DC7DD-90FC-4CF9-B246-F7A19A60ABB8}" type="presOf" srcId="{18DCADD1-6DC1-49F1-B14D-2B5FEED9389F}" destId="{B16AB499-6523-4B9E-A772-DE9F972E0292}" srcOrd="1" destOrd="0" presId="urn:microsoft.com/office/officeart/2005/8/layout/pyramid1"/>
    <dgm:cxn modelId="{60229AD1-BCA1-47F3-A327-A81FC10049E4}" srcId="{8DCFA8B5-3396-4D79-904B-2C0F7C95DF58}" destId="{18DCADD1-6DC1-49F1-B14D-2B5FEED9389F}" srcOrd="2" destOrd="0" parTransId="{EFD53D43-C687-4D23-A265-19591A85F07F}" sibTransId="{419B001F-23E7-4E50-BC6B-2CF7B2F53C00}"/>
    <dgm:cxn modelId="{F4B84890-FC8C-4351-9634-8585994AC6E6}" type="presOf" srcId="{8DCFA8B5-3396-4D79-904B-2C0F7C95DF58}" destId="{2AA35D7E-8E25-4AFE-9AA6-DC5F7728002C}" srcOrd="0" destOrd="0" presId="urn:microsoft.com/office/officeart/2005/8/layout/pyramid1"/>
    <dgm:cxn modelId="{52213730-DD71-4C45-B554-D56041DB1137}" type="presOf" srcId="{D5B50E1A-FB18-48C0-82E3-90524AFF32CC}" destId="{ECD947A6-F9D3-4296-BD3E-40BBBBBC4FD3}" srcOrd="1" destOrd="0" presId="urn:microsoft.com/office/officeart/2005/8/layout/pyramid1"/>
    <dgm:cxn modelId="{0E0EA7C6-075F-4D33-9561-67FDD5961314}" type="presOf" srcId="{10128A7F-1109-49D8-BED8-5FABFC1640F2}" destId="{3AD73D4C-5526-482B-A92E-755787AF7A8B}" srcOrd="1" destOrd="0" presId="urn:microsoft.com/office/officeart/2005/8/layout/pyramid1"/>
    <dgm:cxn modelId="{80EFAC3F-7CA9-4C42-968D-5B854A33641F}" type="presOf" srcId="{53E1EF10-6606-4150-BA48-09C1372F14A9}" destId="{085DB594-DC4B-474D-BB8A-28C9A663697D}" srcOrd="1" destOrd="0" presId="urn:microsoft.com/office/officeart/2005/8/layout/pyramid1"/>
    <dgm:cxn modelId="{22B2F95F-85CB-466D-9A78-14907D032CD7}" type="presOf" srcId="{013763A8-659F-4B65-8FF2-E964B89AE768}" destId="{E9A26AC2-341B-46FD-8661-2914E09D0221}" srcOrd="0" destOrd="0" presId="urn:microsoft.com/office/officeart/2005/8/layout/pyramid1"/>
    <dgm:cxn modelId="{31BC4AF1-752B-48B9-8FDF-2DF08BF0566A}" srcId="{8DCFA8B5-3396-4D79-904B-2C0F7C95DF58}" destId="{B065C94B-1B5D-4CB1-AF74-2CF41F672AA0}" srcOrd="3" destOrd="0" parTransId="{90AAFA3D-0ECB-4F9D-97A1-44B1AA6427B9}" sibTransId="{603903CD-EFED-4487-BCA2-8E03FEC6BB0E}"/>
    <dgm:cxn modelId="{5161F706-C904-4741-B41D-3217226F3327}" srcId="{8DCFA8B5-3396-4D79-904B-2C0F7C95DF58}" destId="{53E1EF10-6606-4150-BA48-09C1372F14A9}" srcOrd="0" destOrd="0" parTransId="{82F04C54-F793-411F-8548-3A1D2DF54D1D}" sibTransId="{17BC2070-40C8-4BB7-BB2A-EC07605B2BA2}"/>
    <dgm:cxn modelId="{062625E5-2D96-4D7F-AD91-1A31752D0EC4}" srcId="{8DCFA8B5-3396-4D79-904B-2C0F7C95DF58}" destId="{10128A7F-1109-49D8-BED8-5FABFC1640F2}" srcOrd="1" destOrd="0" parTransId="{D9C3D763-2BFE-4887-A345-2A0923AECD8E}" sibTransId="{EE766CC0-67C2-483A-A788-87473617BD53}"/>
    <dgm:cxn modelId="{5F43C24E-36D0-4709-B29B-3EC3307C825F}" srcId="{8DCFA8B5-3396-4D79-904B-2C0F7C95DF58}" destId="{013763A8-659F-4B65-8FF2-E964B89AE768}" srcOrd="6" destOrd="0" parTransId="{34409C24-E82E-4B70-BE32-BEA2F070BEA2}" sibTransId="{A031301B-D723-4C56-950C-53C4A2866A39}"/>
    <dgm:cxn modelId="{99529F09-31AC-41C8-B3F1-00A161DE61DF}" type="presOf" srcId="{10128A7F-1109-49D8-BED8-5FABFC1640F2}" destId="{ED3C3BFC-9A3D-4A45-8028-B26C5F4D3673}" srcOrd="0" destOrd="0" presId="urn:microsoft.com/office/officeart/2005/8/layout/pyramid1"/>
    <dgm:cxn modelId="{19AD77F6-5355-4CB3-BF36-BB7B8EED68C7}" srcId="{8DCFA8B5-3396-4D79-904B-2C0F7C95DF58}" destId="{8719DD3D-3FA2-4C75-8394-F62731202D67}" srcOrd="4" destOrd="0" parTransId="{3F2DA373-1A0A-49B9-9D92-C6B28D9C2BE6}" sibTransId="{FC706117-9707-4BD5-8816-5C2116FBE5AA}"/>
    <dgm:cxn modelId="{425330C6-A86E-496D-BFE3-7E8C70673CD2}" type="presOf" srcId="{8719DD3D-3FA2-4C75-8394-F62731202D67}" destId="{B2CE91CA-4973-4AA7-ACF8-1EE2FE885B92}" srcOrd="0" destOrd="0" presId="urn:microsoft.com/office/officeart/2005/8/layout/pyramid1"/>
    <dgm:cxn modelId="{6D6481C6-30F8-4555-BE78-DDCCD69C7DFB}" type="presOf" srcId="{B065C94B-1B5D-4CB1-AF74-2CF41F672AA0}" destId="{D3BC5D3E-F448-4522-A740-EF24C105C332}" srcOrd="0" destOrd="0" presId="urn:microsoft.com/office/officeart/2005/8/layout/pyramid1"/>
    <dgm:cxn modelId="{09696E89-1494-450F-AB4D-38B06B6FC5DB}" type="presOf" srcId="{D5B50E1A-FB18-48C0-82E3-90524AFF32CC}" destId="{DEE0DA29-AE6C-43D9-BDBC-22F6FF694C08}" srcOrd="0" destOrd="0" presId="urn:microsoft.com/office/officeart/2005/8/layout/pyramid1"/>
    <dgm:cxn modelId="{4FB08229-1E26-4C3C-B525-BE7793428AF4}" type="presOf" srcId="{8719DD3D-3FA2-4C75-8394-F62731202D67}" destId="{ECE6F91A-5DE6-4E80-A78A-83A96619BEB0}" srcOrd="1" destOrd="0" presId="urn:microsoft.com/office/officeart/2005/8/layout/pyramid1"/>
    <dgm:cxn modelId="{92C93E65-A434-4813-9EB3-0088126F0CCF}" type="presOf" srcId="{B065C94B-1B5D-4CB1-AF74-2CF41F672AA0}" destId="{875CF511-7870-4328-9B22-DD6A564C318F}" srcOrd="1" destOrd="0" presId="urn:microsoft.com/office/officeart/2005/8/layout/pyramid1"/>
    <dgm:cxn modelId="{CB346345-C29C-4086-A851-9B164B709ED2}" type="presOf" srcId="{013763A8-659F-4B65-8FF2-E964B89AE768}" destId="{5ED200FA-115D-4ED3-848B-0FCB341F9E2F}" srcOrd="1" destOrd="0" presId="urn:microsoft.com/office/officeart/2005/8/layout/pyramid1"/>
    <dgm:cxn modelId="{F0B4FBF6-AF98-4032-80F6-CE47C31E244F}" type="presOf" srcId="{53E1EF10-6606-4150-BA48-09C1372F14A9}" destId="{5A124BA3-1DEA-4748-B84B-123DCBED2D1A}" srcOrd="0" destOrd="0" presId="urn:microsoft.com/office/officeart/2005/8/layout/pyramid1"/>
    <dgm:cxn modelId="{BF4FA8EC-E8A2-4309-A71C-930ED12D8D98}" srcId="{8DCFA8B5-3396-4D79-904B-2C0F7C95DF58}" destId="{D5B50E1A-FB18-48C0-82E3-90524AFF32CC}" srcOrd="5" destOrd="0" parTransId="{4E98FA38-A8A7-4376-8C4C-82075A26B367}" sibTransId="{5E2D356A-BB57-4D78-943A-0089762DB0F6}"/>
    <dgm:cxn modelId="{7F2644D3-2D14-4CAB-9805-A1F3D1E77B56}" type="presOf" srcId="{18DCADD1-6DC1-49F1-B14D-2B5FEED9389F}" destId="{AA6416A6-7772-4953-BB6C-B4C266CF6E77}" srcOrd="0" destOrd="0" presId="urn:microsoft.com/office/officeart/2005/8/layout/pyramid1"/>
    <dgm:cxn modelId="{75A59D14-6C56-4BCD-B647-1EBBBE06F1ED}" type="presParOf" srcId="{2AA35D7E-8E25-4AFE-9AA6-DC5F7728002C}" destId="{328A93A2-7C09-452A-9834-F28C110A399B}" srcOrd="0" destOrd="0" presId="urn:microsoft.com/office/officeart/2005/8/layout/pyramid1"/>
    <dgm:cxn modelId="{A5F0FC68-275D-4A39-B80A-BFAAC6034503}" type="presParOf" srcId="{328A93A2-7C09-452A-9834-F28C110A399B}" destId="{5A124BA3-1DEA-4748-B84B-123DCBED2D1A}" srcOrd="0" destOrd="0" presId="urn:microsoft.com/office/officeart/2005/8/layout/pyramid1"/>
    <dgm:cxn modelId="{E0EE6A78-6DE9-42F8-BEF3-4B74BEB43AA8}" type="presParOf" srcId="{328A93A2-7C09-452A-9834-F28C110A399B}" destId="{085DB594-DC4B-474D-BB8A-28C9A663697D}" srcOrd="1" destOrd="0" presId="urn:microsoft.com/office/officeart/2005/8/layout/pyramid1"/>
    <dgm:cxn modelId="{727FCAC1-4C1F-4644-856C-2BE074D20794}" type="presParOf" srcId="{2AA35D7E-8E25-4AFE-9AA6-DC5F7728002C}" destId="{7A3D29AB-C24B-403C-BEBE-CB3DBB201118}" srcOrd="1" destOrd="0" presId="urn:microsoft.com/office/officeart/2005/8/layout/pyramid1"/>
    <dgm:cxn modelId="{A7A903B8-6756-412F-B224-3789C008BACC}" type="presParOf" srcId="{7A3D29AB-C24B-403C-BEBE-CB3DBB201118}" destId="{ED3C3BFC-9A3D-4A45-8028-B26C5F4D3673}" srcOrd="0" destOrd="0" presId="urn:microsoft.com/office/officeart/2005/8/layout/pyramid1"/>
    <dgm:cxn modelId="{2948957F-87C7-47E6-96C9-A8AC57D6F416}" type="presParOf" srcId="{7A3D29AB-C24B-403C-BEBE-CB3DBB201118}" destId="{3AD73D4C-5526-482B-A92E-755787AF7A8B}" srcOrd="1" destOrd="0" presId="urn:microsoft.com/office/officeart/2005/8/layout/pyramid1"/>
    <dgm:cxn modelId="{50C6EBCD-F83F-4617-8E7C-CC80DBB89E2E}" type="presParOf" srcId="{2AA35D7E-8E25-4AFE-9AA6-DC5F7728002C}" destId="{3C0C439E-0108-4BC2-8F66-A2D7A30CD485}" srcOrd="2" destOrd="0" presId="urn:microsoft.com/office/officeart/2005/8/layout/pyramid1"/>
    <dgm:cxn modelId="{3B935F49-8F72-4028-BD7F-88C46CA0B960}" type="presParOf" srcId="{3C0C439E-0108-4BC2-8F66-A2D7A30CD485}" destId="{AA6416A6-7772-4953-BB6C-B4C266CF6E77}" srcOrd="0" destOrd="0" presId="urn:microsoft.com/office/officeart/2005/8/layout/pyramid1"/>
    <dgm:cxn modelId="{D6E3A401-84C0-4E0A-8455-9B16C713F6D5}" type="presParOf" srcId="{3C0C439E-0108-4BC2-8F66-A2D7A30CD485}" destId="{B16AB499-6523-4B9E-A772-DE9F972E0292}" srcOrd="1" destOrd="0" presId="urn:microsoft.com/office/officeart/2005/8/layout/pyramid1"/>
    <dgm:cxn modelId="{2B6A227A-4020-4AB3-A163-C7BFD482468E}" type="presParOf" srcId="{2AA35D7E-8E25-4AFE-9AA6-DC5F7728002C}" destId="{B4A2EC0E-1064-4548-8268-FC6B3D09F4B9}" srcOrd="3" destOrd="0" presId="urn:microsoft.com/office/officeart/2005/8/layout/pyramid1"/>
    <dgm:cxn modelId="{391EFC63-00D9-4CD1-BEFF-2D55E1C053EF}" type="presParOf" srcId="{B4A2EC0E-1064-4548-8268-FC6B3D09F4B9}" destId="{D3BC5D3E-F448-4522-A740-EF24C105C332}" srcOrd="0" destOrd="0" presId="urn:microsoft.com/office/officeart/2005/8/layout/pyramid1"/>
    <dgm:cxn modelId="{2ED58E3E-32C1-4243-9D31-814B892B9363}" type="presParOf" srcId="{B4A2EC0E-1064-4548-8268-FC6B3D09F4B9}" destId="{875CF511-7870-4328-9B22-DD6A564C318F}" srcOrd="1" destOrd="0" presId="urn:microsoft.com/office/officeart/2005/8/layout/pyramid1"/>
    <dgm:cxn modelId="{AF7EEFEE-AE7D-4289-B8B5-FBBBEE86AC7E}" type="presParOf" srcId="{2AA35D7E-8E25-4AFE-9AA6-DC5F7728002C}" destId="{841A94E6-CCE5-4738-B1EB-580C43E583A0}" srcOrd="4" destOrd="0" presId="urn:microsoft.com/office/officeart/2005/8/layout/pyramid1"/>
    <dgm:cxn modelId="{0D14B152-C9A2-4EA3-BF2E-3EFC9814C7CD}" type="presParOf" srcId="{841A94E6-CCE5-4738-B1EB-580C43E583A0}" destId="{B2CE91CA-4973-4AA7-ACF8-1EE2FE885B92}" srcOrd="0" destOrd="0" presId="urn:microsoft.com/office/officeart/2005/8/layout/pyramid1"/>
    <dgm:cxn modelId="{8901EEC9-A1C1-4A43-BF8F-1F196C132D93}" type="presParOf" srcId="{841A94E6-CCE5-4738-B1EB-580C43E583A0}" destId="{ECE6F91A-5DE6-4E80-A78A-83A96619BEB0}" srcOrd="1" destOrd="0" presId="urn:microsoft.com/office/officeart/2005/8/layout/pyramid1"/>
    <dgm:cxn modelId="{80DE5E71-7F52-4080-AAFB-F0E20027FABB}" type="presParOf" srcId="{2AA35D7E-8E25-4AFE-9AA6-DC5F7728002C}" destId="{AAF5B20D-9E33-43CF-B9F2-55E077D42EC6}" srcOrd="5" destOrd="0" presId="urn:microsoft.com/office/officeart/2005/8/layout/pyramid1"/>
    <dgm:cxn modelId="{1C7ED5DA-FB83-4035-A55A-73D455E0FEFD}" type="presParOf" srcId="{AAF5B20D-9E33-43CF-B9F2-55E077D42EC6}" destId="{DEE0DA29-AE6C-43D9-BDBC-22F6FF694C08}" srcOrd="0" destOrd="0" presId="urn:microsoft.com/office/officeart/2005/8/layout/pyramid1"/>
    <dgm:cxn modelId="{8214FCD1-BA9B-4D0B-B8F7-01B296AD0190}" type="presParOf" srcId="{AAF5B20D-9E33-43CF-B9F2-55E077D42EC6}" destId="{ECD947A6-F9D3-4296-BD3E-40BBBBBC4FD3}" srcOrd="1" destOrd="0" presId="urn:microsoft.com/office/officeart/2005/8/layout/pyramid1"/>
    <dgm:cxn modelId="{B3FC5B7A-B494-427D-BC8F-5716D30F7537}" type="presParOf" srcId="{2AA35D7E-8E25-4AFE-9AA6-DC5F7728002C}" destId="{4E6A5B3F-6D6E-44C4-8CD1-BD604E34C634}" srcOrd="6" destOrd="0" presId="urn:microsoft.com/office/officeart/2005/8/layout/pyramid1"/>
    <dgm:cxn modelId="{614080A7-EB4D-480F-9C11-9C3A34F85D60}" type="presParOf" srcId="{4E6A5B3F-6D6E-44C4-8CD1-BD604E34C634}" destId="{E9A26AC2-341B-46FD-8661-2914E09D0221}" srcOrd="0" destOrd="0" presId="urn:microsoft.com/office/officeart/2005/8/layout/pyramid1"/>
    <dgm:cxn modelId="{3EFA6881-C01B-4B14-8669-0B3D9C9B1BB2}" type="presParOf" srcId="{4E6A5B3F-6D6E-44C4-8CD1-BD604E34C634}" destId="{5ED200FA-115D-4ED3-848B-0FCB341F9E2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124BA3-1DEA-4748-B84B-123DCBED2D1A}">
      <dsp:nvSpPr>
        <dsp:cNvPr id="0" name=""/>
        <dsp:cNvSpPr/>
      </dsp:nvSpPr>
      <dsp:spPr>
        <a:xfrm>
          <a:off x="3639232" y="-601084"/>
          <a:ext cx="1260298" cy="3299292"/>
        </a:xfrm>
        <a:prstGeom prst="trapezoid">
          <a:avLst>
            <a:gd name="adj" fmla="val 6784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solidFill>
                <a:schemeClr val="bg1">
                  <a:lumMod val="50000"/>
                </a:schemeClr>
              </a:solidFill>
            </a:rPr>
            <a:t>В самоактуализации: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solidFill>
                <a:schemeClr val="bg1">
                  <a:lumMod val="50000"/>
                </a:schemeClr>
              </a:solidFill>
            </a:rPr>
            <a:t>стремление к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solidFill>
                <a:schemeClr val="bg1">
                  <a:lumMod val="50000"/>
                </a:schemeClr>
              </a:solidFill>
            </a:rPr>
            <a:t>реализации своих способностей,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solidFill>
                <a:schemeClr val="bg1">
                  <a:lumMod val="50000"/>
                </a:schemeClr>
              </a:solidFill>
            </a:rPr>
            <a:t>к развитию собственной личности</a:t>
          </a:r>
          <a:endParaRPr lang="ru-RU" sz="1300" b="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639232" y="-601084"/>
        <a:ext cx="1260298" cy="3299292"/>
      </dsp:txXfrm>
    </dsp:sp>
    <dsp:sp modelId="{ED3C3BFC-9A3D-4A45-8028-B26C5F4D3673}">
      <dsp:nvSpPr>
        <dsp:cNvPr id="0" name=""/>
        <dsp:cNvSpPr/>
      </dsp:nvSpPr>
      <dsp:spPr>
        <a:xfrm>
          <a:off x="3036103" y="1444083"/>
          <a:ext cx="2457956" cy="998869"/>
        </a:xfrm>
        <a:prstGeom prst="trapezoid">
          <a:avLst>
            <a:gd name="adj" fmla="val 6784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>
                  <a:lumMod val="50000"/>
                </a:schemeClr>
              </a:solidFill>
            </a:rPr>
            <a:t>Эстетические потребности: стремление к гармонии, симметрии, порядку, красоте.</a:t>
          </a:r>
          <a:endParaRPr lang="ru-RU" sz="12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466246" y="1444083"/>
        <a:ext cx="1597671" cy="998869"/>
      </dsp:txXfrm>
    </dsp:sp>
    <dsp:sp modelId="{AA6416A6-7772-4953-BB6C-B4C266CF6E77}">
      <dsp:nvSpPr>
        <dsp:cNvPr id="0" name=""/>
        <dsp:cNvSpPr/>
      </dsp:nvSpPr>
      <dsp:spPr>
        <a:xfrm>
          <a:off x="2428883" y="2390996"/>
          <a:ext cx="3643324" cy="894956"/>
        </a:xfrm>
        <a:prstGeom prst="trapezoid">
          <a:avLst>
            <a:gd name="adj" fmla="val 6784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>
                  <a:lumMod val="50000"/>
                </a:schemeClr>
              </a:solidFill>
            </a:rPr>
            <a:t>Познавательные потребности стремление много знать, уметь, понимать, исследовать.</a:t>
          </a:r>
          <a:endParaRPr lang="ru-RU" sz="12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066464" y="2390996"/>
        <a:ext cx="2368161" cy="894956"/>
      </dsp:txXfrm>
    </dsp:sp>
    <dsp:sp modelId="{D3BC5D3E-F448-4522-A740-EF24C105C332}">
      <dsp:nvSpPr>
        <dsp:cNvPr id="0" name=""/>
        <dsp:cNvSpPr/>
      </dsp:nvSpPr>
      <dsp:spPr>
        <a:xfrm>
          <a:off x="1821662" y="3285953"/>
          <a:ext cx="4857766" cy="894956"/>
        </a:xfrm>
        <a:prstGeom prst="trapezoid">
          <a:avLst>
            <a:gd name="adj" fmla="val 6784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>
                  <a:lumMod val="50000"/>
                </a:schemeClr>
              </a:solidFill>
            </a:rPr>
            <a:t>Потребности уважения (почитания): стремление к компетентности, достижению успехов, одобрению, признанию, авторитету.</a:t>
          </a:r>
          <a:endParaRPr lang="ru-RU" sz="12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671771" y="3285953"/>
        <a:ext cx="3157548" cy="894956"/>
      </dsp:txXfrm>
    </dsp:sp>
    <dsp:sp modelId="{B2CE91CA-4973-4AA7-ACF8-1EE2FE885B92}">
      <dsp:nvSpPr>
        <dsp:cNvPr id="0" name=""/>
        <dsp:cNvSpPr/>
      </dsp:nvSpPr>
      <dsp:spPr>
        <a:xfrm>
          <a:off x="1214441" y="4180909"/>
          <a:ext cx="6072207" cy="894956"/>
        </a:xfrm>
        <a:prstGeom prst="trapezoid">
          <a:avLst>
            <a:gd name="adj" fmla="val 6784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>
                  <a:lumMod val="50000"/>
                </a:schemeClr>
              </a:solidFill>
            </a:rPr>
            <a:t>Потребности в принадлежности и любви: стремление принадлежать к общности, находится рядом с людьми, быть признанным и принятым ими.</a:t>
          </a:r>
          <a:endParaRPr lang="ru-RU" sz="12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277077" y="4180909"/>
        <a:ext cx="3946935" cy="894956"/>
      </dsp:txXfrm>
    </dsp:sp>
    <dsp:sp modelId="{DEE0DA29-AE6C-43D9-BDBC-22F6FF694C08}">
      <dsp:nvSpPr>
        <dsp:cNvPr id="0" name=""/>
        <dsp:cNvSpPr/>
      </dsp:nvSpPr>
      <dsp:spPr>
        <a:xfrm>
          <a:off x="607220" y="5075866"/>
          <a:ext cx="7286649" cy="894956"/>
        </a:xfrm>
        <a:prstGeom prst="trapezoid">
          <a:avLst>
            <a:gd name="adj" fmla="val 6784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>
                  <a:lumMod val="50000"/>
                </a:schemeClr>
              </a:solidFill>
            </a:rPr>
            <a:t>Потребность в безопасности: стремление чувствовать себя защищённым, избавиться от страха и жизненных неудач.</a:t>
          </a:r>
          <a:endParaRPr lang="ru-RU" sz="12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1882384" y="5075866"/>
        <a:ext cx="4736322" cy="894956"/>
      </dsp:txXfrm>
    </dsp:sp>
    <dsp:sp modelId="{E9A26AC2-341B-46FD-8661-2914E09D0221}">
      <dsp:nvSpPr>
        <dsp:cNvPr id="0" name=""/>
        <dsp:cNvSpPr/>
      </dsp:nvSpPr>
      <dsp:spPr>
        <a:xfrm>
          <a:off x="0" y="5970822"/>
          <a:ext cx="8501090" cy="894956"/>
        </a:xfrm>
        <a:prstGeom prst="trapezoid">
          <a:avLst>
            <a:gd name="adj" fmla="val 67849"/>
          </a:avLst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>
                  <a:lumMod val="50000"/>
                </a:schemeClr>
              </a:solidFill>
            </a:rPr>
            <a:t>Физиологические (органические) потребности: голод, жажда, половое влечение и другие.</a:t>
          </a:r>
          <a:endParaRPr lang="ru-RU" sz="12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1487690" y="5970822"/>
        <a:ext cx="5525709" cy="894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674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674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C525C0-4861-4414-AB07-E74F2917F6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4CB33-61BE-4044-9A73-DD4316079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FF606-DE2C-4B83-9150-327A1F75D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0A833-0336-4B33-B563-EAD49D8F7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C9071-672D-4281-AA85-BB6C7D8D5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AD6CA-851D-4E9B-B8D0-722C2B9D1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0EEFC-9CFE-4DAC-8F70-FF08C07AA6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28222-0939-409A-B5B7-799738997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DDA2E-D348-4B03-A62F-53EBA9BB5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EA3CF-B323-4B72-A0A8-863BF90F3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4E61F-6A86-4955-A580-6A10D2805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43E4D-68D5-47CD-9F7B-1A5EE05AC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F2CC2-1851-40AC-A2ED-4F62BCDBC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C9884-FA69-40D6-A77B-18258028C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CD30D-68EA-4D06-8E99-23A5C5A3A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15715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716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717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71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71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72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72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72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57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57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57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8C6C32F-DBB3-4AF9-BF05-FED420E27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572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572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4" name="WordArt 8"/>
          <p:cNvSpPr>
            <a:spLocks noChangeArrowheads="1" noChangeShapeType="1" noTextEdit="1"/>
          </p:cNvSpPr>
          <p:nvPr/>
        </p:nvSpPr>
        <p:spPr bwMode="auto">
          <a:xfrm>
            <a:off x="900113" y="2060575"/>
            <a:ext cx="7272337" cy="2592388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54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Segoe Script"/>
              </a:rPr>
              <a:t>Самопознание</a:t>
            </a:r>
          </a:p>
        </p:txBody>
      </p:sp>
      <p:pic>
        <p:nvPicPr>
          <p:cNvPr id="3075" name="Picture 13" descr="15239_prev_98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46038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м11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888" y="4852988"/>
            <a:ext cx="1906587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827088" y="5445125"/>
            <a:ext cx="4222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Бродецкий В. А.</a:t>
            </a:r>
          </a:p>
          <a:p>
            <a:r>
              <a:rPr lang="ru-RU"/>
              <a:t>Учитель обществознания и истории</a:t>
            </a:r>
          </a:p>
          <a:p>
            <a:r>
              <a:rPr lang="ru-RU"/>
              <a:t>МОУ СОШ №16 города Электросталь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4" name="WordArt 8"/>
          <p:cNvSpPr>
            <a:spLocks noChangeArrowheads="1" noChangeShapeType="1" noTextEdit="1"/>
          </p:cNvSpPr>
          <p:nvPr/>
        </p:nvSpPr>
        <p:spPr bwMode="auto">
          <a:xfrm>
            <a:off x="1908175" y="549275"/>
            <a:ext cx="5095875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Monotype Corsiva"/>
              </a:rPr>
              <a:t>"ПОЗНАЙ  САМОГО  СЕБЯ"</a:t>
            </a:r>
          </a:p>
        </p:txBody>
      </p:sp>
      <p:sp>
        <p:nvSpPr>
          <p:cNvPr id="106506" name="Rectangle 10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95288" y="1916113"/>
            <a:ext cx="3927475" cy="4191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latin typeface="Comic Sans MS" pitchFamily="66" charset="0"/>
              </a:rPr>
              <a:t>Образ вашего Я</a:t>
            </a:r>
          </a:p>
          <a:p>
            <a:pPr eaLnBrk="1" hangingPunct="1">
              <a:defRPr/>
            </a:pPr>
            <a:r>
              <a:rPr lang="ru-RU" smtClean="0">
                <a:latin typeface="Comic Sans MS" pitchFamily="66" charset="0"/>
              </a:rPr>
              <a:t>Я – личность</a:t>
            </a:r>
          </a:p>
          <a:p>
            <a:pPr eaLnBrk="1" hangingPunct="1">
              <a:defRPr/>
            </a:pPr>
            <a:r>
              <a:rPr lang="ru-RU" smtClean="0">
                <a:latin typeface="Comic Sans MS" pitchFamily="66" charset="0"/>
              </a:rPr>
              <a:t>Я – многогранное</a:t>
            </a:r>
          </a:p>
          <a:p>
            <a:pPr eaLnBrk="1" hangingPunct="1">
              <a:defRPr/>
            </a:pPr>
            <a:r>
              <a:rPr lang="ru-RU" smtClean="0">
                <a:latin typeface="Comic Sans MS" pitchFamily="66" charset="0"/>
              </a:rPr>
              <a:t>Самооценка</a:t>
            </a:r>
          </a:p>
          <a:p>
            <a:pPr eaLnBrk="1" hangingPunct="1">
              <a:defRPr/>
            </a:pPr>
            <a:r>
              <a:rPr lang="ru-RU" smtClean="0">
                <a:latin typeface="Comic Sans MS" pitchFamily="66" charset="0"/>
              </a:rPr>
              <a:t>Я – физическое</a:t>
            </a:r>
          </a:p>
          <a:p>
            <a:pPr eaLnBrk="1" hangingPunct="1">
              <a:defRPr/>
            </a:pPr>
            <a:r>
              <a:rPr lang="ru-RU" smtClean="0">
                <a:latin typeface="Comic Sans MS" pitchFamily="66" charset="0"/>
              </a:rPr>
              <a:t>Я и другие</a:t>
            </a:r>
          </a:p>
          <a:p>
            <a:pPr eaLnBrk="1" hangingPunct="1">
              <a:defRPr/>
            </a:pPr>
            <a:endParaRPr lang="ru-RU" smtClean="0">
              <a:latin typeface="Comic Sans MS" pitchFamily="66" charset="0"/>
            </a:endParaRPr>
          </a:p>
        </p:txBody>
      </p:sp>
      <p:sp>
        <p:nvSpPr>
          <p:cNvPr id="106507" name="Rectangle 11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572000" y="1916113"/>
            <a:ext cx="4344988" cy="4191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latin typeface="Comic Sans MS" pitchFamily="66" charset="0"/>
              </a:rPr>
              <a:t>Я – жизненные роли</a:t>
            </a:r>
          </a:p>
          <a:p>
            <a:pPr eaLnBrk="1" hangingPunct="1">
              <a:defRPr/>
            </a:pPr>
            <a:r>
              <a:rPr lang="ru-RU" smtClean="0">
                <a:latin typeface="Comic Sans MS" pitchFamily="66" charset="0"/>
              </a:rPr>
              <a:t>Я – воспринимающее</a:t>
            </a:r>
          </a:p>
          <a:p>
            <a:pPr eaLnBrk="1" hangingPunct="1">
              <a:defRPr/>
            </a:pPr>
            <a:r>
              <a:rPr lang="ru-RU" smtClean="0">
                <a:latin typeface="Comic Sans MS" pitchFamily="66" charset="0"/>
              </a:rPr>
              <a:t>Я – темперамент</a:t>
            </a:r>
          </a:p>
          <a:p>
            <a:pPr eaLnBrk="1" hangingPunct="1">
              <a:defRPr/>
            </a:pPr>
            <a:r>
              <a:rPr lang="ru-RU" smtClean="0">
                <a:latin typeface="Comic Sans MS" pitchFamily="66" charset="0"/>
              </a:rPr>
              <a:t>Я – думающий</a:t>
            </a:r>
          </a:p>
          <a:p>
            <a:pPr eaLnBrk="1" hangingPunct="1">
              <a:defRPr/>
            </a:pPr>
            <a:r>
              <a:rPr lang="ru-RU" smtClean="0">
                <a:latin typeface="Comic Sans MS" pitchFamily="66" charset="0"/>
              </a:rPr>
              <a:t>Я – хочу</a:t>
            </a:r>
          </a:p>
          <a:p>
            <a:pPr eaLnBrk="1" hangingPunct="1">
              <a:defRPr/>
            </a:pPr>
            <a:r>
              <a:rPr lang="ru-RU" smtClean="0">
                <a:latin typeface="Comic Sans MS" pitchFamily="66" charset="0"/>
              </a:rPr>
              <a:t>Я – могу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>
              <a:latin typeface="Comic Sans MS" pitchFamily="66" charset="0"/>
            </a:endParaRPr>
          </a:p>
          <a:p>
            <a:pPr eaLnBrk="1" hangingPunct="1">
              <a:defRPr/>
            </a:pPr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6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6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6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6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6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6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6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6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6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6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6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6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6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6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6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6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6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6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6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6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6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6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6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6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6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6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6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6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6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6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6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6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6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6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4" grpId="0" animBg="1"/>
      <p:bldP spid="106506" grpId="0" build="p"/>
      <p:bldP spid="10650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971550" y="476250"/>
            <a:ext cx="7056438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istral"/>
              </a:rPr>
              <a:t>ОБРАЗ ВАШЕГО Я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1023938" y="2292350"/>
            <a:ext cx="318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Tahoma" pitchFamily="34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11188" y="2060575"/>
            <a:ext cx="403225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Напишите как можно больше </a:t>
            </a:r>
            <a:r>
              <a:rPr lang="ru-RU" sz="40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вариантов</a:t>
            </a:r>
            <a:r>
              <a:rPr lang="ru-RU" sz="40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ответов на вопрос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4000" i="1" u="sng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«Кто Я?»</a:t>
            </a:r>
          </a:p>
        </p:txBody>
      </p:sp>
      <p:pic>
        <p:nvPicPr>
          <p:cNvPr id="2062" name="Picture 3" descr="http://school7.edu-kolomna.ru/local/images/school7/inf.gif_1234523073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625" y="1700213"/>
            <a:ext cx="3235325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11188" y="2060575"/>
            <a:ext cx="4741862" cy="4191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000066"/>
                </a:solidFill>
                <a:effectLst/>
                <a:latin typeface="Comic Sans MS" pitchFamily="66" charset="0"/>
              </a:rPr>
              <a:t>	Совокупность представлений о себе, своих внешних и внутренних качествах</a:t>
            </a:r>
          </a:p>
        </p:txBody>
      </p:sp>
      <p:sp>
        <p:nvSpPr>
          <p:cNvPr id="75783" name="WordArt 7"/>
          <p:cNvSpPr>
            <a:spLocks noChangeArrowheads="1" noChangeShapeType="1" noTextEdit="1"/>
          </p:cNvSpPr>
          <p:nvPr/>
        </p:nvSpPr>
        <p:spPr bwMode="auto">
          <a:xfrm>
            <a:off x="1763713" y="404813"/>
            <a:ext cx="5256212" cy="10366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istral"/>
              </a:rPr>
              <a:t>ОБРАЗ   Я</a:t>
            </a:r>
          </a:p>
        </p:txBody>
      </p:sp>
      <p:pic>
        <p:nvPicPr>
          <p:cNvPr id="75786" name="Picture 10" descr="AG00011_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1500" y="2420938"/>
            <a:ext cx="2586038" cy="328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WordArt 4"/>
          <p:cNvSpPr>
            <a:spLocks noChangeArrowheads="1" noChangeShapeType="1" noTextEdit="1"/>
          </p:cNvSpPr>
          <p:nvPr/>
        </p:nvSpPr>
        <p:spPr bwMode="auto">
          <a:xfrm>
            <a:off x="1692275" y="333375"/>
            <a:ext cx="5472113" cy="1108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istral"/>
              </a:rPr>
              <a:t>Я  = ЛИЧНОСТЬ</a:t>
            </a:r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250825" y="1557338"/>
            <a:ext cx="7921625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28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ЗНАНИЯ, УМЕНИЯ, НАВЫКИ;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8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УМСТВЕННЫЕ СПОСОБНОСТИ;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8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ТРУДОЛЮБИЕ, ПРИЛЕЖАНИЕ;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8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ПРЕДПРИИМЧИВОСТЬ;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8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ДОБРОТА;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8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ЧЕСТНОСТЬ;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8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ОТВЕТСТВЕННОСТЬ;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8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ЦЕЛЕУСТРЕМЛЕННОСТЬ;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8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ОБЩИТЕЛЬНОСТЬ;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8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ТВОРЧЕСКИЕ СПОСОБНОСТИ;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8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ОПТИМИЗМ И Т.Д.</a:t>
            </a:r>
          </a:p>
        </p:txBody>
      </p:sp>
      <p:pic>
        <p:nvPicPr>
          <p:cNvPr id="79881" name="Picture 9" descr="AG00222_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5600" y="2349500"/>
            <a:ext cx="32766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98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8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98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98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98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98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8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98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98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8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98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98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8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98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98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98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98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98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0"/>
            <a:ext cx="8229600" cy="1399032"/>
          </a:xfrm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sz="3200" b="0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Все ли из представленных факторов влияют на развитие личности?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625" y="2214563"/>
            <a:ext cx="2286000" cy="461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Алкоголизм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0688" y="2286000"/>
            <a:ext cx="2643187" cy="4619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Родители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3214688"/>
            <a:ext cx="2357438" cy="4619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Болезни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5857875"/>
            <a:ext cx="2357438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Курение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63" y="4500563"/>
            <a:ext cx="1857375" cy="4619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Наркотики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71813" y="4714875"/>
            <a:ext cx="2143125" cy="46196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Друзья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86563" y="3429000"/>
            <a:ext cx="1928812" cy="4619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Социум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86563" y="5072063"/>
            <a:ext cx="2143125" cy="4619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Книги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14688" y="2500313"/>
            <a:ext cx="2071687" cy="46196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Фильмы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3000" y="5786438"/>
            <a:ext cx="2214563" cy="4619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Учителя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29125" y="3786188"/>
            <a:ext cx="2000250" cy="4619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Религия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1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WordArt 4"/>
          <p:cNvSpPr>
            <a:spLocks noChangeArrowheads="1" noChangeShapeType="1" noTextEdit="1"/>
          </p:cNvSpPr>
          <p:nvPr/>
        </p:nvSpPr>
        <p:spPr bwMode="auto">
          <a:xfrm>
            <a:off x="1476375" y="404813"/>
            <a:ext cx="5943600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istral"/>
              </a:rPr>
              <a:t>Я  =  МНОГОГРАННОЕ</a:t>
            </a:r>
          </a:p>
        </p:txBody>
      </p:sp>
      <p:sp>
        <p:nvSpPr>
          <p:cNvPr id="89099" name="Rectangle 11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68313" y="1484313"/>
            <a:ext cx="4967287" cy="4535487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66"/>
                </a:solidFill>
                <a:latin typeface="Comic Sans MS" pitchFamily="66" charset="0"/>
              </a:rPr>
              <a:t>РОЛЕВОЕ;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66"/>
                </a:solidFill>
                <a:latin typeface="Comic Sans MS" pitchFamily="66" charset="0"/>
              </a:rPr>
              <a:t>ВНЕШНЕЕ, ВНУТРЕННЕЕ;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66"/>
                </a:solidFill>
                <a:latin typeface="Comic Sans MS" pitchFamily="66" charset="0"/>
              </a:rPr>
              <a:t>СОЗНАТЕЛЬНОЕ, НЕОСОЗНАВАЕМОЕ;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66"/>
                </a:solidFill>
                <a:latin typeface="Comic Sans MS" pitchFamily="66" charset="0"/>
              </a:rPr>
              <a:t>ПОВЕДЕНЧЕСКОЕ;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66"/>
                </a:solidFill>
                <a:latin typeface="Comic Sans MS" pitchFamily="66" charset="0"/>
              </a:rPr>
              <a:t>ХОРОШЕЕ, ПЛОХОЕ;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66"/>
                </a:solidFill>
                <a:latin typeface="Comic Sans MS" pitchFamily="66" charset="0"/>
              </a:rPr>
              <a:t>ПРОШЛОЕ, НАСТОЯЩЕЕ, БУДУЩЕЕ;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66"/>
                </a:solidFill>
                <a:latin typeface="Comic Sans MS" pitchFamily="66" charset="0"/>
              </a:rPr>
              <a:t>ФАНТАСТИЧЕСКОЕ;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66"/>
                </a:solidFill>
                <a:latin typeface="Comic Sans MS" pitchFamily="66" charset="0"/>
              </a:rPr>
              <a:t>ИДЕАЛЬНОЕ, РЕАЛЬНОЕ.</a:t>
            </a:r>
          </a:p>
        </p:txBody>
      </p:sp>
      <p:pic>
        <p:nvPicPr>
          <p:cNvPr id="89104" name="Picture 16" descr="boy_playing_violin_md_wht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163" y="3298825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05" name="Picture 17" descr="computer_girl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65925" y="4292600"/>
            <a:ext cx="23780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08" name="Picture 20" descr="woman_paint_sunset_md_wht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9925" y="1844675"/>
            <a:ext cx="2124075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9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9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9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9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9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9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9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9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9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9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9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9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9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 animBg="1"/>
      <p:bldP spid="8909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ChangeArrowheads="1"/>
          </p:cNvSpPr>
          <p:nvPr/>
        </p:nvSpPr>
        <p:spPr bwMode="auto">
          <a:xfrm>
            <a:off x="4289425" y="3246438"/>
            <a:ext cx="3090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31081" name="Picture 9" descr="AG00042_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852738"/>
            <a:ext cx="3009900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83" name="Picture 11" descr="Рисунок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00338" y="0"/>
            <a:ext cx="64436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WordArt 4"/>
          <p:cNvSpPr>
            <a:spLocks noChangeArrowheads="1" noChangeShapeType="1" noTextEdit="1"/>
          </p:cNvSpPr>
          <p:nvPr/>
        </p:nvSpPr>
        <p:spPr bwMode="auto">
          <a:xfrm>
            <a:off x="2555875" y="260350"/>
            <a:ext cx="4352925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istral"/>
              </a:rPr>
              <a:t>САМООЦЕНКА:</a:t>
            </a:r>
          </a:p>
        </p:txBody>
      </p:sp>
      <p:sp>
        <p:nvSpPr>
          <p:cNvPr id="100357" name="WordArt 5"/>
          <p:cNvSpPr>
            <a:spLocks noChangeArrowheads="1" noChangeShapeType="1" noTextEdit="1"/>
          </p:cNvSpPr>
          <p:nvPr/>
        </p:nvSpPr>
        <p:spPr bwMode="auto">
          <a:xfrm>
            <a:off x="395288" y="1628775"/>
            <a:ext cx="3409950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istral"/>
              </a:rPr>
              <a:t>- Я  И  ИДЕАЛ;</a:t>
            </a:r>
          </a:p>
        </p:txBody>
      </p:sp>
      <p:sp>
        <p:nvSpPr>
          <p:cNvPr id="100358" name="WordArt 6"/>
          <p:cNvSpPr>
            <a:spLocks noChangeArrowheads="1" noChangeShapeType="1" noTextEdit="1"/>
          </p:cNvSpPr>
          <p:nvPr/>
        </p:nvSpPr>
        <p:spPr bwMode="auto">
          <a:xfrm>
            <a:off x="3492500" y="3644900"/>
            <a:ext cx="3724275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istral"/>
              </a:rPr>
              <a:t>- Я  И  ДРУГИЕ;</a:t>
            </a:r>
          </a:p>
        </p:txBody>
      </p:sp>
      <p:sp>
        <p:nvSpPr>
          <p:cNvPr id="100359" name="WordArt 7"/>
          <p:cNvSpPr>
            <a:spLocks noChangeArrowheads="1" noChangeShapeType="1" noTextEdit="1"/>
          </p:cNvSpPr>
          <p:nvPr/>
        </p:nvSpPr>
        <p:spPr bwMode="auto">
          <a:xfrm>
            <a:off x="3995738" y="5300663"/>
            <a:ext cx="2057400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istral"/>
              </a:rPr>
              <a:t>- Я  И  Я.</a:t>
            </a:r>
          </a:p>
        </p:txBody>
      </p:sp>
      <p:pic>
        <p:nvPicPr>
          <p:cNvPr id="100363" name="Picture 11" descr="AG00208_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463" y="1052513"/>
            <a:ext cx="1477962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6" name="Picture 14" descr="e3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25" y="4581525"/>
            <a:ext cx="21907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7" name="Picture 15" descr="Hippo10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00113" y="2852738"/>
            <a:ext cx="21605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 animBg="1"/>
      <p:bldP spid="100357" grpId="0" animBg="1"/>
      <p:bldP spid="100358" grpId="0" animBg="1"/>
      <p:bldP spid="10035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WordArt 4"/>
          <p:cNvSpPr>
            <a:spLocks noChangeArrowheads="1" noChangeShapeType="1" noTextEdit="1"/>
          </p:cNvSpPr>
          <p:nvPr/>
        </p:nvSpPr>
        <p:spPr bwMode="auto">
          <a:xfrm>
            <a:off x="1763713" y="404813"/>
            <a:ext cx="5391150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istral"/>
              </a:rPr>
              <a:t>Я  =  ФИЗИЧЕСКОЕ</a:t>
            </a: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323850" y="1844675"/>
            <a:ext cx="4572000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28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РОСТ;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8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ВЕС;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8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СКОРОСТЬ;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8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СИЛА;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8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ПРЫГУЧЕСТЬ;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8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ВЫНОСЛИВОСТЬ;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8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ДРУГИЕ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8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ФИЗИЧЕСКИЕ ПОКАЗАТЕЛИ</a:t>
            </a:r>
          </a:p>
        </p:txBody>
      </p:sp>
      <p:pic>
        <p:nvPicPr>
          <p:cNvPr id="92167" name="Picture 7" descr="AG00574_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773238"/>
            <a:ext cx="2881313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8" name="Picture 8" descr="J0095740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16688" y="3789363"/>
            <a:ext cx="2335212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 animBg="1"/>
      <p:bldP spid="921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WordArt 4"/>
          <p:cNvSpPr>
            <a:spLocks noChangeArrowheads="1" noChangeShapeType="1" noTextEdit="1"/>
          </p:cNvSpPr>
          <p:nvPr/>
        </p:nvSpPr>
        <p:spPr bwMode="auto">
          <a:xfrm>
            <a:off x="2843213" y="476250"/>
            <a:ext cx="3552825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istral"/>
              </a:rPr>
              <a:t>Я  И  ДРУГИЕ</a:t>
            </a:r>
          </a:p>
        </p:txBody>
      </p:sp>
      <p:sp>
        <p:nvSpPr>
          <p:cNvPr id="101381" name="WordArt 5"/>
          <p:cNvSpPr>
            <a:spLocks noChangeArrowheads="1" noChangeShapeType="1" noTextEdit="1"/>
          </p:cNvSpPr>
          <p:nvPr/>
        </p:nvSpPr>
        <p:spPr bwMode="auto">
          <a:xfrm>
            <a:off x="0" y="2349500"/>
            <a:ext cx="4752975" cy="270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istral"/>
              </a:rPr>
              <a:t>ВСЕГДА  ЛИ</a:t>
            </a:r>
          </a:p>
          <a:p>
            <a:pPr algn="ctr"/>
            <a:r>
              <a:rPr lang="ru-RU" sz="44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istral"/>
              </a:rPr>
              <a:t> ВАШЕ  МНЕНИЕ  О  СЕБЕ  </a:t>
            </a:r>
          </a:p>
          <a:p>
            <a:pPr algn="ctr"/>
            <a:r>
              <a:rPr lang="ru-RU" sz="44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istral"/>
              </a:rPr>
              <a:t>СОВПАДАЕТ  С</a:t>
            </a:r>
          </a:p>
          <a:p>
            <a:pPr algn="ctr"/>
            <a:r>
              <a:rPr lang="ru-RU" sz="44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istral"/>
              </a:rPr>
              <a:t>  МНЕНИЕМ  СОСЕДЕЙ О ВАС ?</a:t>
            </a:r>
          </a:p>
        </p:txBody>
      </p:sp>
      <p:pic>
        <p:nvPicPr>
          <p:cNvPr id="101389" name="Picture 13" descr="BD20650_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263" y="2060575"/>
            <a:ext cx="3433762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animBg="1"/>
      <p:bldP spid="1013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9388" y="1484313"/>
            <a:ext cx="8964612" cy="4191000"/>
          </a:xfrm>
        </p:spPr>
        <p:txBody>
          <a:bodyPr/>
          <a:lstStyle/>
          <a:p>
            <a:pPr algn="ctr" defTabSz="522288" eaLnBrk="1" hangingPunct="1">
              <a:buFont typeface="Wingdings" pitchFamily="2" charset="2"/>
              <a:buNone/>
              <a:tabLst>
                <a:tab pos="5380038" algn="l"/>
              </a:tabLst>
              <a:defRPr/>
            </a:pPr>
            <a:r>
              <a:rPr lang="ru-RU" smtClean="0">
                <a:solidFill>
                  <a:srgbClr val="FF9900"/>
                </a:solidFill>
                <a:latin typeface="Segoe Script" pitchFamily="34" charset="0"/>
              </a:rPr>
              <a:t>Я знаю, как на мед садятся мухи,</a:t>
            </a:r>
          </a:p>
          <a:p>
            <a:pPr algn="ctr" defTabSz="522288" eaLnBrk="1" hangingPunct="1">
              <a:buFont typeface="Wingdings" pitchFamily="2" charset="2"/>
              <a:buNone/>
              <a:tabLst>
                <a:tab pos="5380038" algn="l"/>
              </a:tabLst>
              <a:defRPr/>
            </a:pPr>
            <a:r>
              <a:rPr lang="ru-RU" smtClean="0">
                <a:solidFill>
                  <a:srgbClr val="FF9900"/>
                </a:solidFill>
                <a:latin typeface="Segoe Script" pitchFamily="34" charset="0"/>
              </a:rPr>
              <a:t>Я знаю смерть, что рыщет, все губя,</a:t>
            </a:r>
          </a:p>
          <a:p>
            <a:pPr algn="ctr" defTabSz="522288" eaLnBrk="1" hangingPunct="1">
              <a:buFont typeface="Wingdings" pitchFamily="2" charset="2"/>
              <a:buNone/>
              <a:tabLst>
                <a:tab pos="5380038" algn="l"/>
              </a:tabLst>
              <a:defRPr/>
            </a:pPr>
            <a:r>
              <a:rPr lang="ru-RU" smtClean="0">
                <a:solidFill>
                  <a:srgbClr val="FF9900"/>
                </a:solidFill>
                <a:latin typeface="Segoe Script" pitchFamily="34" charset="0"/>
              </a:rPr>
              <a:t>Я знаю книги, истины и слухи,</a:t>
            </a:r>
          </a:p>
          <a:p>
            <a:pPr algn="ctr" defTabSz="522288" eaLnBrk="1" hangingPunct="1">
              <a:buFont typeface="Wingdings" pitchFamily="2" charset="2"/>
              <a:buNone/>
              <a:tabLst>
                <a:tab pos="5380038" algn="l"/>
              </a:tabLst>
              <a:defRPr/>
            </a:pPr>
            <a:r>
              <a:rPr lang="ru-RU" smtClean="0">
                <a:solidFill>
                  <a:srgbClr val="FF9900"/>
                </a:solidFill>
                <a:latin typeface="Segoe Script" pitchFamily="34" charset="0"/>
              </a:rPr>
              <a:t>Я знаю все, но только не себя.</a:t>
            </a:r>
          </a:p>
          <a:p>
            <a:pPr defTabSz="522288" eaLnBrk="1" hangingPunct="1">
              <a:buFont typeface="Wingdings" pitchFamily="2" charset="2"/>
              <a:buNone/>
              <a:tabLst>
                <a:tab pos="5380038" algn="l"/>
              </a:tabLst>
              <a:defRPr/>
            </a:pPr>
            <a:endParaRPr lang="ru-RU" smtClean="0"/>
          </a:p>
          <a:p>
            <a:pPr algn="ctr" defTabSz="522288" eaLnBrk="1" hangingPunct="1">
              <a:buFont typeface="Wingdings" pitchFamily="2" charset="2"/>
              <a:buNone/>
              <a:tabLst>
                <a:tab pos="5380038" algn="l"/>
              </a:tabLst>
              <a:defRPr/>
            </a:pPr>
            <a:r>
              <a:rPr lang="ru-RU" sz="2800" smtClean="0"/>
              <a:t>                                              Франсуа Вийон</a:t>
            </a:r>
          </a:p>
          <a:p>
            <a:pPr algn="r" defTabSz="522288" eaLnBrk="1" hangingPunct="1">
              <a:buFont typeface="Wingdings" pitchFamily="2" charset="2"/>
              <a:buNone/>
              <a:tabLst>
                <a:tab pos="5380038" algn="l"/>
              </a:tabLst>
              <a:defRPr/>
            </a:pPr>
            <a:r>
              <a:rPr lang="ru-RU" sz="2800" smtClean="0"/>
              <a:t>Французский поэт </a:t>
            </a:r>
            <a:r>
              <a:rPr lang="en-US" sz="2800" smtClean="0"/>
              <a:t>XV </a:t>
            </a:r>
            <a:r>
              <a:rPr lang="ru-RU" sz="2800" smtClean="0"/>
              <a:t>в.</a:t>
            </a:r>
          </a:p>
        </p:txBody>
      </p:sp>
      <p:pic>
        <p:nvPicPr>
          <p:cNvPr id="4099" name="Picture 5" descr="AG00013_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6013" y="3968750"/>
            <a:ext cx="2951162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WordArt 4"/>
          <p:cNvSpPr>
            <a:spLocks noChangeArrowheads="1" noChangeShapeType="1" noTextEdit="1"/>
          </p:cNvSpPr>
          <p:nvPr/>
        </p:nvSpPr>
        <p:spPr bwMode="auto">
          <a:xfrm>
            <a:off x="900113" y="476250"/>
            <a:ext cx="7219950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istral"/>
              </a:rPr>
              <a:t>Я  =  ЖИЗНЕННЫЕ  РОЛИ</a:t>
            </a: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250825" y="1484313"/>
            <a:ext cx="3600450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28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СЫН (ДОЧЬ);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8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БРАТ (СЕСТРА);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8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ВНУК (ВНУЧКА);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8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УЧАЩИЙСЯ;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8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МАЛЬЧИК (ДЕВОЧКА);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8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ЧЛЕН КРУЖКА, СЕКЦИИ;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8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ОДНОКЛАССНИК</a:t>
            </a:r>
          </a:p>
        </p:txBody>
      </p:sp>
      <p:pic>
        <p:nvPicPr>
          <p:cNvPr id="93192" name="Picture 8" descr="AG00505_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1275" y="2349500"/>
            <a:ext cx="446405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animBg="1"/>
      <p:bldP spid="9319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167"/>
          <p:cNvSpPr>
            <a:spLocks noChangeArrowheads="1" noChangeShapeType="1" noTextEdit="1"/>
          </p:cNvSpPr>
          <p:nvPr/>
        </p:nvSpPr>
        <p:spPr bwMode="auto">
          <a:xfrm>
            <a:off x="1979613" y="476250"/>
            <a:ext cx="5327650" cy="3203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Лет в 10 дома, со своими,</a:t>
            </a:r>
          </a:p>
          <a:p>
            <a:r>
              <a:rPr lang="ru-RU" sz="2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Ты носишь собственное имя.</a:t>
            </a:r>
          </a:p>
          <a:p>
            <a:r>
              <a:rPr lang="ru-RU" sz="2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Но чуть на улицу попал, </a:t>
            </a:r>
          </a:p>
          <a:p>
            <a:r>
              <a:rPr lang="ru-RU" sz="2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Ты это имя потерял.</a:t>
            </a:r>
          </a:p>
          <a:p>
            <a:r>
              <a:rPr lang="ru-RU" sz="2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Здесь нет имен. Здесь носят клички.</a:t>
            </a:r>
          </a:p>
          <a:p>
            <a:r>
              <a:rPr lang="ru-RU" sz="2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А в школе? Тут свои привычки,</a:t>
            </a:r>
          </a:p>
          <a:p>
            <a:r>
              <a:rPr lang="ru-RU" sz="2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Большим тебя считают тут</a:t>
            </a:r>
          </a:p>
        </p:txBody>
      </p:sp>
      <p:sp>
        <p:nvSpPr>
          <p:cNvPr id="23555" name="WordArt 168"/>
          <p:cNvSpPr>
            <a:spLocks noChangeArrowheads="1" noChangeShapeType="1" noTextEdit="1"/>
          </p:cNvSpPr>
          <p:nvPr/>
        </p:nvSpPr>
        <p:spPr bwMode="auto">
          <a:xfrm>
            <a:off x="1979613" y="3789363"/>
            <a:ext cx="4105275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И по фамилии зовут.</a:t>
            </a:r>
          </a:p>
          <a:p>
            <a:r>
              <a:rPr lang="ru-RU" sz="2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Итак, три звания, три роли:</a:t>
            </a:r>
          </a:p>
          <a:p>
            <a:r>
              <a:rPr lang="ru-RU" sz="2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 семье, на улице и в школе.</a:t>
            </a:r>
          </a:p>
        </p:txBody>
      </p:sp>
      <p:sp>
        <p:nvSpPr>
          <p:cNvPr id="23556" name="WordArt 169"/>
          <p:cNvSpPr>
            <a:spLocks noChangeArrowheads="1" noChangeShapeType="1" noTextEdit="1"/>
          </p:cNvSpPr>
          <p:nvPr/>
        </p:nvSpPr>
        <p:spPr bwMode="auto">
          <a:xfrm>
            <a:off x="2339975" y="5734050"/>
            <a:ext cx="3024188" cy="727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В. Берестов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9" name="Rectangle 9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929063" cy="4191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smtClean="0">
              <a:latin typeface="Comic Sans MS" pitchFamily="66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smtClean="0">
                <a:latin typeface="Comic Sans MS" pitchFamily="66" charset="0"/>
              </a:rPr>
              <a:t>Я  -  ЛЮДИ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smtClean="0">
                <a:latin typeface="Comic Sans MS" pitchFamily="66" charset="0"/>
              </a:rPr>
              <a:t>1.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smtClean="0">
                <a:latin typeface="Comic Sans MS" pitchFamily="66" charset="0"/>
              </a:rPr>
              <a:t>2.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smtClean="0">
                <a:latin typeface="Comic Sans MS" pitchFamily="66" charset="0"/>
              </a:rPr>
              <a:t>3.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smtClean="0">
                <a:latin typeface="Comic Sans MS" pitchFamily="66" charset="0"/>
              </a:rPr>
              <a:t>4.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smtClean="0">
                <a:latin typeface="Comic Sans MS" pitchFamily="66" charset="0"/>
              </a:rPr>
              <a:t>5.</a:t>
            </a:r>
          </a:p>
        </p:txBody>
      </p:sp>
      <p:sp>
        <p:nvSpPr>
          <p:cNvPr id="107530" name="Rectangle 10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916488" y="1905000"/>
            <a:ext cx="3929062" cy="4191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smtClean="0">
              <a:latin typeface="Comic Sans MS" pitchFamily="66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smtClean="0">
                <a:latin typeface="Comic Sans MS" pitchFamily="66" charset="0"/>
              </a:rPr>
              <a:t>ЛЮДИ – Я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smtClean="0">
                <a:latin typeface="Comic Sans MS" pitchFamily="66" charset="0"/>
              </a:rPr>
              <a:t>1.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smtClean="0">
                <a:latin typeface="Comic Sans MS" pitchFamily="66" charset="0"/>
              </a:rPr>
              <a:t>2.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smtClean="0">
                <a:latin typeface="Comic Sans MS" pitchFamily="66" charset="0"/>
              </a:rPr>
              <a:t>3.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smtClean="0">
                <a:latin typeface="Comic Sans MS" pitchFamily="66" charset="0"/>
              </a:rPr>
              <a:t>4.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smtClean="0">
                <a:latin typeface="Comic Sans MS" pitchFamily="66" charset="0"/>
              </a:rPr>
              <a:t>5.</a:t>
            </a:r>
          </a:p>
        </p:txBody>
      </p:sp>
      <p:sp>
        <p:nvSpPr>
          <p:cNvPr id="107524" name="WordArt 4"/>
          <p:cNvSpPr>
            <a:spLocks noChangeArrowheads="1" noChangeShapeType="1" noTextEdit="1"/>
          </p:cNvSpPr>
          <p:nvPr/>
        </p:nvSpPr>
        <p:spPr bwMode="auto">
          <a:xfrm>
            <a:off x="684213" y="188913"/>
            <a:ext cx="7343775" cy="1809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istral"/>
              </a:rPr>
              <a:t>СИТУАЦИЯ - ПРОБА</a:t>
            </a:r>
          </a:p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istral"/>
              </a:rPr>
              <a:t>"РАЗБЕРИТЕСЬ  В ЛЮДЯХ"</a:t>
            </a:r>
          </a:p>
        </p:txBody>
      </p:sp>
      <p:sp>
        <p:nvSpPr>
          <p:cNvPr id="107531" name="Line 11"/>
          <p:cNvSpPr>
            <a:spLocks noChangeShapeType="1"/>
          </p:cNvSpPr>
          <p:nvPr/>
        </p:nvSpPr>
        <p:spPr bwMode="auto">
          <a:xfrm>
            <a:off x="4500563" y="2205038"/>
            <a:ext cx="0" cy="3960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7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7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7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7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07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7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7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7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7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07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7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7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7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7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07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85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7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7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7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7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07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400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7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7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7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7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07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950"/>
                            </p:stCondLst>
                            <p:childTnLst>
                              <p:par>
                                <p:cTn id="5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7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7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7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7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07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7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7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7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7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107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95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7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7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7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7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107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7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7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7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7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107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50"/>
                            </p:stCondLst>
                            <p:childTnLst>
                              <p:par>
                                <p:cTn id="9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7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7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7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7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107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600"/>
                            </p:stCondLst>
                            <p:childTnLst>
                              <p:par>
                                <p:cTn id="10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7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7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7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7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107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150"/>
                            </p:stCondLst>
                            <p:childTnLst>
                              <p:par>
                                <p:cTn id="10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7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7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7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7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107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9" grpId="0" build="p"/>
      <p:bldP spid="107530" grpId="0" build="p"/>
      <p:bldP spid="107524" grpId="0" animBg="1"/>
      <p:bldP spid="1075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3" name="WordArt 9"/>
          <p:cNvSpPr>
            <a:spLocks noChangeArrowheads="1" noChangeShapeType="1" noTextEdit="1"/>
          </p:cNvSpPr>
          <p:nvPr/>
        </p:nvSpPr>
        <p:spPr bwMode="auto">
          <a:xfrm>
            <a:off x="1547813" y="260350"/>
            <a:ext cx="5946775" cy="892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istral"/>
              </a:rPr>
              <a:t>Я  = ВОСПРИНИМАЮЩЕЕ</a:t>
            </a:r>
          </a:p>
        </p:txBody>
      </p:sp>
      <p:pic>
        <p:nvPicPr>
          <p:cNvPr id="77834" name="Picture 10" descr="Bugs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47813" y="1341438"/>
            <a:ext cx="7127875" cy="5256212"/>
          </a:xfrm>
          <a:noFill/>
        </p:spPr>
      </p:pic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1908175" y="1700213"/>
            <a:ext cx="4679950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28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ВИЖУ (ЗРЕНИЕ);</a:t>
            </a:r>
          </a:p>
          <a:p>
            <a:pPr>
              <a:buFont typeface="Wingdings" pitchFamily="2" charset="2"/>
              <a:buNone/>
              <a:defRPr/>
            </a:pPr>
            <a:endParaRPr lang="ru-RU" sz="280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28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СЛЫШУ (СЛУХ);</a:t>
            </a:r>
          </a:p>
          <a:p>
            <a:pPr>
              <a:buFont typeface="Wingdings" pitchFamily="2" charset="2"/>
              <a:buChar char="ü"/>
              <a:defRPr/>
            </a:pPr>
            <a:endParaRPr lang="ru-RU" sz="280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28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ОСЯЗАЮ (ОСЯЗАНИЕ);</a:t>
            </a:r>
          </a:p>
          <a:p>
            <a:pPr>
              <a:buFont typeface="Wingdings" pitchFamily="2" charset="2"/>
              <a:buChar char="ü"/>
              <a:defRPr/>
            </a:pPr>
            <a:endParaRPr lang="ru-RU" sz="280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28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ОБОНЯЮ (ОБОНЯНИЕ);</a:t>
            </a:r>
          </a:p>
          <a:p>
            <a:pPr>
              <a:buFont typeface="Wingdings" pitchFamily="2" charset="2"/>
              <a:buChar char="ü"/>
              <a:defRPr/>
            </a:pPr>
            <a:endParaRPr lang="ru-RU" sz="280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28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ВКУШАЮ (ВКУС)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3" grpId="0" animBg="1"/>
      <p:bldP spid="778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0" y="-2655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627" name="WordArt 4"/>
          <p:cNvSpPr>
            <a:spLocks noChangeArrowheads="1" noChangeShapeType="1" noTextEdit="1"/>
          </p:cNvSpPr>
          <p:nvPr/>
        </p:nvSpPr>
        <p:spPr bwMode="auto">
          <a:xfrm>
            <a:off x="0" y="-2655888"/>
            <a:ext cx="3276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istral"/>
              </a:rPr>
              <a:t>Я  =  ВОСПРИНИМАЮЩЕЕ</a:t>
            </a:r>
          </a:p>
        </p:txBody>
      </p:sp>
      <p:sp>
        <p:nvSpPr>
          <p:cNvPr id="26628" name="Line 225"/>
          <p:cNvSpPr>
            <a:spLocks noChangeShapeType="1"/>
          </p:cNvSpPr>
          <p:nvPr/>
        </p:nvSpPr>
        <p:spPr bwMode="auto">
          <a:xfrm>
            <a:off x="6348413" y="-17494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1355" name="Rectangle 763"/>
          <p:cNvSpPr>
            <a:spLocks noChangeArrowheads="1"/>
          </p:cNvSpPr>
          <p:nvPr/>
        </p:nvSpPr>
        <p:spPr bwMode="auto">
          <a:xfrm>
            <a:off x="611188" y="1916113"/>
            <a:ext cx="831215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3200"/>
              <a:t>процесс получения знаний о действительности посредством органов чувств, имеет такие    формы как:</a:t>
            </a:r>
          </a:p>
          <a:p>
            <a:pPr>
              <a:defRPr/>
            </a:pPr>
            <a:r>
              <a:rPr lang="ru-RU" sz="3200"/>
              <a:t>      </a:t>
            </a: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1) Ощущение</a:t>
            </a:r>
          </a:p>
          <a:p>
            <a:pPr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     2) Восприятие</a:t>
            </a:r>
          </a:p>
          <a:p>
            <a:pPr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     3) Представление</a:t>
            </a:r>
            <a:r>
              <a:rPr lang="ru-RU"/>
              <a:t> </a:t>
            </a:r>
          </a:p>
        </p:txBody>
      </p:sp>
      <p:sp>
        <p:nvSpPr>
          <p:cNvPr id="111357" name="WordArt 765"/>
          <p:cNvSpPr>
            <a:spLocks noChangeArrowheads="1" noChangeShapeType="1" noTextEdit="1"/>
          </p:cNvSpPr>
          <p:nvPr/>
        </p:nvSpPr>
        <p:spPr bwMode="auto">
          <a:xfrm>
            <a:off x="1692275" y="188913"/>
            <a:ext cx="51847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Чувственное</a:t>
            </a:r>
          </a:p>
        </p:txBody>
      </p:sp>
      <p:pic>
        <p:nvPicPr>
          <p:cNvPr id="111358" name="Picture 766" descr="MONKEY3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0200" y="4941888"/>
            <a:ext cx="4643438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1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1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1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11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1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1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1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11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1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1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1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11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1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1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1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11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1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1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1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1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35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95" name="Rectangle 15"/>
          <p:cNvSpPr>
            <a:spLocks noChangeArrowheads="1"/>
          </p:cNvSpPr>
          <p:nvPr/>
        </p:nvSpPr>
        <p:spPr bwMode="auto">
          <a:xfrm>
            <a:off x="0" y="1989138"/>
            <a:ext cx="9396413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3200"/>
              <a:t>процесс получения знаний о действительности </a:t>
            </a:r>
          </a:p>
          <a:p>
            <a:pPr>
              <a:defRPr/>
            </a:pPr>
            <a:r>
              <a:rPr lang="ru-RU" sz="3200"/>
              <a:t>посредством осуществления различных </a:t>
            </a:r>
          </a:p>
          <a:p>
            <a:pPr>
              <a:defRPr/>
            </a:pPr>
            <a:r>
              <a:rPr lang="ru-RU" sz="3200"/>
              <a:t>мыслительных процедур. Формы:</a:t>
            </a:r>
          </a:p>
          <a:p>
            <a:pPr>
              <a:defRPr/>
            </a:pPr>
            <a:r>
              <a:rPr lang="ru-RU" sz="3200"/>
              <a:t>       </a:t>
            </a: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1) Понятие</a:t>
            </a:r>
          </a:p>
          <a:p>
            <a:pPr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      2) Суждение</a:t>
            </a:r>
          </a:p>
          <a:p>
            <a:pPr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      3) Теория</a:t>
            </a:r>
            <a:r>
              <a:rPr lang="ru-RU" sz="3200"/>
              <a:t> </a:t>
            </a:r>
          </a:p>
        </p:txBody>
      </p:sp>
      <p:sp>
        <p:nvSpPr>
          <p:cNvPr id="97297" name="WordArt 17"/>
          <p:cNvSpPr>
            <a:spLocks noChangeArrowheads="1" noChangeShapeType="1" noTextEdit="1"/>
          </p:cNvSpPr>
          <p:nvPr/>
        </p:nvSpPr>
        <p:spPr bwMode="auto">
          <a:xfrm>
            <a:off x="900113" y="188913"/>
            <a:ext cx="5832475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Рациональное</a:t>
            </a:r>
          </a:p>
        </p:txBody>
      </p:sp>
      <p:pic>
        <p:nvPicPr>
          <p:cNvPr id="97298" name="Picture 18" descr="AG00007_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2725" y="3644900"/>
            <a:ext cx="2459038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7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7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7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7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7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7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97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7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7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7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97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7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7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7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97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7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7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7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97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7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7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7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97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7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WordArt 4"/>
          <p:cNvSpPr>
            <a:spLocks noChangeArrowheads="1" noChangeShapeType="1" noTextEdit="1"/>
          </p:cNvSpPr>
          <p:nvPr/>
        </p:nvSpPr>
        <p:spPr bwMode="auto">
          <a:xfrm>
            <a:off x="2124075" y="476250"/>
            <a:ext cx="4905375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istral"/>
              </a:rPr>
              <a:t>Я  =  ТЕМПЕРАМЕНТ</a:t>
            </a:r>
          </a:p>
        </p:txBody>
      </p:sp>
      <p:pic>
        <p:nvPicPr>
          <p:cNvPr id="81927" name="Picture 7" descr="shrek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1628775"/>
            <a:ext cx="751205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1331913" y="2422525"/>
            <a:ext cx="33115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240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САНГВИНИК;</a:t>
            </a:r>
          </a:p>
          <a:p>
            <a:pPr>
              <a:buFont typeface="Wingdings" pitchFamily="2" charset="2"/>
              <a:buChar char="ü"/>
              <a:defRPr/>
            </a:pPr>
            <a:endParaRPr lang="ru-RU" sz="2400">
              <a:solidFill>
                <a:srgbClr val="99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240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ХОЛЕРИК;</a:t>
            </a:r>
          </a:p>
          <a:p>
            <a:pPr>
              <a:buFont typeface="Wingdings" pitchFamily="2" charset="2"/>
              <a:buChar char="ü"/>
              <a:defRPr/>
            </a:pPr>
            <a:endParaRPr lang="ru-RU" sz="2400">
              <a:solidFill>
                <a:srgbClr val="99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240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ФЛЕГМАТИК;</a:t>
            </a:r>
          </a:p>
          <a:p>
            <a:pPr>
              <a:buFont typeface="Wingdings" pitchFamily="2" charset="2"/>
              <a:buChar char="ü"/>
              <a:defRPr/>
            </a:pPr>
            <a:endParaRPr lang="ru-RU" sz="2400">
              <a:solidFill>
                <a:srgbClr val="99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240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МЕЛАНХОЛИК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animBg="1"/>
      <p:bldP spid="819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627" name="Group 459"/>
          <p:cNvGraphicFramePr>
            <a:graphicFrameLocks noGrp="1"/>
          </p:cNvGraphicFramePr>
          <p:nvPr>
            <p:ph/>
          </p:nvPr>
        </p:nvGraphicFramePr>
        <p:xfrm>
          <a:off x="0" y="0"/>
          <a:ext cx="9144000" cy="6767513"/>
        </p:xfrm>
        <a:graphic>
          <a:graphicData uri="http://schemas.openxmlformats.org/drawingml/2006/table">
            <a:tbl>
              <a:tblPr/>
              <a:tblGrid>
                <a:gridCol w="2287588"/>
                <a:gridCol w="2284412"/>
                <a:gridCol w="2287588"/>
                <a:gridCol w="2284412"/>
              </a:tblGrid>
              <a:tr h="2603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Как вы ведете себя в ситуации, когда необходимо быстро действовать?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3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Легко включаетесь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Действуете со страстью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Спокойно, без лишних слов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Неуверенно, робко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Как вы реагируете на замечания учителя?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35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Говорите, что больше не будете, но обещание не выполняете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Возмущаетесь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Выслушиваете спокойно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Молчите, но обижены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Как говорите о том, что вас затрагивает?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15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Быстро, с жаром, но прислушиваетесь к другим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Быстро, не слушая других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Медленно, уверенно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 большим волнением и сомнением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Надо сдавать контрольную работу, а она не закончена: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0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Легко реагируете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Торопитесь закончить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Решаете спокойно, пока не отберут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Сдаете работу, но неуверенно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Трудная задача не получается сразу: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45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Решаете упорно и настойчиво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Бросите- продолжаете –бросите –еще попробуете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Спокойно продолжаете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Проявляете растерянность, неуверенность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5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364" name="Group 148"/>
          <p:cNvGraphicFramePr>
            <a:graphicFrameLocks noGrp="1"/>
          </p:cNvGraphicFramePr>
          <p:nvPr/>
        </p:nvGraphicFramePr>
        <p:xfrm>
          <a:off x="0" y="0"/>
          <a:ext cx="9144000" cy="7034213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42862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После уроков вы спешите домой, а учитель предлагает остаться, сделать работу: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Быстро соглашаетесь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Возмущаетесь: «Почему я?»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Остаетесь, не говоря ни слова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Проявляете растерянность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Родители делают вам не совсем справедливое замечание: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1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Спокойно выслушиваете, спокойно заявляете о своем мнении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Взрываетесь, вступаете в спор, опровергаете обвинение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обращаете внимания: «Пусть повыступают»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Очень переживаете, плачете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Вы получаете плохую оценку, как изменится ваше настроение?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0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Внешне незаметно, но внутри есть горечь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Раскаиваетесь, развиваете деятельность по исправлению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«Ну и что? Исправлю»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Приходите в отчаяние, уныние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Ваш друг (подруга) не пришел на свидание: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0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Ничего не предпринимаете до выяснения причин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Проклинаете, мечете в его адрес гром и молнии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«Все, что ни делается, все к лучшему!»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Переживаете, воображаете измену, крах отношений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 Вы проигрываете в соревновании, игре: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0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Продолжаете борьбу, тренировки, готовитесь к будущей победе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Теряете самообладание, обвиняете окружающих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«Не корову же проигрываем!»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Приходите к выводу о своем ничтожестве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9" name="Picture 5" descr="Без имени-1копировани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975" y="0"/>
            <a:ext cx="6804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0" y="549275"/>
            <a:ext cx="4572000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u="sng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ХОЛЕРИК</a:t>
            </a:r>
          </a:p>
          <a:p>
            <a:pPr>
              <a:defRPr/>
            </a:pPr>
            <a:endParaRPr lang="ru-RU" sz="28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ru-RU" sz="28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ru-RU" sz="28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ru-RU" sz="2800" b="1" u="sng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ФЛЕГМАТИК</a:t>
            </a:r>
          </a:p>
          <a:p>
            <a:pPr>
              <a:defRPr/>
            </a:pPr>
            <a:endParaRPr lang="ru-RU" sz="2800" b="1" u="sng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ru-RU" sz="28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ru-RU" sz="28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ru-RU" sz="28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ru-RU" sz="2800" b="1" u="sng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МЕЛАНХОЛИК</a:t>
            </a:r>
          </a:p>
          <a:p>
            <a:pPr>
              <a:defRPr/>
            </a:pPr>
            <a:endParaRPr lang="ru-RU" sz="2800" b="1" u="sng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ru-RU" sz="28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ru-RU" sz="28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ru-RU" sz="2800" b="1" u="sng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САНГВИНИК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41338" y="776288"/>
            <a:ext cx="8061325" cy="1470025"/>
          </a:xfrm>
        </p:spPr>
        <p:txBody>
          <a:bodyPr anchor="b">
            <a:normAutofit/>
          </a:bodyPr>
          <a:lstStyle/>
          <a:p>
            <a:pPr indent="484188" algn="r" eaLnBrk="1" hangingPunct="1">
              <a:defRPr/>
            </a:pPr>
            <a:endParaRPr lang="ru-RU" sz="5700" smtClean="0"/>
          </a:p>
        </p:txBody>
      </p:sp>
      <p:sp>
        <p:nvSpPr>
          <p:cNvPr id="119811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920750" y="2241550"/>
            <a:ext cx="7842250" cy="1606550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ru-RU" smtClean="0">
              <a:solidFill>
                <a:srgbClr val="FFFFFF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34932" y="332656"/>
          <a:ext cx="8501091" cy="6264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WordArt 4"/>
          <p:cNvSpPr>
            <a:spLocks noChangeArrowheads="1" noChangeShapeType="1" noTextEdit="1"/>
          </p:cNvSpPr>
          <p:nvPr/>
        </p:nvSpPr>
        <p:spPr bwMode="auto">
          <a:xfrm>
            <a:off x="1331913" y="260350"/>
            <a:ext cx="6335712" cy="1049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istral"/>
              </a:rPr>
              <a:t>Я =  ДУМАЮЩИЙ</a:t>
            </a: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755650" y="1484313"/>
            <a:ext cx="6097588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20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Эрудиция</a:t>
            </a:r>
          </a:p>
          <a:p>
            <a:pPr>
              <a:buFont typeface="Wingdings" pitchFamily="2" charset="2"/>
              <a:buChar char="ü"/>
              <a:defRPr/>
            </a:pPr>
            <a:endParaRPr lang="ru-RU" sz="200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ru-RU" sz="20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</a:t>
            </a:r>
            <a:r>
              <a:rPr lang="ru-RU" sz="2000" b="1" i="1" u="sng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УМЕНИЯ:</a:t>
            </a:r>
          </a:p>
          <a:p>
            <a:pPr>
              <a:defRPr/>
            </a:pPr>
            <a:endParaRPr lang="ru-RU" sz="2000" b="1" i="1" u="sng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20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СТРОИТЬ АССОЦИАЦИИ;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0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СРАВНИВАТЬ;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0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ОБОБЩАТЬ;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0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ВЫДЕЛЯТЬ ПОНЯТИЕ;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0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КЛАССИФИЦИРОВАТЬ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0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АНАЛИЗИРОВАТЬ;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0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СИНТЕЗИРОВАТЬ;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0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ВЫСКАЗЫВАТЬ СУЖДЕНИЯ;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0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ДЕЛАТЬ УМОЗАКЛЮЧЕНИЯ;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0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НАХОДИТЬ РЕШЕНИЯ ПРОБЛЕМ.</a:t>
            </a:r>
          </a:p>
        </p:txBody>
      </p:sp>
      <p:pic>
        <p:nvPicPr>
          <p:cNvPr id="83975" name="Picture 7" descr="AG00317_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625" y="1916113"/>
            <a:ext cx="3000375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animBg="1"/>
      <p:bldP spid="8397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WordArt 4"/>
          <p:cNvSpPr>
            <a:spLocks noChangeArrowheads="1" noChangeShapeType="1" noTextEdit="1"/>
          </p:cNvSpPr>
          <p:nvPr/>
        </p:nvSpPr>
        <p:spPr bwMode="auto">
          <a:xfrm>
            <a:off x="1331913" y="260350"/>
            <a:ext cx="6335712" cy="1049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istral"/>
              </a:rPr>
              <a:t>Я =  ДУМАЮЩИЙ ?</a:t>
            </a: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1908175" y="1557338"/>
            <a:ext cx="4968875" cy="4392612"/>
            <a:chOff x="3897" y="2190"/>
            <a:chExt cx="2117" cy="1812"/>
          </a:xfrm>
        </p:grpSpPr>
        <p:sp>
          <p:nvSpPr>
            <p:cNvPr id="33796" name="AutoShape 6" descr="Водяные капли"/>
            <p:cNvSpPr>
              <a:spLocks noChangeAspect="1" noChangeArrowheads="1"/>
            </p:cNvSpPr>
            <p:nvPr/>
          </p:nvSpPr>
          <p:spPr bwMode="auto">
            <a:xfrm>
              <a:off x="3897" y="2190"/>
              <a:ext cx="2117" cy="1812"/>
            </a:xfrm>
            <a:prstGeom prst="rect">
              <a:avLst/>
            </a:prstGeom>
            <a:blipFill dpi="0" rotWithShape="1">
              <a:blip r:embed="rId2" cstate="email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3797" name="Group 7"/>
            <p:cNvGrpSpPr>
              <a:grpSpLocks/>
            </p:cNvGrpSpPr>
            <p:nvPr/>
          </p:nvGrpSpPr>
          <p:grpSpPr bwMode="auto">
            <a:xfrm>
              <a:off x="4179" y="2608"/>
              <a:ext cx="1412" cy="1254"/>
              <a:chOff x="4179" y="2608"/>
              <a:chExt cx="1412" cy="1254"/>
            </a:xfrm>
          </p:grpSpPr>
          <p:sp>
            <p:nvSpPr>
              <p:cNvPr id="33798" name="Oval 8"/>
              <p:cNvSpPr>
                <a:spLocks noChangeArrowheads="1"/>
              </p:cNvSpPr>
              <p:nvPr/>
            </p:nvSpPr>
            <p:spPr bwMode="auto">
              <a:xfrm>
                <a:off x="4179" y="3723"/>
                <a:ext cx="141" cy="139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99" name="Oval 9"/>
              <p:cNvSpPr>
                <a:spLocks noChangeArrowheads="1"/>
              </p:cNvSpPr>
              <p:nvPr/>
            </p:nvSpPr>
            <p:spPr bwMode="auto">
              <a:xfrm>
                <a:off x="4179" y="2608"/>
                <a:ext cx="141" cy="140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00" name="Oval 10"/>
              <p:cNvSpPr>
                <a:spLocks noChangeArrowheads="1"/>
              </p:cNvSpPr>
              <p:nvPr/>
            </p:nvSpPr>
            <p:spPr bwMode="auto">
              <a:xfrm>
                <a:off x="5450" y="3723"/>
                <a:ext cx="141" cy="139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01" name="Oval 11"/>
              <p:cNvSpPr>
                <a:spLocks noChangeArrowheads="1"/>
              </p:cNvSpPr>
              <p:nvPr/>
            </p:nvSpPr>
            <p:spPr bwMode="auto">
              <a:xfrm>
                <a:off x="5450" y="2608"/>
                <a:ext cx="141" cy="140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WordArt 4"/>
          <p:cNvSpPr>
            <a:spLocks noChangeArrowheads="1" noChangeShapeType="1" noTextEdit="1"/>
          </p:cNvSpPr>
          <p:nvPr/>
        </p:nvSpPr>
        <p:spPr bwMode="auto">
          <a:xfrm>
            <a:off x="1331913" y="260350"/>
            <a:ext cx="6335712" cy="1049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istral"/>
              </a:rPr>
              <a:t>Я =  ДУМАЮЩИЙ !</a:t>
            </a: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1547813" y="1844675"/>
            <a:ext cx="6265862" cy="4248150"/>
            <a:chOff x="3300" y="1354"/>
            <a:chExt cx="3953" cy="2787"/>
          </a:xfrm>
        </p:grpSpPr>
        <p:sp>
          <p:nvSpPr>
            <p:cNvPr id="34820" name="AutoShape 6" descr="Водяные капли"/>
            <p:cNvSpPr>
              <a:spLocks noChangeAspect="1" noChangeArrowheads="1"/>
            </p:cNvSpPr>
            <p:nvPr/>
          </p:nvSpPr>
          <p:spPr bwMode="auto">
            <a:xfrm>
              <a:off x="3300" y="1354"/>
              <a:ext cx="3953" cy="2787"/>
            </a:xfrm>
            <a:prstGeom prst="rect">
              <a:avLst/>
            </a:prstGeom>
            <a:blipFill dpi="0" rotWithShape="1">
              <a:blip r:embed="rId2" cstate="email"/>
              <a:srcRect/>
              <a:tile tx="0" ty="0" sx="100000" sy="100000" flip="none" algn="tl"/>
            </a:blip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4821" name="Group 7"/>
            <p:cNvGrpSpPr>
              <a:grpSpLocks/>
            </p:cNvGrpSpPr>
            <p:nvPr/>
          </p:nvGrpSpPr>
          <p:grpSpPr bwMode="auto">
            <a:xfrm>
              <a:off x="3582" y="1633"/>
              <a:ext cx="3106" cy="2020"/>
              <a:chOff x="3582" y="1633"/>
              <a:chExt cx="3106" cy="2020"/>
            </a:xfrm>
          </p:grpSpPr>
          <p:sp>
            <p:nvSpPr>
              <p:cNvPr id="34822" name="Line 8"/>
              <p:cNvSpPr>
                <a:spLocks noChangeShapeType="1"/>
              </p:cNvSpPr>
              <p:nvPr/>
            </p:nvSpPr>
            <p:spPr bwMode="auto">
              <a:xfrm>
                <a:off x="3582" y="3584"/>
                <a:ext cx="310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23" name="Line 9"/>
              <p:cNvSpPr>
                <a:spLocks noChangeShapeType="1"/>
              </p:cNvSpPr>
              <p:nvPr/>
            </p:nvSpPr>
            <p:spPr bwMode="auto">
              <a:xfrm flipH="1">
                <a:off x="3582" y="1633"/>
                <a:ext cx="1695" cy="195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24" name="Line 10"/>
              <p:cNvSpPr>
                <a:spLocks noChangeShapeType="1"/>
              </p:cNvSpPr>
              <p:nvPr/>
            </p:nvSpPr>
            <p:spPr bwMode="auto">
              <a:xfrm>
                <a:off x="5277" y="1633"/>
                <a:ext cx="1411" cy="195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25" name="Oval 11"/>
              <p:cNvSpPr>
                <a:spLocks noChangeArrowheads="1"/>
              </p:cNvSpPr>
              <p:nvPr/>
            </p:nvSpPr>
            <p:spPr bwMode="auto">
              <a:xfrm>
                <a:off x="4488" y="3514"/>
                <a:ext cx="141" cy="139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26" name="Oval 12"/>
              <p:cNvSpPr>
                <a:spLocks noChangeArrowheads="1"/>
              </p:cNvSpPr>
              <p:nvPr/>
            </p:nvSpPr>
            <p:spPr bwMode="auto">
              <a:xfrm>
                <a:off x="4488" y="2399"/>
                <a:ext cx="141" cy="140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27" name="Oval 13"/>
              <p:cNvSpPr>
                <a:spLocks noChangeArrowheads="1"/>
              </p:cNvSpPr>
              <p:nvPr/>
            </p:nvSpPr>
            <p:spPr bwMode="auto">
              <a:xfrm>
                <a:off x="5759" y="3514"/>
                <a:ext cx="141" cy="139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28" name="Oval 14"/>
              <p:cNvSpPr>
                <a:spLocks noChangeArrowheads="1"/>
              </p:cNvSpPr>
              <p:nvPr/>
            </p:nvSpPr>
            <p:spPr bwMode="auto">
              <a:xfrm>
                <a:off x="5759" y="2399"/>
                <a:ext cx="141" cy="140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WordArt 4"/>
          <p:cNvSpPr>
            <a:spLocks noChangeArrowheads="1" noChangeShapeType="1" noTextEdit="1"/>
          </p:cNvSpPr>
          <p:nvPr/>
        </p:nvSpPr>
        <p:spPr bwMode="auto">
          <a:xfrm>
            <a:off x="1187450" y="0"/>
            <a:ext cx="7488238" cy="1341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12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istral"/>
              </a:rPr>
              <a:t>Я  = ХОЧУ  (ПОТРЕБНОСТИ)</a:t>
            </a: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4140200" y="2852738"/>
            <a:ext cx="4465638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СТАТЬ ТЕМ-ТО;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ИМЕТЬ ТО-ТО;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БЫТЬ ТАКИМ-ТО;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ИЗМЕНИТЬ ТО-ТО;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СДЕЛАТЬ ТО-ТО.</a:t>
            </a:r>
          </a:p>
        </p:txBody>
      </p:sp>
      <p:pic>
        <p:nvPicPr>
          <p:cNvPr id="84999" name="Picture 7" descr="AG00421_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898650"/>
            <a:ext cx="3744913" cy="340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animBg="1"/>
      <p:bldP spid="8499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WordArt 4"/>
          <p:cNvSpPr>
            <a:spLocks noChangeArrowheads="1" noChangeShapeType="1" noTextEdit="1"/>
          </p:cNvSpPr>
          <p:nvPr/>
        </p:nvSpPr>
        <p:spPr bwMode="auto">
          <a:xfrm>
            <a:off x="971550" y="476250"/>
            <a:ext cx="7019925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istral"/>
              </a:rPr>
              <a:t>Я  = МОГУ  (СПОСОБНОСТИ)</a:t>
            </a: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5724525" y="1916113"/>
            <a:ext cx="31686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В ИЗОБРАЗИТЕЛЬНОМ ИСКУССТВЕ;</a:t>
            </a:r>
          </a:p>
          <a:p>
            <a:pPr>
              <a:buFont typeface="Wingdings" pitchFamily="2" charset="2"/>
              <a:buChar char="ü"/>
              <a:defRPr/>
            </a:pPr>
            <a:endParaRPr lang="ru-RU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В ЯЗЫКАХ;</a:t>
            </a:r>
          </a:p>
          <a:p>
            <a:pPr>
              <a:buFont typeface="Wingdings" pitchFamily="2" charset="2"/>
              <a:buChar char="ü"/>
              <a:defRPr/>
            </a:pPr>
            <a:endParaRPr lang="ru-RU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В МАТЕМАТИКЕ;</a:t>
            </a:r>
          </a:p>
          <a:p>
            <a:pPr>
              <a:buFont typeface="Wingdings" pitchFamily="2" charset="2"/>
              <a:buChar char="ü"/>
              <a:defRPr/>
            </a:pPr>
            <a:endParaRPr lang="ru-RU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В ТЕХНИКЕ;</a:t>
            </a:r>
          </a:p>
          <a:p>
            <a:pPr>
              <a:buFont typeface="Wingdings" pitchFamily="2" charset="2"/>
              <a:buChar char="ü"/>
              <a:defRPr/>
            </a:pPr>
            <a:endParaRPr lang="ru-RU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В СПОРТЕ ;</a:t>
            </a:r>
          </a:p>
          <a:p>
            <a:pPr>
              <a:buFont typeface="Wingdings" pitchFamily="2" charset="2"/>
              <a:buChar char="ü"/>
              <a:defRPr/>
            </a:pPr>
            <a:endParaRPr lang="ru-RU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В ПРЕДПРИНИМА-</a:t>
            </a:r>
          </a:p>
          <a:p>
            <a:pPr>
              <a:buFont typeface="Wingdings" pitchFamily="2" charset="2"/>
              <a:buNone/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ТЕЛЬСТВЕ;</a:t>
            </a:r>
          </a:p>
          <a:p>
            <a:pPr>
              <a:buFont typeface="Wingdings" pitchFamily="2" charset="2"/>
              <a:buNone/>
              <a:defRPr/>
            </a:pPr>
            <a:endParaRPr lang="ru-RU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В ПРИКЛАДНОМ ТВОРЧЕСТВЕ</a:t>
            </a:r>
            <a:r>
              <a:rPr lang="ru-RU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.</a:t>
            </a:r>
          </a:p>
        </p:txBody>
      </p:sp>
      <p:pic>
        <p:nvPicPr>
          <p:cNvPr id="86024" name="Picture 8" descr="AG00188_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65175"/>
            <a:ext cx="59055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nimBg="1"/>
      <p:bldP spid="860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WordArt 4"/>
          <p:cNvSpPr>
            <a:spLocks noChangeArrowheads="1" noChangeShapeType="1" noTextEdit="1"/>
          </p:cNvSpPr>
          <p:nvPr/>
        </p:nvSpPr>
        <p:spPr bwMode="auto">
          <a:xfrm>
            <a:off x="1403350" y="404813"/>
            <a:ext cx="6343650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istral"/>
              </a:rPr>
              <a:t>Я  =  ФАНТАЗИРУЮЩЕЕ</a:t>
            </a:r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395288" y="1484313"/>
            <a:ext cx="5594350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u="sng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СПОСОБЕН:</a:t>
            </a:r>
          </a:p>
          <a:p>
            <a:pPr>
              <a:defRPr/>
            </a:pPr>
            <a:endParaRPr lang="ru-RU" sz="2800" b="1" i="1" u="sng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28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ПРЕДСТАВИТЬ СЕБЯ В РАЗЛИЧНЫХ СИТУАЦИЯХ И РОЛЯХ;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8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ПРЕДСТАВИТЬ РЕЗУЛЬТАТ ПРАКТИЧЕСКОЙ РАБОТЫ;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8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ПРЕДСТАВИТЬ ПОСЛЕДСТВИЯ ЧЕГО-ЛИБО;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8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СОЧИНИТЬ  МУЗЫКУ;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8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СОЧИНИТЬ РАССКАЗ.</a:t>
            </a:r>
          </a:p>
        </p:txBody>
      </p:sp>
      <p:pic>
        <p:nvPicPr>
          <p:cNvPr id="87048" name="Picture 8" descr="peo-day_dreaming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5963" y="2420938"/>
            <a:ext cx="3348037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animBg="1"/>
      <p:bldP spid="8704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WordArt 4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8277225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istral"/>
              </a:rPr>
              <a:t>ДОМАШНЕЕ ЗАДАНИЕ - ЭССЕ .</a:t>
            </a:r>
          </a:p>
        </p:txBody>
      </p:sp>
      <p:sp>
        <p:nvSpPr>
          <p:cNvPr id="104453" name="WordArt 5"/>
          <p:cNvSpPr>
            <a:spLocks noChangeArrowheads="1" noChangeShapeType="1" noTextEdit="1"/>
          </p:cNvSpPr>
          <p:nvPr/>
        </p:nvSpPr>
        <p:spPr bwMode="auto">
          <a:xfrm>
            <a:off x="0" y="1628775"/>
            <a:ext cx="4716463" cy="3529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istral"/>
              </a:rPr>
              <a:t>УДАЧИ </a:t>
            </a:r>
          </a:p>
          <a:p>
            <a:pPr algn="ctr"/>
            <a:endParaRPr lang="ru-RU" sz="6000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Mistral"/>
            </a:endParaRPr>
          </a:p>
          <a:p>
            <a:pPr algn="ctr"/>
            <a:r>
              <a:rPr lang="ru-RU" sz="6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istral"/>
              </a:rPr>
              <a:t>И</a:t>
            </a:r>
          </a:p>
          <a:p>
            <a:pPr algn="ctr"/>
            <a:endParaRPr lang="ru-RU" sz="6000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Mistral"/>
            </a:endParaRPr>
          </a:p>
          <a:p>
            <a:pPr algn="ctr"/>
            <a:r>
              <a:rPr lang="ru-RU" sz="6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istral"/>
              </a:rPr>
              <a:t>ТВОРЧЕСКОГО ПОЛЕТА </a:t>
            </a:r>
          </a:p>
          <a:p>
            <a:pPr algn="ctr"/>
            <a:endParaRPr lang="ru-RU" sz="6000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Mistral"/>
            </a:endParaRPr>
          </a:p>
          <a:p>
            <a:pPr algn="ctr"/>
            <a:endParaRPr lang="ru-RU" sz="6000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Mistral"/>
            </a:endParaRPr>
          </a:p>
          <a:p>
            <a:pPr algn="ctr"/>
            <a:r>
              <a:rPr lang="ru-RU" sz="6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istral"/>
              </a:rPr>
              <a:t>ФАНТАЗИИ!</a:t>
            </a:r>
          </a:p>
        </p:txBody>
      </p:sp>
      <p:pic>
        <p:nvPicPr>
          <p:cNvPr id="104459" name="Picture 11" descr="AG00373_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1863" y="4530725"/>
            <a:ext cx="1800225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0" name="Picture 12" descr="36_2_25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625" y="1524000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 animBg="1"/>
      <p:bldP spid="10445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025525"/>
            <a:ext cx="8845550" cy="58324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200" i="1" smtClean="0">
                <a:solidFill>
                  <a:srgbClr val="FF9966"/>
                </a:solidFill>
              </a:rPr>
              <a:t>1.  	«Как важно в жизни, помня о желаниях,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200" i="1" smtClean="0">
                <a:solidFill>
                  <a:srgbClr val="FF9966"/>
                </a:solidFill>
              </a:rPr>
              <a:t>	Возможностей своих не забывать!» (Э. Асадов)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200" i="1" smtClean="0">
                <a:solidFill>
                  <a:schemeClr val="folHlink"/>
                </a:solidFill>
              </a:rPr>
              <a:t>2.						«Я – семья.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200" i="1" smtClean="0">
                <a:solidFill>
                  <a:schemeClr val="folHlink"/>
                </a:solidFill>
              </a:rPr>
              <a:t>	Во мне, как в спектре, живут семь «Я»,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200" i="1" smtClean="0">
                <a:solidFill>
                  <a:schemeClr val="folHlink"/>
                </a:solidFill>
              </a:rPr>
              <a:t>		Невыносимых, как семь чертей,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200" i="1" smtClean="0">
                <a:solidFill>
                  <a:schemeClr val="folHlink"/>
                </a:solidFill>
              </a:rPr>
              <a:t>	А самый синий – свистит в свирель!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200" i="1" smtClean="0">
                <a:solidFill>
                  <a:schemeClr val="folHlink"/>
                </a:solidFill>
              </a:rPr>
              <a:t>						А весной,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200" i="1" smtClean="0">
                <a:solidFill>
                  <a:schemeClr val="folHlink"/>
                </a:solidFill>
              </a:rPr>
              <a:t>		Мне мнится, что я восьмой!» (Р. Рождественский)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200" i="1" smtClean="0">
                <a:solidFill>
                  <a:srgbClr val="FF9966"/>
                </a:solidFill>
              </a:rPr>
              <a:t>3. 	«Я – такой же, как вы,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200" i="1" smtClean="0">
                <a:solidFill>
                  <a:srgbClr val="FF9966"/>
                </a:solidFill>
              </a:rPr>
              <a:t>	Я – такой же прохожий,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200" i="1" smtClean="0">
                <a:solidFill>
                  <a:srgbClr val="FF9966"/>
                </a:solidFill>
              </a:rPr>
              <a:t>	Я – такой, как и все,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200" i="1" smtClean="0">
                <a:solidFill>
                  <a:srgbClr val="FF9966"/>
                </a:solidFill>
              </a:rPr>
              <a:t>	Ни на кого не похожий!» (Р. Быков)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200" i="1" smtClean="0">
                <a:solidFill>
                  <a:schemeClr val="folHlink"/>
                </a:solidFill>
              </a:rPr>
              <a:t>4.		«И чувствую –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200" i="1" smtClean="0">
                <a:solidFill>
                  <a:schemeClr val="folHlink"/>
                </a:solidFill>
              </a:rPr>
              <a:t>	«Я» для меня мало!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200" i="1" smtClean="0">
                <a:solidFill>
                  <a:schemeClr val="folHlink"/>
                </a:solidFill>
              </a:rPr>
              <a:t>		Кто – то из меня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200" i="1" smtClean="0">
                <a:solidFill>
                  <a:schemeClr val="folHlink"/>
                </a:solidFill>
              </a:rPr>
              <a:t>	Вырывается упрямо» (В. Маяковский)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200" i="1" smtClean="0">
                <a:solidFill>
                  <a:srgbClr val="FF9966"/>
                </a:solidFill>
              </a:rPr>
              <a:t>5. «Вглядись, как в зеркало, в другого человека». (К. Маркс) </a:t>
            </a:r>
          </a:p>
        </p:txBody>
      </p:sp>
      <p:sp>
        <p:nvSpPr>
          <p:cNvPr id="134148" name="WordArt 4"/>
          <p:cNvSpPr>
            <a:spLocks noChangeArrowheads="1" noChangeShapeType="1" noTextEdit="1"/>
          </p:cNvSpPr>
          <p:nvPr/>
        </p:nvSpPr>
        <p:spPr bwMode="auto">
          <a:xfrm>
            <a:off x="1116013" y="188913"/>
            <a:ext cx="6697662" cy="906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istral"/>
              </a:rPr>
              <a:t>ТЕМЫ   ЭССЕ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4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4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4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4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4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4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4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4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4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4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4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4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4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4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4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4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4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4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4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4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4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4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4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4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41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41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41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0"/>
            <a:ext cx="8229600" cy="1000108"/>
          </a:xfrm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sz="3600" b="0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Ребёнок в раннем и дошкольном возрасте</a:t>
            </a:r>
          </a:p>
        </p:txBody>
      </p:sp>
      <p:pic>
        <p:nvPicPr>
          <p:cNvPr id="12083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196975"/>
            <a:ext cx="3857625" cy="2365375"/>
          </a:xfrm>
          <a:noFill/>
        </p:spPr>
      </p:pic>
      <p:pic>
        <p:nvPicPr>
          <p:cNvPr id="12083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75" y="1125538"/>
            <a:ext cx="3857625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7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816350"/>
            <a:ext cx="3571875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8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38700" y="3929063"/>
            <a:ext cx="430530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0"/>
            <a:ext cx="8229600" cy="989856"/>
          </a:xfrm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sz="4200" b="0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Младший школьник</a:t>
            </a:r>
          </a:p>
        </p:txBody>
      </p:sp>
      <p:pic>
        <p:nvPicPr>
          <p:cNvPr id="12185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357313"/>
            <a:ext cx="4813300" cy="3714750"/>
          </a:xfrm>
          <a:noFill/>
        </p:spPr>
      </p:pic>
      <p:pic>
        <p:nvPicPr>
          <p:cNvPr id="12186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88" y="2500313"/>
            <a:ext cx="4094162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0"/>
            <a:ext cx="8229600" cy="1018366"/>
          </a:xfrm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sz="4200" b="0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Подросток</a:t>
            </a:r>
          </a:p>
        </p:txBody>
      </p:sp>
      <p:pic>
        <p:nvPicPr>
          <p:cNvPr id="122883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2071688"/>
            <a:ext cx="4857750" cy="3238500"/>
          </a:xfrm>
          <a:noFill/>
        </p:spPr>
      </p:pic>
      <p:pic>
        <p:nvPicPr>
          <p:cNvPr id="12288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3" y="1571625"/>
            <a:ext cx="3571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0"/>
            <a:ext cx="8229600" cy="1089804"/>
          </a:xfrm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sz="4200" b="0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Юность </a:t>
            </a:r>
          </a:p>
        </p:txBody>
      </p:sp>
      <p:pic>
        <p:nvPicPr>
          <p:cNvPr id="12390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714500"/>
            <a:ext cx="5072063" cy="3814763"/>
          </a:xfrm>
          <a:noFill/>
        </p:spPr>
      </p:pic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75" y="1643063"/>
            <a:ext cx="3770313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0"/>
            <a:ext cx="8229600" cy="1089804"/>
          </a:xfrm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sz="4200" b="0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Взрослый</a:t>
            </a:r>
          </a:p>
        </p:txBody>
      </p:sp>
      <p:pic>
        <p:nvPicPr>
          <p:cNvPr id="12493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285875"/>
            <a:ext cx="4286250" cy="4872038"/>
          </a:xfrm>
          <a:noFill/>
        </p:spPr>
      </p:pic>
      <p:pic>
        <p:nvPicPr>
          <p:cNvPr id="12493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5" y="1285875"/>
            <a:ext cx="4000500" cy="493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0"/>
            <a:ext cx="8229600" cy="1071546"/>
          </a:xfrm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sz="4200" b="0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Зрелость</a:t>
            </a:r>
          </a:p>
        </p:txBody>
      </p:sp>
      <p:pic>
        <p:nvPicPr>
          <p:cNvPr id="125955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76688" y="2357438"/>
            <a:ext cx="5167312" cy="387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6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1357313"/>
            <a:ext cx="3781425" cy="4286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1324</TotalTime>
  <Words>1044</Words>
  <Application>Microsoft Office PowerPoint</Application>
  <PresentationFormat>Экран (4:3)</PresentationFormat>
  <Paragraphs>308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6" baseType="lpstr">
      <vt:lpstr>Arial</vt:lpstr>
      <vt:lpstr>Arial Black</vt:lpstr>
      <vt:lpstr>Wingdings</vt:lpstr>
      <vt:lpstr>Calibri</vt:lpstr>
      <vt:lpstr>Segoe Script</vt:lpstr>
      <vt:lpstr>Comic Sans MS</vt:lpstr>
      <vt:lpstr>Tahoma</vt:lpstr>
      <vt:lpstr>Times New Roman</vt:lpstr>
      <vt:lpstr>Трава</vt:lpstr>
      <vt:lpstr>Слайд 1</vt:lpstr>
      <vt:lpstr>Слайд 2</vt:lpstr>
      <vt:lpstr>Слайд 3</vt:lpstr>
      <vt:lpstr>Ребёнок в раннем и дошкольном возрасте</vt:lpstr>
      <vt:lpstr>Младший школьник</vt:lpstr>
      <vt:lpstr>Подросток</vt:lpstr>
      <vt:lpstr>Юность </vt:lpstr>
      <vt:lpstr>Взрослый</vt:lpstr>
      <vt:lpstr>Зрелость</vt:lpstr>
      <vt:lpstr>Слайд 10</vt:lpstr>
      <vt:lpstr>Слайд 11</vt:lpstr>
      <vt:lpstr>Слайд 12</vt:lpstr>
      <vt:lpstr>Слайд 13</vt:lpstr>
      <vt:lpstr>Все ли из представленных факторов влияют на развитие личности?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Alla</dc:creator>
  <cp:lastModifiedBy>revaz</cp:lastModifiedBy>
  <cp:revision>56</cp:revision>
  <dcterms:created xsi:type="dcterms:W3CDTF">2006-10-25T19:11:07Z</dcterms:created>
  <dcterms:modified xsi:type="dcterms:W3CDTF">2012-10-17T19:29:18Z</dcterms:modified>
</cp:coreProperties>
</file>