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88" r:id="rId4"/>
    <p:sldId id="263" r:id="rId5"/>
    <p:sldId id="290" r:id="rId6"/>
    <p:sldId id="264" r:id="rId7"/>
    <p:sldId id="294" r:id="rId8"/>
    <p:sldId id="279" r:id="rId9"/>
    <p:sldId id="297" r:id="rId10"/>
    <p:sldId id="257" r:id="rId11"/>
    <p:sldId id="258" r:id="rId12"/>
    <p:sldId id="260" r:id="rId13"/>
    <p:sldId id="261" r:id="rId14"/>
    <p:sldId id="259" r:id="rId15"/>
    <p:sldId id="284" r:id="rId16"/>
    <p:sldId id="267" r:id="rId17"/>
    <p:sldId id="268" r:id="rId18"/>
    <p:sldId id="269" r:id="rId19"/>
    <p:sldId id="270" r:id="rId20"/>
    <p:sldId id="283" r:id="rId21"/>
    <p:sldId id="291" r:id="rId22"/>
    <p:sldId id="273" r:id="rId23"/>
    <p:sldId id="271" r:id="rId24"/>
    <p:sldId id="272" r:id="rId25"/>
    <p:sldId id="280" r:id="rId26"/>
    <p:sldId id="274" r:id="rId27"/>
    <p:sldId id="296" r:id="rId28"/>
    <p:sldId id="285" r:id="rId29"/>
    <p:sldId id="286" r:id="rId30"/>
    <p:sldId id="299" r:id="rId31"/>
    <p:sldId id="292" r:id="rId32"/>
    <p:sldId id="281" r:id="rId33"/>
    <p:sldId id="277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C1971-E622-41E0-9128-4CB9C188FD94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FD90A-C815-4969-B038-2C4FF9AD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2B99-9B84-4B3E-BD18-554E6515049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F706A0-5D11-4B4C-AFFB-96DA0478BB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9561E-6616-47AE-8E48-9342C2C7709E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636A2-8C40-4C48-B91F-C6EFC099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24302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Урок русского языка</a:t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206692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Подготовила </a:t>
            </a:r>
            <a:r>
              <a:rPr lang="ru-RU" b="1" i="1" dirty="0" err="1" smtClean="0">
                <a:solidFill>
                  <a:srgbClr val="002060"/>
                </a:solidFill>
              </a:rPr>
              <a:t>Ворожко</a:t>
            </a:r>
            <a:r>
              <a:rPr lang="ru-RU" b="1" i="1" dirty="0" smtClean="0">
                <a:solidFill>
                  <a:srgbClr val="002060"/>
                </a:solidFill>
              </a:rPr>
              <a:t> О. Н.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учитель начальных классов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МБОУ-СОШ №15 </a:t>
            </a:r>
          </a:p>
        </p:txBody>
      </p:sp>
      <p:pic>
        <p:nvPicPr>
          <p:cNvPr id="4" name="Picture 4" descr="bd0693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25" y="0"/>
            <a:ext cx="280987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Определи правильно местоположение зверей и составь предложения</a:t>
            </a:r>
            <a:endParaRPr lang="ru-RU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85786" y="1538125"/>
          <a:ext cx="7786742" cy="4927547"/>
        </p:xfrm>
        <a:graphic>
          <a:graphicData uri="http://schemas.openxmlformats.org/presentationml/2006/ole">
            <p:oleObj spid="_x0000_s2050" name="Точечный рисунок" r:id="rId3" imgW="7561905" imgH="48774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3714776"/>
          </a:xfrm>
        </p:spPr>
        <p:txBody>
          <a:bodyPr>
            <a:normAutofit/>
          </a:bodyPr>
          <a:lstStyle/>
          <a:p>
            <a:r>
              <a:rPr lang="ru-RU" dirty="0" smtClean="0"/>
              <a:t>Белка сидит на дереве.</a:t>
            </a:r>
            <a:br>
              <a:rPr lang="ru-RU" dirty="0" smtClean="0"/>
            </a:br>
            <a:r>
              <a:rPr lang="ru-RU" dirty="0" smtClean="0"/>
              <a:t>Заяц спрятался за деревом.</a:t>
            </a:r>
            <a:br>
              <a:rPr lang="ru-RU" dirty="0" smtClean="0"/>
            </a:br>
            <a:r>
              <a:rPr lang="ru-RU" dirty="0" smtClean="0"/>
              <a:t>Лиса лежит около дерева.</a:t>
            </a:r>
            <a:br>
              <a:rPr lang="ru-RU" dirty="0" smtClean="0"/>
            </a:br>
            <a:r>
              <a:rPr lang="ru-RU" dirty="0" smtClean="0"/>
              <a:t>Медведь идёт перед деревом.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5984" y="142852"/>
          <a:ext cx="3571868" cy="2071678"/>
        </p:xfrm>
        <a:graphic>
          <a:graphicData uri="http://schemas.openxmlformats.org/presentationml/2006/ole">
            <p:oleObj spid="_x0000_s3074" name="Точечный рисунок" r:id="rId3" imgW="7561905" imgH="4877481" progId="PBrush">
              <p:embed/>
            </p:oleObj>
          </a:graphicData>
        </a:graphic>
      </p:graphicFrame>
      <p:sp>
        <p:nvSpPr>
          <p:cNvPr id="4" name="Пятно 2 3"/>
          <p:cNvSpPr/>
          <p:nvPr/>
        </p:nvSpPr>
        <p:spPr>
          <a:xfrm>
            <a:off x="4614834" y="2285992"/>
            <a:ext cx="1000132" cy="642942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4786314" y="2928934"/>
            <a:ext cx="914400" cy="78581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4071934" y="3571876"/>
            <a:ext cx="2000264" cy="78581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4286248" y="4143380"/>
            <a:ext cx="1857388" cy="114300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Документы\картинки\рамочки\рамочки\361foto6_3613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1016" y="0"/>
            <a:ext cx="9265016" cy="68324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5" y="1357298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Минутка чистописания.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 за</a:t>
            </a:r>
            <a:br>
              <a:rPr lang="ru-RU" dirty="0" smtClean="0"/>
            </a:br>
            <a:r>
              <a:rPr lang="ru-RU" dirty="0" smtClean="0"/>
              <a:t>около   перед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1472" y="2571744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1472" y="2928934"/>
            <a:ext cx="80010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42910" y="1928802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14348" y="2285992"/>
            <a:ext cx="78581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writingon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14612" y="3286124"/>
            <a:ext cx="2571768" cy="241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dirty="0" smtClean="0"/>
              <a:t>Белка сидит </a:t>
            </a:r>
            <a:r>
              <a:rPr lang="ru-RU" dirty="0"/>
              <a:t> </a:t>
            </a:r>
            <a:r>
              <a:rPr lang="ru-RU" dirty="0" smtClean="0"/>
              <a:t>       дереве.</a:t>
            </a:r>
            <a:br>
              <a:rPr lang="ru-RU" dirty="0" smtClean="0"/>
            </a:br>
            <a:r>
              <a:rPr lang="ru-RU" dirty="0" smtClean="0"/>
              <a:t>Заяц спрятался        деревом.</a:t>
            </a:r>
            <a:br>
              <a:rPr lang="ru-RU" dirty="0" smtClean="0"/>
            </a:br>
            <a:r>
              <a:rPr lang="ru-RU" dirty="0" smtClean="0"/>
              <a:t>Лиса лежит                 дерева.</a:t>
            </a:r>
            <a:br>
              <a:rPr lang="ru-RU" dirty="0" smtClean="0"/>
            </a:br>
            <a:r>
              <a:rPr lang="ru-RU" dirty="0" smtClean="0"/>
              <a:t>Медведь идёт            деревом.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714488"/>
            <a:ext cx="9144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на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2357430"/>
            <a:ext cx="78581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за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000372"/>
            <a:ext cx="12144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около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3714752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перед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396875" y="1571612"/>
            <a:ext cx="8289925" cy="4737113"/>
          </a:xfrm>
          <a:noFill/>
          <a:ln>
            <a:noFill/>
          </a:ln>
        </p:spPr>
        <p:txBody>
          <a:bodyPr/>
          <a:lstStyle/>
          <a:p>
            <a:r>
              <a:rPr lang="ru-RU" sz="4800" b="1" u="sng" dirty="0" smtClean="0">
                <a:solidFill>
                  <a:schemeClr val="bg1"/>
                </a:solidFill>
              </a:rPr>
              <a:t>Предлог – это служебная часть речи.</a:t>
            </a:r>
            <a:r>
              <a:rPr lang="ru-RU" sz="4800" b="1" dirty="0" smtClean="0">
                <a:solidFill>
                  <a:schemeClr val="bg1"/>
                </a:solidFill>
              </a:rPr>
              <a:t>  </a:t>
            </a:r>
            <a:r>
              <a:rPr lang="ru-RU" sz="4800" b="1" u="sng" dirty="0" smtClean="0">
                <a:solidFill>
                  <a:schemeClr val="bg1"/>
                </a:solidFill>
              </a:rPr>
              <a:t>Предлоги</a:t>
            </a:r>
            <a:r>
              <a:rPr lang="ru-RU" sz="4800" b="1" u="sng" dirty="0">
                <a:solidFill>
                  <a:schemeClr val="bg1"/>
                </a:solidFill>
              </a:rPr>
              <a:t/>
            </a:r>
            <a:br>
              <a:rPr lang="ru-RU" sz="4800" b="1" u="sng" dirty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на</a:t>
            </a:r>
            <a:r>
              <a:rPr lang="ru-RU" sz="4800" dirty="0">
                <a:solidFill>
                  <a:schemeClr val="bg1"/>
                </a:solidFill>
              </a:rPr>
              <a:t>, под, за, к, из, по, об, от,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dirty="0">
                <a:solidFill>
                  <a:schemeClr val="bg1"/>
                </a:solidFill>
              </a:rPr>
              <a:t>в, у, с, о, над, около, при, 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перед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16764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7224" y="2428868"/>
            <a:ext cx="1757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99"/>
                </a:solidFill>
              </a:rPr>
              <a:t>собака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86446" y="2357430"/>
            <a:ext cx="1595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99"/>
                </a:solidFill>
              </a:rPr>
              <a:t>будка</a:t>
            </a:r>
          </a:p>
        </p:txBody>
      </p:sp>
      <p:pic>
        <p:nvPicPr>
          <p:cNvPr id="10" name="Picture 2" descr="hom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2486012" cy="2486012"/>
          </a:xfrm>
          <a:prstGeom prst="rect">
            <a:avLst/>
          </a:prstGeom>
          <a:noFill/>
        </p:spPr>
      </p:pic>
      <p:pic>
        <p:nvPicPr>
          <p:cNvPr id="11" name="Picture 3" descr="lvs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857364"/>
            <a:ext cx="1077713" cy="1163666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2910" y="4500570"/>
            <a:ext cx="75409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3333CC"/>
                </a:solidFill>
              </a:rPr>
              <a:t>С</a:t>
            </a:r>
            <a:r>
              <a:rPr lang="ru-RU" sz="5400" dirty="0" smtClean="0">
                <a:solidFill>
                  <a:srgbClr val="3333CC"/>
                </a:solidFill>
              </a:rPr>
              <a:t>обака   </a:t>
            </a:r>
            <a:r>
              <a:rPr lang="ru-RU" sz="5400" dirty="0">
                <a:solidFill>
                  <a:srgbClr val="3333CC"/>
                </a:solidFill>
              </a:rPr>
              <a:t>около  </a:t>
            </a:r>
            <a:r>
              <a:rPr lang="ru-RU" sz="5400" dirty="0" smtClean="0">
                <a:solidFill>
                  <a:srgbClr val="3333CC"/>
                </a:solidFill>
              </a:rPr>
              <a:t>будки.</a:t>
            </a:r>
            <a:endParaRPr lang="ru-RU" sz="5400" dirty="0">
              <a:solidFill>
                <a:srgbClr val="3333CC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33819" y="5751513"/>
            <a:ext cx="127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3357554" y="5357825"/>
            <a:ext cx="1500198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071934" y="4286256"/>
            <a:ext cx="785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пр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15" y="1333510"/>
            <a:ext cx="2368490" cy="2964665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14" y="571512"/>
            <a:ext cx="2528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девочка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3636" y="500042"/>
            <a:ext cx="1643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заяц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428731" y="5214950"/>
            <a:ext cx="6129338" cy="830263"/>
            <a:chOff x="-219" y="2400"/>
            <a:chExt cx="3861" cy="523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-219" y="2400"/>
              <a:ext cx="221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 b="1" dirty="0">
                  <a:solidFill>
                    <a:schemeClr val="accent2"/>
                  </a:solidFill>
                </a:rPr>
                <a:t>    </a:t>
              </a:r>
              <a:r>
                <a:rPr lang="ru-RU" sz="4800" b="1" dirty="0">
                  <a:solidFill>
                    <a:schemeClr val="accent2"/>
                  </a:solidFill>
                </a:rPr>
                <a:t>У</a:t>
              </a:r>
              <a:r>
                <a:rPr lang="ru-RU" sz="4800" b="1" dirty="0" smtClean="0">
                  <a:solidFill>
                    <a:schemeClr val="accent2"/>
                  </a:solidFill>
                </a:rPr>
                <a:t>  девочки</a:t>
              </a:r>
              <a:endParaRPr lang="ru-RU" sz="4800" b="1" dirty="0">
                <a:solidFill>
                  <a:schemeClr val="accent2"/>
                </a:solidFill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941" y="2400"/>
              <a:ext cx="170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4800" b="1" dirty="0" smtClean="0">
                  <a:solidFill>
                    <a:schemeClr val="accent2"/>
                  </a:solidFill>
                </a:rPr>
                <a:t>заяц.</a:t>
              </a:r>
              <a:endParaRPr lang="ru-RU" sz="4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000232" y="6072206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214546" y="4857760"/>
            <a:ext cx="630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пр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T_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3581400" cy="32004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500826" y="785794"/>
            <a:ext cx="99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/>
              <a:t>кот</a:t>
            </a:r>
            <a:endParaRPr lang="ru-RU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786" y="714356"/>
            <a:ext cx="1652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/>
              <a:t>забор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929198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Кот на заборе. 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29058" y="4643446"/>
            <a:ext cx="630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пр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214810" y="5857892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857232"/>
            <a:ext cx="2895600" cy="35052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4348" y="1214422"/>
            <a:ext cx="1901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8000"/>
                </a:solidFill>
              </a:rPr>
              <a:t>цветы</a:t>
            </a:r>
            <a:r>
              <a:rPr lang="ru-RU" dirty="0"/>
              <a:t> 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388" y="1214422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8000"/>
                </a:solidFill>
              </a:rPr>
              <a:t>ваза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072074"/>
            <a:ext cx="48683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вазе цветы.</a:t>
            </a:r>
            <a:endParaRPr lang="ru-RU" sz="6000" dirty="0">
              <a:solidFill>
                <a:srgbClr val="00B05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857760"/>
            <a:ext cx="71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пр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500298" y="6143644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1771664"/>
            <a:ext cx="7500990" cy="365760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Прозвенел и смолк звонок,</a:t>
            </a:r>
          </a:p>
          <a:p>
            <a:pPr algn="ctr">
              <a:buNone/>
            </a:pPr>
            <a:r>
              <a:rPr lang="ru-RU" sz="4000" b="1" dirty="0" smtClean="0"/>
              <a:t>Начинаем мы урок.</a:t>
            </a:r>
          </a:p>
          <a:p>
            <a:pPr algn="ctr">
              <a:buNone/>
            </a:pPr>
            <a:r>
              <a:rPr lang="ru-RU" sz="4000" b="1" dirty="0" smtClean="0"/>
              <a:t>Улыбнулись, подтянулись,</a:t>
            </a:r>
          </a:p>
          <a:p>
            <a:pPr algn="ctr">
              <a:buNone/>
            </a:pPr>
            <a:r>
              <a:rPr lang="ru-RU" sz="4000" b="1" dirty="0" smtClean="0"/>
              <a:t>Друг на друга посмотрели…</a:t>
            </a:r>
          </a:p>
          <a:p>
            <a:pPr algn="ctr">
              <a:buNone/>
            </a:pPr>
            <a:r>
              <a:rPr lang="ru-RU" sz="4000" b="1" dirty="0" smtClean="0"/>
              <a:t>И спокойно, тихо сели.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857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j03544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91483">
            <a:off x="7465397" y="750355"/>
            <a:ext cx="2592388" cy="241315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714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Предлог служит для связи слов в предложении.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2" name="Picture 6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  <p:sp>
        <p:nvSpPr>
          <p:cNvPr id="29699" name="WordArt 3"/>
          <p:cNvSpPr>
            <a:spLocks noChangeArrowheads="1" noChangeShapeType="1"/>
          </p:cNvSpPr>
          <p:nvPr/>
        </p:nvSpPr>
        <p:spPr bwMode="auto">
          <a:xfrm>
            <a:off x="1828800" y="0"/>
            <a:ext cx="7008813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Физминутка</a:t>
            </a:r>
          </a:p>
        </p:txBody>
      </p:sp>
      <p:pic>
        <p:nvPicPr>
          <p:cNvPr id="29704" name="Picture 8" descr="File00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000108"/>
            <a:ext cx="6500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До</a:t>
            </a:r>
            <a:r>
              <a:rPr lang="ru-RU" sz="4000" b="1" dirty="0" smtClean="0"/>
              <a:t>бежать </a:t>
            </a:r>
            <a:r>
              <a:rPr lang="ru-RU" sz="4000" b="1" dirty="0" smtClean="0">
                <a:solidFill>
                  <a:srgbClr val="7030A0"/>
                </a:solidFill>
              </a:rPr>
              <a:t>до</a:t>
            </a:r>
            <a:r>
              <a:rPr lang="ru-RU" sz="4000" b="1" dirty="0" smtClean="0"/>
              <a:t> аптеки.</a:t>
            </a:r>
          </a:p>
          <a:p>
            <a:endParaRPr lang="ru-RU" sz="4000" b="1" dirty="0" smtClean="0"/>
          </a:p>
          <a:p>
            <a:r>
              <a:rPr lang="ru-RU" sz="4000" b="1" dirty="0" smtClean="0">
                <a:solidFill>
                  <a:srgbClr val="0070C0"/>
                </a:solidFill>
              </a:rPr>
              <a:t>За</a:t>
            </a:r>
            <a:r>
              <a:rPr lang="ru-RU" sz="4000" b="1" dirty="0" smtClean="0"/>
              <a:t>бежать </a:t>
            </a:r>
            <a:r>
              <a:rPr lang="ru-RU" sz="4000" b="1" dirty="0" smtClean="0">
                <a:solidFill>
                  <a:srgbClr val="0070C0"/>
                </a:solidFill>
              </a:rPr>
              <a:t>за</a:t>
            </a:r>
            <a:r>
              <a:rPr lang="ru-RU" sz="4000" b="1" dirty="0" smtClean="0"/>
              <a:t> лекарством.</a:t>
            </a:r>
          </a:p>
          <a:p>
            <a:endParaRPr lang="ru-RU" sz="4000" b="1" dirty="0" smtClean="0"/>
          </a:p>
          <a:p>
            <a:r>
              <a:rPr lang="ru-RU" sz="4000" b="1" dirty="0" smtClean="0">
                <a:solidFill>
                  <a:srgbClr val="00B050"/>
                </a:solidFill>
              </a:rPr>
              <a:t>На</a:t>
            </a:r>
            <a:r>
              <a:rPr lang="ru-RU" sz="4000" b="1" dirty="0" smtClean="0"/>
              <a:t>рисовать </a:t>
            </a:r>
            <a:r>
              <a:rPr lang="ru-RU" sz="4000" b="1" dirty="0" smtClean="0">
                <a:solidFill>
                  <a:srgbClr val="00B050"/>
                </a:solidFill>
              </a:rPr>
              <a:t>на </a:t>
            </a:r>
            <a:r>
              <a:rPr lang="ru-RU" sz="4000" b="1" dirty="0" smtClean="0"/>
              <a:t>белой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/>
              <a:t>бумаге.</a:t>
            </a:r>
            <a:endParaRPr lang="ru-RU" sz="4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75"/>
            <a:ext cx="1895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571868" y="1643050"/>
            <a:ext cx="64294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00430" y="2857496"/>
            <a:ext cx="42862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00496" y="4071942"/>
            <a:ext cx="57150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2438400"/>
            <a:ext cx="81674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 smtClean="0"/>
              <a:t>    </a:t>
            </a:r>
            <a:r>
              <a:rPr lang="ru-RU" sz="4400" b="1" dirty="0" smtClean="0"/>
              <a:t>Коля  </a:t>
            </a:r>
            <a:r>
              <a:rPr lang="ru-RU" sz="4400" b="1" dirty="0">
                <a:solidFill>
                  <a:srgbClr val="CC0099"/>
                </a:solidFill>
              </a:rPr>
              <a:t>за</a:t>
            </a:r>
            <a:r>
              <a:rPr lang="ru-RU" sz="4400" b="1" dirty="0"/>
              <a:t>шёл </a:t>
            </a:r>
            <a:r>
              <a:rPr lang="en-US" sz="4400" b="1" dirty="0" smtClean="0"/>
              <a:t>  </a:t>
            </a:r>
            <a:r>
              <a:rPr lang="ru-RU" sz="4400" b="1" dirty="0" smtClean="0"/>
              <a:t> </a:t>
            </a:r>
            <a:r>
              <a:rPr lang="ru-RU" sz="4400" b="1" dirty="0">
                <a:solidFill>
                  <a:srgbClr val="CC0099"/>
                </a:solidFill>
              </a:rPr>
              <a:t>за</a:t>
            </a:r>
            <a:r>
              <a:rPr lang="ru-RU" sz="4400" b="1" dirty="0"/>
              <a:t> </a:t>
            </a:r>
            <a:r>
              <a:rPr lang="ru-RU" sz="4400" b="1" dirty="0" smtClean="0"/>
              <a:t> </a:t>
            </a:r>
            <a:r>
              <a:rPr lang="en-US" sz="4400" b="1" dirty="0" smtClean="0"/>
              <a:t>  </a:t>
            </a:r>
            <a:r>
              <a:rPr lang="ru-RU" sz="4400" b="1" dirty="0" smtClean="0"/>
              <a:t>товарищем</a:t>
            </a:r>
            <a:r>
              <a:rPr lang="ru-RU" sz="4400" b="1" dirty="0"/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5250627">
            <a:off x="2650332" y="132794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ym typeface="Wingdings 3" pitchFamily="18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653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89125" y="95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357686" y="307181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41525" y="468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 rot="11087040">
            <a:off x="3620710" y="1336089"/>
            <a:ext cx="2971800" cy="1295400"/>
            <a:chOff x="1536" y="3024"/>
            <a:chExt cx="336" cy="288"/>
          </a:xfrm>
        </p:grpSpPr>
        <p:cxnSp>
          <p:nvCxnSpPr>
            <p:cNvPr id="14" name="AutoShape 11"/>
            <p:cNvCxnSpPr>
              <a:cxnSpLocks noChangeShapeType="1"/>
            </p:cNvCxnSpPr>
            <p:nvPr/>
          </p:nvCxnSpPr>
          <p:spPr bwMode="auto">
            <a:xfrm flipV="1">
              <a:off x="1536" y="3024"/>
              <a:ext cx="144" cy="288"/>
            </a:xfrm>
            <a:prstGeom prst="straightConnector1">
              <a:avLst/>
            </a:prstGeom>
            <a:noFill/>
            <a:ln w="76200">
              <a:pattFill prst="sphere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</p:cxn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680" y="3024"/>
              <a:ext cx="192" cy="240"/>
            </a:xfrm>
            <a:prstGeom prst="line">
              <a:avLst/>
            </a:prstGeom>
            <a:noFill/>
            <a:ln w="76200">
              <a:pattFill prst="sphere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29124" y="990600"/>
            <a:ext cx="19716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своим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071934" y="990600"/>
            <a:ext cx="24934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л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учшим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</p:txBody>
      </p:sp>
      <p:pic>
        <p:nvPicPr>
          <p:cNvPr id="18" name="Picture 16" descr="spo-boy_sporti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828800" y="4343400"/>
            <a:ext cx="2819400" cy="1752600"/>
          </a:xfrm>
          <a:prstGeom prst="rect">
            <a:avLst/>
          </a:prstGeom>
          <a:noFill/>
        </p:spPr>
      </p:pic>
      <p:pic>
        <p:nvPicPr>
          <p:cNvPr id="19" name="Picture 17" descr="peo-backflip_dud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57600"/>
            <a:ext cx="2971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584"/>
          </a:xfrm>
        </p:spPr>
        <p:txBody>
          <a:bodyPr/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 НАПИСАТЬ 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00240"/>
            <a:ext cx="811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До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000240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бежать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000240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до</a:t>
            </a:r>
            <a:r>
              <a:rPr lang="ru-RU" sz="3600" b="1" dirty="0" smtClean="0"/>
              <a:t> аптеки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2000240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До</a:t>
            </a:r>
            <a:r>
              <a:rPr lang="ru-RU" sz="3600" b="1" dirty="0" smtClean="0"/>
              <a:t>бежать</a:t>
            </a:r>
            <a:endParaRPr lang="ru-RU" sz="36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071934" y="2571744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 rot="11087040">
            <a:off x="3732503" y="1754080"/>
            <a:ext cx="968911" cy="466334"/>
            <a:chOff x="1536" y="3024"/>
            <a:chExt cx="336" cy="288"/>
          </a:xfrm>
        </p:grpSpPr>
        <p:cxnSp>
          <p:nvCxnSpPr>
            <p:cNvPr id="13" name="AutoShape 11"/>
            <p:cNvCxnSpPr>
              <a:cxnSpLocks noChangeShapeType="1"/>
            </p:cNvCxnSpPr>
            <p:nvPr/>
          </p:nvCxnSpPr>
          <p:spPr bwMode="auto">
            <a:xfrm flipV="1">
              <a:off x="1536" y="3024"/>
              <a:ext cx="144" cy="288"/>
            </a:xfrm>
            <a:prstGeom prst="straightConnector1">
              <a:avLst/>
            </a:prstGeom>
            <a:noFill/>
            <a:ln w="76200">
              <a:pattFill prst="sphere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</p:cxn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680" y="3024"/>
              <a:ext cx="192" cy="240"/>
            </a:xfrm>
            <a:prstGeom prst="line">
              <a:avLst/>
            </a:prstGeom>
            <a:noFill/>
            <a:ln w="76200">
              <a:pattFill prst="sphere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71934" y="1071546"/>
            <a:ext cx="310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4857760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4857760"/>
            <a:ext cx="2169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рисовать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857760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 </a:t>
            </a:r>
            <a:r>
              <a:rPr lang="ru-RU" sz="3600" b="1" dirty="0" smtClean="0"/>
              <a:t>бумаге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3571876"/>
            <a:ext cx="718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За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3571876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бежать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14744" y="3571876"/>
            <a:ext cx="3432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за</a:t>
            </a:r>
            <a:r>
              <a:rPr lang="ru-RU" sz="3600" b="1" dirty="0" smtClean="0"/>
              <a:t> лекарством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3571876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За</a:t>
            </a:r>
            <a:r>
              <a:rPr lang="ru-RU" sz="3600" b="1" dirty="0" smtClean="0"/>
              <a:t>бежать</a:t>
            </a:r>
            <a:endParaRPr lang="ru-RU" sz="3600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143372" y="4214818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 rot="11087040">
            <a:off x="3846802" y="3325714"/>
            <a:ext cx="968911" cy="466334"/>
            <a:chOff x="1536" y="3024"/>
            <a:chExt cx="336" cy="288"/>
          </a:xfrm>
        </p:grpSpPr>
        <p:cxnSp>
          <p:nvCxnSpPr>
            <p:cNvPr id="28" name="AutoShape 11"/>
            <p:cNvCxnSpPr>
              <a:cxnSpLocks noChangeShapeType="1"/>
            </p:cNvCxnSpPr>
            <p:nvPr/>
          </p:nvCxnSpPr>
          <p:spPr bwMode="auto">
            <a:xfrm flipV="1">
              <a:off x="1536" y="3024"/>
              <a:ext cx="144" cy="288"/>
            </a:xfrm>
            <a:prstGeom prst="straightConnector1">
              <a:avLst/>
            </a:prstGeom>
            <a:noFill/>
            <a:ln w="76200">
              <a:pattFill prst="sphere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</p:cxn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680" y="3024"/>
              <a:ext cx="192" cy="240"/>
            </a:xfrm>
            <a:prstGeom prst="line">
              <a:avLst/>
            </a:prstGeom>
            <a:noFill/>
            <a:ln w="76200">
              <a:pattFill prst="sphere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14810" y="2643182"/>
            <a:ext cx="310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71538" y="4857760"/>
            <a:ext cx="2779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</a:t>
            </a:r>
            <a:r>
              <a:rPr lang="ru-RU" sz="3600" b="1" dirty="0" smtClean="0"/>
              <a:t>рисовать</a:t>
            </a:r>
            <a:endParaRPr lang="ru-RU" sz="3600" dirty="0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4643438" y="5500702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2" name="Group 13"/>
          <p:cNvGrpSpPr>
            <a:grpSpLocks/>
          </p:cNvGrpSpPr>
          <p:nvPr/>
        </p:nvGrpSpPr>
        <p:grpSpPr bwMode="auto">
          <a:xfrm rot="11087040">
            <a:off x="4304006" y="4611599"/>
            <a:ext cx="968911" cy="466334"/>
            <a:chOff x="1536" y="3024"/>
            <a:chExt cx="336" cy="288"/>
          </a:xfrm>
        </p:grpSpPr>
        <p:cxnSp>
          <p:nvCxnSpPr>
            <p:cNvPr id="37" name="AutoShape 11"/>
            <p:cNvCxnSpPr>
              <a:cxnSpLocks noChangeShapeType="1"/>
            </p:cNvCxnSpPr>
            <p:nvPr/>
          </p:nvCxnSpPr>
          <p:spPr bwMode="auto">
            <a:xfrm flipV="1">
              <a:off x="1536" y="3024"/>
              <a:ext cx="144" cy="288"/>
            </a:xfrm>
            <a:prstGeom prst="straightConnector1">
              <a:avLst/>
            </a:prstGeom>
            <a:noFill/>
            <a:ln w="76200">
              <a:pattFill prst="sphere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</p:cxn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1680" y="3024"/>
              <a:ext cx="192" cy="240"/>
            </a:xfrm>
            <a:prstGeom prst="line">
              <a:avLst/>
            </a:prstGeom>
            <a:noFill/>
            <a:ln w="76200">
              <a:pattFill prst="sphere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43438" y="4214818"/>
            <a:ext cx="310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"/>
                            </p:stCondLst>
                            <p:childTnLst>
                              <p:par>
                                <p:cTn id="9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80"/>
                            </p:stCondLst>
                            <p:childTnLst>
                              <p:par>
                                <p:cTn id="10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/>
      <p:bldP spid="11" grpId="0" animBg="1"/>
      <p:bldP spid="15" grpId="0"/>
      <p:bldP spid="26" grpId="0" animBg="1"/>
      <p:bldP spid="30" grpId="0"/>
      <p:bldP spid="35" grpId="0" animBg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57200" y="228600"/>
            <a:ext cx="8458200" cy="632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3600" b="1" i="1" dirty="0" smtClean="0"/>
              <a:t>Предлог </a:t>
            </a:r>
            <a:r>
              <a:rPr lang="ru-RU" sz="3600" b="1" i="1" dirty="0"/>
              <a:t>пишется отдельно от других</a:t>
            </a:r>
          </a:p>
          <a:p>
            <a:r>
              <a:rPr lang="ru-RU" sz="3600" b="1" i="1" dirty="0"/>
              <a:t>                                                            слов.</a:t>
            </a:r>
          </a:p>
          <a:p>
            <a:pPr>
              <a:buFontTx/>
              <a:buChar char="•"/>
            </a:pPr>
            <a:r>
              <a:rPr lang="ru-RU" sz="3600" b="1" i="1" dirty="0"/>
              <a:t>Между предлогом и словом можно </a:t>
            </a:r>
          </a:p>
          <a:p>
            <a:r>
              <a:rPr lang="ru-RU" sz="3600" b="1" i="1" dirty="0"/>
              <a:t>поставить вопрос или другое слово.</a:t>
            </a:r>
          </a:p>
          <a:p>
            <a:pPr>
              <a:buFontTx/>
              <a:buChar char="•"/>
            </a:pPr>
            <a:r>
              <a:rPr lang="ru-RU" sz="3600" b="1" i="1" dirty="0"/>
              <a:t>Предлог не употребляется с глаголами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786050" y="304800"/>
            <a:ext cx="328614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ВЫВОД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предлоги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571472" y="1857364"/>
            <a:ext cx="214314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листья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3000364" y="1714488"/>
            <a:ext cx="150019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4929190" y="1714488"/>
            <a:ext cx="142876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до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571472" y="3357562"/>
            <a:ext cx="285752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большой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3786182" y="3286124"/>
            <a:ext cx="214314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перед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6286512" y="3071810"/>
            <a:ext cx="157163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</a:t>
            </a:r>
            <a:endParaRPr lang="ru-RU" sz="3600" dirty="0"/>
          </a:p>
        </p:txBody>
      </p:sp>
      <p:sp>
        <p:nvSpPr>
          <p:cNvPr id="9" name="Овал 8"/>
          <p:cNvSpPr/>
          <p:nvPr/>
        </p:nvSpPr>
        <p:spPr>
          <a:xfrm>
            <a:off x="1714480" y="4857760"/>
            <a:ext cx="221457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ходить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4643438" y="4857760"/>
            <a:ext cx="221457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весело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  <a:latin typeface="Bodoni MT Black" pitchFamily="18" charset="0"/>
              </a:rPr>
              <a:t>Правильно !!!</a:t>
            </a:r>
            <a:endParaRPr lang="ru-RU" sz="48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714613" y="1500175"/>
          <a:ext cx="3357586" cy="3357586"/>
        </p:xfrm>
        <a:graphic>
          <a:graphicData uri="http://schemas.openxmlformats.org/presentationml/2006/ole">
            <p:oleObj spid="_x0000_s24578" name="CorelDRAW" r:id="rId4" imgW="1483200" imgH="148392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28794" y="4714884"/>
            <a:ext cx="6072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Молодцы !</a:t>
            </a:r>
            <a:endParaRPr lang="ru-RU" sz="6600" dirty="0"/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Пришла весна  _____  лес.                  Набухли  </a:t>
            </a:r>
            <a:r>
              <a:rPr lang="ru-RU" b="1" u="sng" dirty="0" smtClean="0"/>
              <a:t>            </a:t>
            </a:r>
            <a:r>
              <a:rPr lang="ru-RU" b="1" dirty="0" smtClean="0"/>
              <a:t> деревьях почки.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Оживает  </a:t>
            </a:r>
            <a:r>
              <a:rPr lang="ru-RU" b="1" u="sng" dirty="0" smtClean="0"/>
              <a:t>        </a:t>
            </a:r>
            <a:r>
              <a:rPr lang="ru-RU" b="1" dirty="0" smtClean="0"/>
              <a:t>  снегом молодая травка.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14942" y="1142984"/>
            <a:ext cx="121444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40" y="1857364"/>
            <a:ext cx="114300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2571744"/>
            <a:ext cx="100013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под</a:t>
            </a:r>
            <a:endParaRPr lang="ru-RU" sz="3600" dirty="0"/>
          </a:p>
        </p:txBody>
      </p:sp>
      <p:pic>
        <p:nvPicPr>
          <p:cNvPr id="6" name="Picture 18" descr="Рисунок1 Копиров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16351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501122" cy="52149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Выбери верное утверждение.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А. Предлоги не служат для связи слов в предложении.      </a:t>
            </a:r>
            <a:br>
              <a:rPr lang="ru-RU" sz="2400" dirty="0" smtClean="0"/>
            </a:br>
            <a:r>
              <a:rPr lang="ru-RU" sz="2400" dirty="0" smtClean="0"/>
              <a:t>Б. Предлоги служат для связи слов в предложении.</a:t>
            </a:r>
            <a:br>
              <a:rPr lang="ru-RU" sz="2400" dirty="0" smtClean="0"/>
            </a:br>
            <a:r>
              <a:rPr lang="ru-RU" sz="2400" b="1" dirty="0" smtClean="0"/>
              <a:t>Перед какой частью речи не бывает предлогов?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А. Перед именем существительным.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Б. Перед именем прилагательным.</a:t>
            </a:r>
            <a:br>
              <a:rPr lang="ru-RU" sz="2400" dirty="0" smtClean="0"/>
            </a:br>
            <a:r>
              <a:rPr lang="ru-RU" sz="2400" dirty="0" smtClean="0"/>
              <a:t>В. Перед глаголом.</a:t>
            </a:r>
            <a:br>
              <a:rPr lang="ru-RU" sz="2400" dirty="0" smtClean="0"/>
            </a:br>
            <a:r>
              <a:rPr lang="ru-RU" sz="2400" b="1" dirty="0" smtClean="0"/>
              <a:t>Как пишутся слова: (с) веселой, (на) улице, (за) клюквой?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А. Раздельно.            Б. Слитно.</a:t>
            </a:r>
            <a:br>
              <a:rPr lang="ru-RU" sz="2400" dirty="0" smtClean="0"/>
            </a:br>
            <a:r>
              <a:rPr lang="ru-RU" sz="2400" b="1" dirty="0" smtClean="0"/>
              <a:t>Укажите номера, в которых допущена ошибка.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А. За школой  Б. На писал В. По танцевал </a:t>
            </a:r>
            <a:br>
              <a:rPr lang="ru-RU" sz="2400" dirty="0" smtClean="0"/>
            </a:br>
            <a:r>
              <a:rPr lang="ru-RU" sz="2400" b="1" dirty="0" smtClean="0"/>
              <a:t>В каких предложениях есть предлоги?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А. У берлоги вырос холмик желтой глины.  </a:t>
            </a:r>
            <a:br>
              <a:rPr lang="ru-RU" sz="2400" dirty="0" smtClean="0"/>
            </a:br>
            <a:r>
              <a:rPr lang="ru-RU" sz="2400" dirty="0" smtClean="0"/>
              <a:t>Б. Потускнела зелень елок.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71600" y="642918"/>
            <a:ext cx="6934200" cy="66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ahoma" pitchFamily="34" charset="0"/>
                <a:cs typeface="Arial" charset="0"/>
              </a:rPr>
              <a:t>Я способен! </a:t>
            </a:r>
            <a:endParaRPr lang="en-US" sz="3600" b="1" i="1" dirty="0" smtClean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 smtClean="0">
                <a:latin typeface="Tahoma" pitchFamily="34" charset="0"/>
                <a:cs typeface="Arial" charset="0"/>
              </a:rPr>
              <a:t>Я </a:t>
            </a:r>
            <a:r>
              <a:rPr lang="ru-RU" sz="3600" b="1" i="1" dirty="0">
                <a:latin typeface="Tahoma" pitchFamily="34" charset="0"/>
                <a:cs typeface="Arial" charset="0"/>
              </a:rPr>
              <a:t>со всем справлюсь! </a:t>
            </a:r>
            <a:endParaRPr lang="ru-RU" sz="3600" b="1" i="1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ahoma" pitchFamily="34" charset="0"/>
                <a:cs typeface="Arial" charset="0"/>
              </a:rPr>
              <a:t>Мне нравится учиться! </a:t>
            </a:r>
            <a:endParaRPr lang="ru-RU" sz="3600" b="1" i="1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ahoma" pitchFamily="34" charset="0"/>
                <a:cs typeface="Arial" charset="0"/>
              </a:rPr>
              <a:t>Я — хороший ученик! </a:t>
            </a:r>
            <a:endParaRPr lang="ru-RU" sz="3600" b="1" i="1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ahoma" pitchFamily="34" charset="0"/>
                <a:cs typeface="Arial" charset="0"/>
              </a:rPr>
              <a:t>Я хочу много знать! </a:t>
            </a:r>
            <a:endParaRPr lang="ru-RU" sz="3600" b="1" i="1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ahoma" pitchFamily="34" charset="0"/>
                <a:cs typeface="Arial" charset="0"/>
              </a:rPr>
              <a:t>Я буду много знать!</a:t>
            </a:r>
            <a:endParaRPr lang="ru-RU" sz="3600" b="1" i="1" dirty="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ahoma" pitchFamily="34" charset="0"/>
                <a:cs typeface="Arial" charset="0"/>
              </a:rPr>
              <a:t> </a:t>
            </a:r>
            <a:endParaRPr lang="ru-RU" sz="3600" b="1" i="1" dirty="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3600" b="1" i="1" dirty="0">
              <a:latin typeface="Tahoma" pitchFamily="34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81000" y="152400"/>
            <a:ext cx="8763000" cy="6172200"/>
          </a:xfrm>
          <a:custGeom>
            <a:avLst/>
            <a:gdLst/>
            <a:ahLst/>
            <a:cxnLst>
              <a:cxn ang="0">
                <a:pos x="2848" y="241"/>
              </a:cxn>
              <a:cxn ang="0">
                <a:pos x="3098" y="99"/>
              </a:cxn>
              <a:cxn ang="0">
                <a:pos x="3358" y="45"/>
              </a:cxn>
              <a:cxn ang="0">
                <a:pos x="3632" y="59"/>
              </a:cxn>
              <a:cxn ang="0">
                <a:pos x="3909" y="109"/>
              </a:cxn>
              <a:cxn ang="0">
                <a:pos x="4180" y="172"/>
              </a:cxn>
              <a:cxn ang="0">
                <a:pos x="4293" y="306"/>
              </a:cxn>
              <a:cxn ang="0">
                <a:pos x="5287" y="3029"/>
              </a:cxn>
              <a:cxn ang="0">
                <a:pos x="4764" y="3015"/>
              </a:cxn>
              <a:cxn ang="0">
                <a:pos x="4107" y="2995"/>
              </a:cxn>
              <a:cxn ang="0">
                <a:pos x="3510" y="2975"/>
              </a:cxn>
              <a:cxn ang="0">
                <a:pos x="3150" y="2960"/>
              </a:cxn>
              <a:cxn ang="0">
                <a:pos x="3034" y="2983"/>
              </a:cxn>
              <a:cxn ang="0">
                <a:pos x="3079" y="3058"/>
              </a:cxn>
              <a:cxn ang="0">
                <a:pos x="3063" y="3106"/>
              </a:cxn>
              <a:cxn ang="0">
                <a:pos x="2441" y="3098"/>
              </a:cxn>
              <a:cxn ang="0">
                <a:pos x="2459" y="3048"/>
              </a:cxn>
              <a:cxn ang="0">
                <a:pos x="2452" y="2960"/>
              </a:cxn>
              <a:cxn ang="0">
                <a:pos x="2288" y="2964"/>
              </a:cxn>
              <a:cxn ang="0">
                <a:pos x="1830" y="2981"/>
              </a:cxn>
              <a:cxn ang="0">
                <a:pos x="1191" y="3001"/>
              </a:cxn>
              <a:cxn ang="0">
                <a:pos x="562" y="3019"/>
              </a:cxn>
              <a:cxn ang="0">
                <a:pos x="120" y="3031"/>
              </a:cxn>
              <a:cxn ang="0">
                <a:pos x="1250" y="306"/>
              </a:cxn>
              <a:cxn ang="0">
                <a:pos x="1432" y="154"/>
              </a:cxn>
              <a:cxn ang="0">
                <a:pos x="1706" y="89"/>
              </a:cxn>
              <a:cxn ang="0">
                <a:pos x="1979" y="49"/>
              </a:cxn>
              <a:cxn ang="0">
                <a:pos x="2252" y="53"/>
              </a:cxn>
              <a:cxn ang="0">
                <a:pos x="2508" y="136"/>
              </a:cxn>
              <a:cxn ang="0">
                <a:pos x="2748" y="316"/>
              </a:cxn>
              <a:cxn ang="0">
                <a:pos x="2759" y="274"/>
              </a:cxn>
              <a:cxn ang="0">
                <a:pos x="2525" y="97"/>
              </a:cxn>
              <a:cxn ang="0">
                <a:pos x="2255" y="14"/>
              </a:cxn>
              <a:cxn ang="0">
                <a:pos x="1979" y="6"/>
              </a:cxn>
              <a:cxn ang="0">
                <a:pos x="1699" y="49"/>
              </a:cxn>
              <a:cxn ang="0">
                <a:pos x="1424" y="116"/>
              </a:cxn>
              <a:cxn ang="0">
                <a:pos x="1242" y="266"/>
              </a:cxn>
              <a:cxn ang="0">
                <a:pos x="0" y="3046"/>
              </a:cxn>
              <a:cxn ang="0">
                <a:pos x="120" y="3070"/>
              </a:cxn>
              <a:cxn ang="0">
                <a:pos x="562" y="3058"/>
              </a:cxn>
              <a:cxn ang="0">
                <a:pos x="1191" y="3042"/>
              </a:cxn>
              <a:cxn ang="0">
                <a:pos x="1830" y="3023"/>
              </a:cxn>
              <a:cxn ang="0">
                <a:pos x="2288" y="3007"/>
              </a:cxn>
              <a:cxn ang="0">
                <a:pos x="2445" y="3001"/>
              </a:cxn>
              <a:cxn ang="0">
                <a:pos x="2399" y="3076"/>
              </a:cxn>
              <a:cxn ang="0">
                <a:pos x="2761" y="3147"/>
              </a:cxn>
              <a:cxn ang="0">
                <a:pos x="3125" y="3076"/>
              </a:cxn>
              <a:cxn ang="0">
                <a:pos x="3076" y="3001"/>
              </a:cxn>
              <a:cxn ang="0">
                <a:pos x="3232" y="3007"/>
              </a:cxn>
              <a:cxn ang="0">
                <a:pos x="3696" y="3023"/>
              </a:cxn>
              <a:cxn ang="0">
                <a:pos x="4331" y="3042"/>
              </a:cxn>
              <a:cxn ang="0">
                <a:pos x="4962" y="3058"/>
              </a:cxn>
              <a:cxn ang="0">
                <a:pos x="5402" y="3070"/>
              </a:cxn>
              <a:cxn ang="0">
                <a:pos x="5520" y="3046"/>
              </a:cxn>
              <a:cxn ang="0">
                <a:pos x="4283" y="264"/>
              </a:cxn>
              <a:cxn ang="0">
                <a:pos x="4102" y="112"/>
              </a:cxn>
              <a:cxn ang="0">
                <a:pos x="3823" y="49"/>
              </a:cxn>
              <a:cxn ang="0">
                <a:pos x="3540" y="6"/>
              </a:cxn>
              <a:cxn ang="0">
                <a:pos x="3263" y="12"/>
              </a:cxn>
              <a:cxn ang="0">
                <a:pos x="2994" y="95"/>
              </a:cxn>
              <a:cxn ang="0">
                <a:pos x="2759" y="274"/>
              </a:cxn>
            </a:cxnLst>
            <a:rect l="0" t="0" r="r" b="b"/>
            <a:pathLst>
              <a:path w="5520" h="3147">
                <a:moveTo>
                  <a:pt x="2761" y="326"/>
                </a:moveTo>
                <a:lnTo>
                  <a:pt x="2770" y="318"/>
                </a:lnTo>
                <a:lnTo>
                  <a:pt x="2848" y="241"/>
                </a:lnTo>
                <a:lnTo>
                  <a:pt x="2932" y="183"/>
                </a:lnTo>
                <a:lnTo>
                  <a:pt x="3010" y="136"/>
                </a:lnTo>
                <a:lnTo>
                  <a:pt x="3098" y="99"/>
                </a:lnTo>
                <a:lnTo>
                  <a:pt x="3179" y="71"/>
                </a:lnTo>
                <a:lnTo>
                  <a:pt x="3267" y="51"/>
                </a:lnTo>
                <a:lnTo>
                  <a:pt x="3358" y="45"/>
                </a:lnTo>
                <a:lnTo>
                  <a:pt x="3449" y="41"/>
                </a:lnTo>
                <a:lnTo>
                  <a:pt x="3540" y="49"/>
                </a:lnTo>
                <a:lnTo>
                  <a:pt x="3632" y="59"/>
                </a:lnTo>
                <a:lnTo>
                  <a:pt x="3725" y="71"/>
                </a:lnTo>
                <a:lnTo>
                  <a:pt x="3818" y="89"/>
                </a:lnTo>
                <a:lnTo>
                  <a:pt x="3909" y="109"/>
                </a:lnTo>
                <a:lnTo>
                  <a:pt x="4001" y="130"/>
                </a:lnTo>
                <a:lnTo>
                  <a:pt x="4094" y="154"/>
                </a:lnTo>
                <a:lnTo>
                  <a:pt x="4180" y="172"/>
                </a:lnTo>
                <a:lnTo>
                  <a:pt x="4256" y="296"/>
                </a:lnTo>
                <a:lnTo>
                  <a:pt x="4272" y="306"/>
                </a:lnTo>
                <a:lnTo>
                  <a:pt x="4293" y="306"/>
                </a:lnTo>
                <a:lnTo>
                  <a:pt x="5473" y="3033"/>
                </a:lnTo>
                <a:lnTo>
                  <a:pt x="5402" y="3031"/>
                </a:lnTo>
                <a:lnTo>
                  <a:pt x="5287" y="3029"/>
                </a:lnTo>
                <a:lnTo>
                  <a:pt x="5138" y="3023"/>
                </a:lnTo>
                <a:lnTo>
                  <a:pt x="4962" y="3019"/>
                </a:lnTo>
                <a:lnTo>
                  <a:pt x="4764" y="3015"/>
                </a:lnTo>
                <a:lnTo>
                  <a:pt x="4551" y="3007"/>
                </a:lnTo>
                <a:lnTo>
                  <a:pt x="4331" y="3001"/>
                </a:lnTo>
                <a:lnTo>
                  <a:pt x="4107" y="2995"/>
                </a:lnTo>
                <a:lnTo>
                  <a:pt x="3896" y="2987"/>
                </a:lnTo>
                <a:lnTo>
                  <a:pt x="3696" y="2981"/>
                </a:lnTo>
                <a:lnTo>
                  <a:pt x="3510" y="2975"/>
                </a:lnTo>
                <a:lnTo>
                  <a:pt x="3354" y="2969"/>
                </a:lnTo>
                <a:lnTo>
                  <a:pt x="3232" y="2964"/>
                </a:lnTo>
                <a:lnTo>
                  <a:pt x="3150" y="2960"/>
                </a:lnTo>
                <a:lnTo>
                  <a:pt x="3116" y="2958"/>
                </a:lnTo>
                <a:lnTo>
                  <a:pt x="3070" y="2960"/>
                </a:lnTo>
                <a:lnTo>
                  <a:pt x="3034" y="2983"/>
                </a:lnTo>
                <a:lnTo>
                  <a:pt x="3025" y="3031"/>
                </a:lnTo>
                <a:lnTo>
                  <a:pt x="3063" y="3048"/>
                </a:lnTo>
                <a:lnTo>
                  <a:pt x="3079" y="3058"/>
                </a:lnTo>
                <a:lnTo>
                  <a:pt x="3085" y="3076"/>
                </a:lnTo>
                <a:lnTo>
                  <a:pt x="3081" y="3098"/>
                </a:lnTo>
                <a:lnTo>
                  <a:pt x="3063" y="3106"/>
                </a:lnTo>
                <a:lnTo>
                  <a:pt x="2761" y="3106"/>
                </a:lnTo>
                <a:lnTo>
                  <a:pt x="2459" y="3106"/>
                </a:lnTo>
                <a:lnTo>
                  <a:pt x="2441" y="3098"/>
                </a:lnTo>
                <a:lnTo>
                  <a:pt x="2441" y="3076"/>
                </a:lnTo>
                <a:lnTo>
                  <a:pt x="2445" y="3058"/>
                </a:lnTo>
                <a:lnTo>
                  <a:pt x="2459" y="3048"/>
                </a:lnTo>
                <a:lnTo>
                  <a:pt x="2499" y="3031"/>
                </a:lnTo>
                <a:lnTo>
                  <a:pt x="2490" y="2983"/>
                </a:lnTo>
                <a:lnTo>
                  <a:pt x="2452" y="2960"/>
                </a:lnTo>
                <a:lnTo>
                  <a:pt x="2405" y="2958"/>
                </a:lnTo>
                <a:lnTo>
                  <a:pt x="2374" y="2960"/>
                </a:lnTo>
                <a:lnTo>
                  <a:pt x="2288" y="2964"/>
                </a:lnTo>
                <a:lnTo>
                  <a:pt x="2165" y="2969"/>
                </a:lnTo>
                <a:lnTo>
                  <a:pt x="2012" y="2975"/>
                </a:lnTo>
                <a:lnTo>
                  <a:pt x="1830" y="2981"/>
                </a:lnTo>
                <a:lnTo>
                  <a:pt x="1626" y="2987"/>
                </a:lnTo>
                <a:lnTo>
                  <a:pt x="1412" y="2995"/>
                </a:lnTo>
                <a:lnTo>
                  <a:pt x="1191" y="3001"/>
                </a:lnTo>
                <a:lnTo>
                  <a:pt x="973" y="3007"/>
                </a:lnTo>
                <a:lnTo>
                  <a:pt x="760" y="3015"/>
                </a:lnTo>
                <a:lnTo>
                  <a:pt x="562" y="3019"/>
                </a:lnTo>
                <a:lnTo>
                  <a:pt x="382" y="3023"/>
                </a:lnTo>
                <a:lnTo>
                  <a:pt x="235" y="3029"/>
                </a:lnTo>
                <a:lnTo>
                  <a:pt x="120" y="3031"/>
                </a:lnTo>
                <a:lnTo>
                  <a:pt x="47" y="3033"/>
                </a:lnTo>
                <a:lnTo>
                  <a:pt x="1231" y="306"/>
                </a:lnTo>
                <a:lnTo>
                  <a:pt x="1250" y="306"/>
                </a:lnTo>
                <a:lnTo>
                  <a:pt x="1268" y="296"/>
                </a:lnTo>
                <a:lnTo>
                  <a:pt x="1348" y="172"/>
                </a:lnTo>
                <a:lnTo>
                  <a:pt x="1432" y="154"/>
                </a:lnTo>
                <a:lnTo>
                  <a:pt x="1521" y="132"/>
                </a:lnTo>
                <a:lnTo>
                  <a:pt x="1615" y="110"/>
                </a:lnTo>
                <a:lnTo>
                  <a:pt x="1706" y="89"/>
                </a:lnTo>
                <a:lnTo>
                  <a:pt x="1797" y="71"/>
                </a:lnTo>
                <a:lnTo>
                  <a:pt x="1892" y="61"/>
                </a:lnTo>
                <a:lnTo>
                  <a:pt x="1979" y="49"/>
                </a:lnTo>
                <a:lnTo>
                  <a:pt x="2072" y="45"/>
                </a:lnTo>
                <a:lnTo>
                  <a:pt x="2163" y="45"/>
                </a:lnTo>
                <a:lnTo>
                  <a:pt x="2252" y="53"/>
                </a:lnTo>
                <a:lnTo>
                  <a:pt x="2339" y="71"/>
                </a:lnTo>
                <a:lnTo>
                  <a:pt x="2423" y="99"/>
                </a:lnTo>
                <a:lnTo>
                  <a:pt x="2508" y="136"/>
                </a:lnTo>
                <a:lnTo>
                  <a:pt x="2590" y="183"/>
                </a:lnTo>
                <a:lnTo>
                  <a:pt x="2667" y="241"/>
                </a:lnTo>
                <a:lnTo>
                  <a:pt x="2748" y="316"/>
                </a:lnTo>
                <a:lnTo>
                  <a:pt x="2761" y="328"/>
                </a:lnTo>
                <a:lnTo>
                  <a:pt x="2759" y="326"/>
                </a:lnTo>
                <a:lnTo>
                  <a:pt x="2759" y="274"/>
                </a:lnTo>
                <a:lnTo>
                  <a:pt x="2692" y="211"/>
                </a:lnTo>
                <a:lnTo>
                  <a:pt x="2612" y="146"/>
                </a:lnTo>
                <a:lnTo>
                  <a:pt x="2525" y="97"/>
                </a:lnTo>
                <a:lnTo>
                  <a:pt x="2437" y="59"/>
                </a:lnTo>
                <a:lnTo>
                  <a:pt x="2346" y="32"/>
                </a:lnTo>
                <a:lnTo>
                  <a:pt x="2255" y="14"/>
                </a:lnTo>
                <a:lnTo>
                  <a:pt x="2163" y="4"/>
                </a:lnTo>
                <a:lnTo>
                  <a:pt x="2072" y="2"/>
                </a:lnTo>
                <a:lnTo>
                  <a:pt x="1979" y="6"/>
                </a:lnTo>
                <a:lnTo>
                  <a:pt x="1886" y="18"/>
                </a:lnTo>
                <a:lnTo>
                  <a:pt x="1793" y="32"/>
                </a:lnTo>
                <a:lnTo>
                  <a:pt x="1699" y="49"/>
                </a:lnTo>
                <a:lnTo>
                  <a:pt x="1606" y="71"/>
                </a:lnTo>
                <a:lnTo>
                  <a:pt x="1515" y="91"/>
                </a:lnTo>
                <a:lnTo>
                  <a:pt x="1424" y="116"/>
                </a:lnTo>
                <a:lnTo>
                  <a:pt x="1333" y="136"/>
                </a:lnTo>
                <a:lnTo>
                  <a:pt x="1321" y="146"/>
                </a:lnTo>
                <a:lnTo>
                  <a:pt x="1242" y="266"/>
                </a:lnTo>
                <a:lnTo>
                  <a:pt x="1222" y="264"/>
                </a:lnTo>
                <a:lnTo>
                  <a:pt x="1206" y="276"/>
                </a:lnTo>
                <a:lnTo>
                  <a:pt x="0" y="3046"/>
                </a:lnTo>
                <a:lnTo>
                  <a:pt x="18" y="3076"/>
                </a:lnTo>
                <a:lnTo>
                  <a:pt x="44" y="3074"/>
                </a:lnTo>
                <a:lnTo>
                  <a:pt x="120" y="3070"/>
                </a:lnTo>
                <a:lnTo>
                  <a:pt x="235" y="3068"/>
                </a:lnTo>
                <a:lnTo>
                  <a:pt x="382" y="3064"/>
                </a:lnTo>
                <a:lnTo>
                  <a:pt x="562" y="3058"/>
                </a:lnTo>
                <a:lnTo>
                  <a:pt x="760" y="3056"/>
                </a:lnTo>
                <a:lnTo>
                  <a:pt x="973" y="3048"/>
                </a:lnTo>
                <a:lnTo>
                  <a:pt x="1191" y="3042"/>
                </a:lnTo>
                <a:lnTo>
                  <a:pt x="1412" y="3037"/>
                </a:lnTo>
                <a:lnTo>
                  <a:pt x="1626" y="3031"/>
                </a:lnTo>
                <a:lnTo>
                  <a:pt x="1830" y="3023"/>
                </a:lnTo>
                <a:lnTo>
                  <a:pt x="2012" y="3019"/>
                </a:lnTo>
                <a:lnTo>
                  <a:pt x="2165" y="3011"/>
                </a:lnTo>
                <a:lnTo>
                  <a:pt x="2288" y="3007"/>
                </a:lnTo>
                <a:lnTo>
                  <a:pt x="2374" y="3003"/>
                </a:lnTo>
                <a:lnTo>
                  <a:pt x="2412" y="2999"/>
                </a:lnTo>
                <a:lnTo>
                  <a:pt x="2445" y="3001"/>
                </a:lnTo>
                <a:lnTo>
                  <a:pt x="2459" y="3007"/>
                </a:lnTo>
                <a:lnTo>
                  <a:pt x="2417" y="3031"/>
                </a:lnTo>
                <a:lnTo>
                  <a:pt x="2399" y="3076"/>
                </a:lnTo>
                <a:lnTo>
                  <a:pt x="2414" y="3127"/>
                </a:lnTo>
                <a:lnTo>
                  <a:pt x="2459" y="3147"/>
                </a:lnTo>
                <a:lnTo>
                  <a:pt x="2761" y="3147"/>
                </a:lnTo>
                <a:lnTo>
                  <a:pt x="3063" y="3147"/>
                </a:lnTo>
                <a:lnTo>
                  <a:pt x="3110" y="3127"/>
                </a:lnTo>
                <a:lnTo>
                  <a:pt x="3125" y="3076"/>
                </a:lnTo>
                <a:lnTo>
                  <a:pt x="3107" y="3031"/>
                </a:lnTo>
                <a:lnTo>
                  <a:pt x="3063" y="3007"/>
                </a:lnTo>
                <a:lnTo>
                  <a:pt x="3076" y="3001"/>
                </a:lnTo>
                <a:lnTo>
                  <a:pt x="3110" y="2999"/>
                </a:lnTo>
                <a:lnTo>
                  <a:pt x="3148" y="3003"/>
                </a:lnTo>
                <a:lnTo>
                  <a:pt x="3232" y="3007"/>
                </a:lnTo>
                <a:lnTo>
                  <a:pt x="3354" y="3011"/>
                </a:lnTo>
                <a:lnTo>
                  <a:pt x="3510" y="3019"/>
                </a:lnTo>
                <a:lnTo>
                  <a:pt x="3696" y="3023"/>
                </a:lnTo>
                <a:lnTo>
                  <a:pt x="3896" y="3031"/>
                </a:lnTo>
                <a:lnTo>
                  <a:pt x="4107" y="3037"/>
                </a:lnTo>
                <a:lnTo>
                  <a:pt x="4331" y="3042"/>
                </a:lnTo>
                <a:lnTo>
                  <a:pt x="4551" y="3048"/>
                </a:lnTo>
                <a:lnTo>
                  <a:pt x="4764" y="3056"/>
                </a:lnTo>
                <a:lnTo>
                  <a:pt x="4962" y="3058"/>
                </a:lnTo>
                <a:lnTo>
                  <a:pt x="5138" y="3064"/>
                </a:lnTo>
                <a:lnTo>
                  <a:pt x="5287" y="3068"/>
                </a:lnTo>
                <a:lnTo>
                  <a:pt x="5402" y="3070"/>
                </a:lnTo>
                <a:lnTo>
                  <a:pt x="5477" y="3074"/>
                </a:lnTo>
                <a:lnTo>
                  <a:pt x="5502" y="3076"/>
                </a:lnTo>
                <a:lnTo>
                  <a:pt x="5520" y="3046"/>
                </a:lnTo>
                <a:lnTo>
                  <a:pt x="4322" y="276"/>
                </a:lnTo>
                <a:lnTo>
                  <a:pt x="4302" y="264"/>
                </a:lnTo>
                <a:lnTo>
                  <a:pt x="4283" y="264"/>
                </a:lnTo>
                <a:lnTo>
                  <a:pt x="4200" y="142"/>
                </a:lnTo>
                <a:lnTo>
                  <a:pt x="4192" y="136"/>
                </a:lnTo>
                <a:lnTo>
                  <a:pt x="4102" y="112"/>
                </a:lnTo>
                <a:lnTo>
                  <a:pt x="4009" y="89"/>
                </a:lnTo>
                <a:lnTo>
                  <a:pt x="3918" y="71"/>
                </a:lnTo>
                <a:lnTo>
                  <a:pt x="3823" y="49"/>
                </a:lnTo>
                <a:lnTo>
                  <a:pt x="3729" y="30"/>
                </a:lnTo>
                <a:lnTo>
                  <a:pt x="3636" y="18"/>
                </a:lnTo>
                <a:lnTo>
                  <a:pt x="3540" y="6"/>
                </a:lnTo>
                <a:lnTo>
                  <a:pt x="3449" y="0"/>
                </a:lnTo>
                <a:lnTo>
                  <a:pt x="3358" y="2"/>
                </a:lnTo>
                <a:lnTo>
                  <a:pt x="3263" y="12"/>
                </a:lnTo>
                <a:lnTo>
                  <a:pt x="3176" y="30"/>
                </a:lnTo>
                <a:lnTo>
                  <a:pt x="3083" y="59"/>
                </a:lnTo>
                <a:lnTo>
                  <a:pt x="2994" y="95"/>
                </a:lnTo>
                <a:lnTo>
                  <a:pt x="2910" y="146"/>
                </a:lnTo>
                <a:lnTo>
                  <a:pt x="2825" y="211"/>
                </a:lnTo>
                <a:lnTo>
                  <a:pt x="2759" y="274"/>
                </a:lnTo>
                <a:lnTo>
                  <a:pt x="2761" y="326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80010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57200" y="533400"/>
            <a:ext cx="2057400" cy="5562600"/>
          </a:xfrm>
          <a:custGeom>
            <a:avLst/>
            <a:gdLst/>
            <a:ahLst/>
            <a:cxnLst>
              <a:cxn ang="0">
                <a:pos x="0" y="2896"/>
              </a:cxn>
              <a:cxn ang="0">
                <a:pos x="208" y="2675"/>
              </a:cxn>
              <a:cxn ang="0">
                <a:pos x="1319" y="0"/>
              </a:cxn>
              <a:cxn ang="0">
                <a:pos x="1232" y="130"/>
              </a:cxn>
              <a:cxn ang="0">
                <a:pos x="1204" y="130"/>
              </a:cxn>
              <a:cxn ang="0">
                <a:pos x="0" y="2896"/>
              </a:cxn>
            </a:cxnLst>
            <a:rect l="0" t="0" r="r" b="b"/>
            <a:pathLst>
              <a:path w="1319" h="2896">
                <a:moveTo>
                  <a:pt x="0" y="2896"/>
                </a:moveTo>
                <a:lnTo>
                  <a:pt x="208" y="2675"/>
                </a:lnTo>
                <a:lnTo>
                  <a:pt x="1319" y="0"/>
                </a:lnTo>
                <a:lnTo>
                  <a:pt x="1232" y="130"/>
                </a:lnTo>
                <a:lnTo>
                  <a:pt x="1204" y="130"/>
                </a:lnTo>
                <a:lnTo>
                  <a:pt x="0" y="2896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609600" y="228600"/>
            <a:ext cx="4191000" cy="6019800"/>
          </a:xfrm>
          <a:custGeom>
            <a:avLst/>
            <a:gdLst/>
            <a:ahLst/>
            <a:cxnLst>
              <a:cxn ang="0">
                <a:pos x="2535" y="280"/>
              </a:cxn>
              <a:cxn ang="0">
                <a:pos x="2453" y="203"/>
              </a:cxn>
              <a:cxn ang="0">
                <a:pos x="2371" y="142"/>
              </a:cxn>
              <a:cxn ang="0">
                <a:pos x="2288" y="96"/>
              </a:cxn>
              <a:cxn ang="0">
                <a:pos x="2202" y="59"/>
              </a:cxn>
              <a:cxn ang="0">
                <a:pos x="2115" y="27"/>
              </a:cxn>
              <a:cxn ang="0">
                <a:pos x="2028" y="12"/>
              </a:cxn>
              <a:cxn ang="0">
                <a:pos x="1937" y="2"/>
              </a:cxn>
              <a:cxn ang="0">
                <a:pos x="1846" y="0"/>
              </a:cxn>
              <a:cxn ang="0">
                <a:pos x="1753" y="4"/>
              </a:cxn>
              <a:cxn ang="0">
                <a:pos x="1662" y="15"/>
              </a:cxn>
              <a:cxn ang="0">
                <a:pos x="1569" y="29"/>
              </a:cxn>
              <a:cxn ang="0">
                <a:pos x="1477" y="49"/>
              </a:cxn>
              <a:cxn ang="0">
                <a:pos x="1384" y="67"/>
              </a:cxn>
              <a:cxn ang="0">
                <a:pos x="1291" y="88"/>
              </a:cxn>
              <a:cxn ang="0">
                <a:pos x="1202" y="114"/>
              </a:cxn>
              <a:cxn ang="0">
                <a:pos x="1111" y="134"/>
              </a:cxn>
              <a:cxn ang="0">
                <a:pos x="0" y="2809"/>
              </a:cxn>
              <a:cxn ang="0">
                <a:pos x="131" y="2776"/>
              </a:cxn>
              <a:cxn ang="0">
                <a:pos x="280" y="2740"/>
              </a:cxn>
              <a:cxn ang="0">
                <a:pos x="443" y="2699"/>
              </a:cxn>
              <a:cxn ang="0">
                <a:pos x="620" y="2661"/>
              </a:cxn>
              <a:cxn ang="0">
                <a:pos x="802" y="2622"/>
              </a:cxn>
              <a:cxn ang="0">
                <a:pos x="995" y="2588"/>
              </a:cxn>
              <a:cxn ang="0">
                <a:pos x="1182" y="2563"/>
              </a:cxn>
              <a:cxn ang="0">
                <a:pos x="1375" y="2541"/>
              </a:cxn>
              <a:cxn ang="0">
                <a:pos x="1562" y="2537"/>
              </a:cxn>
              <a:cxn ang="0">
                <a:pos x="1746" y="2541"/>
              </a:cxn>
              <a:cxn ang="0">
                <a:pos x="1919" y="2565"/>
              </a:cxn>
              <a:cxn ang="0">
                <a:pos x="2079" y="2602"/>
              </a:cxn>
              <a:cxn ang="0">
                <a:pos x="2222" y="2661"/>
              </a:cxn>
              <a:cxn ang="0">
                <a:pos x="2350" y="2746"/>
              </a:cxn>
              <a:cxn ang="0">
                <a:pos x="2457" y="2851"/>
              </a:cxn>
              <a:cxn ang="0">
                <a:pos x="2535" y="2989"/>
              </a:cxn>
              <a:cxn ang="0">
                <a:pos x="2535" y="280"/>
              </a:cxn>
              <a:cxn ang="0">
                <a:pos x="2535" y="280"/>
              </a:cxn>
            </a:cxnLst>
            <a:rect l="0" t="0" r="r" b="b"/>
            <a:pathLst>
              <a:path w="2535" h="2989">
                <a:moveTo>
                  <a:pt x="2535" y="280"/>
                </a:moveTo>
                <a:lnTo>
                  <a:pt x="2453" y="203"/>
                </a:lnTo>
                <a:lnTo>
                  <a:pt x="2371" y="142"/>
                </a:lnTo>
                <a:lnTo>
                  <a:pt x="2288" y="96"/>
                </a:lnTo>
                <a:lnTo>
                  <a:pt x="2202" y="59"/>
                </a:lnTo>
                <a:lnTo>
                  <a:pt x="2115" y="27"/>
                </a:lnTo>
                <a:lnTo>
                  <a:pt x="2028" y="12"/>
                </a:lnTo>
                <a:lnTo>
                  <a:pt x="1937" y="2"/>
                </a:lnTo>
                <a:lnTo>
                  <a:pt x="1846" y="0"/>
                </a:lnTo>
                <a:lnTo>
                  <a:pt x="1753" y="4"/>
                </a:lnTo>
                <a:lnTo>
                  <a:pt x="1662" y="15"/>
                </a:lnTo>
                <a:lnTo>
                  <a:pt x="1569" y="29"/>
                </a:lnTo>
                <a:lnTo>
                  <a:pt x="1477" y="49"/>
                </a:lnTo>
                <a:lnTo>
                  <a:pt x="1384" y="67"/>
                </a:lnTo>
                <a:lnTo>
                  <a:pt x="1291" y="88"/>
                </a:lnTo>
                <a:lnTo>
                  <a:pt x="1202" y="114"/>
                </a:lnTo>
                <a:lnTo>
                  <a:pt x="1111" y="134"/>
                </a:lnTo>
                <a:lnTo>
                  <a:pt x="0" y="2809"/>
                </a:lnTo>
                <a:lnTo>
                  <a:pt x="131" y="2776"/>
                </a:lnTo>
                <a:lnTo>
                  <a:pt x="280" y="2740"/>
                </a:lnTo>
                <a:lnTo>
                  <a:pt x="443" y="2699"/>
                </a:lnTo>
                <a:lnTo>
                  <a:pt x="620" y="2661"/>
                </a:lnTo>
                <a:lnTo>
                  <a:pt x="802" y="2622"/>
                </a:lnTo>
                <a:lnTo>
                  <a:pt x="995" y="2588"/>
                </a:lnTo>
                <a:lnTo>
                  <a:pt x="1182" y="2563"/>
                </a:lnTo>
                <a:lnTo>
                  <a:pt x="1375" y="2541"/>
                </a:lnTo>
                <a:lnTo>
                  <a:pt x="1562" y="2537"/>
                </a:lnTo>
                <a:lnTo>
                  <a:pt x="1746" y="2541"/>
                </a:lnTo>
                <a:lnTo>
                  <a:pt x="1919" y="2565"/>
                </a:lnTo>
                <a:lnTo>
                  <a:pt x="2079" y="2602"/>
                </a:lnTo>
                <a:lnTo>
                  <a:pt x="2222" y="2661"/>
                </a:lnTo>
                <a:lnTo>
                  <a:pt x="2350" y="2746"/>
                </a:lnTo>
                <a:lnTo>
                  <a:pt x="2457" y="2851"/>
                </a:lnTo>
                <a:lnTo>
                  <a:pt x="2535" y="2989"/>
                </a:lnTo>
                <a:lnTo>
                  <a:pt x="2535" y="280"/>
                </a:lnTo>
                <a:lnTo>
                  <a:pt x="2535" y="28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7010400" y="533400"/>
            <a:ext cx="1981200" cy="548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8" y="2677"/>
              </a:cxn>
              <a:cxn ang="0">
                <a:pos x="1315" y="2898"/>
              </a:cxn>
              <a:cxn ang="0">
                <a:pos x="115" y="132"/>
              </a:cxn>
              <a:cxn ang="0">
                <a:pos x="85" y="132"/>
              </a:cxn>
              <a:cxn ang="0">
                <a:pos x="0" y="0"/>
              </a:cxn>
            </a:cxnLst>
            <a:rect l="0" t="0" r="r" b="b"/>
            <a:pathLst>
              <a:path w="1315" h="2898">
                <a:moveTo>
                  <a:pt x="0" y="0"/>
                </a:moveTo>
                <a:lnTo>
                  <a:pt x="1108" y="2677"/>
                </a:lnTo>
                <a:lnTo>
                  <a:pt x="1315" y="2898"/>
                </a:lnTo>
                <a:lnTo>
                  <a:pt x="115" y="132"/>
                </a:lnTo>
                <a:lnTo>
                  <a:pt x="85" y="132"/>
                </a:lnTo>
                <a:lnTo>
                  <a:pt x="0" y="0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4800600" y="285728"/>
            <a:ext cx="3946525" cy="5962672"/>
          </a:xfrm>
          <a:custGeom>
            <a:avLst/>
            <a:gdLst/>
            <a:ahLst/>
            <a:cxnLst>
              <a:cxn ang="0">
                <a:pos x="0" y="280"/>
              </a:cxn>
              <a:cxn ang="0">
                <a:pos x="0" y="2989"/>
              </a:cxn>
              <a:cxn ang="0">
                <a:pos x="86" y="2851"/>
              </a:cxn>
              <a:cxn ang="0">
                <a:pos x="195" y="2740"/>
              </a:cxn>
              <a:cxn ang="0">
                <a:pos x="327" y="2657"/>
              </a:cxn>
              <a:cxn ang="0">
                <a:pos x="471" y="2598"/>
              </a:cxn>
              <a:cxn ang="0">
                <a:pos x="633" y="2557"/>
              </a:cxn>
              <a:cxn ang="0">
                <a:pos x="806" y="2537"/>
              </a:cxn>
              <a:cxn ang="0">
                <a:pos x="988" y="2529"/>
              </a:cxn>
              <a:cxn ang="0">
                <a:pos x="1171" y="2537"/>
              </a:cxn>
              <a:cxn ang="0">
                <a:pos x="1362" y="2557"/>
              </a:cxn>
              <a:cxn ang="0">
                <a:pos x="1552" y="2584"/>
              </a:cxn>
              <a:cxn ang="0">
                <a:pos x="1741" y="2618"/>
              </a:cxn>
              <a:cxn ang="0">
                <a:pos x="1921" y="2657"/>
              </a:cxn>
              <a:cxn ang="0">
                <a:pos x="2094" y="2699"/>
              </a:cxn>
              <a:cxn ang="0">
                <a:pos x="2257" y="2738"/>
              </a:cxn>
              <a:cxn ang="0">
                <a:pos x="2403" y="2776"/>
              </a:cxn>
              <a:cxn ang="0">
                <a:pos x="2534" y="2809"/>
              </a:cxn>
              <a:cxn ang="0">
                <a:pos x="1426" y="132"/>
              </a:cxn>
              <a:cxn ang="0">
                <a:pos x="1337" y="110"/>
              </a:cxn>
              <a:cxn ang="0">
                <a:pos x="1244" y="88"/>
              </a:cxn>
              <a:cxn ang="0">
                <a:pos x="1153" y="67"/>
              </a:cxn>
              <a:cxn ang="0">
                <a:pos x="1060" y="49"/>
              </a:cxn>
              <a:cxn ang="0">
                <a:pos x="966" y="27"/>
              </a:cxn>
              <a:cxn ang="0">
                <a:pos x="873" y="15"/>
              </a:cxn>
              <a:cxn ang="0">
                <a:pos x="779" y="4"/>
              </a:cxn>
              <a:cxn ang="0">
                <a:pos x="688" y="0"/>
              </a:cxn>
              <a:cxn ang="0">
                <a:pos x="597" y="2"/>
              </a:cxn>
              <a:cxn ang="0">
                <a:pos x="506" y="12"/>
              </a:cxn>
              <a:cxn ang="0">
                <a:pos x="417" y="27"/>
              </a:cxn>
              <a:cxn ang="0">
                <a:pos x="329" y="59"/>
              </a:cxn>
              <a:cxn ang="0">
                <a:pos x="242" y="94"/>
              </a:cxn>
              <a:cxn ang="0">
                <a:pos x="160" y="142"/>
              </a:cxn>
              <a:cxn ang="0">
                <a:pos x="76" y="203"/>
              </a:cxn>
              <a:cxn ang="0">
                <a:pos x="0" y="280"/>
              </a:cxn>
              <a:cxn ang="0">
                <a:pos x="0" y="280"/>
              </a:cxn>
            </a:cxnLst>
            <a:rect l="0" t="0" r="r" b="b"/>
            <a:pathLst>
              <a:path w="2534" h="2989">
                <a:moveTo>
                  <a:pt x="0" y="280"/>
                </a:moveTo>
                <a:lnTo>
                  <a:pt x="0" y="2989"/>
                </a:lnTo>
                <a:lnTo>
                  <a:pt x="86" y="2851"/>
                </a:lnTo>
                <a:lnTo>
                  <a:pt x="195" y="2740"/>
                </a:lnTo>
                <a:lnTo>
                  <a:pt x="327" y="2657"/>
                </a:lnTo>
                <a:lnTo>
                  <a:pt x="471" y="2598"/>
                </a:lnTo>
                <a:lnTo>
                  <a:pt x="633" y="2557"/>
                </a:lnTo>
                <a:lnTo>
                  <a:pt x="806" y="2537"/>
                </a:lnTo>
                <a:lnTo>
                  <a:pt x="988" y="2529"/>
                </a:lnTo>
                <a:lnTo>
                  <a:pt x="1171" y="2537"/>
                </a:lnTo>
                <a:lnTo>
                  <a:pt x="1362" y="2557"/>
                </a:lnTo>
                <a:lnTo>
                  <a:pt x="1552" y="2584"/>
                </a:lnTo>
                <a:lnTo>
                  <a:pt x="1741" y="2618"/>
                </a:lnTo>
                <a:lnTo>
                  <a:pt x="1921" y="2657"/>
                </a:lnTo>
                <a:lnTo>
                  <a:pt x="2094" y="2699"/>
                </a:lnTo>
                <a:lnTo>
                  <a:pt x="2257" y="2738"/>
                </a:lnTo>
                <a:lnTo>
                  <a:pt x="2403" y="2776"/>
                </a:lnTo>
                <a:lnTo>
                  <a:pt x="2534" y="2809"/>
                </a:lnTo>
                <a:lnTo>
                  <a:pt x="1426" y="132"/>
                </a:lnTo>
                <a:lnTo>
                  <a:pt x="1337" y="110"/>
                </a:lnTo>
                <a:lnTo>
                  <a:pt x="1244" y="88"/>
                </a:lnTo>
                <a:lnTo>
                  <a:pt x="1153" y="67"/>
                </a:lnTo>
                <a:lnTo>
                  <a:pt x="1060" y="49"/>
                </a:lnTo>
                <a:lnTo>
                  <a:pt x="966" y="27"/>
                </a:lnTo>
                <a:lnTo>
                  <a:pt x="873" y="15"/>
                </a:lnTo>
                <a:lnTo>
                  <a:pt x="779" y="4"/>
                </a:lnTo>
                <a:lnTo>
                  <a:pt x="688" y="0"/>
                </a:lnTo>
                <a:lnTo>
                  <a:pt x="597" y="2"/>
                </a:lnTo>
                <a:lnTo>
                  <a:pt x="506" y="12"/>
                </a:lnTo>
                <a:lnTo>
                  <a:pt x="417" y="27"/>
                </a:lnTo>
                <a:lnTo>
                  <a:pt x="329" y="59"/>
                </a:lnTo>
                <a:lnTo>
                  <a:pt x="242" y="94"/>
                </a:lnTo>
                <a:lnTo>
                  <a:pt x="160" y="142"/>
                </a:lnTo>
                <a:lnTo>
                  <a:pt x="76" y="203"/>
                </a:lnTo>
                <a:lnTo>
                  <a:pt x="0" y="280"/>
                </a:lnTo>
                <a:lnTo>
                  <a:pt x="0" y="28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438150" y="5334000"/>
            <a:ext cx="8705850" cy="914400"/>
          </a:xfrm>
          <a:custGeom>
            <a:avLst/>
            <a:gdLst/>
            <a:ahLst/>
            <a:cxnLst>
              <a:cxn ang="0">
                <a:pos x="5277" y="280"/>
              </a:cxn>
              <a:cxn ang="0">
                <a:pos x="5000" y="209"/>
              </a:cxn>
              <a:cxn ang="0">
                <a:pos x="4664" y="128"/>
              </a:cxn>
              <a:cxn ang="0">
                <a:pos x="4295" y="55"/>
              </a:cxn>
              <a:cxn ang="0">
                <a:pos x="3914" y="8"/>
              </a:cxn>
              <a:cxn ang="0">
                <a:pos x="3549" y="8"/>
              </a:cxn>
              <a:cxn ang="0">
                <a:pos x="3214" y="69"/>
              </a:cxn>
              <a:cxn ang="0">
                <a:pos x="2938" y="211"/>
              </a:cxn>
              <a:cxn ang="0">
                <a:pos x="2743" y="460"/>
              </a:cxn>
              <a:cxn ang="0">
                <a:pos x="2558" y="217"/>
              </a:cxn>
              <a:cxn ang="0">
                <a:pos x="2287" y="73"/>
              </a:cxn>
              <a:cxn ang="0">
                <a:pos x="1954" y="12"/>
              </a:cxn>
              <a:cxn ang="0">
                <a:pos x="1583" y="12"/>
              </a:cxn>
              <a:cxn ang="0">
                <a:pos x="1203" y="59"/>
              </a:cxn>
              <a:cxn ang="0">
                <a:pos x="828" y="132"/>
              </a:cxn>
              <a:cxn ang="0">
                <a:pos x="488" y="211"/>
              </a:cxn>
              <a:cxn ang="0">
                <a:pos x="208" y="280"/>
              </a:cxn>
              <a:cxn ang="0">
                <a:pos x="26" y="501"/>
              </a:cxn>
              <a:cxn ang="0">
                <a:pos x="217" y="497"/>
              </a:cxn>
              <a:cxn ang="0">
                <a:pos x="544" y="487"/>
              </a:cxn>
              <a:cxn ang="0">
                <a:pos x="955" y="478"/>
              </a:cxn>
              <a:cxn ang="0">
                <a:pos x="1394" y="464"/>
              </a:cxn>
              <a:cxn ang="0">
                <a:pos x="1812" y="450"/>
              </a:cxn>
              <a:cxn ang="0">
                <a:pos x="2147" y="440"/>
              </a:cxn>
              <a:cxn ang="0">
                <a:pos x="2356" y="432"/>
              </a:cxn>
              <a:cxn ang="0">
                <a:pos x="2428" y="430"/>
              </a:cxn>
              <a:cxn ang="0">
                <a:pos x="2461" y="468"/>
              </a:cxn>
              <a:cxn ang="0">
                <a:pos x="2412" y="491"/>
              </a:cxn>
              <a:cxn ang="0">
                <a:pos x="2410" y="560"/>
              </a:cxn>
              <a:cxn ang="0">
                <a:pos x="2743" y="576"/>
              </a:cxn>
              <a:cxn ang="0">
                <a:pos x="3078" y="560"/>
              </a:cxn>
              <a:cxn ang="0">
                <a:pos x="3072" y="491"/>
              </a:cxn>
              <a:cxn ang="0">
                <a:pos x="3023" y="468"/>
              </a:cxn>
              <a:cxn ang="0">
                <a:pos x="3056" y="430"/>
              </a:cxn>
              <a:cxn ang="0">
                <a:pos x="3132" y="432"/>
              </a:cxn>
              <a:cxn ang="0">
                <a:pos x="3336" y="440"/>
              </a:cxn>
              <a:cxn ang="0">
                <a:pos x="3678" y="450"/>
              </a:cxn>
              <a:cxn ang="0">
                <a:pos x="4089" y="464"/>
              </a:cxn>
              <a:cxn ang="0">
                <a:pos x="4533" y="478"/>
              </a:cxn>
              <a:cxn ang="0">
                <a:pos x="4944" y="487"/>
              </a:cxn>
              <a:cxn ang="0">
                <a:pos x="5269" y="497"/>
              </a:cxn>
              <a:cxn ang="0">
                <a:pos x="5459" y="501"/>
              </a:cxn>
            </a:cxnLst>
            <a:rect l="0" t="0" r="r" b="b"/>
            <a:pathLst>
              <a:path w="5484" h="576">
                <a:moveTo>
                  <a:pt x="5484" y="501"/>
                </a:moveTo>
                <a:lnTo>
                  <a:pt x="5277" y="280"/>
                </a:lnTo>
                <a:lnTo>
                  <a:pt x="5146" y="247"/>
                </a:lnTo>
                <a:lnTo>
                  <a:pt x="5000" y="209"/>
                </a:lnTo>
                <a:lnTo>
                  <a:pt x="4837" y="170"/>
                </a:lnTo>
                <a:lnTo>
                  <a:pt x="4664" y="128"/>
                </a:lnTo>
                <a:lnTo>
                  <a:pt x="4484" y="89"/>
                </a:lnTo>
                <a:lnTo>
                  <a:pt x="4295" y="55"/>
                </a:lnTo>
                <a:lnTo>
                  <a:pt x="4105" y="28"/>
                </a:lnTo>
                <a:lnTo>
                  <a:pt x="3914" y="8"/>
                </a:lnTo>
                <a:lnTo>
                  <a:pt x="3731" y="0"/>
                </a:lnTo>
                <a:lnTo>
                  <a:pt x="3549" y="8"/>
                </a:lnTo>
                <a:lnTo>
                  <a:pt x="3376" y="28"/>
                </a:lnTo>
                <a:lnTo>
                  <a:pt x="3214" y="69"/>
                </a:lnTo>
                <a:lnTo>
                  <a:pt x="3070" y="128"/>
                </a:lnTo>
                <a:lnTo>
                  <a:pt x="2938" y="211"/>
                </a:lnTo>
                <a:lnTo>
                  <a:pt x="2829" y="322"/>
                </a:lnTo>
                <a:lnTo>
                  <a:pt x="2743" y="460"/>
                </a:lnTo>
                <a:lnTo>
                  <a:pt x="2665" y="322"/>
                </a:lnTo>
                <a:lnTo>
                  <a:pt x="2558" y="217"/>
                </a:lnTo>
                <a:lnTo>
                  <a:pt x="2430" y="132"/>
                </a:lnTo>
                <a:lnTo>
                  <a:pt x="2287" y="73"/>
                </a:lnTo>
                <a:lnTo>
                  <a:pt x="2127" y="36"/>
                </a:lnTo>
                <a:lnTo>
                  <a:pt x="1954" y="12"/>
                </a:lnTo>
                <a:lnTo>
                  <a:pt x="1770" y="8"/>
                </a:lnTo>
                <a:lnTo>
                  <a:pt x="1583" y="12"/>
                </a:lnTo>
                <a:lnTo>
                  <a:pt x="1390" y="34"/>
                </a:lnTo>
                <a:lnTo>
                  <a:pt x="1203" y="59"/>
                </a:lnTo>
                <a:lnTo>
                  <a:pt x="1010" y="93"/>
                </a:lnTo>
                <a:lnTo>
                  <a:pt x="828" y="132"/>
                </a:lnTo>
                <a:lnTo>
                  <a:pt x="651" y="170"/>
                </a:lnTo>
                <a:lnTo>
                  <a:pt x="488" y="211"/>
                </a:lnTo>
                <a:lnTo>
                  <a:pt x="339" y="247"/>
                </a:lnTo>
                <a:lnTo>
                  <a:pt x="208" y="280"/>
                </a:lnTo>
                <a:lnTo>
                  <a:pt x="0" y="501"/>
                </a:lnTo>
                <a:lnTo>
                  <a:pt x="26" y="501"/>
                </a:lnTo>
                <a:lnTo>
                  <a:pt x="102" y="499"/>
                </a:lnTo>
                <a:lnTo>
                  <a:pt x="217" y="497"/>
                </a:lnTo>
                <a:lnTo>
                  <a:pt x="364" y="491"/>
                </a:lnTo>
                <a:lnTo>
                  <a:pt x="544" y="487"/>
                </a:lnTo>
                <a:lnTo>
                  <a:pt x="742" y="482"/>
                </a:lnTo>
                <a:lnTo>
                  <a:pt x="955" y="478"/>
                </a:lnTo>
                <a:lnTo>
                  <a:pt x="1173" y="470"/>
                </a:lnTo>
                <a:lnTo>
                  <a:pt x="1394" y="464"/>
                </a:lnTo>
                <a:lnTo>
                  <a:pt x="1608" y="460"/>
                </a:lnTo>
                <a:lnTo>
                  <a:pt x="1812" y="450"/>
                </a:lnTo>
                <a:lnTo>
                  <a:pt x="1994" y="446"/>
                </a:lnTo>
                <a:lnTo>
                  <a:pt x="2147" y="440"/>
                </a:lnTo>
                <a:lnTo>
                  <a:pt x="2270" y="436"/>
                </a:lnTo>
                <a:lnTo>
                  <a:pt x="2356" y="432"/>
                </a:lnTo>
                <a:lnTo>
                  <a:pt x="2392" y="428"/>
                </a:lnTo>
                <a:lnTo>
                  <a:pt x="2428" y="430"/>
                </a:lnTo>
                <a:lnTo>
                  <a:pt x="2456" y="448"/>
                </a:lnTo>
                <a:lnTo>
                  <a:pt x="2461" y="468"/>
                </a:lnTo>
                <a:lnTo>
                  <a:pt x="2441" y="478"/>
                </a:lnTo>
                <a:lnTo>
                  <a:pt x="2412" y="491"/>
                </a:lnTo>
                <a:lnTo>
                  <a:pt x="2401" y="525"/>
                </a:lnTo>
                <a:lnTo>
                  <a:pt x="2410" y="560"/>
                </a:lnTo>
                <a:lnTo>
                  <a:pt x="2441" y="576"/>
                </a:lnTo>
                <a:lnTo>
                  <a:pt x="2743" y="576"/>
                </a:lnTo>
                <a:lnTo>
                  <a:pt x="3045" y="576"/>
                </a:lnTo>
                <a:lnTo>
                  <a:pt x="3078" y="560"/>
                </a:lnTo>
                <a:lnTo>
                  <a:pt x="3085" y="525"/>
                </a:lnTo>
                <a:lnTo>
                  <a:pt x="3072" y="491"/>
                </a:lnTo>
                <a:lnTo>
                  <a:pt x="3045" y="478"/>
                </a:lnTo>
                <a:lnTo>
                  <a:pt x="3023" y="468"/>
                </a:lnTo>
                <a:lnTo>
                  <a:pt x="3029" y="448"/>
                </a:lnTo>
                <a:lnTo>
                  <a:pt x="3056" y="430"/>
                </a:lnTo>
                <a:lnTo>
                  <a:pt x="3094" y="428"/>
                </a:lnTo>
                <a:lnTo>
                  <a:pt x="3132" y="432"/>
                </a:lnTo>
                <a:lnTo>
                  <a:pt x="3214" y="436"/>
                </a:lnTo>
                <a:lnTo>
                  <a:pt x="3336" y="440"/>
                </a:lnTo>
                <a:lnTo>
                  <a:pt x="3492" y="446"/>
                </a:lnTo>
                <a:lnTo>
                  <a:pt x="3678" y="450"/>
                </a:lnTo>
                <a:lnTo>
                  <a:pt x="3878" y="460"/>
                </a:lnTo>
                <a:lnTo>
                  <a:pt x="4089" y="464"/>
                </a:lnTo>
                <a:lnTo>
                  <a:pt x="4313" y="470"/>
                </a:lnTo>
                <a:lnTo>
                  <a:pt x="4533" y="478"/>
                </a:lnTo>
                <a:lnTo>
                  <a:pt x="4746" y="482"/>
                </a:lnTo>
                <a:lnTo>
                  <a:pt x="4944" y="487"/>
                </a:lnTo>
                <a:lnTo>
                  <a:pt x="5120" y="491"/>
                </a:lnTo>
                <a:lnTo>
                  <a:pt x="5269" y="497"/>
                </a:lnTo>
                <a:lnTo>
                  <a:pt x="5384" y="499"/>
                </a:lnTo>
                <a:lnTo>
                  <a:pt x="5459" y="501"/>
                </a:lnTo>
                <a:lnTo>
                  <a:pt x="5484" y="501"/>
                </a:lnTo>
                <a:close/>
              </a:path>
            </a:pathLst>
          </a:custGeom>
          <a:solidFill>
            <a:srgbClr val="FFFFE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501122" cy="52149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Выбери верное утверждение.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А. Предлоги не служат для связи слов в предложении.      </a:t>
            </a:r>
            <a:br>
              <a:rPr lang="ru-RU" sz="2400" dirty="0" smtClean="0"/>
            </a:br>
            <a:r>
              <a:rPr lang="ru-RU" sz="2400" dirty="0" smtClean="0"/>
              <a:t>Б. Предлоги служат для связи слов в предложении.</a:t>
            </a:r>
            <a:br>
              <a:rPr lang="ru-RU" sz="2400" dirty="0" smtClean="0"/>
            </a:br>
            <a:r>
              <a:rPr lang="ru-RU" sz="2400" b="1" dirty="0" smtClean="0"/>
              <a:t>Перед какой частью речи не бывает предлогов?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А. Перед именем существительным.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Б. Перед именем прилагательным.</a:t>
            </a:r>
            <a:br>
              <a:rPr lang="ru-RU" sz="2400" dirty="0" smtClean="0"/>
            </a:br>
            <a:r>
              <a:rPr lang="ru-RU" sz="2400" dirty="0" smtClean="0"/>
              <a:t>В. Перед глаголом.</a:t>
            </a:r>
            <a:br>
              <a:rPr lang="ru-RU" sz="2400" dirty="0" smtClean="0"/>
            </a:br>
            <a:r>
              <a:rPr lang="ru-RU" sz="2400" b="1" dirty="0" smtClean="0"/>
              <a:t>Как пишутся слова: (с) веселой, (на) улице, (за) клюквой?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А. Раздельно.            Б. Слитно.</a:t>
            </a:r>
            <a:br>
              <a:rPr lang="ru-RU" sz="2400" dirty="0" smtClean="0"/>
            </a:br>
            <a:r>
              <a:rPr lang="ru-RU" sz="2400" b="1" dirty="0" smtClean="0"/>
              <a:t>Укажите номера, в которых допущена ошибка.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А. За школой     Б. На писал   В.  По танцевал </a:t>
            </a:r>
            <a:br>
              <a:rPr lang="ru-RU" sz="2400" dirty="0" smtClean="0"/>
            </a:br>
            <a:r>
              <a:rPr lang="ru-RU" sz="2400" b="1" dirty="0" smtClean="0"/>
              <a:t>В каких предложениях есть предлоги?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А. У берлоги вырос холмик желтой глины.  </a:t>
            </a:r>
            <a:br>
              <a:rPr lang="ru-RU" sz="2400" dirty="0" smtClean="0"/>
            </a:br>
            <a:r>
              <a:rPr lang="ru-RU" sz="2400" dirty="0" smtClean="0"/>
              <a:t>Б. Потускнела зелень елок.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428596" y="1357298"/>
            <a:ext cx="357190" cy="35719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7158" y="2071678"/>
            <a:ext cx="428628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7158" y="2500306"/>
            <a:ext cx="428628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7158" y="3571876"/>
            <a:ext cx="428628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8860" y="4286256"/>
            <a:ext cx="428628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43372" y="4286256"/>
            <a:ext cx="428628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58" y="5000636"/>
            <a:ext cx="42862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4" name="Picture 4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  <p:sp>
        <p:nvSpPr>
          <p:cNvPr id="46085" name="WordArt 5"/>
          <p:cNvSpPr>
            <a:spLocks noChangeArrowheads="1" noChangeShapeType="1"/>
          </p:cNvSpPr>
          <p:nvPr/>
        </p:nvSpPr>
        <p:spPr bwMode="auto">
          <a:xfrm>
            <a:off x="2286000" y="152400"/>
            <a:ext cx="6240463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«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Сегодня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на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уроке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я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узнал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…»</a:t>
            </a:r>
          </a:p>
          <a:p>
            <a:pPr eaLnBrk="0" hangingPunct="0"/>
            <a:endParaRPr lang="en-US" dirty="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25908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«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Сегодня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на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уроке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я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научился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…»</a:t>
            </a:r>
          </a:p>
          <a:p>
            <a:pPr eaLnBrk="0" hangingPunct="0"/>
            <a:endParaRPr lang="en-US" dirty="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5814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  <a:cs typeface="Arial" charset="0"/>
              </a:rPr>
              <a:t>«Сегодня на уроке мне было сложно…»</a:t>
            </a:r>
          </a:p>
          <a:p>
            <a:pPr eaLnBrk="0" hangingPunct="0"/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44958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  <a:cs typeface="Arial" charset="0"/>
              </a:rPr>
              <a:t>«Сегодня на уроке мне было легко…»</a:t>
            </a:r>
          </a:p>
          <a:p>
            <a:pPr eaLnBrk="0" hangingPunct="0"/>
            <a:endParaRPr 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5410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  <a:cs typeface="Arial" charset="0"/>
              </a:rPr>
              <a:t>«Сегодня на уроке мне понравилось…»</a:t>
            </a:r>
          </a:p>
          <a:p>
            <a:pPr eaLnBrk="0" hangingPunct="0"/>
            <a:endParaRPr 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41910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i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utoUpdateAnimBg="0"/>
      <p:bldP spid="46087" grpId="0" autoUpdateAnimBg="0"/>
      <p:bldP spid="46088" grpId="0" autoUpdateAnimBg="0"/>
      <p:bldP spid="46089" grpId="0" autoUpdateAnimBg="0"/>
      <p:bldP spid="4609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14282" y="285728"/>
            <a:ext cx="8534400" cy="6324600"/>
          </a:xfrm>
          <a:prstGeom prst="rect">
            <a:avLst/>
          </a:prstGeom>
          <a:gradFill rotWithShape="1">
            <a:gsLst>
              <a:gs pos="0">
                <a:srgbClr val="B9E31D">
                  <a:gamma/>
                  <a:shade val="46275"/>
                  <a:invGamma/>
                </a:srgbClr>
              </a:gs>
              <a:gs pos="50000">
                <a:srgbClr val="B9E31D"/>
              </a:gs>
              <a:gs pos="100000">
                <a:srgbClr val="B9E31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1785918" y="1000108"/>
            <a:ext cx="2590800" cy="2286000"/>
          </a:xfrm>
          <a:prstGeom prst="smileyFace">
            <a:avLst>
              <a:gd name="adj" fmla="val 4653"/>
            </a:avLst>
          </a:prstGeom>
          <a:solidFill>
            <a:srgbClr val="F6FDB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3048000" y="2209800"/>
            <a:ext cx="228600" cy="152400"/>
          </a:xfrm>
          <a:prstGeom prst="flowChartConnector">
            <a:avLst/>
          </a:prstGeom>
          <a:solidFill>
            <a:srgbClr val="F6FDB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5181600" y="990600"/>
            <a:ext cx="2590800" cy="2286000"/>
          </a:xfrm>
          <a:prstGeom prst="smileyFace">
            <a:avLst>
              <a:gd name="adj" fmla="val -208"/>
            </a:avLst>
          </a:prstGeom>
          <a:solidFill>
            <a:srgbClr val="F6FDB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6324600" y="2133600"/>
            <a:ext cx="228600" cy="152400"/>
          </a:xfrm>
          <a:prstGeom prst="flowChartConnector">
            <a:avLst/>
          </a:prstGeom>
          <a:solidFill>
            <a:srgbClr val="F6FDB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3276600" y="4038600"/>
            <a:ext cx="2590800" cy="2286000"/>
          </a:xfrm>
          <a:prstGeom prst="smileyFace">
            <a:avLst>
              <a:gd name="adj" fmla="val -4653"/>
            </a:avLst>
          </a:prstGeom>
          <a:solidFill>
            <a:srgbClr val="F6FDB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4419600" y="5105400"/>
            <a:ext cx="228600" cy="152400"/>
          </a:xfrm>
          <a:prstGeom prst="flowChartConnector">
            <a:avLst/>
          </a:prstGeom>
          <a:solidFill>
            <a:srgbClr val="F6FDB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64087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solidFill>
                <a:srgbClr val="000099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ru-RU" sz="280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59397" name="Picture 5" descr="j02836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3357562"/>
            <a:ext cx="1692275" cy="3500438"/>
          </a:xfrm>
          <a:prstGeom prst="rect">
            <a:avLst/>
          </a:prstGeom>
          <a:noFill/>
        </p:spPr>
      </p:pic>
      <p:pic>
        <p:nvPicPr>
          <p:cNvPr id="59399" name="Picture 7" descr="zver00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67625" cy="4711700"/>
          </a:xfrm>
          <a:prstGeom prst="rect">
            <a:avLst/>
          </a:prstGeom>
          <a:noFill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323850" y="642918"/>
            <a:ext cx="741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«Ты навсегда в ответе за тех,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кого 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приручил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.»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                                           (А. Сент-Экзюпери)</a:t>
            </a:r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accent2"/>
                </a:solidFill>
                <a:latin typeface="Tahoma" pitchFamily="34" charset="0"/>
              </a:rPr>
              <a:t>   </a:t>
            </a:r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У  тебя  дома  есть  животные?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     Как  ты  за  ними  ухаживаешь?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   </a:t>
            </a:r>
            <a:r>
              <a:rPr lang="ru-RU" sz="2400" i="1" dirty="0" smtClean="0">
                <a:solidFill>
                  <a:schemeClr val="bg1"/>
                </a:solidFill>
              </a:rPr>
              <a:t>Дома </a:t>
            </a:r>
            <a:r>
              <a:rPr lang="ru-RU" sz="2400" i="1" dirty="0">
                <a:solidFill>
                  <a:schemeClr val="bg1"/>
                </a:solidFill>
              </a:rPr>
              <a:t>напиши рассказ (4-5 </a:t>
            </a:r>
            <a:r>
              <a:rPr lang="ru-RU" sz="2400" i="1" dirty="0" smtClean="0">
                <a:solidFill>
                  <a:schemeClr val="bg1"/>
                </a:solidFill>
              </a:rPr>
              <a:t>предложений), используя предлоги. 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59401" name="Picture 9" descr="j03365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0"/>
            <a:ext cx="2922587" cy="304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9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0982640">
            <a:off x="1185587" y="2122239"/>
            <a:ext cx="64529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14810" y="3071810"/>
            <a:ext cx="2963863" cy="2560637"/>
          </a:xfrm>
          <a:prstGeom prst="rect">
            <a:avLst/>
          </a:prstGeom>
          <a:noFill/>
          <a:ln/>
        </p:spPr>
      </p:pic>
      <p:pic>
        <p:nvPicPr>
          <p:cNvPr id="5" name="Picture 7" descr="arg-5-25-trans-y"/>
          <p:cNvPicPr preferRelativeResize="0"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89166">
            <a:off x="75041" y="-217505"/>
            <a:ext cx="2305050" cy="25193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0438605[1]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0"/>
            <a:ext cx="598648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142984"/>
            <a:ext cx="6057904" cy="221457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Шагаешь – впереди лежит                                   Оглянешься – домой бежит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AS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dotbor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905000" y="571480"/>
            <a:ext cx="7010400" cy="80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Словарная работа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981200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 descr="bel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419600"/>
            <a:ext cx="174783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714356"/>
            <a:ext cx="85010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ТОЛКОВЫЙ СЛОВАРЬ</a:t>
            </a:r>
          </a:p>
          <a:p>
            <a:pPr algn="ctr"/>
            <a:endParaRPr lang="ru-RU" sz="2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C00000"/>
                </a:solidFill>
              </a:rPr>
              <a:t>ДОРОГА</a:t>
            </a:r>
            <a:r>
              <a:rPr lang="ru-RU" sz="3200" dirty="0" smtClean="0"/>
              <a:t> – узкая полоска земли, по которой движутся машины, идут люди.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643182"/>
            <a:ext cx="82868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истокам этого слова</a:t>
            </a:r>
          </a:p>
          <a:p>
            <a:pPr algn="just"/>
            <a:r>
              <a:rPr lang="ru-RU" sz="3200" dirty="0" smtClean="0"/>
              <a:t>Чтобы проложить дорогу, нужно расчистить полоску земли от деревьев, кустарников, дерна. Поэтому слово ДОРОГА образовалось от </a:t>
            </a:r>
            <a:r>
              <a:rPr lang="ru-RU" sz="3200" dirty="0" smtClean="0">
                <a:solidFill>
                  <a:srgbClr val="C00000"/>
                </a:solidFill>
              </a:rPr>
              <a:t>ДОРГ, ДЁРГАТЬ </a:t>
            </a:r>
            <a:r>
              <a:rPr lang="ru-RU" sz="3200" dirty="0" smtClean="0"/>
              <a:t>- «Продранное в лесу пространство, полоска земли, с которой выкорчеван лес»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Дорога -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500042"/>
            <a:ext cx="45719" cy="214314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728" y="214290"/>
            <a:ext cx="1071570" cy="12858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о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6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73763" y="1675148"/>
            <a:ext cx="6012881" cy="4539934"/>
          </a:xfrm>
          <a:prstGeom prst="rect">
            <a:avLst/>
          </a:prstGeo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3714744" y="428604"/>
            <a:ext cx="507209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словарное слово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829576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 дома до </a:t>
            </a:r>
            <a:r>
              <a:rPr lang="ru-RU" dirty="0" err="1" smtClean="0"/>
              <a:t>опу</a:t>
            </a:r>
            <a:r>
              <a:rPr lang="ru-RU" dirty="0" smtClean="0"/>
              <a:t>*  </a:t>
            </a:r>
            <a:r>
              <a:rPr lang="ru-RU" dirty="0" err="1" smtClean="0"/>
              <a:t>ки</a:t>
            </a:r>
            <a:r>
              <a:rPr lang="ru-RU" dirty="0" smtClean="0"/>
              <a:t> леса я </a:t>
            </a:r>
            <a:r>
              <a:rPr lang="ru-RU" dirty="0" err="1" smtClean="0"/>
              <a:t>ш</a:t>
            </a:r>
            <a:r>
              <a:rPr lang="ru-RU" dirty="0" smtClean="0"/>
              <a:t>  * л        по у*  кой </a:t>
            </a:r>
            <a:r>
              <a:rPr lang="ru-RU" dirty="0" err="1" smtClean="0"/>
              <a:t>тр</a:t>
            </a:r>
            <a:r>
              <a:rPr lang="ru-RU" dirty="0" smtClean="0"/>
              <a:t>  *  пинке.</a:t>
            </a:r>
            <a:endParaRPr lang="ru-RU" dirty="0"/>
          </a:p>
        </p:txBody>
      </p:sp>
      <p:pic>
        <p:nvPicPr>
          <p:cNvPr id="3" name="Picture 342" descr="мальчик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475" y="1428736"/>
            <a:ext cx="1406525" cy="2344738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>
          <a:xfrm rot="20887727">
            <a:off x="1736456" y="4272952"/>
            <a:ext cx="6986016" cy="1634522"/>
          </a:xfrm>
          <a:custGeom>
            <a:avLst/>
            <a:gdLst>
              <a:gd name="connsiteX0" fmla="*/ 6986016 w 6986016"/>
              <a:gd name="connsiteY0" fmla="*/ 162351 h 1634522"/>
              <a:gd name="connsiteX1" fmla="*/ 6876288 w 6986016"/>
              <a:gd name="connsiteY1" fmla="*/ 174543 h 1634522"/>
              <a:gd name="connsiteX2" fmla="*/ 6717792 w 6986016"/>
              <a:gd name="connsiteY2" fmla="*/ 223311 h 1634522"/>
              <a:gd name="connsiteX3" fmla="*/ 6669024 w 6986016"/>
              <a:gd name="connsiteY3" fmla="*/ 235503 h 1634522"/>
              <a:gd name="connsiteX4" fmla="*/ 6583680 w 6986016"/>
              <a:gd name="connsiteY4" fmla="*/ 259887 h 1634522"/>
              <a:gd name="connsiteX5" fmla="*/ 6486144 w 6986016"/>
              <a:gd name="connsiteY5" fmla="*/ 284271 h 1634522"/>
              <a:gd name="connsiteX6" fmla="*/ 6425184 w 6986016"/>
              <a:gd name="connsiteY6" fmla="*/ 308655 h 1634522"/>
              <a:gd name="connsiteX7" fmla="*/ 6388608 w 6986016"/>
              <a:gd name="connsiteY7" fmla="*/ 333039 h 1634522"/>
              <a:gd name="connsiteX8" fmla="*/ 6242304 w 6986016"/>
              <a:gd name="connsiteY8" fmla="*/ 381807 h 1634522"/>
              <a:gd name="connsiteX9" fmla="*/ 6108192 w 6986016"/>
              <a:gd name="connsiteY9" fmla="*/ 430575 h 1634522"/>
              <a:gd name="connsiteX10" fmla="*/ 6035040 w 6986016"/>
              <a:gd name="connsiteY10" fmla="*/ 479343 h 1634522"/>
              <a:gd name="connsiteX11" fmla="*/ 5974080 w 6986016"/>
              <a:gd name="connsiteY11" fmla="*/ 491535 h 1634522"/>
              <a:gd name="connsiteX12" fmla="*/ 5742432 w 6986016"/>
              <a:gd name="connsiteY12" fmla="*/ 552495 h 1634522"/>
              <a:gd name="connsiteX13" fmla="*/ 5644896 w 6986016"/>
              <a:gd name="connsiteY13" fmla="*/ 589071 h 1634522"/>
              <a:gd name="connsiteX14" fmla="*/ 5559552 w 6986016"/>
              <a:gd name="connsiteY14" fmla="*/ 613455 h 1634522"/>
              <a:gd name="connsiteX15" fmla="*/ 5474208 w 6986016"/>
              <a:gd name="connsiteY15" fmla="*/ 650031 h 1634522"/>
              <a:gd name="connsiteX16" fmla="*/ 5376672 w 6986016"/>
              <a:gd name="connsiteY16" fmla="*/ 662223 h 1634522"/>
              <a:gd name="connsiteX17" fmla="*/ 5205984 w 6986016"/>
              <a:gd name="connsiteY17" fmla="*/ 710991 h 1634522"/>
              <a:gd name="connsiteX18" fmla="*/ 5071872 w 6986016"/>
              <a:gd name="connsiteY18" fmla="*/ 747567 h 1634522"/>
              <a:gd name="connsiteX19" fmla="*/ 4925568 w 6986016"/>
              <a:gd name="connsiteY19" fmla="*/ 808527 h 1634522"/>
              <a:gd name="connsiteX20" fmla="*/ 4754880 w 6986016"/>
              <a:gd name="connsiteY20" fmla="*/ 857295 h 1634522"/>
              <a:gd name="connsiteX21" fmla="*/ 4559808 w 6986016"/>
              <a:gd name="connsiteY21" fmla="*/ 930447 h 1634522"/>
              <a:gd name="connsiteX22" fmla="*/ 4474464 w 6986016"/>
              <a:gd name="connsiteY22" fmla="*/ 954831 h 1634522"/>
              <a:gd name="connsiteX23" fmla="*/ 4352544 w 6986016"/>
              <a:gd name="connsiteY23" fmla="*/ 1003599 h 1634522"/>
              <a:gd name="connsiteX24" fmla="*/ 4267200 w 6986016"/>
              <a:gd name="connsiteY24" fmla="*/ 1027983 h 1634522"/>
              <a:gd name="connsiteX25" fmla="*/ 4194048 w 6986016"/>
              <a:gd name="connsiteY25" fmla="*/ 1040175 h 1634522"/>
              <a:gd name="connsiteX26" fmla="*/ 4047744 w 6986016"/>
              <a:gd name="connsiteY26" fmla="*/ 1076751 h 1634522"/>
              <a:gd name="connsiteX27" fmla="*/ 3938016 w 6986016"/>
              <a:gd name="connsiteY27" fmla="*/ 1125519 h 1634522"/>
              <a:gd name="connsiteX28" fmla="*/ 3889248 w 6986016"/>
              <a:gd name="connsiteY28" fmla="*/ 1137711 h 1634522"/>
              <a:gd name="connsiteX29" fmla="*/ 3779520 w 6986016"/>
              <a:gd name="connsiteY29" fmla="*/ 1174287 h 1634522"/>
              <a:gd name="connsiteX30" fmla="*/ 3730752 w 6986016"/>
              <a:gd name="connsiteY30" fmla="*/ 1186479 h 1634522"/>
              <a:gd name="connsiteX31" fmla="*/ 3621024 w 6986016"/>
              <a:gd name="connsiteY31" fmla="*/ 1223055 h 1634522"/>
              <a:gd name="connsiteX32" fmla="*/ 3425952 w 6986016"/>
              <a:gd name="connsiteY32" fmla="*/ 1235247 h 1634522"/>
              <a:gd name="connsiteX33" fmla="*/ 3340608 w 6986016"/>
              <a:gd name="connsiteY33" fmla="*/ 1259631 h 1634522"/>
              <a:gd name="connsiteX34" fmla="*/ 3230880 w 6986016"/>
              <a:gd name="connsiteY34" fmla="*/ 1271823 h 1634522"/>
              <a:gd name="connsiteX35" fmla="*/ 914400 w 6986016"/>
              <a:gd name="connsiteY35" fmla="*/ 1308399 h 1634522"/>
              <a:gd name="connsiteX36" fmla="*/ 743712 w 6986016"/>
              <a:gd name="connsiteY36" fmla="*/ 1320591 h 1634522"/>
              <a:gd name="connsiteX37" fmla="*/ 658368 w 6986016"/>
              <a:gd name="connsiteY37" fmla="*/ 1344975 h 1634522"/>
              <a:gd name="connsiteX38" fmla="*/ 390144 w 6986016"/>
              <a:gd name="connsiteY38" fmla="*/ 1332783 h 1634522"/>
              <a:gd name="connsiteX39" fmla="*/ 304800 w 6986016"/>
              <a:gd name="connsiteY39" fmla="*/ 1308399 h 1634522"/>
              <a:gd name="connsiteX40" fmla="*/ 219456 w 6986016"/>
              <a:gd name="connsiteY40" fmla="*/ 1247439 h 1634522"/>
              <a:gd name="connsiteX41" fmla="*/ 182880 w 6986016"/>
              <a:gd name="connsiteY41" fmla="*/ 1223055 h 1634522"/>
              <a:gd name="connsiteX42" fmla="*/ 146304 w 6986016"/>
              <a:gd name="connsiteY42" fmla="*/ 1186479 h 1634522"/>
              <a:gd name="connsiteX43" fmla="*/ 73152 w 6986016"/>
              <a:gd name="connsiteY43" fmla="*/ 1149903 h 1634522"/>
              <a:gd name="connsiteX44" fmla="*/ 0 w 6986016"/>
              <a:gd name="connsiteY44" fmla="*/ 1101135 h 1634522"/>
              <a:gd name="connsiteX45" fmla="*/ 36576 w 6986016"/>
              <a:gd name="connsiteY45" fmla="*/ 1088943 h 1634522"/>
              <a:gd name="connsiteX46" fmla="*/ 158496 w 6986016"/>
              <a:gd name="connsiteY46" fmla="*/ 1113327 h 1634522"/>
              <a:gd name="connsiteX47" fmla="*/ 195072 w 6986016"/>
              <a:gd name="connsiteY47" fmla="*/ 1149903 h 1634522"/>
              <a:gd name="connsiteX48" fmla="*/ 280416 w 6986016"/>
              <a:gd name="connsiteY48" fmla="*/ 1162095 h 1634522"/>
              <a:gd name="connsiteX49" fmla="*/ 609600 w 6986016"/>
              <a:gd name="connsiteY49" fmla="*/ 1174287 h 1634522"/>
              <a:gd name="connsiteX50" fmla="*/ 658368 w 6986016"/>
              <a:gd name="connsiteY50" fmla="*/ 1186479 h 1634522"/>
              <a:gd name="connsiteX51" fmla="*/ 743712 w 6986016"/>
              <a:gd name="connsiteY51" fmla="*/ 1210863 h 1634522"/>
              <a:gd name="connsiteX52" fmla="*/ 1048512 w 6986016"/>
              <a:gd name="connsiteY52" fmla="*/ 1223055 h 1634522"/>
              <a:gd name="connsiteX53" fmla="*/ 1121664 w 6986016"/>
              <a:gd name="connsiteY53" fmla="*/ 1235247 h 1634522"/>
              <a:gd name="connsiteX54" fmla="*/ 1158240 w 6986016"/>
              <a:gd name="connsiteY54" fmla="*/ 1247439 h 1634522"/>
              <a:gd name="connsiteX55" fmla="*/ 1207008 w 6986016"/>
              <a:gd name="connsiteY55" fmla="*/ 1259631 h 1634522"/>
              <a:gd name="connsiteX56" fmla="*/ 2779776 w 6986016"/>
              <a:gd name="connsiteY56" fmla="*/ 1247439 h 1634522"/>
              <a:gd name="connsiteX57" fmla="*/ 2852928 w 6986016"/>
              <a:gd name="connsiteY57" fmla="*/ 1223055 h 1634522"/>
              <a:gd name="connsiteX58" fmla="*/ 2926080 w 6986016"/>
              <a:gd name="connsiteY58" fmla="*/ 1186479 h 1634522"/>
              <a:gd name="connsiteX59" fmla="*/ 2962656 w 6986016"/>
              <a:gd name="connsiteY59" fmla="*/ 1174287 h 1634522"/>
              <a:gd name="connsiteX60" fmla="*/ 2999232 w 6986016"/>
              <a:gd name="connsiteY60" fmla="*/ 1149903 h 1634522"/>
              <a:gd name="connsiteX61" fmla="*/ 3157728 w 6986016"/>
              <a:gd name="connsiteY61" fmla="*/ 1113327 h 1634522"/>
              <a:gd name="connsiteX62" fmla="*/ 3206496 w 6986016"/>
              <a:gd name="connsiteY62" fmla="*/ 1088943 h 1634522"/>
              <a:gd name="connsiteX63" fmla="*/ 3255264 w 6986016"/>
              <a:gd name="connsiteY63" fmla="*/ 1076751 h 1634522"/>
              <a:gd name="connsiteX64" fmla="*/ 3328416 w 6986016"/>
              <a:gd name="connsiteY64" fmla="*/ 1027983 h 1634522"/>
              <a:gd name="connsiteX65" fmla="*/ 3401568 w 6986016"/>
              <a:gd name="connsiteY65" fmla="*/ 1015791 h 1634522"/>
              <a:gd name="connsiteX66" fmla="*/ 3438144 w 6986016"/>
              <a:gd name="connsiteY66" fmla="*/ 1003599 h 1634522"/>
              <a:gd name="connsiteX67" fmla="*/ 3486912 w 6986016"/>
              <a:gd name="connsiteY67" fmla="*/ 991407 h 1634522"/>
              <a:gd name="connsiteX68" fmla="*/ 3560064 w 6986016"/>
              <a:gd name="connsiteY68" fmla="*/ 967023 h 1634522"/>
              <a:gd name="connsiteX69" fmla="*/ 3596640 w 6986016"/>
              <a:gd name="connsiteY69" fmla="*/ 942639 h 1634522"/>
              <a:gd name="connsiteX70" fmla="*/ 4291584 w 6986016"/>
              <a:gd name="connsiteY70" fmla="*/ 930447 h 1634522"/>
              <a:gd name="connsiteX71" fmla="*/ 4437888 w 6986016"/>
              <a:gd name="connsiteY71" fmla="*/ 869487 h 1634522"/>
              <a:gd name="connsiteX72" fmla="*/ 4474464 w 6986016"/>
              <a:gd name="connsiteY72" fmla="*/ 845103 h 1634522"/>
              <a:gd name="connsiteX73" fmla="*/ 4559808 w 6986016"/>
              <a:gd name="connsiteY73" fmla="*/ 820719 h 1634522"/>
              <a:gd name="connsiteX74" fmla="*/ 4608576 w 6986016"/>
              <a:gd name="connsiteY74" fmla="*/ 796335 h 1634522"/>
              <a:gd name="connsiteX75" fmla="*/ 4718304 w 6986016"/>
              <a:gd name="connsiteY75" fmla="*/ 771951 h 1634522"/>
              <a:gd name="connsiteX76" fmla="*/ 4840224 w 6986016"/>
              <a:gd name="connsiteY76" fmla="*/ 735375 h 1634522"/>
              <a:gd name="connsiteX77" fmla="*/ 4913376 w 6986016"/>
              <a:gd name="connsiteY77" fmla="*/ 698799 h 1634522"/>
              <a:gd name="connsiteX78" fmla="*/ 5023104 w 6986016"/>
              <a:gd name="connsiteY78" fmla="*/ 674415 h 1634522"/>
              <a:gd name="connsiteX79" fmla="*/ 5120640 w 6986016"/>
              <a:gd name="connsiteY79" fmla="*/ 637839 h 1634522"/>
              <a:gd name="connsiteX80" fmla="*/ 5218176 w 6986016"/>
              <a:gd name="connsiteY80" fmla="*/ 613455 h 1634522"/>
              <a:gd name="connsiteX81" fmla="*/ 5303520 w 6986016"/>
              <a:gd name="connsiteY81" fmla="*/ 576879 h 1634522"/>
              <a:gd name="connsiteX82" fmla="*/ 5401056 w 6986016"/>
              <a:gd name="connsiteY82" fmla="*/ 552495 h 1634522"/>
              <a:gd name="connsiteX83" fmla="*/ 5449824 w 6986016"/>
              <a:gd name="connsiteY83" fmla="*/ 528111 h 1634522"/>
              <a:gd name="connsiteX84" fmla="*/ 5522976 w 6986016"/>
              <a:gd name="connsiteY84" fmla="*/ 503727 h 1634522"/>
              <a:gd name="connsiteX85" fmla="*/ 5559552 w 6986016"/>
              <a:gd name="connsiteY85" fmla="*/ 479343 h 1634522"/>
              <a:gd name="connsiteX86" fmla="*/ 5693664 w 6986016"/>
              <a:gd name="connsiteY86" fmla="*/ 442767 h 1634522"/>
              <a:gd name="connsiteX87" fmla="*/ 5742432 w 6986016"/>
              <a:gd name="connsiteY87" fmla="*/ 418383 h 1634522"/>
              <a:gd name="connsiteX88" fmla="*/ 5779008 w 6986016"/>
              <a:gd name="connsiteY88" fmla="*/ 393999 h 1634522"/>
              <a:gd name="connsiteX89" fmla="*/ 5827776 w 6986016"/>
              <a:gd name="connsiteY89" fmla="*/ 381807 h 1634522"/>
              <a:gd name="connsiteX90" fmla="*/ 5949696 w 6986016"/>
              <a:gd name="connsiteY90" fmla="*/ 345231 h 1634522"/>
              <a:gd name="connsiteX91" fmla="*/ 6059424 w 6986016"/>
              <a:gd name="connsiteY91" fmla="*/ 308655 h 1634522"/>
              <a:gd name="connsiteX92" fmla="*/ 6156960 w 6986016"/>
              <a:gd name="connsiteY92" fmla="*/ 247695 h 1634522"/>
              <a:gd name="connsiteX93" fmla="*/ 6205728 w 6986016"/>
              <a:gd name="connsiteY93" fmla="*/ 235503 h 1634522"/>
              <a:gd name="connsiteX94" fmla="*/ 6339840 w 6986016"/>
              <a:gd name="connsiteY94" fmla="*/ 186735 h 1634522"/>
              <a:gd name="connsiteX95" fmla="*/ 6339840 w 6986016"/>
              <a:gd name="connsiteY95" fmla="*/ 186735 h 1634522"/>
              <a:gd name="connsiteX96" fmla="*/ 6437376 w 6986016"/>
              <a:gd name="connsiteY96" fmla="*/ 137967 h 1634522"/>
              <a:gd name="connsiteX97" fmla="*/ 6486144 w 6986016"/>
              <a:gd name="connsiteY97" fmla="*/ 113583 h 1634522"/>
              <a:gd name="connsiteX98" fmla="*/ 6522720 w 6986016"/>
              <a:gd name="connsiteY98" fmla="*/ 101391 h 1634522"/>
              <a:gd name="connsiteX99" fmla="*/ 6608064 w 6986016"/>
              <a:gd name="connsiteY99" fmla="*/ 64815 h 1634522"/>
              <a:gd name="connsiteX100" fmla="*/ 6742176 w 6986016"/>
              <a:gd name="connsiteY100" fmla="*/ 40431 h 1634522"/>
              <a:gd name="connsiteX101" fmla="*/ 6778752 w 6986016"/>
              <a:gd name="connsiteY101" fmla="*/ 28239 h 1634522"/>
              <a:gd name="connsiteX102" fmla="*/ 6815328 w 6986016"/>
              <a:gd name="connsiteY102" fmla="*/ 3855 h 1634522"/>
              <a:gd name="connsiteX103" fmla="*/ 6851904 w 6986016"/>
              <a:gd name="connsiteY103" fmla="*/ 3855 h 163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986016" h="1634522">
                <a:moveTo>
                  <a:pt x="6986016" y="162351"/>
                </a:moveTo>
                <a:cubicBezTo>
                  <a:pt x="6949440" y="166415"/>
                  <a:pt x="6912529" y="168148"/>
                  <a:pt x="6876288" y="174543"/>
                </a:cubicBezTo>
                <a:cubicBezTo>
                  <a:pt x="6753270" y="196252"/>
                  <a:pt x="6812643" y="191694"/>
                  <a:pt x="6717792" y="223311"/>
                </a:cubicBezTo>
                <a:cubicBezTo>
                  <a:pt x="6701896" y="228610"/>
                  <a:pt x="6685190" y="231094"/>
                  <a:pt x="6669024" y="235503"/>
                </a:cubicBezTo>
                <a:cubicBezTo>
                  <a:pt x="6640480" y="243288"/>
                  <a:pt x="6612267" y="252264"/>
                  <a:pt x="6583680" y="259887"/>
                </a:cubicBezTo>
                <a:cubicBezTo>
                  <a:pt x="6551299" y="268522"/>
                  <a:pt x="6517260" y="271825"/>
                  <a:pt x="6486144" y="284271"/>
                </a:cubicBezTo>
                <a:cubicBezTo>
                  <a:pt x="6465824" y="292399"/>
                  <a:pt x="6444759" y="298868"/>
                  <a:pt x="6425184" y="308655"/>
                </a:cubicBezTo>
                <a:cubicBezTo>
                  <a:pt x="6412078" y="315208"/>
                  <a:pt x="6402213" y="327597"/>
                  <a:pt x="6388608" y="333039"/>
                </a:cubicBezTo>
                <a:cubicBezTo>
                  <a:pt x="6340879" y="352131"/>
                  <a:pt x="6288283" y="358818"/>
                  <a:pt x="6242304" y="381807"/>
                </a:cubicBezTo>
                <a:cubicBezTo>
                  <a:pt x="6150617" y="427650"/>
                  <a:pt x="6195885" y="413036"/>
                  <a:pt x="6108192" y="430575"/>
                </a:cubicBezTo>
                <a:cubicBezTo>
                  <a:pt x="6083808" y="446831"/>
                  <a:pt x="6061719" y="467216"/>
                  <a:pt x="6035040" y="479343"/>
                </a:cubicBezTo>
                <a:cubicBezTo>
                  <a:pt x="6016175" y="487918"/>
                  <a:pt x="5994252" y="486789"/>
                  <a:pt x="5974080" y="491535"/>
                </a:cubicBezTo>
                <a:cubicBezTo>
                  <a:pt x="5935643" y="500579"/>
                  <a:pt x="5795731" y="534729"/>
                  <a:pt x="5742432" y="552495"/>
                </a:cubicBezTo>
                <a:cubicBezTo>
                  <a:pt x="5709491" y="563475"/>
                  <a:pt x="5677837" y="578091"/>
                  <a:pt x="5644896" y="589071"/>
                </a:cubicBezTo>
                <a:cubicBezTo>
                  <a:pt x="5616828" y="598427"/>
                  <a:pt x="5587415" y="603504"/>
                  <a:pt x="5559552" y="613455"/>
                </a:cubicBezTo>
                <a:cubicBezTo>
                  <a:pt x="5530405" y="623865"/>
                  <a:pt x="5504113" y="642056"/>
                  <a:pt x="5474208" y="650031"/>
                </a:cubicBezTo>
                <a:cubicBezTo>
                  <a:pt x="5442549" y="658473"/>
                  <a:pt x="5409184" y="658159"/>
                  <a:pt x="5376672" y="662223"/>
                </a:cubicBezTo>
                <a:cubicBezTo>
                  <a:pt x="5319776" y="678479"/>
                  <a:pt x="5262120" y="692279"/>
                  <a:pt x="5205984" y="710991"/>
                </a:cubicBezTo>
                <a:cubicBezTo>
                  <a:pt x="5113173" y="741928"/>
                  <a:pt x="5158036" y="730334"/>
                  <a:pt x="5071872" y="747567"/>
                </a:cubicBezTo>
                <a:cubicBezTo>
                  <a:pt x="4993234" y="786886"/>
                  <a:pt x="5008081" y="783773"/>
                  <a:pt x="4925568" y="808527"/>
                </a:cubicBezTo>
                <a:cubicBezTo>
                  <a:pt x="4868891" y="825530"/>
                  <a:pt x="4809821" y="835319"/>
                  <a:pt x="4754880" y="857295"/>
                </a:cubicBezTo>
                <a:cubicBezTo>
                  <a:pt x="4663342" y="893910"/>
                  <a:pt x="4642630" y="904963"/>
                  <a:pt x="4559808" y="930447"/>
                </a:cubicBezTo>
                <a:cubicBezTo>
                  <a:pt x="4531530" y="939148"/>
                  <a:pt x="4502364" y="944984"/>
                  <a:pt x="4474464" y="954831"/>
                </a:cubicBezTo>
                <a:cubicBezTo>
                  <a:pt x="4433189" y="969399"/>
                  <a:pt x="4394630" y="991574"/>
                  <a:pt x="4352544" y="1003599"/>
                </a:cubicBezTo>
                <a:cubicBezTo>
                  <a:pt x="4324096" y="1011727"/>
                  <a:pt x="4296029" y="1021330"/>
                  <a:pt x="4267200" y="1027983"/>
                </a:cubicBezTo>
                <a:cubicBezTo>
                  <a:pt x="4243113" y="1033542"/>
                  <a:pt x="4218030" y="1034179"/>
                  <a:pt x="4194048" y="1040175"/>
                </a:cubicBezTo>
                <a:cubicBezTo>
                  <a:pt x="4000840" y="1088477"/>
                  <a:pt x="4239160" y="1044848"/>
                  <a:pt x="4047744" y="1076751"/>
                </a:cubicBezTo>
                <a:cubicBezTo>
                  <a:pt x="4005257" y="1097995"/>
                  <a:pt x="3984717" y="1109952"/>
                  <a:pt x="3938016" y="1125519"/>
                </a:cubicBezTo>
                <a:cubicBezTo>
                  <a:pt x="3922120" y="1130818"/>
                  <a:pt x="3905263" y="1132783"/>
                  <a:pt x="3889248" y="1137711"/>
                </a:cubicBezTo>
                <a:cubicBezTo>
                  <a:pt x="3852398" y="1149049"/>
                  <a:pt x="3816923" y="1164936"/>
                  <a:pt x="3779520" y="1174287"/>
                </a:cubicBezTo>
                <a:cubicBezTo>
                  <a:pt x="3763264" y="1178351"/>
                  <a:pt x="3746767" y="1181551"/>
                  <a:pt x="3730752" y="1186479"/>
                </a:cubicBezTo>
                <a:cubicBezTo>
                  <a:pt x="3693902" y="1197817"/>
                  <a:pt x="3659503" y="1220650"/>
                  <a:pt x="3621024" y="1223055"/>
                </a:cubicBezTo>
                <a:lnTo>
                  <a:pt x="3425952" y="1235247"/>
                </a:lnTo>
                <a:cubicBezTo>
                  <a:pt x="3398640" y="1244351"/>
                  <a:pt x="3369039" y="1255257"/>
                  <a:pt x="3340608" y="1259631"/>
                </a:cubicBezTo>
                <a:cubicBezTo>
                  <a:pt x="3304235" y="1265227"/>
                  <a:pt x="3267456" y="1267759"/>
                  <a:pt x="3230880" y="1271823"/>
                </a:cubicBezTo>
                <a:cubicBezTo>
                  <a:pt x="2505483" y="1634522"/>
                  <a:pt x="3221856" y="1285324"/>
                  <a:pt x="914400" y="1308399"/>
                </a:cubicBezTo>
                <a:cubicBezTo>
                  <a:pt x="857362" y="1308969"/>
                  <a:pt x="800608" y="1316527"/>
                  <a:pt x="743712" y="1320591"/>
                </a:cubicBezTo>
                <a:cubicBezTo>
                  <a:pt x="726464" y="1326340"/>
                  <a:pt x="673677" y="1344975"/>
                  <a:pt x="658368" y="1344975"/>
                </a:cubicBezTo>
                <a:cubicBezTo>
                  <a:pt x="568868" y="1344975"/>
                  <a:pt x="479552" y="1336847"/>
                  <a:pt x="390144" y="1332783"/>
                </a:cubicBezTo>
                <a:cubicBezTo>
                  <a:pt x="374519" y="1328877"/>
                  <a:pt x="322291" y="1317144"/>
                  <a:pt x="304800" y="1308399"/>
                </a:cubicBezTo>
                <a:cubicBezTo>
                  <a:pt x="285645" y="1298821"/>
                  <a:pt x="232342" y="1256643"/>
                  <a:pt x="219456" y="1247439"/>
                </a:cubicBezTo>
                <a:cubicBezTo>
                  <a:pt x="207532" y="1238922"/>
                  <a:pt x="194137" y="1232436"/>
                  <a:pt x="182880" y="1223055"/>
                </a:cubicBezTo>
                <a:cubicBezTo>
                  <a:pt x="169634" y="1212017"/>
                  <a:pt x="159550" y="1197517"/>
                  <a:pt x="146304" y="1186479"/>
                </a:cubicBezTo>
                <a:cubicBezTo>
                  <a:pt x="81354" y="1132354"/>
                  <a:pt x="139136" y="1186561"/>
                  <a:pt x="73152" y="1149903"/>
                </a:cubicBezTo>
                <a:cubicBezTo>
                  <a:pt x="47534" y="1135671"/>
                  <a:pt x="0" y="1101135"/>
                  <a:pt x="0" y="1101135"/>
                </a:cubicBezTo>
                <a:cubicBezTo>
                  <a:pt x="12192" y="1097071"/>
                  <a:pt x="23725" y="1088943"/>
                  <a:pt x="36576" y="1088943"/>
                </a:cubicBezTo>
                <a:cubicBezTo>
                  <a:pt x="92614" y="1088943"/>
                  <a:pt x="113454" y="1098313"/>
                  <a:pt x="158496" y="1113327"/>
                </a:cubicBezTo>
                <a:cubicBezTo>
                  <a:pt x="170688" y="1125519"/>
                  <a:pt x="179063" y="1143499"/>
                  <a:pt x="195072" y="1149903"/>
                </a:cubicBezTo>
                <a:cubicBezTo>
                  <a:pt x="221753" y="1160576"/>
                  <a:pt x="251729" y="1160408"/>
                  <a:pt x="280416" y="1162095"/>
                </a:cubicBezTo>
                <a:cubicBezTo>
                  <a:pt x="390030" y="1168543"/>
                  <a:pt x="499872" y="1170223"/>
                  <a:pt x="609600" y="1174287"/>
                </a:cubicBezTo>
                <a:cubicBezTo>
                  <a:pt x="625856" y="1178351"/>
                  <a:pt x="642256" y="1181876"/>
                  <a:pt x="658368" y="1186479"/>
                </a:cubicBezTo>
                <a:cubicBezTo>
                  <a:pt x="683141" y="1193557"/>
                  <a:pt x="718591" y="1209131"/>
                  <a:pt x="743712" y="1210863"/>
                </a:cubicBezTo>
                <a:cubicBezTo>
                  <a:pt x="845152" y="1217859"/>
                  <a:pt x="946912" y="1218991"/>
                  <a:pt x="1048512" y="1223055"/>
                </a:cubicBezTo>
                <a:cubicBezTo>
                  <a:pt x="1072896" y="1227119"/>
                  <a:pt x="1097532" y="1229884"/>
                  <a:pt x="1121664" y="1235247"/>
                </a:cubicBezTo>
                <a:cubicBezTo>
                  <a:pt x="1134209" y="1238035"/>
                  <a:pt x="1145883" y="1243908"/>
                  <a:pt x="1158240" y="1247439"/>
                </a:cubicBezTo>
                <a:cubicBezTo>
                  <a:pt x="1174352" y="1252042"/>
                  <a:pt x="1190752" y="1255567"/>
                  <a:pt x="1207008" y="1259631"/>
                </a:cubicBezTo>
                <a:lnTo>
                  <a:pt x="2779776" y="1247439"/>
                </a:lnTo>
                <a:cubicBezTo>
                  <a:pt x="2805473" y="1246868"/>
                  <a:pt x="2828544" y="1231183"/>
                  <a:pt x="2852928" y="1223055"/>
                </a:cubicBezTo>
                <a:cubicBezTo>
                  <a:pt x="2944863" y="1192410"/>
                  <a:pt x="2831542" y="1233748"/>
                  <a:pt x="2926080" y="1186479"/>
                </a:cubicBezTo>
                <a:cubicBezTo>
                  <a:pt x="2937575" y="1180732"/>
                  <a:pt x="2951161" y="1180034"/>
                  <a:pt x="2962656" y="1174287"/>
                </a:cubicBezTo>
                <a:cubicBezTo>
                  <a:pt x="2975762" y="1167734"/>
                  <a:pt x="2985842" y="1155854"/>
                  <a:pt x="2999232" y="1149903"/>
                </a:cubicBezTo>
                <a:cubicBezTo>
                  <a:pt x="3062651" y="1121717"/>
                  <a:pt x="3088301" y="1123245"/>
                  <a:pt x="3157728" y="1113327"/>
                </a:cubicBezTo>
                <a:cubicBezTo>
                  <a:pt x="3173984" y="1105199"/>
                  <a:pt x="3189478" y="1095325"/>
                  <a:pt x="3206496" y="1088943"/>
                </a:cubicBezTo>
                <a:cubicBezTo>
                  <a:pt x="3222185" y="1083059"/>
                  <a:pt x="3240277" y="1084245"/>
                  <a:pt x="3255264" y="1076751"/>
                </a:cubicBezTo>
                <a:cubicBezTo>
                  <a:pt x="3281476" y="1063645"/>
                  <a:pt x="3299509" y="1032801"/>
                  <a:pt x="3328416" y="1027983"/>
                </a:cubicBezTo>
                <a:cubicBezTo>
                  <a:pt x="3352800" y="1023919"/>
                  <a:pt x="3377436" y="1021154"/>
                  <a:pt x="3401568" y="1015791"/>
                </a:cubicBezTo>
                <a:cubicBezTo>
                  <a:pt x="3414113" y="1013003"/>
                  <a:pt x="3425787" y="1007130"/>
                  <a:pt x="3438144" y="1003599"/>
                </a:cubicBezTo>
                <a:cubicBezTo>
                  <a:pt x="3454256" y="998996"/>
                  <a:pt x="3470862" y="996222"/>
                  <a:pt x="3486912" y="991407"/>
                </a:cubicBezTo>
                <a:cubicBezTo>
                  <a:pt x="3511531" y="984021"/>
                  <a:pt x="3538678" y="981280"/>
                  <a:pt x="3560064" y="967023"/>
                </a:cubicBezTo>
                <a:cubicBezTo>
                  <a:pt x="3572256" y="958895"/>
                  <a:pt x="3582005" y="943371"/>
                  <a:pt x="3596640" y="942639"/>
                </a:cubicBezTo>
                <a:cubicBezTo>
                  <a:pt x="3828035" y="931069"/>
                  <a:pt x="4059936" y="934511"/>
                  <a:pt x="4291584" y="930447"/>
                </a:cubicBezTo>
                <a:cubicBezTo>
                  <a:pt x="4404107" y="874185"/>
                  <a:pt x="4353856" y="890495"/>
                  <a:pt x="4437888" y="869487"/>
                </a:cubicBezTo>
                <a:cubicBezTo>
                  <a:pt x="4450080" y="861359"/>
                  <a:pt x="4461358" y="851656"/>
                  <a:pt x="4474464" y="845103"/>
                </a:cubicBezTo>
                <a:cubicBezTo>
                  <a:pt x="4503939" y="830366"/>
                  <a:pt x="4528557" y="832438"/>
                  <a:pt x="4559808" y="820719"/>
                </a:cubicBezTo>
                <a:cubicBezTo>
                  <a:pt x="4576826" y="814337"/>
                  <a:pt x="4591871" y="803494"/>
                  <a:pt x="4608576" y="796335"/>
                </a:cubicBezTo>
                <a:cubicBezTo>
                  <a:pt x="4646775" y="779964"/>
                  <a:pt x="4674463" y="779258"/>
                  <a:pt x="4718304" y="771951"/>
                </a:cubicBezTo>
                <a:cubicBezTo>
                  <a:pt x="4785025" y="727470"/>
                  <a:pt x="4728148" y="757790"/>
                  <a:pt x="4840224" y="735375"/>
                </a:cubicBezTo>
                <a:cubicBezTo>
                  <a:pt x="4891299" y="725160"/>
                  <a:pt x="4865425" y="722774"/>
                  <a:pt x="4913376" y="698799"/>
                </a:cubicBezTo>
                <a:cubicBezTo>
                  <a:pt x="4943390" y="683792"/>
                  <a:pt x="4995008" y="679098"/>
                  <a:pt x="5023104" y="674415"/>
                </a:cubicBezTo>
                <a:cubicBezTo>
                  <a:pt x="5041750" y="666957"/>
                  <a:pt x="5095156" y="644210"/>
                  <a:pt x="5120640" y="637839"/>
                </a:cubicBezTo>
                <a:cubicBezTo>
                  <a:pt x="5166439" y="626389"/>
                  <a:pt x="5179159" y="630177"/>
                  <a:pt x="5218176" y="613455"/>
                </a:cubicBezTo>
                <a:cubicBezTo>
                  <a:pt x="5276461" y="588476"/>
                  <a:pt x="5251101" y="591175"/>
                  <a:pt x="5303520" y="576879"/>
                </a:cubicBezTo>
                <a:cubicBezTo>
                  <a:pt x="5335852" y="568061"/>
                  <a:pt x="5371081" y="567482"/>
                  <a:pt x="5401056" y="552495"/>
                </a:cubicBezTo>
                <a:cubicBezTo>
                  <a:pt x="5417312" y="544367"/>
                  <a:pt x="5432949" y="534861"/>
                  <a:pt x="5449824" y="528111"/>
                </a:cubicBezTo>
                <a:cubicBezTo>
                  <a:pt x="5473689" y="518565"/>
                  <a:pt x="5501590" y="517984"/>
                  <a:pt x="5522976" y="503727"/>
                </a:cubicBezTo>
                <a:cubicBezTo>
                  <a:pt x="5535168" y="495599"/>
                  <a:pt x="5545781" y="484351"/>
                  <a:pt x="5559552" y="479343"/>
                </a:cubicBezTo>
                <a:cubicBezTo>
                  <a:pt x="5600579" y="464424"/>
                  <a:pt x="5651747" y="460732"/>
                  <a:pt x="5693664" y="442767"/>
                </a:cubicBezTo>
                <a:cubicBezTo>
                  <a:pt x="5710369" y="435608"/>
                  <a:pt x="5726652" y="427400"/>
                  <a:pt x="5742432" y="418383"/>
                </a:cubicBezTo>
                <a:cubicBezTo>
                  <a:pt x="5755154" y="411113"/>
                  <a:pt x="5765540" y="399771"/>
                  <a:pt x="5779008" y="393999"/>
                </a:cubicBezTo>
                <a:cubicBezTo>
                  <a:pt x="5794409" y="387398"/>
                  <a:pt x="5811880" y="387106"/>
                  <a:pt x="5827776" y="381807"/>
                </a:cubicBezTo>
                <a:cubicBezTo>
                  <a:pt x="5948076" y="341707"/>
                  <a:pt x="5829306" y="369309"/>
                  <a:pt x="5949696" y="345231"/>
                </a:cubicBezTo>
                <a:cubicBezTo>
                  <a:pt x="6025724" y="294546"/>
                  <a:pt x="5939962" y="344494"/>
                  <a:pt x="6059424" y="308655"/>
                </a:cubicBezTo>
                <a:cubicBezTo>
                  <a:pt x="6130204" y="287421"/>
                  <a:pt x="6089362" y="281494"/>
                  <a:pt x="6156960" y="247695"/>
                </a:cubicBezTo>
                <a:cubicBezTo>
                  <a:pt x="6171947" y="240201"/>
                  <a:pt x="6189472" y="239567"/>
                  <a:pt x="6205728" y="235503"/>
                </a:cubicBezTo>
                <a:cubicBezTo>
                  <a:pt x="6270188" y="192530"/>
                  <a:pt x="6228089" y="214673"/>
                  <a:pt x="6339840" y="186735"/>
                </a:cubicBezTo>
                <a:lnTo>
                  <a:pt x="6339840" y="186735"/>
                </a:lnTo>
                <a:lnTo>
                  <a:pt x="6437376" y="137967"/>
                </a:lnTo>
                <a:cubicBezTo>
                  <a:pt x="6453632" y="129839"/>
                  <a:pt x="6468902" y="119330"/>
                  <a:pt x="6486144" y="113583"/>
                </a:cubicBezTo>
                <a:cubicBezTo>
                  <a:pt x="6498336" y="109519"/>
                  <a:pt x="6510908" y="106453"/>
                  <a:pt x="6522720" y="101391"/>
                </a:cubicBezTo>
                <a:cubicBezTo>
                  <a:pt x="6587744" y="73524"/>
                  <a:pt x="6550879" y="81154"/>
                  <a:pt x="6608064" y="64815"/>
                </a:cubicBezTo>
                <a:cubicBezTo>
                  <a:pt x="6665549" y="48391"/>
                  <a:pt x="6673106" y="50298"/>
                  <a:pt x="6742176" y="40431"/>
                </a:cubicBezTo>
                <a:cubicBezTo>
                  <a:pt x="6754368" y="36367"/>
                  <a:pt x="6767257" y="33986"/>
                  <a:pt x="6778752" y="28239"/>
                </a:cubicBezTo>
                <a:cubicBezTo>
                  <a:pt x="6791858" y="21686"/>
                  <a:pt x="6801427" y="8489"/>
                  <a:pt x="6815328" y="3855"/>
                </a:cubicBezTo>
                <a:cubicBezTo>
                  <a:pt x="6826894" y="0"/>
                  <a:pt x="6839712" y="3855"/>
                  <a:pt x="6851904" y="3855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9" descr="j030338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524118" y="1571612"/>
            <a:ext cx="5048236" cy="4714908"/>
          </a:xfrm>
          <a:prstGeom prst="rect">
            <a:avLst/>
          </a:prstGeom>
          <a:noFill/>
          <a:ln/>
        </p:spPr>
      </p:pic>
      <p:sp>
        <p:nvSpPr>
          <p:cNvPr id="13" name="Дуга 12"/>
          <p:cNvSpPr/>
          <p:nvPr/>
        </p:nvSpPr>
        <p:spPr>
          <a:xfrm rot="7957295">
            <a:off x="617418" y="403111"/>
            <a:ext cx="914400" cy="914400"/>
          </a:xfrm>
          <a:prstGeom prst="arc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Дуга 13"/>
          <p:cNvSpPr/>
          <p:nvPr/>
        </p:nvSpPr>
        <p:spPr>
          <a:xfrm rot="8246252">
            <a:off x="2541995" y="398861"/>
            <a:ext cx="914400" cy="914400"/>
          </a:xfrm>
          <a:prstGeom prst="arc">
            <a:avLst>
              <a:gd name="adj1" fmla="val 1604626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8149688">
            <a:off x="1689477" y="97510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642918"/>
            <a:ext cx="42862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ш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64291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ё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1357298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з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128586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04046E-6 C -0.26909 0.14428 -0.53819 0.28856 -0.64583 0.34613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b="1" dirty="0" smtClean="0"/>
              <a:t>Предлог.</a:t>
            </a:r>
            <a:br>
              <a:rPr lang="ru-RU" b="1" dirty="0" smtClean="0"/>
            </a:br>
            <a:r>
              <a:rPr lang="ru-RU" dirty="0" smtClean="0"/>
              <a:t>Цель: </a:t>
            </a:r>
            <a:br>
              <a:rPr lang="ru-RU" dirty="0" smtClean="0"/>
            </a:br>
            <a:r>
              <a:rPr lang="ru-RU" i="1" dirty="0" smtClean="0"/>
              <a:t>-научиться находить предлоги,</a:t>
            </a:r>
            <a:br>
              <a:rPr lang="ru-RU" i="1" dirty="0" smtClean="0"/>
            </a:br>
            <a:r>
              <a:rPr lang="ru-RU" i="1" dirty="0" smtClean="0"/>
              <a:t>-научиться употреблять их в речи,</a:t>
            </a:r>
            <a:br>
              <a:rPr lang="ru-RU" i="1" dirty="0" smtClean="0"/>
            </a:br>
            <a:r>
              <a:rPr lang="ru-RU" i="1" dirty="0" smtClean="0"/>
              <a:t>-узнать о роли предлогов в речи,</a:t>
            </a:r>
            <a:br>
              <a:rPr lang="ru-RU" i="1" dirty="0" smtClean="0"/>
            </a:br>
            <a:r>
              <a:rPr lang="ru-RU" i="1" dirty="0" smtClean="0"/>
              <a:t>-научиться правильно писать предлоги.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423</Words>
  <Application>Microsoft Office PowerPoint</Application>
  <PresentationFormat>Экран (4:3)</PresentationFormat>
  <Paragraphs>121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Точечный рисунок</vt:lpstr>
      <vt:lpstr>CorelDRAW</vt:lpstr>
      <vt:lpstr>Урок русского языка </vt:lpstr>
      <vt:lpstr>Слайд 2</vt:lpstr>
      <vt:lpstr>Слайд 3</vt:lpstr>
      <vt:lpstr>Слайд 4</vt:lpstr>
      <vt:lpstr>Слайд 5</vt:lpstr>
      <vt:lpstr>Слайд 6</vt:lpstr>
      <vt:lpstr>       Дорога -</vt:lpstr>
      <vt:lpstr>От дома до опу*  ки леса я ш  * л        по у*  кой тр  *  пинке.</vt:lpstr>
      <vt:lpstr>Тема урока:  Предлог. Цель:  -научиться находить предлоги, -научиться употреблять их в речи, -узнать о роли предлогов в речи, -научиться правильно писать предлоги.  </vt:lpstr>
      <vt:lpstr>Определи правильно местоположение зверей и составь предложения</vt:lpstr>
      <vt:lpstr>Белка сидит на дереве. Заяц спрятался за деревом. Лиса лежит около дерева. Медведь идёт перед деревом. </vt:lpstr>
      <vt:lpstr>Слайд 12</vt:lpstr>
      <vt:lpstr>     на  за около   перед</vt:lpstr>
      <vt:lpstr>Белка сидит         дереве. Заяц спрятался        деревом. Лиса лежит                 дерева. Медведь идёт            деревом.</vt:lpstr>
      <vt:lpstr>Предлог – это служебная часть речи.  Предлоги на, под, за, к, из, по, об, от,  в, у, с, о, над, около, при,  перед</vt:lpstr>
      <vt:lpstr>Слайд 16</vt:lpstr>
      <vt:lpstr>Слайд 17</vt:lpstr>
      <vt:lpstr>Слайд 18</vt:lpstr>
      <vt:lpstr>Слайд 19</vt:lpstr>
      <vt:lpstr>Предлог служит для связи слов в предложении.</vt:lpstr>
      <vt:lpstr>Слайд 21</vt:lpstr>
      <vt:lpstr>Слайд 22</vt:lpstr>
      <vt:lpstr>Слайд 23</vt:lpstr>
      <vt:lpstr>КАК  НАПИСАТЬ ?</vt:lpstr>
      <vt:lpstr>Слайд 25</vt:lpstr>
      <vt:lpstr>Найди предлоги</vt:lpstr>
      <vt:lpstr>Правильно !!!</vt:lpstr>
      <vt:lpstr>Пришла весна  _____  лес.                  Набухли               деревьях почки. Оживает            снегом молодая травка.</vt:lpstr>
      <vt:lpstr>Выбери верное утверждение. А. Предлоги не служат для связи слов в предложении.       Б. Предлоги служат для связи слов в предложении. Перед какой частью речи не бывает предлогов?  А. Перед именем существительным.                                             Б. Перед именем прилагательным. В. Перед глаголом. Как пишутся слова: (с) веселой, (на) улице, (за) клюквой? А. Раздельно.            Б. Слитно. Укажите номера, в которых допущена ошибка.  А. За школой  Б. На писал В. По танцевал  В каких предложениях есть предлоги? А. У берлоги вырос холмик желтой глины.   Б. Потускнела зелень елок.  </vt:lpstr>
      <vt:lpstr>Выбери верное утверждение. А. Предлоги не служат для связи слов в предложении.       Б. Предлоги служат для связи слов в предложении. Перед какой частью речи не бывает предлогов?  А. Перед именем существительным.                                             Б. Перед именем прилагательным. В. Перед глаголом. Как пишутся слова: (с) веселой, (на) улице, (за) клюквой? А. Раздельно.            Б. Слитно. Укажите номера, в которых допущена ошибка.  А. За школой     Б. На писал   В.  По танцевал  В каких предложениях есть предлоги? А. У берлоги вырос холмик желтой глины.   Б. Потускнела зелень елок.  </vt:lpstr>
      <vt:lpstr>Слайд 31</vt:lpstr>
      <vt:lpstr>Слайд 32</vt:lpstr>
      <vt:lpstr>Слайд 33</vt:lpstr>
      <vt:lpstr>Слайд 34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Николай</cp:lastModifiedBy>
  <cp:revision>53</cp:revision>
  <dcterms:created xsi:type="dcterms:W3CDTF">2012-04-17T07:44:31Z</dcterms:created>
  <dcterms:modified xsi:type="dcterms:W3CDTF">2012-07-31T11:52:34Z</dcterms:modified>
</cp:coreProperties>
</file>