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9" r:id="rId10"/>
    <p:sldId id="270" r:id="rId11"/>
    <p:sldId id="271" r:id="rId12"/>
    <p:sldId id="265" r:id="rId13"/>
    <p:sldId id="266" r:id="rId14"/>
    <p:sldId id="267" r:id="rId15"/>
    <p:sldId id="268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A2C2A30-0F7E-4F3B-AAA6-EED3981ABC0E}" type="datetimeFigureOut">
              <a:rPr lang="ru-RU" smtClean="0"/>
              <a:pPr/>
              <a:t>25.09.2012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5F76E3B-FBFD-42CB-9EB8-A6CBC698B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ite.ru/enciklopedia/index.htm" TargetMode="External"/><Relationship Id="rId2" Type="http://schemas.openxmlformats.org/officeDocument/2006/relationships/hyperlink" Target="http://slovar.kakra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jaz.narod.ru/kuvalina/Kuvalina.Starosl.2006.pdf" TargetMode="External"/><Relationship Id="rId5" Type="http://schemas.openxmlformats.org/officeDocument/2006/relationships/hyperlink" Target="http://slavyans.narod.ru/holidays/kolyada.html" TargetMode="Externa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Внеклассное мероприятие на тему: «Древняя Русь»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учителя истории Артамоновой И.А.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команда</a:t>
            </a:r>
            <a:endParaRPr lang="ru-RU" dirty="0"/>
          </a:p>
        </p:txBody>
      </p:sp>
      <p:pic>
        <p:nvPicPr>
          <p:cNvPr id="4" name="Содержимое 3" descr="C:\Users\Олег\Desktop\классный час\p0099.png"/>
          <p:cNvPicPr>
            <a:picLocks noGrp="1"/>
          </p:cNvPicPr>
          <p:nvPr>
            <p:ph idx="1"/>
          </p:nvPr>
        </p:nvPicPr>
        <p:blipFill>
          <a:blip r:embed="rId2" cstate="print"/>
          <a:srcRect b="62197"/>
          <a:stretch>
            <a:fillRect/>
          </a:stretch>
        </p:blipFill>
        <p:spPr bwMode="auto">
          <a:xfrm>
            <a:off x="1475656" y="1916832"/>
            <a:ext cx="64807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команда</a:t>
            </a:r>
            <a:endParaRPr lang="ru-RU" dirty="0"/>
          </a:p>
        </p:txBody>
      </p:sp>
      <p:pic>
        <p:nvPicPr>
          <p:cNvPr id="4" name="Содержимое 3" descr="C:\Users\Олег\Desktop\классный час\p0111.png"/>
          <p:cNvPicPr>
            <a:picLocks noGrp="1"/>
          </p:cNvPicPr>
          <p:nvPr>
            <p:ph idx="1"/>
          </p:nvPr>
        </p:nvPicPr>
        <p:blipFill>
          <a:blip r:embed="rId2" cstate="print"/>
          <a:srcRect t="16573" b="48232"/>
          <a:stretch>
            <a:fillRect/>
          </a:stretch>
        </p:blipFill>
        <p:spPr bwMode="auto">
          <a:xfrm>
            <a:off x="1691680" y="1844824"/>
            <a:ext cx="6315501" cy="408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Задание 5.</a:t>
            </a:r>
            <a:br>
              <a:rPr lang="ru-RU" sz="2800" dirty="0" smtClean="0"/>
            </a:br>
            <a:r>
              <a:rPr lang="ru-RU" sz="2800" dirty="0" smtClean="0"/>
              <a:t>Найдите в квадрате названия славянских племен и богов.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95736" y="1556792"/>
          <a:ext cx="5205406" cy="502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340867"/>
                <a:gridCol w="352039"/>
                <a:gridCol w="352039"/>
                <a:gridCol w="352039"/>
                <a:gridCol w="352039"/>
                <a:gridCol w="352039"/>
                <a:gridCol w="352039"/>
                <a:gridCol w="352039"/>
                <a:gridCol w="352039"/>
                <a:gridCol w="352039"/>
                <a:gridCol w="352039"/>
                <a:gridCol w="352039"/>
                <a:gridCol w="352039"/>
                <a:gridCol w="352039"/>
              </a:tblGrid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э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э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Задание 6.</a:t>
            </a:r>
            <a:br>
              <a:rPr lang="ru-RU" sz="2800" dirty="0" smtClean="0"/>
            </a:br>
            <a:r>
              <a:rPr lang="ru-RU" sz="2800" dirty="0" smtClean="0"/>
              <a:t>Работа с историческим источником.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Никола́й</a:t>
            </a:r>
            <a:r>
              <a:rPr lang="ru-RU" dirty="0" smtClean="0"/>
              <a:t> </a:t>
            </a:r>
            <a:r>
              <a:rPr lang="ru-RU" dirty="0" err="1" smtClean="0"/>
              <a:t>Ива́нович</a:t>
            </a:r>
            <a:r>
              <a:rPr lang="ru-RU" dirty="0" smtClean="0"/>
              <a:t> </a:t>
            </a:r>
            <a:r>
              <a:rPr lang="ru-RU" dirty="0" err="1" smtClean="0"/>
              <a:t>Костома́ров</a:t>
            </a:r>
            <a:r>
              <a:rPr lang="ru-RU" dirty="0" smtClean="0"/>
              <a:t> (1817 — 1885) — общественный деятель, историк, публицист и поэт, член-корреспондент Императорской Санкт-Петербургской академии наук, современник, друг и соратник Тараса Шевченко. Автор многотомного издания «Русская история в жизнеописаниях её деятелей», исследователь социально-политической и экономической истории России, в особенности территории современной Украины, называемой Костомаровым южною Русью и южным краем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813" y="1646238"/>
            <a:ext cx="28973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Задание 7.</a:t>
            </a:r>
            <a:br>
              <a:rPr lang="ru-RU" sz="2800" dirty="0" smtClean="0"/>
            </a:br>
            <a:r>
              <a:rPr lang="ru-RU" sz="2800" dirty="0" smtClean="0"/>
              <a:t>Прокомментировать репродукции картин.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182" y="1646238"/>
            <a:ext cx="377163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Задание 7.</a:t>
            </a:r>
            <a:br>
              <a:rPr lang="ru-RU" sz="2800" dirty="0" smtClean="0"/>
            </a:br>
            <a:r>
              <a:rPr lang="ru-RU" sz="2800" dirty="0" smtClean="0"/>
              <a:t>Прокомментировать репродукции картин.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98" y="1646238"/>
            <a:ext cx="641980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hlinkClick r:id="rId2"/>
              </a:rPr>
              <a:t>http://slovar.kakras.ru</a:t>
            </a:r>
            <a:r>
              <a:rPr lang="ru-RU" dirty="0" smtClean="0">
                <a:solidFill>
                  <a:srgbClr val="0070C0"/>
                </a:solidFill>
                <a:hlinkClick r:id="rId2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www.booksite.ru/enciklopedia/index.htm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http://ru.wikipedia.org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http://slavyans.narod.ru/holidays/kolyada.html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rujaz.narod.ru/kuvalina/Kuvalina.Starosl.2006.pdf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Цели мероприятия: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повысить познавательный интерес учащихся к истории Древней Руси; </a:t>
            </a:r>
          </a:p>
          <a:p>
            <a:pPr lvl="0"/>
            <a:r>
              <a:rPr lang="ru-RU" dirty="0" smtClean="0"/>
              <a:t>расширить знания учащихся о жизни и культуре древних славян; </a:t>
            </a:r>
          </a:p>
          <a:p>
            <a:pPr lvl="0"/>
            <a:r>
              <a:rPr lang="ru-RU" dirty="0" smtClean="0"/>
              <a:t>развить познавательную активность, речь учащихся, умение анализировать исторические ситуации с опорой на ранее изученный материал;</a:t>
            </a:r>
          </a:p>
          <a:p>
            <a:pPr lvl="0"/>
            <a:r>
              <a:rPr lang="ru-RU" dirty="0" smtClean="0"/>
              <a:t>сформировать ценностные ориентации и убеждения  на основе славянских традиций;</a:t>
            </a:r>
          </a:p>
          <a:p>
            <a:pPr lvl="0"/>
            <a:r>
              <a:rPr lang="ru-RU" dirty="0" smtClean="0"/>
              <a:t>воспитать уважительное отношение учащихся к истории наших предков.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>Задание 1.</a:t>
            </a:r>
            <a:br>
              <a:rPr lang="ru-RU" sz="2400" dirty="0" smtClean="0"/>
            </a:br>
            <a:r>
              <a:rPr lang="ru-RU" sz="2400" dirty="0" smtClean="0"/>
              <a:t> Соотнесите славянские и современные названия месяцев. Дайте объяснение каждому названию.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err="1" smtClean="0"/>
              <a:t>Сечень</a:t>
            </a:r>
            <a:endParaRPr lang="ru-RU" dirty="0" smtClean="0"/>
          </a:p>
          <a:p>
            <a:pPr lvl="0"/>
            <a:r>
              <a:rPr lang="ru-RU" dirty="0" err="1" smtClean="0"/>
              <a:t>Серпень</a:t>
            </a:r>
            <a:r>
              <a:rPr lang="ru-RU" dirty="0" smtClean="0"/>
              <a:t> </a:t>
            </a:r>
          </a:p>
          <a:p>
            <a:pPr lvl="0"/>
            <a:r>
              <a:rPr lang="ru-RU" dirty="0" err="1" smtClean="0"/>
              <a:t>Грудень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Студень </a:t>
            </a:r>
          </a:p>
          <a:p>
            <a:pPr lvl="0"/>
            <a:r>
              <a:rPr lang="ru-RU" dirty="0" smtClean="0"/>
              <a:t>Червень </a:t>
            </a:r>
          </a:p>
          <a:p>
            <a:pPr lvl="0"/>
            <a:r>
              <a:rPr lang="ru-RU" dirty="0" err="1" smtClean="0"/>
              <a:t>Сухый</a:t>
            </a:r>
            <a:r>
              <a:rPr lang="ru-RU" dirty="0" smtClean="0"/>
              <a:t> </a:t>
            </a:r>
          </a:p>
          <a:p>
            <a:pPr lvl="0"/>
            <a:r>
              <a:rPr lang="ru-RU" dirty="0" err="1" smtClean="0"/>
              <a:t>Рюень</a:t>
            </a:r>
            <a:r>
              <a:rPr lang="ru-RU" dirty="0" smtClean="0"/>
              <a:t> </a:t>
            </a:r>
          </a:p>
          <a:p>
            <a:pPr lvl="0"/>
            <a:r>
              <a:rPr lang="ru-RU" dirty="0" err="1" smtClean="0"/>
              <a:t>Березозол</a:t>
            </a:r>
            <a:r>
              <a:rPr lang="ru-RU" dirty="0" smtClean="0"/>
              <a:t> </a:t>
            </a:r>
          </a:p>
          <a:p>
            <a:pPr lvl="0"/>
            <a:r>
              <a:rPr lang="ru-RU" dirty="0" err="1" smtClean="0"/>
              <a:t>Кресень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Листопад </a:t>
            </a:r>
          </a:p>
          <a:p>
            <a:pPr lvl="0"/>
            <a:r>
              <a:rPr lang="ru-RU" dirty="0" err="1" smtClean="0"/>
              <a:t>Просинец</a:t>
            </a:r>
            <a:r>
              <a:rPr lang="ru-RU" dirty="0" smtClean="0"/>
              <a:t> </a:t>
            </a:r>
          </a:p>
          <a:p>
            <a:pPr lvl="0"/>
            <a:r>
              <a:rPr lang="ru-RU" dirty="0" err="1" smtClean="0"/>
              <a:t>Травень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Январь</a:t>
            </a:r>
          </a:p>
          <a:p>
            <a:pPr lvl="0"/>
            <a:r>
              <a:rPr lang="ru-RU" dirty="0" smtClean="0"/>
              <a:t>Февраль</a:t>
            </a:r>
          </a:p>
          <a:p>
            <a:pPr lvl="0"/>
            <a:r>
              <a:rPr lang="ru-RU" dirty="0" smtClean="0"/>
              <a:t>Март</a:t>
            </a:r>
          </a:p>
          <a:p>
            <a:pPr lvl="0"/>
            <a:r>
              <a:rPr lang="ru-RU" dirty="0" smtClean="0"/>
              <a:t>Апрель</a:t>
            </a:r>
          </a:p>
          <a:p>
            <a:pPr lvl="0"/>
            <a:r>
              <a:rPr lang="ru-RU" dirty="0" smtClean="0"/>
              <a:t>Май</a:t>
            </a:r>
          </a:p>
          <a:p>
            <a:pPr lvl="0"/>
            <a:r>
              <a:rPr lang="ru-RU" dirty="0" smtClean="0"/>
              <a:t>Июнь</a:t>
            </a:r>
          </a:p>
          <a:p>
            <a:pPr lvl="0"/>
            <a:r>
              <a:rPr lang="ru-RU" dirty="0" smtClean="0"/>
              <a:t>Июль</a:t>
            </a:r>
          </a:p>
          <a:p>
            <a:pPr lvl="0"/>
            <a:r>
              <a:rPr lang="ru-RU" dirty="0" smtClean="0"/>
              <a:t>Август</a:t>
            </a:r>
          </a:p>
          <a:p>
            <a:pPr lvl="0"/>
            <a:r>
              <a:rPr lang="ru-RU" dirty="0" smtClean="0"/>
              <a:t>Сентябрь</a:t>
            </a:r>
          </a:p>
          <a:p>
            <a:pPr lvl="0"/>
            <a:r>
              <a:rPr lang="ru-RU" dirty="0" smtClean="0"/>
              <a:t>Октябрь </a:t>
            </a:r>
          </a:p>
          <a:p>
            <a:pPr lvl="0"/>
            <a:r>
              <a:rPr lang="ru-RU" dirty="0" smtClean="0"/>
              <a:t>Ноябрь </a:t>
            </a:r>
          </a:p>
          <a:p>
            <a:pPr lvl="0"/>
            <a:r>
              <a:rPr lang="ru-RU" dirty="0" smtClean="0"/>
              <a:t>Декабрь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лендарь"/>
          <p:cNvPicPr>
            <a:picLocks noGrp="1"/>
          </p:cNvPicPr>
          <p:nvPr>
            <p:ph sz="half" idx="2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707904" y="1628800"/>
            <a:ext cx="49747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Названия месяцев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Просинец</a:t>
            </a:r>
            <a:r>
              <a:rPr lang="ru-RU" dirty="0" smtClean="0"/>
              <a:t> (Январь)</a:t>
            </a:r>
          </a:p>
          <a:p>
            <a:r>
              <a:rPr lang="ru-RU" dirty="0" err="1" smtClean="0"/>
              <a:t>Сечень</a:t>
            </a:r>
            <a:r>
              <a:rPr lang="ru-RU" dirty="0" smtClean="0"/>
              <a:t> (Февраль)</a:t>
            </a:r>
          </a:p>
          <a:p>
            <a:r>
              <a:rPr lang="ru-RU" dirty="0" err="1" smtClean="0"/>
              <a:t>Сухый</a:t>
            </a:r>
            <a:r>
              <a:rPr lang="ru-RU" dirty="0" smtClean="0"/>
              <a:t> (Март)</a:t>
            </a:r>
          </a:p>
          <a:p>
            <a:r>
              <a:rPr lang="ru-RU" dirty="0" err="1" smtClean="0"/>
              <a:t>Березозол</a:t>
            </a:r>
            <a:r>
              <a:rPr lang="ru-RU" dirty="0" smtClean="0"/>
              <a:t> (Апрель)</a:t>
            </a:r>
          </a:p>
          <a:p>
            <a:r>
              <a:rPr lang="ru-RU" dirty="0" err="1" smtClean="0"/>
              <a:t>Травень</a:t>
            </a:r>
            <a:r>
              <a:rPr lang="ru-RU" dirty="0" smtClean="0"/>
              <a:t> (Май)</a:t>
            </a:r>
          </a:p>
          <a:p>
            <a:r>
              <a:rPr lang="ru-RU" dirty="0" err="1" smtClean="0"/>
              <a:t>Кресень</a:t>
            </a:r>
            <a:r>
              <a:rPr lang="ru-RU" dirty="0" smtClean="0"/>
              <a:t> (Июнь)</a:t>
            </a:r>
          </a:p>
          <a:p>
            <a:r>
              <a:rPr lang="ru-RU" dirty="0" smtClean="0"/>
              <a:t>Червень (Июль)</a:t>
            </a:r>
          </a:p>
          <a:p>
            <a:r>
              <a:rPr lang="ru-RU" dirty="0" err="1" smtClean="0"/>
              <a:t>Серпень</a:t>
            </a:r>
            <a:r>
              <a:rPr lang="ru-RU" dirty="0" smtClean="0"/>
              <a:t> (Август)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Рюень</a:t>
            </a:r>
            <a:r>
              <a:rPr lang="ru-RU" dirty="0" smtClean="0"/>
              <a:t> (Сентябрь)</a:t>
            </a:r>
          </a:p>
          <a:p>
            <a:r>
              <a:rPr lang="ru-RU" dirty="0" smtClean="0"/>
              <a:t>Листопад (Октябрь)</a:t>
            </a:r>
          </a:p>
          <a:p>
            <a:r>
              <a:rPr lang="ru-RU" dirty="0" err="1" smtClean="0"/>
              <a:t>Грудень</a:t>
            </a:r>
            <a:r>
              <a:rPr lang="ru-RU" dirty="0" smtClean="0"/>
              <a:t> (</a:t>
            </a:r>
            <a:r>
              <a:rPr lang="ru-RU" dirty="0" err="1" smtClean="0"/>
              <a:t>Нобярь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Студень (Декабрь)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Задание 2.</a:t>
            </a:r>
            <a:br>
              <a:rPr lang="ru-RU" sz="3200" dirty="0" smtClean="0"/>
            </a:br>
            <a:r>
              <a:rPr lang="ru-RU" sz="3200" dirty="0" smtClean="0"/>
              <a:t>Инсценировка славянских праздников.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36095"/>
            <a:ext cx="4038600" cy="274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91031"/>
            <a:ext cx="4038600" cy="223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716016" y="5229200"/>
            <a:ext cx="4067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Генрих </a:t>
            </a:r>
            <a:r>
              <a:rPr lang="ru-RU" sz="1200" dirty="0" err="1" smtClean="0"/>
              <a:t>Семирадский</a:t>
            </a:r>
            <a:r>
              <a:rPr lang="ru-RU" sz="1200" dirty="0" smtClean="0"/>
              <a:t>. Ночь на Ивана Купалу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5445224"/>
            <a:ext cx="3045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/>
              <a:t>Трутовский</a:t>
            </a:r>
            <a:r>
              <a:rPr lang="ru-RU" sz="1200" dirty="0" smtClean="0"/>
              <a:t> К. А. Колядки в Малороссии. 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>Задание 3.</a:t>
            </a:r>
            <a:br>
              <a:rPr lang="ru-RU" sz="2400" dirty="0" smtClean="0"/>
            </a:br>
            <a:r>
              <a:rPr lang="ru-RU" sz="2400" dirty="0" smtClean="0"/>
              <a:t>Объясните значение древнерусских крылатых выражений и примет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команда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2 команда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«И на старуху бывает проруха»</a:t>
            </a:r>
            <a:endParaRPr lang="ru-RU" dirty="0" smtClean="0"/>
          </a:p>
          <a:p>
            <a:r>
              <a:rPr lang="ru-RU" b="1" dirty="0" smtClean="0"/>
              <a:t>«Выносить сор из избы»</a:t>
            </a:r>
            <a:endParaRPr lang="ru-RU" dirty="0" smtClean="0"/>
          </a:p>
          <a:p>
            <a:r>
              <a:rPr lang="ru-RU" b="1" dirty="0" smtClean="0"/>
              <a:t>«Тертый калач» </a:t>
            </a:r>
            <a:endParaRPr lang="ru-RU" dirty="0" smtClean="0"/>
          </a:p>
          <a:p>
            <a:r>
              <a:rPr lang="ru-RU" b="1" dirty="0" smtClean="0"/>
              <a:t>Первой в новый дом впускают кошку</a:t>
            </a:r>
            <a:endParaRPr lang="ru-RU" dirty="0" smtClean="0"/>
          </a:p>
          <a:p>
            <a:r>
              <a:rPr lang="ru-RU" b="1" dirty="0" smtClean="0"/>
              <a:t>Двери начали скрипеть - к несчастью</a:t>
            </a:r>
            <a:endParaRPr lang="ru-RU" dirty="0" smtClean="0"/>
          </a:p>
          <a:p>
            <a:r>
              <a:rPr lang="ru-RU" b="1" dirty="0" smtClean="0"/>
              <a:t>Не свисти в доме - денег не будет. Нельзя свистеть в доме, а то он опустеет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«У черта на куличках» </a:t>
            </a:r>
            <a:endParaRPr lang="ru-RU" dirty="0" smtClean="0"/>
          </a:p>
          <a:p>
            <a:r>
              <a:rPr lang="ru-RU" b="1" dirty="0" smtClean="0"/>
              <a:t>«Первый блин комам»</a:t>
            </a:r>
            <a:endParaRPr lang="ru-RU" dirty="0" smtClean="0"/>
          </a:p>
          <a:p>
            <a:r>
              <a:rPr lang="ru-RU" b="1" dirty="0" smtClean="0"/>
              <a:t>«Ему все как с гуся вода!»</a:t>
            </a:r>
            <a:endParaRPr lang="ru-RU" dirty="0" smtClean="0"/>
          </a:p>
          <a:p>
            <a:r>
              <a:rPr lang="ru-RU" b="1" dirty="0" smtClean="0"/>
              <a:t>Забыть какую-либо вещь в чужом доме - к скорому возвращению туда</a:t>
            </a:r>
            <a:endParaRPr lang="ru-RU" dirty="0" smtClean="0"/>
          </a:p>
          <a:p>
            <a:r>
              <a:rPr lang="ru-RU" b="1" dirty="0" smtClean="0"/>
              <a:t>Перебираясь в новый дом, старый веник с собой неси</a:t>
            </a:r>
            <a:endParaRPr lang="ru-RU" dirty="0" smtClean="0"/>
          </a:p>
          <a:p>
            <a:r>
              <a:rPr lang="ru-RU" b="1" dirty="0" smtClean="0"/>
              <a:t>Хранить разбитую посуду - к несчастью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Задание 4.</a:t>
            </a:r>
            <a:br>
              <a:rPr lang="ru-RU" sz="2800" dirty="0" smtClean="0"/>
            </a:br>
            <a:r>
              <a:rPr lang="ru-RU" sz="2800" dirty="0" smtClean="0"/>
              <a:t>Перевести старославянский текст на современный русский язык.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2200" dirty="0" err="1" smtClean="0"/>
              <a:t>Остроми́рово</a:t>
            </a:r>
            <a:r>
              <a:rPr lang="ru-RU" sz="2200" dirty="0" smtClean="0"/>
              <a:t> </a:t>
            </a:r>
            <a:r>
              <a:rPr lang="ru-RU" sz="2200" dirty="0" err="1" smtClean="0"/>
              <a:t>Ева́нгелие</a:t>
            </a:r>
            <a:r>
              <a:rPr lang="ru-RU" sz="2200" dirty="0" smtClean="0"/>
              <a:t> — хорошо сохранившаяся рукопись середины XI века, памятник русского извода старославянского языка. До обнаружения в 2000 году Новгородского кодекса считалась древнейшей книгой, созданной на Руси, т.е. первым памятником церковно-славянского языка русского извода.</a:t>
            </a: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37043"/>
            <a:ext cx="4038600" cy="274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/>
              <a:t>Задание 4.</a:t>
            </a:r>
            <a:br>
              <a:rPr lang="ru-RU" sz="2800" dirty="0" smtClean="0"/>
            </a:br>
            <a:r>
              <a:rPr lang="ru-RU" sz="2800" dirty="0" smtClean="0"/>
              <a:t>Перевести старославянский текст на современный русский язык.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  <a:tabLst>
                <a:tab pos="355600" algn="l"/>
              </a:tabLst>
            </a:pPr>
            <a:r>
              <a:rPr lang="ru-RU" dirty="0" err="1" smtClean="0"/>
              <a:t>Саввина</a:t>
            </a:r>
            <a:r>
              <a:rPr lang="ru-RU" dirty="0" smtClean="0"/>
              <a:t> книга — кириллическая старославянская орнаментированная рукопись, неполный текст краткого </a:t>
            </a:r>
            <a:r>
              <a:rPr lang="ru-RU" dirty="0" err="1" smtClean="0"/>
              <a:t>евангелия-апракоса</a:t>
            </a:r>
            <a:r>
              <a:rPr lang="ru-RU" dirty="0" smtClean="0"/>
              <a:t>. Содержит 166 листов пергамена формата 17x13 — 17x14 см разного времени; наиболее ценны древнейшие листы 25—153 и 166 (датируются XI веком). Название рукописи дано по имени писца — попа Саввы, дважды упомянутого в приписках к тексту (на </a:t>
            </a:r>
            <a:r>
              <a:rPr lang="ru-RU" dirty="0" err="1" smtClean="0"/>
              <a:t>лл</a:t>
            </a:r>
            <a:r>
              <a:rPr lang="ru-RU" dirty="0" smtClean="0"/>
              <a:t>. 51а и 56а).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985" y="1646238"/>
            <a:ext cx="345302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Кириллица </a:t>
            </a: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55272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</TotalTime>
  <Words>700</Words>
  <Application>Microsoft Office PowerPoint</Application>
  <PresentationFormat>Экран (4:3)</PresentationFormat>
  <Paragraphs>308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Внеклассное мероприятие на тему: «Древняя Русь»</vt:lpstr>
      <vt:lpstr>Цели мероприятия:</vt:lpstr>
      <vt:lpstr>Задание 1.  Соотнесите славянские и современные названия месяцев. Дайте объяснение каждому названию.</vt:lpstr>
      <vt:lpstr>Названия месяцев</vt:lpstr>
      <vt:lpstr>Задание 2. Инсценировка славянских праздников.</vt:lpstr>
      <vt:lpstr>Задание 3. Объясните значение древнерусских крылатых выражений и примет</vt:lpstr>
      <vt:lpstr>Задание 4. Перевести старославянский текст на современный русский язык.</vt:lpstr>
      <vt:lpstr>Задание 4. Перевести старославянский текст на современный русский язык.</vt:lpstr>
      <vt:lpstr>Кириллица </vt:lpstr>
      <vt:lpstr>1 команда</vt:lpstr>
      <vt:lpstr>2 команда</vt:lpstr>
      <vt:lpstr>Задание 5. Найдите в квадрате названия славянских племен и богов.</vt:lpstr>
      <vt:lpstr>Задание 6. Работа с историческим источником.</vt:lpstr>
      <vt:lpstr>Задание 7. Прокомментировать репродукции картин.</vt:lpstr>
      <vt:lpstr>Задание 7. Прокомментировать репродукции картин.</vt:lpstr>
      <vt:lpstr>Интернет-ресурсы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на тему: «Древняя Русь»</dc:title>
  <dc:creator>Олег</dc:creator>
  <cp:lastModifiedBy>Олег</cp:lastModifiedBy>
  <cp:revision>10</cp:revision>
  <dcterms:created xsi:type="dcterms:W3CDTF">2012-04-11T09:23:16Z</dcterms:created>
  <dcterms:modified xsi:type="dcterms:W3CDTF">2012-09-25T10:16:06Z</dcterms:modified>
</cp:coreProperties>
</file>