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0"/>
  </p:notesMasterIdLst>
  <p:sldIdLst>
    <p:sldId id="257" r:id="rId2"/>
    <p:sldId id="258" r:id="rId3"/>
    <p:sldId id="261" r:id="rId4"/>
    <p:sldId id="263" r:id="rId5"/>
    <p:sldId id="264" r:id="rId6"/>
    <p:sldId id="265" r:id="rId7"/>
    <p:sldId id="266" r:id="rId8"/>
    <p:sldId id="267" r:id="rId9"/>
    <p:sldId id="262" r:id="rId10"/>
    <p:sldId id="268" r:id="rId11"/>
    <p:sldId id="269" r:id="rId12"/>
    <p:sldId id="270" r:id="rId13"/>
    <p:sldId id="271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7" r:id="rId23"/>
    <p:sldId id="284" r:id="rId24"/>
    <p:sldId id="282" r:id="rId25"/>
    <p:sldId id="286" r:id="rId26"/>
    <p:sldId id="283" r:id="rId27"/>
    <p:sldId id="288" r:id="rId28"/>
    <p:sldId id="289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726" y="-1002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1DCA69-4827-4CA0-9F34-D5F1D4E07F72}" type="doc">
      <dgm:prSet loTypeId="urn:microsoft.com/office/officeart/2005/8/layout/hierarchy1" loCatId="hierarchy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669E5F59-2CC9-43C2-8EE4-21570D6B10EA}">
      <dgm:prSet phldrT="[Текст]"/>
      <dgm:spPr/>
      <dgm:t>
        <a:bodyPr/>
        <a:lstStyle/>
        <a:p>
          <a:r>
            <a:rPr lang="ru-RU" dirty="0" smtClean="0"/>
            <a:t>Степени</a:t>
          </a:r>
        </a:p>
        <a:p>
          <a:r>
            <a:rPr lang="ru-RU" dirty="0" smtClean="0"/>
            <a:t>нарушения</a:t>
          </a:r>
        </a:p>
        <a:p>
          <a:r>
            <a:rPr lang="ru-RU" dirty="0" smtClean="0"/>
            <a:t>осанки</a:t>
          </a:r>
          <a:endParaRPr lang="ru-RU" dirty="0"/>
        </a:p>
      </dgm:t>
    </dgm:pt>
    <dgm:pt modelId="{1EE33C88-814F-4154-B3DB-5DD5C7532385}" type="parTrans" cxnId="{950E2D36-3BCC-42F6-AF85-5D0FE2062FF2}">
      <dgm:prSet/>
      <dgm:spPr/>
      <dgm:t>
        <a:bodyPr/>
        <a:lstStyle/>
        <a:p>
          <a:endParaRPr lang="ru-RU"/>
        </a:p>
      </dgm:t>
    </dgm:pt>
    <dgm:pt modelId="{78E465A1-B1AD-4B25-9350-00C45413D31A}" type="sibTrans" cxnId="{950E2D36-3BCC-42F6-AF85-5D0FE2062FF2}">
      <dgm:prSet/>
      <dgm:spPr/>
      <dgm:t>
        <a:bodyPr/>
        <a:lstStyle/>
        <a:p>
          <a:endParaRPr lang="ru-RU"/>
        </a:p>
      </dgm:t>
    </dgm:pt>
    <dgm:pt modelId="{8E93262D-B4CF-436A-9479-C3883DCC0B60}">
      <dgm:prSet phldrT="[Текст]"/>
      <dgm:spPr/>
      <dgm:t>
        <a:bodyPr/>
        <a:lstStyle/>
        <a:p>
          <a:r>
            <a:rPr lang="ru-RU" dirty="0" smtClean="0"/>
            <a:t>Первая</a:t>
          </a:r>
          <a:endParaRPr lang="ru-RU" dirty="0"/>
        </a:p>
      </dgm:t>
    </dgm:pt>
    <dgm:pt modelId="{3037CAFC-D434-424D-8FEC-580EFFBAD7FE}" type="parTrans" cxnId="{F65EAA1E-D967-4223-BDC5-D61127EC06CC}">
      <dgm:prSet/>
      <dgm:spPr/>
      <dgm:t>
        <a:bodyPr/>
        <a:lstStyle/>
        <a:p>
          <a:endParaRPr lang="ru-RU"/>
        </a:p>
      </dgm:t>
    </dgm:pt>
    <dgm:pt modelId="{45CF9480-2B2C-40CB-AAD7-14DB280A62D0}" type="sibTrans" cxnId="{F65EAA1E-D967-4223-BDC5-D61127EC06CC}">
      <dgm:prSet/>
      <dgm:spPr/>
      <dgm:t>
        <a:bodyPr/>
        <a:lstStyle/>
        <a:p>
          <a:endParaRPr lang="ru-RU"/>
        </a:p>
      </dgm:t>
    </dgm:pt>
    <dgm:pt modelId="{D6873140-D1E8-43B7-877B-39E47359F484}">
      <dgm:prSet phldrT="[Текст]"/>
      <dgm:spPr/>
      <dgm:t>
        <a:bodyPr/>
        <a:lstStyle/>
        <a:p>
          <a:r>
            <a:rPr lang="ru-RU" dirty="0" smtClean="0"/>
            <a:t>Третья</a:t>
          </a:r>
          <a:endParaRPr lang="ru-RU" dirty="0"/>
        </a:p>
      </dgm:t>
    </dgm:pt>
    <dgm:pt modelId="{B726771E-E3DF-408A-AF09-5E88EBB171F9}" type="parTrans" cxnId="{448E2C4F-663C-4AE9-A454-797916C12EF6}">
      <dgm:prSet/>
      <dgm:spPr/>
      <dgm:t>
        <a:bodyPr/>
        <a:lstStyle/>
        <a:p>
          <a:endParaRPr lang="ru-RU"/>
        </a:p>
      </dgm:t>
    </dgm:pt>
    <dgm:pt modelId="{FBC3C3A0-C425-4BA4-BB82-41FA6C96A3DF}" type="sibTrans" cxnId="{448E2C4F-663C-4AE9-A454-797916C12EF6}">
      <dgm:prSet/>
      <dgm:spPr/>
      <dgm:t>
        <a:bodyPr/>
        <a:lstStyle/>
        <a:p>
          <a:endParaRPr lang="ru-RU"/>
        </a:p>
      </dgm:t>
    </dgm:pt>
    <dgm:pt modelId="{1CB69528-7EF4-40F6-AD81-DD1BD2AE2E1B}">
      <dgm:prSet/>
      <dgm:spPr/>
      <dgm:t>
        <a:bodyPr/>
        <a:lstStyle/>
        <a:p>
          <a:r>
            <a:rPr lang="ru-RU" dirty="0" smtClean="0"/>
            <a:t>Вторая</a:t>
          </a:r>
          <a:endParaRPr lang="ru-RU" dirty="0"/>
        </a:p>
      </dgm:t>
    </dgm:pt>
    <dgm:pt modelId="{6C809F49-C612-4E4B-BFE9-0779D76158EA}" type="sibTrans" cxnId="{67451A69-C593-45F4-8E46-C452FA60C4DC}">
      <dgm:prSet/>
      <dgm:spPr/>
      <dgm:t>
        <a:bodyPr/>
        <a:lstStyle/>
        <a:p>
          <a:endParaRPr lang="ru-RU"/>
        </a:p>
      </dgm:t>
    </dgm:pt>
    <dgm:pt modelId="{A6CA0A87-C3C6-43CC-A84F-F9225A6CB7DD}" type="parTrans" cxnId="{67451A69-C593-45F4-8E46-C452FA60C4DC}">
      <dgm:prSet/>
      <dgm:spPr/>
      <dgm:t>
        <a:bodyPr/>
        <a:lstStyle/>
        <a:p>
          <a:endParaRPr lang="ru-RU"/>
        </a:p>
      </dgm:t>
    </dgm:pt>
    <dgm:pt modelId="{156FEA69-5E3B-43E4-AADB-28CEF27EE2EB}" type="pres">
      <dgm:prSet presAssocID="{4A1DCA69-4827-4CA0-9F34-D5F1D4E07F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732138C-2F81-495B-B83C-604197221393}" type="pres">
      <dgm:prSet presAssocID="{669E5F59-2CC9-43C2-8EE4-21570D6B10EA}" presName="hierRoot1" presStyleCnt="0"/>
      <dgm:spPr/>
    </dgm:pt>
    <dgm:pt modelId="{FC67367A-5148-4F8F-A3A7-51A97650D5A0}" type="pres">
      <dgm:prSet presAssocID="{669E5F59-2CC9-43C2-8EE4-21570D6B10EA}" presName="composite" presStyleCnt="0"/>
      <dgm:spPr/>
    </dgm:pt>
    <dgm:pt modelId="{F17C5AE2-72CC-4540-ADDF-EE0D1C8F1D1C}" type="pres">
      <dgm:prSet presAssocID="{669E5F59-2CC9-43C2-8EE4-21570D6B10EA}" presName="background" presStyleLbl="node0" presStyleIdx="0" presStyleCnt="1"/>
      <dgm:spPr/>
    </dgm:pt>
    <dgm:pt modelId="{193D244A-9451-4AE1-A9EB-672D29BF0695}" type="pres">
      <dgm:prSet presAssocID="{669E5F59-2CC9-43C2-8EE4-21570D6B10E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3FB2FD-0B9D-4F4C-A07C-5C0D5D14B4E5}" type="pres">
      <dgm:prSet presAssocID="{669E5F59-2CC9-43C2-8EE4-21570D6B10EA}" presName="hierChild2" presStyleCnt="0"/>
      <dgm:spPr/>
    </dgm:pt>
    <dgm:pt modelId="{0A83A0FD-408F-4195-855A-D5DFCA08B79A}" type="pres">
      <dgm:prSet presAssocID="{3037CAFC-D434-424D-8FEC-580EFFBAD7FE}" presName="Name10" presStyleLbl="parChTrans1D2" presStyleIdx="0" presStyleCnt="3"/>
      <dgm:spPr/>
      <dgm:t>
        <a:bodyPr/>
        <a:lstStyle/>
        <a:p>
          <a:endParaRPr lang="ru-RU"/>
        </a:p>
      </dgm:t>
    </dgm:pt>
    <dgm:pt modelId="{80A72883-CEF7-4550-8B59-D107F9576A45}" type="pres">
      <dgm:prSet presAssocID="{8E93262D-B4CF-436A-9479-C3883DCC0B60}" presName="hierRoot2" presStyleCnt="0"/>
      <dgm:spPr/>
    </dgm:pt>
    <dgm:pt modelId="{2D930103-6918-4D67-82E6-65E735CFC9C9}" type="pres">
      <dgm:prSet presAssocID="{8E93262D-B4CF-436A-9479-C3883DCC0B60}" presName="composite2" presStyleCnt="0"/>
      <dgm:spPr/>
    </dgm:pt>
    <dgm:pt modelId="{A2E32DC7-2D98-4EB5-9A1E-9FB9D1AAC7E1}" type="pres">
      <dgm:prSet presAssocID="{8E93262D-B4CF-436A-9479-C3883DCC0B60}" presName="background2" presStyleLbl="node2" presStyleIdx="0" presStyleCnt="3"/>
      <dgm:spPr/>
    </dgm:pt>
    <dgm:pt modelId="{3E03FEF1-EF52-4AD4-A605-EEE603B3A335}" type="pres">
      <dgm:prSet presAssocID="{8E93262D-B4CF-436A-9479-C3883DCC0B60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773E0E-90F2-4CC4-A604-C48B718773FB}" type="pres">
      <dgm:prSet presAssocID="{8E93262D-B4CF-436A-9479-C3883DCC0B60}" presName="hierChild3" presStyleCnt="0"/>
      <dgm:spPr/>
    </dgm:pt>
    <dgm:pt modelId="{898695DE-22DF-4636-94D0-54C32B4E2DDA}" type="pres">
      <dgm:prSet presAssocID="{A6CA0A87-C3C6-43CC-A84F-F9225A6CB7DD}" presName="Name10" presStyleLbl="parChTrans1D2" presStyleIdx="1" presStyleCnt="3"/>
      <dgm:spPr/>
      <dgm:t>
        <a:bodyPr/>
        <a:lstStyle/>
        <a:p>
          <a:endParaRPr lang="ru-RU"/>
        </a:p>
      </dgm:t>
    </dgm:pt>
    <dgm:pt modelId="{9C01E2FE-842F-487E-8377-35DA6B77BC41}" type="pres">
      <dgm:prSet presAssocID="{1CB69528-7EF4-40F6-AD81-DD1BD2AE2E1B}" presName="hierRoot2" presStyleCnt="0"/>
      <dgm:spPr/>
    </dgm:pt>
    <dgm:pt modelId="{40201B3D-A5D0-4048-A435-69FA01DC7E85}" type="pres">
      <dgm:prSet presAssocID="{1CB69528-7EF4-40F6-AD81-DD1BD2AE2E1B}" presName="composite2" presStyleCnt="0"/>
      <dgm:spPr/>
    </dgm:pt>
    <dgm:pt modelId="{B1810CAD-911F-45B2-BBAE-BB19C33954F7}" type="pres">
      <dgm:prSet presAssocID="{1CB69528-7EF4-40F6-AD81-DD1BD2AE2E1B}" presName="background2" presStyleLbl="node2" presStyleIdx="1" presStyleCnt="3"/>
      <dgm:spPr/>
    </dgm:pt>
    <dgm:pt modelId="{A7B5DF64-C601-4D47-B260-DB3D6A7836E6}" type="pres">
      <dgm:prSet presAssocID="{1CB69528-7EF4-40F6-AD81-DD1BD2AE2E1B}" presName="text2" presStyleLbl="fgAcc2" presStyleIdx="1" presStyleCnt="3" custLinFactNeighborY="-25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AEECA8-FDF0-48D9-8B51-10D9C22A38F2}" type="pres">
      <dgm:prSet presAssocID="{1CB69528-7EF4-40F6-AD81-DD1BD2AE2E1B}" presName="hierChild3" presStyleCnt="0"/>
      <dgm:spPr/>
    </dgm:pt>
    <dgm:pt modelId="{0B2EB8A2-5ACA-4462-A244-03F2E7218CF7}" type="pres">
      <dgm:prSet presAssocID="{B726771E-E3DF-408A-AF09-5E88EBB171F9}" presName="Name10" presStyleLbl="parChTrans1D2" presStyleIdx="2" presStyleCnt="3"/>
      <dgm:spPr/>
      <dgm:t>
        <a:bodyPr/>
        <a:lstStyle/>
        <a:p>
          <a:endParaRPr lang="ru-RU"/>
        </a:p>
      </dgm:t>
    </dgm:pt>
    <dgm:pt modelId="{BCDAF606-EE0E-4812-8189-748FD02A42CA}" type="pres">
      <dgm:prSet presAssocID="{D6873140-D1E8-43B7-877B-39E47359F484}" presName="hierRoot2" presStyleCnt="0"/>
      <dgm:spPr/>
    </dgm:pt>
    <dgm:pt modelId="{AAD3F416-C3F1-45D2-B4E5-B8EE831AC34E}" type="pres">
      <dgm:prSet presAssocID="{D6873140-D1E8-43B7-877B-39E47359F484}" presName="composite2" presStyleCnt="0"/>
      <dgm:spPr/>
    </dgm:pt>
    <dgm:pt modelId="{EFAF4BD1-F4A5-413E-A751-84F4008F3418}" type="pres">
      <dgm:prSet presAssocID="{D6873140-D1E8-43B7-877B-39E47359F484}" presName="background2" presStyleLbl="node2" presStyleIdx="2" presStyleCnt="3"/>
      <dgm:spPr/>
    </dgm:pt>
    <dgm:pt modelId="{704612AF-4440-4A4A-A817-D9F2BB61DF62}" type="pres">
      <dgm:prSet presAssocID="{D6873140-D1E8-43B7-877B-39E47359F484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239037-E9FB-4D0A-93BD-956EC6C2BAA9}" type="pres">
      <dgm:prSet presAssocID="{D6873140-D1E8-43B7-877B-39E47359F484}" presName="hierChild3" presStyleCnt="0"/>
      <dgm:spPr/>
    </dgm:pt>
  </dgm:ptLst>
  <dgm:cxnLst>
    <dgm:cxn modelId="{CC69D962-3603-4BB0-AEB4-B5D26CCE9FB0}" type="presOf" srcId="{4A1DCA69-4827-4CA0-9F34-D5F1D4E07F72}" destId="{156FEA69-5E3B-43E4-AADB-28CEF27EE2EB}" srcOrd="0" destOrd="0" presId="urn:microsoft.com/office/officeart/2005/8/layout/hierarchy1"/>
    <dgm:cxn modelId="{37C536F3-D8D2-4261-833E-18F5EB1BEEC0}" type="presOf" srcId="{669E5F59-2CC9-43C2-8EE4-21570D6B10EA}" destId="{193D244A-9451-4AE1-A9EB-672D29BF0695}" srcOrd="0" destOrd="0" presId="urn:microsoft.com/office/officeart/2005/8/layout/hierarchy1"/>
    <dgm:cxn modelId="{89318972-E965-4353-967D-1835FF0622D5}" type="presOf" srcId="{3037CAFC-D434-424D-8FEC-580EFFBAD7FE}" destId="{0A83A0FD-408F-4195-855A-D5DFCA08B79A}" srcOrd="0" destOrd="0" presId="urn:microsoft.com/office/officeart/2005/8/layout/hierarchy1"/>
    <dgm:cxn modelId="{5F178E8E-45D6-4DEE-9723-4EE59D9C1419}" type="presOf" srcId="{8E93262D-B4CF-436A-9479-C3883DCC0B60}" destId="{3E03FEF1-EF52-4AD4-A605-EEE603B3A335}" srcOrd="0" destOrd="0" presId="urn:microsoft.com/office/officeart/2005/8/layout/hierarchy1"/>
    <dgm:cxn modelId="{67451A69-C593-45F4-8E46-C452FA60C4DC}" srcId="{669E5F59-2CC9-43C2-8EE4-21570D6B10EA}" destId="{1CB69528-7EF4-40F6-AD81-DD1BD2AE2E1B}" srcOrd="1" destOrd="0" parTransId="{A6CA0A87-C3C6-43CC-A84F-F9225A6CB7DD}" sibTransId="{6C809F49-C612-4E4B-BFE9-0779D76158EA}"/>
    <dgm:cxn modelId="{38081951-E005-4EC1-96AE-8CCCD827AE59}" type="presOf" srcId="{A6CA0A87-C3C6-43CC-A84F-F9225A6CB7DD}" destId="{898695DE-22DF-4636-94D0-54C32B4E2DDA}" srcOrd="0" destOrd="0" presId="urn:microsoft.com/office/officeart/2005/8/layout/hierarchy1"/>
    <dgm:cxn modelId="{F65EAA1E-D967-4223-BDC5-D61127EC06CC}" srcId="{669E5F59-2CC9-43C2-8EE4-21570D6B10EA}" destId="{8E93262D-B4CF-436A-9479-C3883DCC0B60}" srcOrd="0" destOrd="0" parTransId="{3037CAFC-D434-424D-8FEC-580EFFBAD7FE}" sibTransId="{45CF9480-2B2C-40CB-AAD7-14DB280A62D0}"/>
    <dgm:cxn modelId="{448E2C4F-663C-4AE9-A454-797916C12EF6}" srcId="{669E5F59-2CC9-43C2-8EE4-21570D6B10EA}" destId="{D6873140-D1E8-43B7-877B-39E47359F484}" srcOrd="2" destOrd="0" parTransId="{B726771E-E3DF-408A-AF09-5E88EBB171F9}" sibTransId="{FBC3C3A0-C425-4BA4-BB82-41FA6C96A3DF}"/>
    <dgm:cxn modelId="{950E2D36-3BCC-42F6-AF85-5D0FE2062FF2}" srcId="{4A1DCA69-4827-4CA0-9F34-D5F1D4E07F72}" destId="{669E5F59-2CC9-43C2-8EE4-21570D6B10EA}" srcOrd="0" destOrd="0" parTransId="{1EE33C88-814F-4154-B3DB-5DD5C7532385}" sibTransId="{78E465A1-B1AD-4B25-9350-00C45413D31A}"/>
    <dgm:cxn modelId="{AC4F7CBD-4EB7-409D-AB94-94748FDC6DB2}" type="presOf" srcId="{B726771E-E3DF-408A-AF09-5E88EBB171F9}" destId="{0B2EB8A2-5ACA-4462-A244-03F2E7218CF7}" srcOrd="0" destOrd="0" presId="urn:microsoft.com/office/officeart/2005/8/layout/hierarchy1"/>
    <dgm:cxn modelId="{FE80770D-268C-4153-8F65-818B32AC014E}" type="presOf" srcId="{1CB69528-7EF4-40F6-AD81-DD1BD2AE2E1B}" destId="{A7B5DF64-C601-4D47-B260-DB3D6A7836E6}" srcOrd="0" destOrd="0" presId="urn:microsoft.com/office/officeart/2005/8/layout/hierarchy1"/>
    <dgm:cxn modelId="{BD3B3745-9127-4BAF-BAD8-FF029456D2A0}" type="presOf" srcId="{D6873140-D1E8-43B7-877B-39E47359F484}" destId="{704612AF-4440-4A4A-A817-D9F2BB61DF62}" srcOrd="0" destOrd="0" presId="urn:microsoft.com/office/officeart/2005/8/layout/hierarchy1"/>
    <dgm:cxn modelId="{B103F578-B3D2-414B-AFF2-7E2C01B0577F}" type="presParOf" srcId="{156FEA69-5E3B-43E4-AADB-28CEF27EE2EB}" destId="{2732138C-2F81-495B-B83C-604197221393}" srcOrd="0" destOrd="0" presId="urn:microsoft.com/office/officeart/2005/8/layout/hierarchy1"/>
    <dgm:cxn modelId="{7536B220-48A0-44F8-9D09-C510B7F601C8}" type="presParOf" srcId="{2732138C-2F81-495B-B83C-604197221393}" destId="{FC67367A-5148-4F8F-A3A7-51A97650D5A0}" srcOrd="0" destOrd="0" presId="urn:microsoft.com/office/officeart/2005/8/layout/hierarchy1"/>
    <dgm:cxn modelId="{7952C6ED-A922-445A-9B8B-56FBAA904E88}" type="presParOf" srcId="{FC67367A-5148-4F8F-A3A7-51A97650D5A0}" destId="{F17C5AE2-72CC-4540-ADDF-EE0D1C8F1D1C}" srcOrd="0" destOrd="0" presId="urn:microsoft.com/office/officeart/2005/8/layout/hierarchy1"/>
    <dgm:cxn modelId="{C7EA6053-45B5-4435-84FB-824B947AA235}" type="presParOf" srcId="{FC67367A-5148-4F8F-A3A7-51A97650D5A0}" destId="{193D244A-9451-4AE1-A9EB-672D29BF0695}" srcOrd="1" destOrd="0" presId="urn:microsoft.com/office/officeart/2005/8/layout/hierarchy1"/>
    <dgm:cxn modelId="{197587FF-2AEF-48FF-81EF-27068E2FB3B2}" type="presParOf" srcId="{2732138C-2F81-495B-B83C-604197221393}" destId="{F23FB2FD-0B9D-4F4C-A07C-5C0D5D14B4E5}" srcOrd="1" destOrd="0" presId="urn:microsoft.com/office/officeart/2005/8/layout/hierarchy1"/>
    <dgm:cxn modelId="{1D75A995-3CD3-4AEF-9B93-93465E624664}" type="presParOf" srcId="{F23FB2FD-0B9D-4F4C-A07C-5C0D5D14B4E5}" destId="{0A83A0FD-408F-4195-855A-D5DFCA08B79A}" srcOrd="0" destOrd="0" presId="urn:microsoft.com/office/officeart/2005/8/layout/hierarchy1"/>
    <dgm:cxn modelId="{2D34AC14-737C-4659-956E-90F85F85325A}" type="presParOf" srcId="{F23FB2FD-0B9D-4F4C-A07C-5C0D5D14B4E5}" destId="{80A72883-CEF7-4550-8B59-D107F9576A45}" srcOrd="1" destOrd="0" presId="urn:microsoft.com/office/officeart/2005/8/layout/hierarchy1"/>
    <dgm:cxn modelId="{06FD2D06-DBEF-42F4-889F-9C0A65BC4296}" type="presParOf" srcId="{80A72883-CEF7-4550-8B59-D107F9576A45}" destId="{2D930103-6918-4D67-82E6-65E735CFC9C9}" srcOrd="0" destOrd="0" presId="urn:microsoft.com/office/officeart/2005/8/layout/hierarchy1"/>
    <dgm:cxn modelId="{E23D848F-B5F6-4343-BA2D-771E6030D7C1}" type="presParOf" srcId="{2D930103-6918-4D67-82E6-65E735CFC9C9}" destId="{A2E32DC7-2D98-4EB5-9A1E-9FB9D1AAC7E1}" srcOrd="0" destOrd="0" presId="urn:microsoft.com/office/officeart/2005/8/layout/hierarchy1"/>
    <dgm:cxn modelId="{304144B6-1CD2-491F-8EA3-85EB456EB12C}" type="presParOf" srcId="{2D930103-6918-4D67-82E6-65E735CFC9C9}" destId="{3E03FEF1-EF52-4AD4-A605-EEE603B3A335}" srcOrd="1" destOrd="0" presId="urn:microsoft.com/office/officeart/2005/8/layout/hierarchy1"/>
    <dgm:cxn modelId="{D29AE0B7-A587-406D-B451-2DBDB2635A3B}" type="presParOf" srcId="{80A72883-CEF7-4550-8B59-D107F9576A45}" destId="{5A773E0E-90F2-4CC4-A604-C48B718773FB}" srcOrd="1" destOrd="0" presId="urn:microsoft.com/office/officeart/2005/8/layout/hierarchy1"/>
    <dgm:cxn modelId="{D37DA4DC-97B0-464B-8BB0-3CAE29CF99AA}" type="presParOf" srcId="{F23FB2FD-0B9D-4F4C-A07C-5C0D5D14B4E5}" destId="{898695DE-22DF-4636-94D0-54C32B4E2DDA}" srcOrd="2" destOrd="0" presId="urn:microsoft.com/office/officeart/2005/8/layout/hierarchy1"/>
    <dgm:cxn modelId="{1FCEB8B1-7B0E-48A5-8B61-C51DAE0F1A61}" type="presParOf" srcId="{F23FB2FD-0B9D-4F4C-A07C-5C0D5D14B4E5}" destId="{9C01E2FE-842F-487E-8377-35DA6B77BC41}" srcOrd="3" destOrd="0" presId="urn:microsoft.com/office/officeart/2005/8/layout/hierarchy1"/>
    <dgm:cxn modelId="{0F14968F-774F-4F93-9ACF-F5954706652A}" type="presParOf" srcId="{9C01E2FE-842F-487E-8377-35DA6B77BC41}" destId="{40201B3D-A5D0-4048-A435-69FA01DC7E85}" srcOrd="0" destOrd="0" presId="urn:microsoft.com/office/officeart/2005/8/layout/hierarchy1"/>
    <dgm:cxn modelId="{AF5F7A89-5AA7-4F41-8A45-1D3CE025B397}" type="presParOf" srcId="{40201B3D-A5D0-4048-A435-69FA01DC7E85}" destId="{B1810CAD-911F-45B2-BBAE-BB19C33954F7}" srcOrd="0" destOrd="0" presId="urn:microsoft.com/office/officeart/2005/8/layout/hierarchy1"/>
    <dgm:cxn modelId="{3BB4332D-6A2C-4CD6-9084-C4057EB0B3EB}" type="presParOf" srcId="{40201B3D-A5D0-4048-A435-69FA01DC7E85}" destId="{A7B5DF64-C601-4D47-B260-DB3D6A7836E6}" srcOrd="1" destOrd="0" presId="urn:microsoft.com/office/officeart/2005/8/layout/hierarchy1"/>
    <dgm:cxn modelId="{3F467AAC-AF3E-4B22-BC83-0D9363592E30}" type="presParOf" srcId="{9C01E2FE-842F-487E-8377-35DA6B77BC41}" destId="{77AEECA8-FDF0-48D9-8B51-10D9C22A38F2}" srcOrd="1" destOrd="0" presId="urn:microsoft.com/office/officeart/2005/8/layout/hierarchy1"/>
    <dgm:cxn modelId="{21C557D7-CA28-4972-940D-F7F3713A91A8}" type="presParOf" srcId="{F23FB2FD-0B9D-4F4C-A07C-5C0D5D14B4E5}" destId="{0B2EB8A2-5ACA-4462-A244-03F2E7218CF7}" srcOrd="4" destOrd="0" presId="urn:microsoft.com/office/officeart/2005/8/layout/hierarchy1"/>
    <dgm:cxn modelId="{78A6AD1D-1F6D-447A-B174-12F1EF94A95E}" type="presParOf" srcId="{F23FB2FD-0B9D-4F4C-A07C-5C0D5D14B4E5}" destId="{BCDAF606-EE0E-4812-8189-748FD02A42CA}" srcOrd="5" destOrd="0" presId="urn:microsoft.com/office/officeart/2005/8/layout/hierarchy1"/>
    <dgm:cxn modelId="{439F0AFB-4B5B-4527-B2E2-CA7E782D48C6}" type="presParOf" srcId="{BCDAF606-EE0E-4812-8189-748FD02A42CA}" destId="{AAD3F416-C3F1-45D2-B4E5-B8EE831AC34E}" srcOrd="0" destOrd="0" presId="urn:microsoft.com/office/officeart/2005/8/layout/hierarchy1"/>
    <dgm:cxn modelId="{7FC17E7E-53AA-4994-A4FD-77EC811E2B20}" type="presParOf" srcId="{AAD3F416-C3F1-45D2-B4E5-B8EE831AC34E}" destId="{EFAF4BD1-F4A5-413E-A751-84F4008F3418}" srcOrd="0" destOrd="0" presId="urn:microsoft.com/office/officeart/2005/8/layout/hierarchy1"/>
    <dgm:cxn modelId="{8716E8EF-C4BC-466D-B461-16AF544EAB42}" type="presParOf" srcId="{AAD3F416-C3F1-45D2-B4E5-B8EE831AC34E}" destId="{704612AF-4440-4A4A-A817-D9F2BB61DF62}" srcOrd="1" destOrd="0" presId="urn:microsoft.com/office/officeart/2005/8/layout/hierarchy1"/>
    <dgm:cxn modelId="{0B16CE8F-66FF-42A0-88A4-FFB39A69D8F0}" type="presParOf" srcId="{BCDAF606-EE0E-4812-8189-748FD02A42CA}" destId="{DC239037-E9FB-4D0A-93BD-956EC6C2BAA9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EDFA9-12BF-4B75-A39E-15C9840F1141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0F524-2AF2-464D-8221-D454885339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0F524-2AF2-464D-8221-D4548853394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&#1057;&#1077;&#1084;&#1077;&#1085;\Desktop\&#1054;&#1090;&#1082;&#1088;&#1099;&#1090;&#1099;&#1081;%20&#1091;&#1088;&#1086;&#1082;\&#1055;&#1077;&#1089;&#1085;&#1103;%20&#1086;%20&#1089;&#1086;&#1083;&#1086;&#1084;&#1077;&#1085;&#1085;&#1086;&#1081;%20&#1096;&#1083;&#1103;&#1087;&#1082;&#1077;%20(&#1080;&#1079;%20&#1092;&#1080;&#1083;&#1100;&#1084;&#1072;%20&#1057;&#1086;&#1083;&#1086;&#1084;&#1077;&#1085;&#1085;&#1072;&#1103;%20&#1096;&#1083;&#1103;&#1087;&#1082;&#1072;%20%20).mp3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90600" y="1371600"/>
            <a:ext cx="7347974" cy="280076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Значение физических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упражнений для правильного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формирования скелета.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Осанка.</a:t>
            </a:r>
            <a:endParaRPr lang="ru-RU" sz="44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1905000" y="381000"/>
            <a:ext cx="55221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Дергаевская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СОШ №23 город Раменское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TextBox 8"/>
          <p:cNvSpPr txBox="1">
            <a:spLocks noChangeArrowheads="1"/>
          </p:cNvSpPr>
          <p:nvPr/>
        </p:nvSpPr>
        <p:spPr bwMode="auto">
          <a:xfrm>
            <a:off x="152400" y="4267200"/>
            <a:ext cx="719921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</a:rPr>
              <a:t>Учитель биологии</a:t>
            </a:r>
          </a:p>
          <a:p>
            <a:r>
              <a:rPr lang="ru-RU" sz="3200" b="1" spc="50" dirty="0" smtClean="0">
                <a:ln w="11430"/>
                <a:solidFill>
                  <a:srgbClr val="FF0000"/>
                </a:solidFill>
              </a:rPr>
              <a:t>первой квалификационной категории </a:t>
            </a:r>
          </a:p>
          <a:p>
            <a:r>
              <a:rPr lang="ru-RU" sz="3200" b="1" spc="50" dirty="0" err="1" smtClean="0">
                <a:ln w="11430"/>
                <a:solidFill>
                  <a:srgbClr val="FF0000"/>
                </a:solidFill>
              </a:rPr>
              <a:t>Эйтингон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</a:rPr>
              <a:t> И.В.</a:t>
            </a:r>
            <a:endParaRPr lang="ru-RU" sz="3200" b="1" spc="50" dirty="0">
              <a:ln w="11430"/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Гиподинамия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Слабость скелетных мышц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Слабость </a:t>
            </a: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сердечной </a:t>
            </a: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мышцы</a:t>
            </a:r>
          </a:p>
          <a:p>
            <a:pPr>
              <a:buFont typeface="Wingdings" pitchFamily="2" charset="2"/>
              <a:buChar char="Ø"/>
            </a:pP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Перестройка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костей – из них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выходят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соли кальция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сосудов с образованием на них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наростов – Атеросклероз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Ожирение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ДВИЖЕНИЕ - ЭТО ЖИЗНЬ!!!</a:t>
            </a:r>
            <a:endParaRPr lang="ru-RU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еселая-зарядка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002" b="2002"/>
          <a:stretch>
            <a:fillRect/>
          </a:stretch>
        </p:blipFill>
        <p:spPr>
          <a:xfrm>
            <a:off x="1143000" y="609600"/>
            <a:ext cx="7162800" cy="4038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5105400"/>
            <a:ext cx="6172200" cy="52228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          4. </a:t>
            </a:r>
            <a:r>
              <a:rPr lang="ru-RU" sz="4400" dirty="0" err="1" smtClean="0"/>
              <a:t>Физминутка</a:t>
            </a:r>
            <a:endParaRPr lang="ru-RU" sz="4400" dirty="0"/>
          </a:p>
        </p:txBody>
      </p:sp>
      <p:pic>
        <p:nvPicPr>
          <p:cNvPr id="4" name="Песня о соломенной шляпке (из фильма Соломенная шляпка  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582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785813" y="1643063"/>
            <a:ext cx="3500437" cy="5000625"/>
            <a:chOff x="285720" y="1714488"/>
            <a:chExt cx="3143272" cy="492922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85720" y="1714488"/>
              <a:ext cx="3143272" cy="49292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80" name="Рисунок 6" descr="Осанка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0034" y="2214554"/>
              <a:ext cx="2679700" cy="407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4857750" y="1643063"/>
            <a:ext cx="3357563" cy="5000625"/>
            <a:chOff x="4857752" y="1643050"/>
            <a:chExt cx="3357586" cy="500066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857752" y="1643050"/>
              <a:ext cx="3357586" cy="500066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8" name="Рисунок 10" descr="Осанка красивая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72066" y="2000240"/>
              <a:ext cx="2905125" cy="438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8"/>
          <p:cNvSpPr/>
          <p:nvPr/>
        </p:nvSpPr>
        <p:spPr>
          <a:xfrm>
            <a:off x="3048000" y="152400"/>
            <a:ext cx="3182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5. Осанка</a:t>
            </a:r>
            <a:endParaRPr lang="ru-RU" sz="5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28625" y="1428750"/>
            <a:ext cx="3929063" cy="5286375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1428750"/>
            <a:ext cx="3929062" cy="5286375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1" name="Рисунок 6" descr="Караул 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606550"/>
            <a:ext cx="3275012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YAAFD013_H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643050"/>
            <a:ext cx="3279454" cy="49410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52401"/>
            <a:ext cx="914400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 правильной осанке – спина прямая, голова слегка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откинута назад, плечи расправлены, живот втянут.</a:t>
            </a:r>
          </a:p>
          <a:p>
            <a:pPr algn="ctr"/>
            <a:endParaRPr lang="ru-RU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001917569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09600" y="685800"/>
            <a:ext cx="3520921" cy="45419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Содержимое 9" descr="stol-false.g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81600" y="685800"/>
            <a:ext cx="3539331" cy="4495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214290"/>
          <a:ext cx="8548662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571500" y="4143375"/>
            <a:ext cx="2357438" cy="2428875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Отклонения от нормы  исчезают, если человек держится прямо и контролирует себя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57563" y="4143375"/>
            <a:ext cx="2357437" cy="2428875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Поддаётся исправлению при занятиях лечебной физкультурой и корригирующей гимнастикой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15063" y="4143375"/>
            <a:ext cx="2357437" cy="2428875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Затрагивает позвоночник и лечению поддаётся с трудом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1" animBg="1"/>
      <p:bldP spid="4" grpId="1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 descr="нарушение осанк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914400"/>
            <a:ext cx="5715000" cy="45646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5" name="Рисунок 3" descr="Сколиоз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071688"/>
            <a:ext cx="5314950" cy="44608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0751E-6 L -0.2 -0.13318 " pathEditMode="relative" ptsTypes="AA">
                                      <p:cBhvr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1428750"/>
            <a:ext cx="3624263" cy="4000500"/>
          </a:xfrm>
          <a:prstGeom prst="round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Сколиоз  от греческого </a:t>
            </a:r>
            <a:r>
              <a:rPr lang="el-GR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кривой», стойкое боковое отклонение позвоночника от нормального выпрямленного положения.</a:t>
            </a:r>
          </a:p>
        </p:txBody>
      </p:sp>
      <p:pic>
        <p:nvPicPr>
          <p:cNvPr id="3" name="Рисунок 2" descr="Сколиоз 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285750"/>
            <a:ext cx="3709988" cy="57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нарушение осанки 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928688"/>
            <a:ext cx="3167062" cy="57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88" y="357188"/>
            <a:ext cx="8501062" cy="6143625"/>
          </a:xfrm>
          <a:prstGeom prst="roundRect">
            <a:avLst>
              <a:gd name="adj" fmla="val 50000"/>
            </a:avLst>
          </a:prstGeom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Неправильное положение костей приводит к смещению или сдавливанию внутренних органов, что затрудняет их кровоснабжение и затрудняет работу.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Привычка горбиться, сутулиться, неправильно сидеть за столом может привести к неравномерному распределению нагрузок на отдельные позвонки. В этом случае с возрастом межпозвоночные хрящевые диски истончаются, деформируются и смещаются, защемляя нерв.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00063" y="357188"/>
            <a:ext cx="4286250" cy="6143625"/>
          </a:xfrm>
          <a:prstGeom prst="round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7" name="Рисунок 3" descr="Остеохондроз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714375"/>
            <a:ext cx="39084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072063" y="381000"/>
            <a:ext cx="3767137" cy="6096000"/>
          </a:xfrm>
          <a:prstGeom prst="round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Развивается болезнь – остеохондроз: человеку трудно ходить и нагибаться, по ночам его мучают боли, и он не может уснуть. Болезнь может начаться и в молодом возрасте (до 30 лет).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    </a:t>
            </a:r>
            <a:r>
              <a:rPr lang="ru-RU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Задачи урока</a:t>
            </a:r>
            <a:r>
              <a:rPr lang="ru-RU" dirty="0" smtClean="0"/>
              <a:t>		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+mj-lt"/>
              </a:rPr>
              <a:t>Раскрыть условия правильного формирования скелета и мышц, значение двигательной активности для сохранения здоровья, повторить знания об опорно-двигательной системе.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6. У кого и почему возникает 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искривление позвоночника ?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440372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6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6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 ищем в скелете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группах по карточкам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7200" y="228600"/>
            <a:ext cx="8686800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i="1" u="sng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Вопросы для 1 группы.</a:t>
            </a:r>
          </a:p>
          <a:p>
            <a:r>
              <a:rPr lang="ru-RU" sz="2400" b="1" i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№1. Сколько позвонков в скелете у человека?</a:t>
            </a:r>
          </a:p>
          <a:p>
            <a:r>
              <a:rPr lang="ru-RU" sz="2400" b="1" i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№2. Сколько изгибов имеет позвоночник человека?</a:t>
            </a:r>
          </a:p>
          <a:p>
            <a:r>
              <a:rPr lang="ru-RU" sz="2400" b="1" i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№3. Когда завершается рост и окостенение костей человека?</a:t>
            </a:r>
          </a:p>
          <a:p>
            <a:r>
              <a:rPr lang="ru-RU" sz="2400" b="1" i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 </a:t>
            </a:r>
          </a:p>
          <a:p>
            <a:r>
              <a:rPr lang="ru-RU" sz="2400" b="1" i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 </a:t>
            </a:r>
            <a:r>
              <a:rPr lang="ru-RU" sz="2400" b="1" i="1" u="sng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Вопросы для 2 группы.</a:t>
            </a:r>
          </a:p>
          <a:p>
            <a:r>
              <a:rPr lang="ru-RU" sz="2400" b="1" i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№1. Что находится между телами позвонков?</a:t>
            </a:r>
          </a:p>
          <a:p>
            <a:r>
              <a:rPr lang="ru-RU" sz="2400" b="1" i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№2. Есть ли изгибы в скелете позвоночника у других млекопитающих?</a:t>
            </a:r>
          </a:p>
          <a:p>
            <a:r>
              <a:rPr lang="ru-RU" sz="2400" b="1" i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№3. В каком возрасте чаще всего возникает нарушение в скелете?</a:t>
            </a:r>
          </a:p>
          <a:p>
            <a:r>
              <a:rPr lang="ru-RU" sz="2400" b="1" i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  </a:t>
            </a:r>
          </a:p>
          <a:p>
            <a:r>
              <a:rPr lang="ru-RU" sz="2400" b="1" i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 </a:t>
            </a:r>
            <a:r>
              <a:rPr lang="ru-RU" sz="2400" b="1" i="1" u="sng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Вопросы для 3 группы.</a:t>
            </a:r>
          </a:p>
          <a:p>
            <a:r>
              <a:rPr lang="ru-RU" sz="2400" b="1" i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№1. К какому типу соединения костей относится соединение между телами позвонков?</a:t>
            </a:r>
          </a:p>
          <a:p>
            <a:r>
              <a:rPr lang="ru-RU" sz="2400" b="1" i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№2. Возможно ли нарушение осанки у животных?</a:t>
            </a:r>
          </a:p>
          <a:p>
            <a:r>
              <a:rPr lang="ru-RU" sz="2400" b="1" i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№3. В каком возрасте кости человека самые крепкие?</a:t>
            </a:r>
            <a:endParaRPr lang="ru-RU" sz="2400" b="1" i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447800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7. Лабораторная работа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b="1" dirty="0" smtClean="0"/>
              <a:t>Рабочая тетрадь – стр. 25 №55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876800"/>
          </a:xfrm>
        </p:spPr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Выявление нарушений осанки Оборудование сантиметровая лента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 работы: измерьте расстояние между самыми отдаленными точками левого и правого плеча, отступя на 3 СМ вниз от плечевого сустава</a:t>
            </a:r>
          </a:p>
          <a:p>
            <a:pPr marL="571500" indent="-57150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Со стороны груди (А)                        А</a:t>
            </a:r>
            <a:r>
              <a:rPr lang="ru-RU" b="1" dirty="0" smtClean="0"/>
              <a:t>/</a:t>
            </a:r>
            <a:r>
              <a:rPr lang="ru-RU" b="1" dirty="0" smtClean="0">
                <a:solidFill>
                  <a:srgbClr val="0070C0"/>
                </a:solidFill>
              </a:rPr>
              <a:t>Б</a:t>
            </a:r>
          </a:p>
          <a:p>
            <a:pPr marL="571500" indent="-57150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Со стороны спины (Б)          </a:t>
            </a:r>
          </a:p>
          <a:p>
            <a:pPr marL="571500" indent="-571500">
              <a:buNone/>
            </a:pPr>
            <a:r>
              <a:rPr lang="ru-RU" b="1" i="1" u="sng" dirty="0" smtClean="0"/>
              <a:t>Если </a:t>
            </a:r>
            <a:r>
              <a:rPr lang="ru-RU" b="1" i="1" u="sng" dirty="0" smtClean="0">
                <a:solidFill>
                  <a:srgbClr val="FF0000"/>
                </a:solidFill>
              </a:rPr>
              <a:t> А</a:t>
            </a:r>
            <a:r>
              <a:rPr lang="ru-RU" b="1" i="1" u="sng" dirty="0" smtClean="0"/>
              <a:t>/</a:t>
            </a:r>
            <a:r>
              <a:rPr lang="ru-RU" b="1" i="1" u="sng" dirty="0" smtClean="0">
                <a:solidFill>
                  <a:srgbClr val="0070C0"/>
                </a:solidFill>
              </a:rPr>
              <a:t>Б</a:t>
            </a:r>
            <a:r>
              <a:rPr lang="ru-RU" b="1" i="1" u="sng" dirty="0" smtClean="0"/>
              <a:t> </a:t>
            </a:r>
            <a:r>
              <a:rPr lang="en-US" b="1" i="1" u="sng" dirty="0" smtClean="0"/>
              <a:t>≥ 1 </a:t>
            </a:r>
            <a:r>
              <a:rPr lang="ru-RU" b="1" i="1" u="sng" dirty="0" smtClean="0"/>
              <a:t>– сутулости нет 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8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8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8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8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 descr="C:\Users\Я\Desktop\resD458BCDE-0A01-022A-00B6-6478176354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685800"/>
            <a:ext cx="4252912" cy="54737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04800" y="762000"/>
            <a:ext cx="3505200" cy="24384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2. Выявление нарушений в области поясничного изгиба </a:t>
            </a:r>
          </a:p>
          <a:p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Ладонь – нарушений нет</a:t>
            </a:r>
          </a:p>
          <a:p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  <a:p>
            <a:endParaRPr lang="ru-RU" sz="32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ПЛОСКОСТОПИЕ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76600" y="5562600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8553450" cy="550545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Туфли на шпильках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457200"/>
            <a:ext cx="3524250" cy="601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428625" y="142875"/>
            <a:ext cx="4143375" cy="6572250"/>
          </a:xfrm>
          <a:prstGeom prst="roundRect">
            <a:avLst/>
          </a:prstGeom>
          <a:solidFill>
            <a:schemeClr val="bg2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Плоскостопие находится в прямой зависимости от массы тела: чем больше масса и, следовательно, нагрузка на стопы, тем более выражено продольное плоскостопие. Данная патология имеет место в основном у женщин. Продольное плоскостопие встречается чаще всего в возрасте 16—25 лет, поперечное — в 35—50 лет.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ходьбе на «шпильках» происходит перераспределение нагрузки: с пятки она перемещается на область поперечного свода, который её не выдерживает, деформируется, отчего и возникает поперечное плоскостопие.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Я\Desktop\resD458BCE3-0A01-022A-008C-C09A375D92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610600" cy="55092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«Поставь перед собой 100 учителей и они окажутся бессильными, если ты сам не можешь заставить себя и требовать от себя .»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Сухомлинский В.А.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 зависит от ВАС!</a:t>
            </a:r>
            <a:endParaRPr lang="ru-RU" sz="4400" b="1" i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838200" y="228600"/>
            <a:ext cx="75438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Спасибо за внимание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447800" y="4191000"/>
            <a:ext cx="647700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13 Октября 2011г.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304800"/>
            <a:ext cx="8686800" cy="4343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Современной технике - влекущей за собой гиподинамию каждый должен противопоставить: 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Оптимальный двигательный режим 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Здоровый образ жизни 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Отказ от вредных привычек 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2911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743200"/>
            <a:ext cx="2565400" cy="3848100"/>
          </a:xfrm>
          <a:prstGeom prst="rect">
            <a:avLst/>
          </a:prstGeom>
        </p:spPr>
      </p:pic>
      <p:pic>
        <p:nvPicPr>
          <p:cNvPr id="7" name="Рисунок 6" descr="article-cover-78889b74-4fb6-4b00-8dc5-cd0f05c315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86200"/>
            <a:ext cx="4270067" cy="2811451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Цель урока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Доказать необходимость движения: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жизни человека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здоровья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формирования красивой осанки, а отсюда и красивой фигуры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1.Историческая страничка 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8" name="Содержимое 7" descr="Hippocrates-0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1752600"/>
            <a:ext cx="3657600" cy="3809999"/>
          </a:xfrm>
        </p:spPr>
      </p:pic>
      <p:pic>
        <p:nvPicPr>
          <p:cNvPr id="9" name="Содержимое 8" descr="image11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34000" y="1752600"/>
            <a:ext cx="3505200" cy="3810000"/>
          </a:xfrm>
        </p:spPr>
      </p:pic>
      <p:sp>
        <p:nvSpPr>
          <p:cNvPr id="10" name="Прямоугольник 9"/>
          <p:cNvSpPr/>
          <p:nvPr/>
        </p:nvSpPr>
        <p:spPr>
          <a:xfrm>
            <a:off x="762000" y="5715000"/>
            <a:ext cx="3218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Гиппократ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48400" y="5715000"/>
            <a:ext cx="1847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Гален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5105400" cy="522288"/>
          </a:xfrm>
        </p:spPr>
        <p:txBody>
          <a:bodyPr>
            <a:noAutofit/>
          </a:bodyPr>
          <a:lstStyle/>
          <a:p>
            <a:r>
              <a:rPr lang="ru-RU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Авиценна</a:t>
            </a:r>
            <a:endParaRPr lang="ru-RU" sz="4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5105400" cy="3124200"/>
          </a:xfrm>
        </p:spPr>
        <p:txBody>
          <a:bodyPr>
            <a:normAutofit fontScale="62500" lnSpcReduction="20000"/>
          </a:bodyPr>
          <a:lstStyle/>
          <a:p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 утверждал, что занятия физическими упражнениями являются источником красоты:</a:t>
            </a:r>
          </a:p>
          <a:p>
            <a:endParaRPr lang="ru-RU" sz="4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«Подвижный, быстрый человек гордится стройным станом».</a:t>
            </a:r>
          </a:p>
          <a:p>
            <a:endParaRPr lang="ru-RU" sz="18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8" name="Рисунок 7" descr="1228154103_avic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609600"/>
            <a:ext cx="3200400" cy="514271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2. Рост, развитие скелета и мышц у человека 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6" name="Содержимое 5" descr="2335_thumbzoom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133600"/>
            <a:ext cx="4191000" cy="3505200"/>
          </a:xfrm>
        </p:spPr>
      </p:pic>
      <p:pic>
        <p:nvPicPr>
          <p:cNvPr id="7" name="Содержимое 6" descr="баннер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133600"/>
            <a:ext cx="4343400" cy="350520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991600" cy="838200"/>
          </a:xfrm>
        </p:spPr>
        <p:txBody>
          <a:bodyPr>
            <a:no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3. Значение физических упражнений на развитие скелета и мышц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Содержимое 3" descr="32423_larg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828800"/>
            <a:ext cx="7086600" cy="4775749"/>
          </a:xfrm>
          <a:effectLst>
            <a:glow rad="101600">
              <a:srgbClr val="FF0000">
                <a:alpha val="60000"/>
              </a:srgbClr>
            </a:glow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Академик  Павлов И.П.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+mj-lt"/>
              </a:rPr>
              <a:t>   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«Человек может жить до 100 лет. Мы сами своей невоздержанностью, своей беспорядочностью, своим безобразным отношением с собственным организмом сводим этот нормальный срок до гораздо меньшей цифры» 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540</Words>
  <PresentationFormat>Экран (4:3)</PresentationFormat>
  <Paragraphs>93</Paragraphs>
  <Slides>28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Слайд 1</vt:lpstr>
      <vt:lpstr>            Задачи урока  </vt:lpstr>
      <vt:lpstr>Слайд 3</vt:lpstr>
      <vt:lpstr>Цель урока</vt:lpstr>
      <vt:lpstr>1.Историческая страничка </vt:lpstr>
      <vt:lpstr>Авиценна</vt:lpstr>
      <vt:lpstr>2. Рост, развитие скелета и мышц у человека </vt:lpstr>
      <vt:lpstr>3. Значение физических упражнений на развитие скелета и мышц</vt:lpstr>
      <vt:lpstr>        Академик  Павлов И.П.</vt:lpstr>
      <vt:lpstr>Гиподинамия</vt:lpstr>
      <vt:lpstr>           4. Физминутка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6. У кого и почему возникает  искривление позвоночника ?</vt:lpstr>
      <vt:lpstr>Слайд 21</vt:lpstr>
      <vt:lpstr>         7. Лабораторная работа        Рабочая тетрадь – стр. 25 №55 </vt:lpstr>
      <vt:lpstr>Слайд 23</vt:lpstr>
      <vt:lpstr>ПЛОСКОСТОПИЕ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Семен</cp:lastModifiedBy>
  <cp:revision>84</cp:revision>
  <dcterms:created xsi:type="dcterms:W3CDTF">2011-09-25T16:32:39Z</dcterms:created>
  <dcterms:modified xsi:type="dcterms:W3CDTF">2011-10-09T19:03:04Z</dcterms:modified>
</cp:coreProperties>
</file>